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7" r:id="rId21"/>
    <p:sldId id="278" r:id="rId22"/>
    <p:sldId id="279" r:id="rId23"/>
    <p:sldId id="281" r:id="rId24"/>
    <p:sldId id="282" r:id="rId25"/>
    <p:sldId id="283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1" r:id="rId62"/>
    <p:sldId id="322" r:id="rId63"/>
    <p:sldId id="324" r:id="rId64"/>
    <p:sldId id="325" r:id="rId65"/>
    <p:sldId id="323" r:id="rId66"/>
    <p:sldId id="326" r:id="rId67"/>
    <p:sldId id="327" r:id="rId68"/>
    <p:sldId id="328" r:id="rId69"/>
    <p:sldId id="329" r:id="rId70"/>
    <p:sldId id="330" r:id="rId71"/>
    <p:sldId id="331" r:id="rId72"/>
    <p:sldId id="681" r:id="rId73"/>
    <p:sldId id="332" r:id="rId74"/>
    <p:sldId id="339" r:id="rId75"/>
    <p:sldId id="342" r:id="rId76"/>
    <p:sldId id="343" r:id="rId77"/>
    <p:sldId id="344" r:id="rId78"/>
    <p:sldId id="345" r:id="rId79"/>
    <p:sldId id="682" r:id="rId80"/>
    <p:sldId id="684" r:id="rId81"/>
    <p:sldId id="349" r:id="rId82"/>
    <p:sldId id="351" r:id="rId83"/>
    <p:sldId id="352" r:id="rId84"/>
    <p:sldId id="685" r:id="rId85"/>
    <p:sldId id="355" r:id="rId86"/>
    <p:sldId id="687" r:id="rId87"/>
    <p:sldId id="348" r:id="rId88"/>
    <p:sldId id="357" r:id="rId89"/>
    <p:sldId id="358" r:id="rId90"/>
    <p:sldId id="359" r:id="rId91"/>
    <p:sldId id="360" r:id="rId92"/>
    <p:sldId id="361" r:id="rId93"/>
    <p:sldId id="365" r:id="rId94"/>
    <p:sldId id="688" r:id="rId95"/>
    <p:sldId id="689" r:id="rId96"/>
    <p:sldId id="690" r:id="rId97"/>
    <p:sldId id="691" r:id="rId98"/>
    <p:sldId id="692" r:id="rId99"/>
    <p:sldId id="368" r:id="rId100"/>
    <p:sldId id="370" r:id="rId101"/>
    <p:sldId id="374" r:id="rId102"/>
    <p:sldId id="371" r:id="rId103"/>
    <p:sldId id="373" r:id="rId104"/>
    <p:sldId id="375" r:id="rId105"/>
    <p:sldId id="376" r:id="rId106"/>
    <p:sldId id="377" r:id="rId107"/>
    <p:sldId id="378" r:id="rId108"/>
    <p:sldId id="381" r:id="rId109"/>
    <p:sldId id="700" r:id="rId110"/>
    <p:sldId id="701" r:id="rId111"/>
    <p:sldId id="383" r:id="rId112"/>
    <p:sldId id="384" r:id="rId113"/>
    <p:sldId id="386" r:id="rId114"/>
    <p:sldId id="387" r:id="rId115"/>
    <p:sldId id="388" r:id="rId116"/>
    <p:sldId id="693" r:id="rId117"/>
    <p:sldId id="695" r:id="rId118"/>
    <p:sldId id="696" r:id="rId119"/>
    <p:sldId id="697" r:id="rId120"/>
    <p:sldId id="698" r:id="rId121"/>
    <p:sldId id="699" r:id="rId122"/>
    <p:sldId id="694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8" r:id="rId162"/>
    <p:sldId id="429" r:id="rId163"/>
    <p:sldId id="430" r:id="rId164"/>
    <p:sldId id="431" r:id="rId165"/>
    <p:sldId id="432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71" r:id="rId205"/>
    <p:sldId id="472" r:id="rId206"/>
    <p:sldId id="473" r:id="rId207"/>
    <p:sldId id="474" r:id="rId208"/>
    <p:sldId id="475" r:id="rId209"/>
    <p:sldId id="476" r:id="rId210"/>
    <p:sldId id="477" r:id="rId211"/>
    <p:sldId id="478" r:id="rId212"/>
    <p:sldId id="479" r:id="rId213"/>
    <p:sldId id="480" r:id="rId214"/>
    <p:sldId id="481" r:id="rId215"/>
    <p:sldId id="482" r:id="rId216"/>
    <p:sldId id="483" r:id="rId217"/>
    <p:sldId id="484" r:id="rId218"/>
    <p:sldId id="485" r:id="rId219"/>
    <p:sldId id="486" r:id="rId220"/>
    <p:sldId id="487" r:id="rId221"/>
    <p:sldId id="488" r:id="rId222"/>
    <p:sldId id="489" r:id="rId223"/>
    <p:sldId id="490" r:id="rId224"/>
    <p:sldId id="491" r:id="rId225"/>
    <p:sldId id="492" r:id="rId226"/>
    <p:sldId id="493" r:id="rId227"/>
    <p:sldId id="494" r:id="rId228"/>
    <p:sldId id="495" r:id="rId229"/>
    <p:sldId id="496" r:id="rId230"/>
    <p:sldId id="497" r:id="rId231"/>
    <p:sldId id="498" r:id="rId232"/>
    <p:sldId id="499" r:id="rId233"/>
    <p:sldId id="500" r:id="rId234"/>
    <p:sldId id="501" r:id="rId235"/>
    <p:sldId id="502" r:id="rId236"/>
    <p:sldId id="503" r:id="rId237"/>
    <p:sldId id="504" r:id="rId238"/>
    <p:sldId id="505" r:id="rId239"/>
    <p:sldId id="506" r:id="rId240"/>
    <p:sldId id="507" r:id="rId241"/>
    <p:sldId id="508" r:id="rId242"/>
    <p:sldId id="509" r:id="rId243"/>
    <p:sldId id="510" r:id="rId244"/>
    <p:sldId id="511" r:id="rId245"/>
    <p:sldId id="512" r:id="rId246"/>
    <p:sldId id="513" r:id="rId247"/>
    <p:sldId id="514" r:id="rId248"/>
    <p:sldId id="515" r:id="rId249"/>
    <p:sldId id="516" r:id="rId250"/>
    <p:sldId id="517" r:id="rId251"/>
    <p:sldId id="518" r:id="rId252"/>
    <p:sldId id="519" r:id="rId253"/>
    <p:sldId id="520" r:id="rId254"/>
    <p:sldId id="521" r:id="rId255"/>
    <p:sldId id="522" r:id="rId256"/>
    <p:sldId id="523" r:id="rId257"/>
    <p:sldId id="524" r:id="rId258"/>
    <p:sldId id="525" r:id="rId259"/>
    <p:sldId id="526" r:id="rId260"/>
    <p:sldId id="527" r:id="rId261"/>
    <p:sldId id="528" r:id="rId262"/>
    <p:sldId id="529" r:id="rId263"/>
    <p:sldId id="530" r:id="rId264"/>
    <p:sldId id="531" r:id="rId265"/>
    <p:sldId id="532" r:id="rId266"/>
    <p:sldId id="533" r:id="rId267"/>
    <p:sldId id="534" r:id="rId268"/>
    <p:sldId id="535" r:id="rId269"/>
    <p:sldId id="536" r:id="rId270"/>
    <p:sldId id="537" r:id="rId271"/>
    <p:sldId id="538" r:id="rId272"/>
    <p:sldId id="539" r:id="rId273"/>
    <p:sldId id="540" r:id="rId274"/>
    <p:sldId id="541" r:id="rId275"/>
    <p:sldId id="542" r:id="rId276"/>
    <p:sldId id="543" r:id="rId277"/>
    <p:sldId id="544" r:id="rId278"/>
    <p:sldId id="545" r:id="rId279"/>
    <p:sldId id="546" r:id="rId280"/>
    <p:sldId id="547" r:id="rId281"/>
    <p:sldId id="548" r:id="rId282"/>
    <p:sldId id="549" r:id="rId283"/>
    <p:sldId id="550" r:id="rId284"/>
    <p:sldId id="551" r:id="rId285"/>
    <p:sldId id="552" r:id="rId286"/>
    <p:sldId id="553" r:id="rId287"/>
    <p:sldId id="554" r:id="rId288"/>
    <p:sldId id="555" r:id="rId289"/>
    <p:sldId id="556" r:id="rId290"/>
    <p:sldId id="557" r:id="rId291"/>
    <p:sldId id="558" r:id="rId292"/>
    <p:sldId id="559" r:id="rId293"/>
    <p:sldId id="560" r:id="rId294"/>
    <p:sldId id="561" r:id="rId295"/>
    <p:sldId id="562" r:id="rId296"/>
    <p:sldId id="563" r:id="rId297"/>
    <p:sldId id="564" r:id="rId298"/>
    <p:sldId id="565" r:id="rId299"/>
    <p:sldId id="566" r:id="rId300"/>
    <p:sldId id="567" r:id="rId301"/>
    <p:sldId id="568" r:id="rId302"/>
    <p:sldId id="569" r:id="rId303"/>
    <p:sldId id="570" r:id="rId304"/>
    <p:sldId id="571" r:id="rId305"/>
    <p:sldId id="572" r:id="rId306"/>
    <p:sldId id="573" r:id="rId307"/>
    <p:sldId id="574" r:id="rId308"/>
    <p:sldId id="575" r:id="rId309"/>
    <p:sldId id="576" r:id="rId310"/>
    <p:sldId id="577" r:id="rId311"/>
    <p:sldId id="578" r:id="rId312"/>
    <p:sldId id="579" r:id="rId313"/>
    <p:sldId id="580" r:id="rId314"/>
    <p:sldId id="581" r:id="rId315"/>
    <p:sldId id="582" r:id="rId316"/>
    <p:sldId id="583" r:id="rId317"/>
    <p:sldId id="584" r:id="rId318"/>
    <p:sldId id="585" r:id="rId319"/>
    <p:sldId id="586" r:id="rId320"/>
    <p:sldId id="587" r:id="rId321"/>
    <p:sldId id="588" r:id="rId322"/>
    <p:sldId id="589" r:id="rId323"/>
    <p:sldId id="590" r:id="rId324"/>
    <p:sldId id="591" r:id="rId325"/>
    <p:sldId id="592" r:id="rId326"/>
    <p:sldId id="593" r:id="rId327"/>
    <p:sldId id="594" r:id="rId328"/>
    <p:sldId id="595" r:id="rId329"/>
    <p:sldId id="596" r:id="rId330"/>
    <p:sldId id="597" r:id="rId331"/>
    <p:sldId id="598" r:id="rId332"/>
    <p:sldId id="599" r:id="rId333"/>
    <p:sldId id="600" r:id="rId334"/>
    <p:sldId id="601" r:id="rId335"/>
    <p:sldId id="602" r:id="rId336"/>
    <p:sldId id="603" r:id="rId337"/>
    <p:sldId id="604" r:id="rId338"/>
    <p:sldId id="605" r:id="rId339"/>
    <p:sldId id="606" r:id="rId340"/>
    <p:sldId id="607" r:id="rId341"/>
    <p:sldId id="608" r:id="rId342"/>
    <p:sldId id="609" r:id="rId343"/>
    <p:sldId id="610" r:id="rId344"/>
    <p:sldId id="611" r:id="rId345"/>
    <p:sldId id="612" r:id="rId346"/>
    <p:sldId id="613" r:id="rId347"/>
    <p:sldId id="614" r:id="rId348"/>
    <p:sldId id="615" r:id="rId349"/>
    <p:sldId id="616" r:id="rId350"/>
    <p:sldId id="617" r:id="rId351"/>
    <p:sldId id="618" r:id="rId352"/>
    <p:sldId id="619" r:id="rId353"/>
    <p:sldId id="620" r:id="rId354"/>
    <p:sldId id="621" r:id="rId355"/>
    <p:sldId id="622" r:id="rId356"/>
    <p:sldId id="623" r:id="rId357"/>
    <p:sldId id="624" r:id="rId358"/>
    <p:sldId id="625" r:id="rId359"/>
    <p:sldId id="626" r:id="rId360"/>
    <p:sldId id="627" r:id="rId361"/>
    <p:sldId id="628" r:id="rId362"/>
    <p:sldId id="629" r:id="rId363"/>
    <p:sldId id="630" r:id="rId364"/>
    <p:sldId id="631" r:id="rId365"/>
    <p:sldId id="632" r:id="rId366"/>
    <p:sldId id="633" r:id="rId367"/>
    <p:sldId id="634" r:id="rId368"/>
    <p:sldId id="635" r:id="rId369"/>
    <p:sldId id="636" r:id="rId370"/>
    <p:sldId id="637" r:id="rId371"/>
    <p:sldId id="638" r:id="rId372"/>
    <p:sldId id="639" r:id="rId373"/>
    <p:sldId id="640" r:id="rId374"/>
    <p:sldId id="641" r:id="rId375"/>
    <p:sldId id="642" r:id="rId376"/>
    <p:sldId id="643" r:id="rId377"/>
    <p:sldId id="644" r:id="rId378"/>
    <p:sldId id="645" r:id="rId379"/>
    <p:sldId id="646" r:id="rId380"/>
    <p:sldId id="647" r:id="rId381"/>
    <p:sldId id="648" r:id="rId382"/>
    <p:sldId id="649" r:id="rId383"/>
    <p:sldId id="650" r:id="rId384"/>
    <p:sldId id="651" r:id="rId385"/>
    <p:sldId id="652" r:id="rId386"/>
    <p:sldId id="653" r:id="rId387"/>
    <p:sldId id="654" r:id="rId388"/>
    <p:sldId id="655" r:id="rId389"/>
    <p:sldId id="656" r:id="rId390"/>
    <p:sldId id="657" r:id="rId391"/>
    <p:sldId id="658" r:id="rId392"/>
    <p:sldId id="659" r:id="rId393"/>
    <p:sldId id="660" r:id="rId394"/>
    <p:sldId id="661" r:id="rId395"/>
    <p:sldId id="662" r:id="rId396"/>
    <p:sldId id="663" r:id="rId397"/>
    <p:sldId id="664" r:id="rId398"/>
    <p:sldId id="665" r:id="rId399"/>
    <p:sldId id="666" r:id="rId400"/>
    <p:sldId id="667" r:id="rId401"/>
    <p:sldId id="668" r:id="rId402"/>
    <p:sldId id="669" r:id="rId403"/>
    <p:sldId id="670" r:id="rId404"/>
    <p:sldId id="671" r:id="rId405"/>
    <p:sldId id="672" r:id="rId406"/>
    <p:sldId id="673" r:id="rId407"/>
    <p:sldId id="674" r:id="rId408"/>
    <p:sldId id="675" r:id="rId409"/>
    <p:sldId id="676" r:id="rId410"/>
    <p:sldId id="677" r:id="rId411"/>
    <p:sldId id="678" r:id="rId412"/>
    <p:sldId id="679" r:id="rId413"/>
    <p:sldId id="680" r:id="rId414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23" autoAdjust="0"/>
    <p:restoredTop sz="73892" autoAdjust="0"/>
  </p:normalViewPr>
  <p:slideViewPr>
    <p:cSldViewPr>
      <p:cViewPr>
        <p:scale>
          <a:sx n="66" d="100"/>
          <a:sy n="66" d="100"/>
        </p:scale>
        <p:origin x="1517" y="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notesMaster" Target="notesMasters/notesMaster1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viewProps" Target="viewProps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tableStyles" Target="tableStyle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presProps" Target="presProps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2C4FD-19C7-4968-9CBA-FFF35CAB104E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A3182-F79E-41F6-B52C-B79E998E69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3747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Gt and Gr are, respectively, the transmit and receive antenna power gains in the LOS direction relative to a unity gain isotropic antenna, </a:t>
            </a:r>
            <a:r>
              <a:rPr lang="en-US" dirty="0" err="1" smtClean="0"/>
              <a:t>τl</a:t>
            </a:r>
            <a:r>
              <a:rPr lang="en-US" dirty="0" smtClean="0"/>
              <a:t> = d/c is the signal propagation delay of the LOS signal traveling the distance d, and the phase shift e −j2πd/λ is due to the distance d that the wave travels2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A3182-F79E-41F6-B52C-B79E998E69E9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12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A3182-F79E-41F6-B52C-B79E998E69E9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441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A3182-F79E-41F6-B52C-B79E998E69E9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899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Chapter 2 for deterministic channels, we rarely have sufficiently precise knowledge about wireless propagation environments to characterize them </a:t>
            </a:r>
            <a:r>
              <a:rPr lang="en-US" dirty="0" err="1" smtClean="0"/>
              <a:t>deterministicallyThis</a:t>
            </a:r>
            <a:r>
              <a:rPr lang="en-US" dirty="0" smtClean="0"/>
              <a:t> chapter develops a statistical characterization of Wireless channel model and describes its important properties.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A3182-F79E-41F6-B52C-B79E998E69E9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6147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Fama</a:t>
            </a:r>
            <a:r>
              <a:rPr lang="fr-FR" dirty="0" smtClean="0"/>
              <a:t> </a:t>
            </a:r>
            <a:r>
              <a:rPr lang="fr-FR" dirty="0" err="1" smtClean="0"/>
              <a:t>hajet</a:t>
            </a:r>
            <a:r>
              <a:rPr lang="fr-FR" dirty="0" smtClean="0"/>
              <a:t> </a:t>
            </a:r>
            <a:r>
              <a:rPr lang="fr-FR" dirty="0" err="1" smtClean="0"/>
              <a:t>zidhom</a:t>
            </a:r>
            <a:r>
              <a:rPr lang="fr-FR" dirty="0" smtClean="0"/>
              <a:t> note </a:t>
            </a:r>
            <a:r>
              <a:rPr lang="fr-FR" baseline="0" dirty="0" smtClean="0"/>
              <a:t> 6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A3182-F79E-41F6-B52C-B79E998E69E9}" type="slidenum">
              <a:rPr lang="fr-FR" smtClean="0"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8098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A3182-F79E-41F6-B52C-B79E998E69E9}" type="slidenum">
              <a:rPr lang="fr-FR" smtClean="0"/>
              <a:t>132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514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B1B1B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‹N°›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B1B1B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‹N°›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‹N°›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‹N°›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‹N°›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2400" y="812291"/>
            <a:ext cx="8839200" cy="0"/>
          </a:xfrm>
          <a:custGeom>
            <a:avLst/>
            <a:gdLst/>
            <a:ahLst/>
            <a:cxnLst/>
            <a:rect l="l" t="t" r="r" b="b"/>
            <a:pathLst>
              <a:path w="8839200">
                <a:moveTo>
                  <a:pt x="0" y="0"/>
                </a:moveTo>
                <a:lnTo>
                  <a:pt x="88392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8241" y="377189"/>
            <a:ext cx="8427516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8340" y="1337513"/>
            <a:ext cx="7123430" cy="3025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B1B1B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44381" y="6270964"/>
            <a:ext cx="269240" cy="222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‹N°›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ingxian.wu@sonoma.edu" TargetMode="Externa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.jp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.jpg"/><Relationship Id="rId7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7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5.jpg"/><Relationship Id="rId7" Type="http://schemas.openxmlformats.org/officeDocument/2006/relationships/image" Target="../media/image10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.jp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5.jpg"/><Relationship Id="rId7" Type="http://schemas.openxmlformats.org/officeDocument/2006/relationships/image" Target="../media/image11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1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mailto:wuj@uark.edu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5.jp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.jpg"/><Relationship Id="rId7" Type="http://schemas.openxmlformats.org/officeDocument/2006/relationships/image" Target="../media/image12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7.png"/><Relationship Id="rId4" Type="http://schemas.openxmlformats.org/officeDocument/2006/relationships/image" Target="../media/image130.png"/><Relationship Id="rId9" Type="http://schemas.openxmlformats.org/officeDocument/2006/relationships/image" Target="../media/image1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.jpg"/><Relationship Id="rId7" Type="http://schemas.openxmlformats.org/officeDocument/2006/relationships/image" Target="../media/image13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35.png"/><Relationship Id="rId4" Type="http://schemas.openxmlformats.org/officeDocument/2006/relationships/image" Target="../media/image139.png"/><Relationship Id="rId9" Type="http://schemas.openxmlformats.org/officeDocument/2006/relationships/image" Target="../media/image142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5.jpg"/><Relationship Id="rId7" Type="http://schemas.openxmlformats.org/officeDocument/2006/relationships/image" Target="../media/image13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35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g"/><Relationship Id="rId7" Type="http://schemas.openxmlformats.org/officeDocument/2006/relationships/image" Target="../media/image14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6.png"/><Relationship Id="rId5" Type="http://schemas.openxmlformats.org/officeDocument/2006/relationships/image" Target="../media/image128.png"/><Relationship Id="rId10" Type="http://schemas.openxmlformats.org/officeDocument/2006/relationships/image" Target="../media/image137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g"/><Relationship Id="rId7" Type="http://schemas.openxmlformats.org/officeDocument/2006/relationships/image" Target="../media/image14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6.png"/><Relationship Id="rId5" Type="http://schemas.openxmlformats.org/officeDocument/2006/relationships/image" Target="../media/image139.png"/><Relationship Id="rId10" Type="http://schemas.openxmlformats.org/officeDocument/2006/relationships/image" Target="../media/image146.png"/><Relationship Id="rId4" Type="http://schemas.openxmlformats.org/officeDocument/2006/relationships/image" Target="../media/image128.png"/><Relationship Id="rId9" Type="http://schemas.openxmlformats.org/officeDocument/2006/relationships/image" Target="../media/image135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5.jpg"/><Relationship Id="rId7" Type="http://schemas.openxmlformats.org/officeDocument/2006/relationships/image" Target="../media/image13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39.png"/><Relationship Id="rId4" Type="http://schemas.openxmlformats.org/officeDocument/2006/relationships/image" Target="../media/image128.png"/><Relationship Id="rId9" Type="http://schemas.openxmlformats.org/officeDocument/2006/relationships/image" Target="../media/image135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5.jpg"/><Relationship Id="rId7" Type="http://schemas.openxmlformats.org/officeDocument/2006/relationships/image" Target="../media/image13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39.png"/><Relationship Id="rId4" Type="http://schemas.openxmlformats.org/officeDocument/2006/relationships/image" Target="../media/image128.png"/><Relationship Id="rId9" Type="http://schemas.openxmlformats.org/officeDocument/2006/relationships/image" Target="../media/image1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g"/><Relationship Id="rId7" Type="http://schemas.openxmlformats.org/officeDocument/2006/relationships/image" Target="../media/image14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39.png"/><Relationship Id="rId4" Type="http://schemas.openxmlformats.org/officeDocument/2006/relationships/image" Target="../media/image128.png"/><Relationship Id="rId9" Type="http://schemas.openxmlformats.org/officeDocument/2006/relationships/image" Target="../media/image135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g"/><Relationship Id="rId7" Type="http://schemas.openxmlformats.org/officeDocument/2006/relationships/image" Target="../media/image14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39.png"/><Relationship Id="rId4" Type="http://schemas.openxmlformats.org/officeDocument/2006/relationships/image" Target="../media/image128.png"/><Relationship Id="rId9" Type="http://schemas.openxmlformats.org/officeDocument/2006/relationships/image" Target="../media/image135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5.jpg"/><Relationship Id="rId7" Type="http://schemas.openxmlformats.org/officeDocument/2006/relationships/image" Target="../media/image13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39.png"/><Relationship Id="rId10" Type="http://schemas.openxmlformats.org/officeDocument/2006/relationships/image" Target="../media/image135.png"/><Relationship Id="rId4" Type="http://schemas.openxmlformats.org/officeDocument/2006/relationships/image" Target="../media/image128.png"/><Relationship Id="rId9" Type="http://schemas.openxmlformats.org/officeDocument/2006/relationships/image" Target="../media/image134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5.jpg"/><Relationship Id="rId7" Type="http://schemas.openxmlformats.org/officeDocument/2006/relationships/image" Target="../media/image13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39.png"/><Relationship Id="rId10" Type="http://schemas.openxmlformats.org/officeDocument/2006/relationships/image" Target="../media/image135.png"/><Relationship Id="rId4" Type="http://schemas.openxmlformats.org/officeDocument/2006/relationships/image" Target="../media/image128.png"/><Relationship Id="rId9" Type="http://schemas.openxmlformats.org/officeDocument/2006/relationships/image" Target="../media/image134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g"/><Relationship Id="rId7" Type="http://schemas.openxmlformats.org/officeDocument/2006/relationships/image" Target="../media/image14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39.png"/><Relationship Id="rId10" Type="http://schemas.openxmlformats.org/officeDocument/2006/relationships/image" Target="../media/image138.png"/><Relationship Id="rId4" Type="http://schemas.openxmlformats.org/officeDocument/2006/relationships/image" Target="../media/image128.png"/><Relationship Id="rId9" Type="http://schemas.openxmlformats.org/officeDocument/2006/relationships/image" Target="../media/image135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g"/><Relationship Id="rId7" Type="http://schemas.openxmlformats.org/officeDocument/2006/relationships/image" Target="../media/image14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39.png"/><Relationship Id="rId10" Type="http://schemas.openxmlformats.org/officeDocument/2006/relationships/image" Target="../media/image138.png"/><Relationship Id="rId4" Type="http://schemas.openxmlformats.org/officeDocument/2006/relationships/image" Target="../media/image128.png"/><Relationship Id="rId9" Type="http://schemas.openxmlformats.org/officeDocument/2006/relationships/image" Target="../media/image135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g"/><Relationship Id="rId7" Type="http://schemas.openxmlformats.org/officeDocument/2006/relationships/image" Target="../media/image14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39.png"/><Relationship Id="rId10" Type="http://schemas.openxmlformats.org/officeDocument/2006/relationships/image" Target="../media/image138.png"/><Relationship Id="rId4" Type="http://schemas.openxmlformats.org/officeDocument/2006/relationships/image" Target="../media/image128.png"/><Relationship Id="rId9" Type="http://schemas.openxmlformats.org/officeDocument/2006/relationships/image" Target="../media/image135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hyperlink" Target="mailto:wuj@uark.edu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5.jp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5.jpg"/><Relationship Id="rId7" Type="http://schemas.openxmlformats.org/officeDocument/2006/relationships/image" Target="../media/image1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7.png"/><Relationship Id="rId4" Type="http://schemas.openxmlformats.org/officeDocument/2006/relationships/image" Target="../media/image158.png"/><Relationship Id="rId9" Type="http://schemas.openxmlformats.org/officeDocument/2006/relationships/image" Target="../media/image164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jpg"/><Relationship Id="rId7" Type="http://schemas.openxmlformats.org/officeDocument/2006/relationships/image" Target="../media/image1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63.png"/><Relationship Id="rId5" Type="http://schemas.openxmlformats.org/officeDocument/2006/relationships/image" Target="../media/image160.png"/><Relationship Id="rId10" Type="http://schemas.openxmlformats.org/officeDocument/2006/relationships/image" Target="../media/image162.png"/><Relationship Id="rId4" Type="http://schemas.openxmlformats.org/officeDocument/2006/relationships/image" Target="../media/image155.png"/><Relationship Id="rId9" Type="http://schemas.openxmlformats.org/officeDocument/2006/relationships/image" Target="../media/image168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jpg"/><Relationship Id="rId7" Type="http://schemas.openxmlformats.org/officeDocument/2006/relationships/image" Target="../media/image1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63.png"/><Relationship Id="rId5" Type="http://schemas.openxmlformats.org/officeDocument/2006/relationships/image" Target="../media/image160.png"/><Relationship Id="rId10" Type="http://schemas.openxmlformats.org/officeDocument/2006/relationships/image" Target="../media/image162.png"/><Relationship Id="rId4" Type="http://schemas.openxmlformats.org/officeDocument/2006/relationships/image" Target="../media/image155.png"/><Relationship Id="rId9" Type="http://schemas.openxmlformats.org/officeDocument/2006/relationships/image" Target="../media/image168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jpg"/><Relationship Id="rId7" Type="http://schemas.openxmlformats.org/officeDocument/2006/relationships/image" Target="../media/image1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63.png"/><Relationship Id="rId5" Type="http://schemas.openxmlformats.org/officeDocument/2006/relationships/image" Target="../media/image160.png"/><Relationship Id="rId10" Type="http://schemas.openxmlformats.org/officeDocument/2006/relationships/image" Target="../media/image162.png"/><Relationship Id="rId4" Type="http://schemas.openxmlformats.org/officeDocument/2006/relationships/image" Target="../media/image155.png"/><Relationship Id="rId9" Type="http://schemas.openxmlformats.org/officeDocument/2006/relationships/image" Target="../media/image168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jpg"/><Relationship Id="rId7" Type="http://schemas.openxmlformats.org/officeDocument/2006/relationships/image" Target="../media/image1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68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jpg"/><Relationship Id="rId7" Type="http://schemas.openxmlformats.org/officeDocument/2006/relationships/image" Target="../media/image1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6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jpg"/><Relationship Id="rId7" Type="http://schemas.openxmlformats.org/officeDocument/2006/relationships/image" Target="../media/image1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68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jpg"/><Relationship Id="rId7" Type="http://schemas.openxmlformats.org/officeDocument/2006/relationships/image" Target="../media/image1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68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hyperlink" Target="mailto:wuj@uark.edu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2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hyperlink" Target="mailto:wuj@uark.edu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jp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jp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hyperlink" Target="mailto:wuj@uark.edu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5.jpg"/><Relationship Id="rId7" Type="http://schemas.openxmlformats.org/officeDocument/2006/relationships/image" Target="../media/image18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wuj@uark.edu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9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hyperlink" Target="mailto:wuj@uark.edu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jpg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jpg"/></Relationships>
</file>

<file path=ppt/slides/_rels/slide3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png"/><Relationship Id="rId18" Type="http://schemas.openxmlformats.org/officeDocument/2006/relationships/image" Target="../media/image214.png"/><Relationship Id="rId3" Type="http://schemas.openxmlformats.org/officeDocument/2006/relationships/image" Target="../media/image5.jpg"/><Relationship Id="rId21" Type="http://schemas.openxmlformats.org/officeDocument/2006/relationships/image" Target="../media/image217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17" Type="http://schemas.openxmlformats.org/officeDocument/2006/relationships/image" Target="../media/image213.png"/><Relationship Id="rId25" Type="http://schemas.openxmlformats.org/officeDocument/2006/relationships/image" Target="../media/image221.png"/><Relationship Id="rId2" Type="http://schemas.openxmlformats.org/officeDocument/2006/relationships/image" Target="../media/image77.png"/><Relationship Id="rId16" Type="http://schemas.openxmlformats.org/officeDocument/2006/relationships/image" Target="../media/image212.png"/><Relationship Id="rId20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24" Type="http://schemas.openxmlformats.org/officeDocument/2006/relationships/image" Target="../media/image220.png"/><Relationship Id="rId5" Type="http://schemas.openxmlformats.org/officeDocument/2006/relationships/image" Target="../media/image201.png"/><Relationship Id="rId15" Type="http://schemas.openxmlformats.org/officeDocument/2006/relationships/image" Target="../media/image211.jpg"/><Relationship Id="rId23" Type="http://schemas.openxmlformats.org/officeDocument/2006/relationships/image" Target="../media/image219.png"/><Relationship Id="rId10" Type="http://schemas.openxmlformats.org/officeDocument/2006/relationships/image" Target="../media/image206.png"/><Relationship Id="rId19" Type="http://schemas.openxmlformats.org/officeDocument/2006/relationships/image" Target="../media/image215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Relationship Id="rId14" Type="http://schemas.openxmlformats.org/officeDocument/2006/relationships/image" Target="../media/image210.jpg"/><Relationship Id="rId22" Type="http://schemas.openxmlformats.org/officeDocument/2006/relationships/image" Target="../media/image218.png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jpg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jpg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jpg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jpg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jpg"/><Relationship Id="rId4" Type="http://schemas.openxmlformats.org/officeDocument/2006/relationships/image" Target="../media/image227.jpg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jpg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jpg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8.png"/><Relationship Id="rId4" Type="http://schemas.openxmlformats.org/officeDocument/2006/relationships/hyperlink" Target="http://www.iana.org/assignments/ip-parameters" TargetMode="Externa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4.png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jpg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png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jpg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mailto:wuj@uark.edu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9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3429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30473" y="1333880"/>
            <a:ext cx="3700779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7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Electrical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Engineering</a:t>
            </a: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Times New Roman"/>
                <a:cs typeface="Times New Roman"/>
              </a:rPr>
              <a:t>University</a:t>
            </a:r>
            <a:r>
              <a:rPr sz="1600" b="1" spc="-6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of</a:t>
            </a:r>
            <a:r>
              <a:rPr sz="1600" b="1" spc="-9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Arkansas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4028" y="2366898"/>
            <a:ext cx="7288530" cy="2074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350" algn="r">
              <a:lnSpc>
                <a:spcPts val="3345"/>
              </a:lnSpc>
              <a:spcBef>
                <a:spcPts val="95"/>
              </a:spcBef>
            </a:pPr>
            <a:r>
              <a:rPr sz="2800" dirty="0">
                <a:latin typeface="Arial Black"/>
                <a:cs typeface="Arial Black"/>
              </a:rPr>
              <a:t>ELEG</a:t>
            </a:r>
            <a:r>
              <a:rPr sz="2800" spc="-65" dirty="0">
                <a:latin typeface="Arial Black"/>
                <a:cs typeface="Arial Black"/>
              </a:rPr>
              <a:t> </a:t>
            </a:r>
            <a:r>
              <a:rPr sz="2800" dirty="0">
                <a:latin typeface="Arial Black"/>
                <a:cs typeface="Arial Black"/>
              </a:rPr>
              <a:t>5693</a:t>
            </a:r>
            <a:r>
              <a:rPr sz="2800" spc="-75" dirty="0">
                <a:latin typeface="Arial Black"/>
                <a:cs typeface="Arial Black"/>
              </a:rPr>
              <a:t> </a:t>
            </a:r>
            <a:r>
              <a:rPr sz="2800" dirty="0">
                <a:latin typeface="Arial Black"/>
                <a:cs typeface="Arial Black"/>
              </a:rPr>
              <a:t>Wireless</a:t>
            </a:r>
            <a:r>
              <a:rPr sz="2800" spc="-65" dirty="0">
                <a:latin typeface="Arial Black"/>
                <a:cs typeface="Arial Black"/>
              </a:rPr>
              <a:t> </a:t>
            </a:r>
            <a:r>
              <a:rPr sz="2800" spc="-10" dirty="0">
                <a:latin typeface="Arial Black"/>
                <a:cs typeface="Arial Black"/>
              </a:rPr>
              <a:t>Communications</a:t>
            </a:r>
            <a:endParaRPr sz="2800">
              <a:latin typeface="Arial Black"/>
              <a:cs typeface="Arial Black"/>
            </a:endParaRPr>
          </a:p>
          <a:p>
            <a:pPr marR="5080" algn="r">
              <a:lnSpc>
                <a:spcPts val="3825"/>
              </a:lnSpc>
            </a:pPr>
            <a:r>
              <a:rPr sz="3200" dirty="0">
                <a:latin typeface="Arial Black"/>
                <a:cs typeface="Arial Black"/>
              </a:rPr>
              <a:t>Math </a:t>
            </a:r>
            <a:r>
              <a:rPr sz="3200" spc="-10" dirty="0">
                <a:latin typeface="Arial Black"/>
                <a:cs typeface="Arial Black"/>
              </a:rPr>
              <a:t>Review</a:t>
            </a:r>
            <a:endParaRPr sz="3200">
              <a:latin typeface="Arial Black"/>
              <a:cs typeface="Arial Black"/>
            </a:endParaRPr>
          </a:p>
          <a:p>
            <a:pPr marR="12700" algn="r">
              <a:lnSpc>
                <a:spcPct val="100000"/>
              </a:lnSpc>
              <a:spcBef>
                <a:spcPts val="3829"/>
              </a:spcBef>
            </a:pPr>
            <a:r>
              <a:rPr sz="2100" dirty="0">
                <a:solidFill>
                  <a:srgbClr val="000099"/>
                </a:solidFill>
                <a:latin typeface="Arial Black"/>
                <a:cs typeface="Arial Black"/>
              </a:rPr>
              <a:t>Dr.</a:t>
            </a:r>
            <a:r>
              <a:rPr sz="2100" spc="-35" dirty="0">
                <a:solidFill>
                  <a:srgbClr val="000099"/>
                </a:solidFill>
                <a:latin typeface="Arial Black"/>
                <a:cs typeface="Arial Black"/>
              </a:rPr>
              <a:t> </a:t>
            </a:r>
            <a:r>
              <a:rPr sz="2100" dirty="0">
                <a:solidFill>
                  <a:srgbClr val="000099"/>
                </a:solidFill>
                <a:latin typeface="Arial Black"/>
                <a:cs typeface="Arial Black"/>
              </a:rPr>
              <a:t>Jingxian</a:t>
            </a:r>
            <a:r>
              <a:rPr sz="2100" spc="-50" dirty="0">
                <a:solidFill>
                  <a:srgbClr val="000099"/>
                </a:solidFill>
                <a:latin typeface="Arial Black"/>
                <a:cs typeface="Arial Black"/>
              </a:rPr>
              <a:t> </a:t>
            </a:r>
            <a:r>
              <a:rPr sz="2100" spc="-25" dirty="0">
                <a:solidFill>
                  <a:srgbClr val="000099"/>
                </a:solidFill>
                <a:latin typeface="Arial Black"/>
                <a:cs typeface="Arial Black"/>
              </a:rPr>
              <a:t>Wu</a:t>
            </a:r>
            <a:endParaRPr sz="2100">
              <a:latin typeface="Arial Black"/>
              <a:cs typeface="Arial Black"/>
            </a:endParaRPr>
          </a:p>
          <a:p>
            <a:pPr marR="6985" algn="r">
              <a:lnSpc>
                <a:spcPct val="100000"/>
              </a:lnSpc>
              <a:spcBef>
                <a:spcPts val="455"/>
              </a:spcBef>
            </a:pPr>
            <a:r>
              <a:rPr sz="1800" spc="-10" dirty="0">
                <a:solidFill>
                  <a:srgbClr val="000099"/>
                </a:solidFill>
                <a:latin typeface="Arial Black"/>
                <a:cs typeface="Arial Black"/>
                <a:hlinkClick r:id="rId2"/>
              </a:rPr>
              <a:t>Jingxian.wu@sonoma.edu</a:t>
            </a:r>
            <a:endParaRPr sz="1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10</a:t>
            </a:r>
            <a:endParaRPr sz="1600">
              <a:latin typeface="Arial Black"/>
              <a:cs typeface="Arial Blac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81087" y="2947987"/>
            <a:ext cx="7058025" cy="742950"/>
            <a:chOff x="1081087" y="2947987"/>
            <a:chExt cx="7058025" cy="742950"/>
          </a:xfrm>
        </p:grpSpPr>
        <p:sp>
          <p:nvSpPr>
            <p:cNvPr id="7" name="object 7"/>
            <p:cNvSpPr/>
            <p:nvPr/>
          </p:nvSpPr>
          <p:spPr>
            <a:xfrm>
              <a:off x="1085850" y="2952750"/>
              <a:ext cx="7048500" cy="733425"/>
            </a:xfrm>
            <a:custGeom>
              <a:avLst/>
              <a:gdLst/>
              <a:ahLst/>
              <a:cxnLst/>
              <a:rect l="l" t="t" r="r" b="b"/>
              <a:pathLst>
                <a:path w="7048500" h="733425">
                  <a:moveTo>
                    <a:pt x="7048500" y="0"/>
                  </a:moveTo>
                  <a:lnTo>
                    <a:pt x="0" y="0"/>
                  </a:lnTo>
                  <a:lnTo>
                    <a:pt x="0" y="733425"/>
                  </a:lnTo>
                  <a:lnTo>
                    <a:pt x="7048500" y="733425"/>
                  </a:lnTo>
                  <a:lnTo>
                    <a:pt x="70485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5850" y="2952750"/>
              <a:ext cx="7048500" cy="733425"/>
            </a:xfrm>
            <a:custGeom>
              <a:avLst/>
              <a:gdLst/>
              <a:ahLst/>
              <a:cxnLst/>
              <a:rect l="l" t="t" r="r" b="b"/>
              <a:pathLst>
                <a:path w="7048500" h="733425">
                  <a:moveTo>
                    <a:pt x="0" y="733425"/>
                  </a:moveTo>
                  <a:lnTo>
                    <a:pt x="7048500" y="733425"/>
                  </a:lnTo>
                  <a:lnTo>
                    <a:pt x="7048500" y="0"/>
                  </a:lnTo>
                  <a:lnTo>
                    <a:pt x="0" y="0"/>
                  </a:lnTo>
                  <a:lnTo>
                    <a:pt x="0" y="7334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05942" y="1956257"/>
            <a:ext cx="8187055" cy="2670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80365" algn="l"/>
              </a:tabLst>
            </a:pP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400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output</a:t>
            </a:r>
            <a:r>
              <a:rPr sz="2400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4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000099"/>
                </a:solidFill>
                <a:latin typeface="Times New Roman"/>
                <a:cs typeface="Times New Roman"/>
              </a:rPr>
              <a:t>LTI</a:t>
            </a:r>
            <a:r>
              <a:rPr sz="2400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system</a:t>
            </a:r>
            <a:r>
              <a:rPr sz="2400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400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400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convolution</a:t>
            </a:r>
            <a:r>
              <a:rPr sz="2400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400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input</a:t>
            </a:r>
            <a:r>
              <a:rPr sz="2400" spc="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000099"/>
                </a:solidFill>
                <a:latin typeface="Times New Roman"/>
                <a:cs typeface="Times New Roman"/>
              </a:rPr>
              <a:t>x</a:t>
            </a:r>
            <a:r>
              <a:rPr sz="2400" spc="-20" dirty="0">
                <a:solidFill>
                  <a:srgbClr val="000099"/>
                </a:solidFill>
                <a:latin typeface="Times New Roman"/>
                <a:cs typeface="Times New Roman"/>
              </a:rPr>
              <a:t>(t)</a:t>
            </a:r>
            <a:endParaRPr sz="2400">
              <a:latin typeface="Times New Roman"/>
              <a:cs typeface="Times New Roman"/>
            </a:endParaRPr>
          </a:p>
          <a:p>
            <a:pPr marL="381000">
              <a:lnSpc>
                <a:spcPct val="100000"/>
              </a:lnSpc>
            </a:pP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with</a:t>
            </a:r>
            <a:r>
              <a:rPr sz="2400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4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channel</a:t>
            </a:r>
            <a:r>
              <a:rPr sz="2400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impulse</a:t>
            </a:r>
            <a:r>
              <a:rPr sz="2400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response</a:t>
            </a:r>
            <a:r>
              <a:rPr sz="2400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000099"/>
                </a:solidFill>
                <a:latin typeface="Times New Roman"/>
                <a:cs typeface="Times New Roman"/>
              </a:rPr>
              <a:t>h</a:t>
            </a:r>
            <a:r>
              <a:rPr sz="2400" spc="-20" dirty="0">
                <a:solidFill>
                  <a:srgbClr val="000099"/>
                </a:solidFill>
                <a:latin typeface="Times New Roman"/>
                <a:cs typeface="Times New Roman"/>
              </a:rPr>
              <a:t>(t)</a:t>
            </a:r>
            <a:endParaRPr sz="2400">
              <a:latin typeface="Times New Roman"/>
              <a:cs typeface="Times New Roman"/>
            </a:endParaRPr>
          </a:p>
          <a:p>
            <a:pPr marL="3104515">
              <a:lnSpc>
                <a:spcPts val="630"/>
              </a:lnSpc>
              <a:spcBef>
                <a:spcPts val="2230"/>
              </a:spcBef>
              <a:tabLst>
                <a:tab pos="5473700" algn="l"/>
              </a:tabLst>
            </a:pPr>
            <a:r>
              <a:rPr sz="1350" spc="-25" dirty="0">
                <a:latin typeface="Symbol"/>
                <a:cs typeface="Symbol"/>
              </a:rPr>
              <a:t></a:t>
            </a:r>
            <a:r>
              <a:rPr sz="1350" dirty="0">
                <a:latin typeface="Times New Roman"/>
                <a:cs typeface="Times New Roman"/>
              </a:rPr>
              <a:t>	</a:t>
            </a:r>
            <a:r>
              <a:rPr sz="1350" spc="-25" dirty="0">
                <a:latin typeface="Symbol"/>
                <a:cs typeface="Symbol"/>
              </a:rPr>
              <a:t></a:t>
            </a:r>
            <a:endParaRPr sz="1350">
              <a:latin typeface="Symbol"/>
              <a:cs typeface="Symbol"/>
            </a:endParaRPr>
          </a:p>
          <a:p>
            <a:pPr marL="694055">
              <a:lnSpc>
                <a:spcPts val="3150"/>
              </a:lnSpc>
            </a:pPr>
            <a:r>
              <a:rPr sz="2300" i="1" spc="65" dirty="0">
                <a:latin typeface="Times New Roman"/>
                <a:cs typeface="Times New Roman"/>
              </a:rPr>
              <a:t>y</a:t>
            </a:r>
            <a:r>
              <a:rPr sz="2300" spc="65" dirty="0">
                <a:latin typeface="Times New Roman"/>
                <a:cs typeface="Times New Roman"/>
              </a:rPr>
              <a:t>(</a:t>
            </a:r>
            <a:r>
              <a:rPr sz="2300" i="1" spc="65" dirty="0">
                <a:latin typeface="Times New Roman"/>
                <a:cs typeface="Times New Roman"/>
              </a:rPr>
              <a:t>t</a:t>
            </a:r>
            <a:r>
              <a:rPr sz="2300" spc="65" dirty="0">
                <a:latin typeface="Times New Roman"/>
                <a:cs typeface="Times New Roman"/>
              </a:rPr>
              <a:t>)</a:t>
            </a:r>
            <a:r>
              <a:rPr sz="2300" spc="-2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Symbol"/>
                <a:cs typeface="Symbol"/>
              </a:rPr>
              <a:t></a:t>
            </a:r>
            <a:r>
              <a:rPr sz="2300" spc="90" dirty="0">
                <a:latin typeface="Times New Roman"/>
                <a:cs typeface="Times New Roman"/>
              </a:rPr>
              <a:t> </a:t>
            </a:r>
            <a:r>
              <a:rPr sz="2300" i="1" spc="60" dirty="0">
                <a:latin typeface="Times New Roman"/>
                <a:cs typeface="Times New Roman"/>
              </a:rPr>
              <a:t>x</a:t>
            </a:r>
            <a:r>
              <a:rPr sz="2300" spc="60" dirty="0">
                <a:latin typeface="Times New Roman"/>
                <a:cs typeface="Times New Roman"/>
              </a:rPr>
              <a:t>(</a:t>
            </a:r>
            <a:r>
              <a:rPr sz="2300" i="1" spc="60" dirty="0">
                <a:latin typeface="Times New Roman"/>
                <a:cs typeface="Times New Roman"/>
              </a:rPr>
              <a:t>t</a:t>
            </a:r>
            <a:r>
              <a:rPr sz="2300" spc="60" dirty="0">
                <a:latin typeface="Times New Roman"/>
                <a:cs typeface="Times New Roman"/>
              </a:rPr>
              <a:t>)</a:t>
            </a:r>
            <a:r>
              <a:rPr sz="2300" spc="-21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Symbol"/>
                <a:cs typeface="Symbol"/>
              </a:rPr>
              <a:t></a:t>
            </a:r>
            <a:r>
              <a:rPr sz="2300" spc="-204" dirty="0">
                <a:latin typeface="Times New Roman"/>
                <a:cs typeface="Times New Roman"/>
              </a:rPr>
              <a:t> </a:t>
            </a:r>
            <a:r>
              <a:rPr sz="2300" i="1" spc="55" dirty="0">
                <a:latin typeface="Times New Roman"/>
                <a:cs typeface="Times New Roman"/>
              </a:rPr>
              <a:t>h</a:t>
            </a:r>
            <a:r>
              <a:rPr sz="2300" spc="55" dirty="0">
                <a:latin typeface="Times New Roman"/>
                <a:cs typeface="Times New Roman"/>
              </a:rPr>
              <a:t>(</a:t>
            </a:r>
            <a:r>
              <a:rPr sz="2300" i="1" spc="55" dirty="0">
                <a:latin typeface="Times New Roman"/>
                <a:cs typeface="Times New Roman"/>
              </a:rPr>
              <a:t>t</a:t>
            </a:r>
            <a:r>
              <a:rPr sz="2300" spc="55" dirty="0">
                <a:latin typeface="Times New Roman"/>
                <a:cs typeface="Times New Roman"/>
              </a:rPr>
              <a:t>)</a:t>
            </a:r>
            <a:r>
              <a:rPr sz="2300" spc="-2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Symbol"/>
                <a:cs typeface="Symbol"/>
              </a:rPr>
              <a:t></a:t>
            </a:r>
            <a:r>
              <a:rPr sz="2300" spc="20" dirty="0">
                <a:latin typeface="Times New Roman"/>
                <a:cs typeface="Times New Roman"/>
              </a:rPr>
              <a:t> </a:t>
            </a:r>
            <a:r>
              <a:rPr sz="5175" spc="-15" baseline="-13687" dirty="0">
                <a:latin typeface="Symbol"/>
                <a:cs typeface="Symbol"/>
              </a:rPr>
              <a:t></a:t>
            </a:r>
            <a:r>
              <a:rPr sz="2025" spc="-15" baseline="-51440" dirty="0">
                <a:latin typeface="Symbol"/>
                <a:cs typeface="Symbol"/>
              </a:rPr>
              <a:t></a:t>
            </a:r>
            <a:r>
              <a:rPr sz="2025" spc="225" baseline="-51440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Times New Roman"/>
                <a:cs typeface="Times New Roman"/>
              </a:rPr>
              <a:t>x</a:t>
            </a:r>
            <a:r>
              <a:rPr sz="2300" dirty="0">
                <a:latin typeface="Times New Roman"/>
                <a:cs typeface="Times New Roman"/>
              </a:rPr>
              <a:t>(</a:t>
            </a:r>
            <a:r>
              <a:rPr sz="2300" i="1" dirty="0">
                <a:latin typeface="Times New Roman"/>
                <a:cs typeface="Times New Roman"/>
              </a:rPr>
              <a:t>t</a:t>
            </a:r>
            <a:r>
              <a:rPr sz="2300" i="1" spc="-45" dirty="0">
                <a:latin typeface="Times New Roman"/>
                <a:cs typeface="Times New Roman"/>
              </a:rPr>
              <a:t> </a:t>
            </a:r>
            <a:r>
              <a:rPr sz="2300" spc="65" dirty="0">
                <a:latin typeface="Symbol"/>
                <a:cs typeface="Symbol"/>
              </a:rPr>
              <a:t></a:t>
            </a:r>
            <a:r>
              <a:rPr sz="2400" spc="65" dirty="0">
                <a:latin typeface="Symbol"/>
                <a:cs typeface="Symbol"/>
              </a:rPr>
              <a:t></a:t>
            </a:r>
            <a:r>
              <a:rPr sz="2400" spc="-229" dirty="0">
                <a:latin typeface="Times New Roman"/>
                <a:cs typeface="Times New Roman"/>
              </a:rPr>
              <a:t> </a:t>
            </a:r>
            <a:r>
              <a:rPr sz="2300" spc="-25" dirty="0">
                <a:latin typeface="Times New Roman"/>
                <a:cs typeface="Times New Roman"/>
              </a:rPr>
              <a:t>)</a:t>
            </a:r>
            <a:r>
              <a:rPr sz="2300" i="1" spc="-25" dirty="0">
                <a:latin typeface="Times New Roman"/>
                <a:cs typeface="Times New Roman"/>
              </a:rPr>
              <a:t>h</a:t>
            </a:r>
            <a:r>
              <a:rPr sz="2300" spc="-25" dirty="0">
                <a:latin typeface="Times New Roman"/>
                <a:cs typeface="Times New Roman"/>
              </a:rPr>
              <a:t>(</a:t>
            </a:r>
            <a:r>
              <a:rPr sz="2400" spc="-25" dirty="0">
                <a:latin typeface="Symbol"/>
                <a:cs typeface="Symbol"/>
              </a:rPr>
              <a:t></a:t>
            </a:r>
            <a:r>
              <a:rPr sz="2400" spc="-2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)</a:t>
            </a:r>
            <a:r>
              <a:rPr sz="2300" i="1" dirty="0">
                <a:latin typeface="Times New Roman"/>
                <a:cs typeface="Times New Roman"/>
              </a:rPr>
              <a:t>d</a:t>
            </a:r>
            <a:r>
              <a:rPr sz="2400" dirty="0">
                <a:latin typeface="Symbol"/>
                <a:cs typeface="Symbol"/>
              </a:rPr>
              <a:t></a:t>
            </a:r>
            <a:r>
              <a:rPr sz="2400" spc="29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Symbol"/>
                <a:cs typeface="Symbol"/>
              </a:rPr>
              <a:t></a:t>
            </a:r>
            <a:r>
              <a:rPr sz="2300" spc="20" dirty="0">
                <a:latin typeface="Times New Roman"/>
                <a:cs typeface="Times New Roman"/>
              </a:rPr>
              <a:t> </a:t>
            </a:r>
            <a:r>
              <a:rPr sz="5175" spc="-15" baseline="-13687" dirty="0">
                <a:latin typeface="Symbol"/>
                <a:cs typeface="Symbol"/>
              </a:rPr>
              <a:t></a:t>
            </a:r>
            <a:r>
              <a:rPr sz="2025" spc="-15" baseline="-51440" dirty="0">
                <a:latin typeface="Symbol"/>
                <a:cs typeface="Symbol"/>
              </a:rPr>
              <a:t></a:t>
            </a:r>
            <a:r>
              <a:rPr sz="2025" spc="232" baseline="-51440" dirty="0">
                <a:latin typeface="Times New Roman"/>
                <a:cs typeface="Times New Roman"/>
              </a:rPr>
              <a:t> </a:t>
            </a:r>
            <a:r>
              <a:rPr sz="2300" i="1" spc="-55" dirty="0">
                <a:latin typeface="Times New Roman"/>
                <a:cs typeface="Times New Roman"/>
              </a:rPr>
              <a:t>x</a:t>
            </a:r>
            <a:r>
              <a:rPr sz="2300" spc="-55" dirty="0">
                <a:latin typeface="Times New Roman"/>
                <a:cs typeface="Times New Roman"/>
              </a:rPr>
              <a:t>(</a:t>
            </a:r>
            <a:r>
              <a:rPr sz="2400" spc="-55" dirty="0">
                <a:latin typeface="Symbol"/>
                <a:cs typeface="Symbol"/>
              </a:rPr>
              <a:t></a:t>
            </a:r>
            <a:r>
              <a:rPr sz="2400" spc="-229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)</a:t>
            </a:r>
            <a:r>
              <a:rPr sz="2300" i="1" dirty="0">
                <a:latin typeface="Times New Roman"/>
                <a:cs typeface="Times New Roman"/>
              </a:rPr>
              <a:t>h</a:t>
            </a:r>
            <a:r>
              <a:rPr sz="2300" dirty="0">
                <a:latin typeface="Times New Roman"/>
                <a:cs typeface="Times New Roman"/>
              </a:rPr>
              <a:t>(</a:t>
            </a:r>
            <a:r>
              <a:rPr sz="2300" i="1" dirty="0">
                <a:latin typeface="Times New Roman"/>
                <a:cs typeface="Times New Roman"/>
              </a:rPr>
              <a:t>t</a:t>
            </a:r>
            <a:r>
              <a:rPr sz="2300" i="1" spc="-40" dirty="0">
                <a:latin typeface="Times New Roman"/>
                <a:cs typeface="Times New Roman"/>
              </a:rPr>
              <a:t> </a:t>
            </a:r>
            <a:r>
              <a:rPr sz="2300" spc="65" dirty="0">
                <a:latin typeface="Symbol"/>
                <a:cs typeface="Symbol"/>
              </a:rPr>
              <a:t></a:t>
            </a:r>
            <a:r>
              <a:rPr sz="2400" spc="65" dirty="0">
                <a:latin typeface="Symbol"/>
                <a:cs typeface="Symbol"/>
              </a:rPr>
              <a:t></a:t>
            </a:r>
            <a:r>
              <a:rPr sz="2400" spc="-229" dirty="0">
                <a:latin typeface="Times New Roman"/>
                <a:cs typeface="Times New Roman"/>
              </a:rPr>
              <a:t> </a:t>
            </a:r>
            <a:r>
              <a:rPr sz="2300" spc="-25" dirty="0">
                <a:latin typeface="Times New Roman"/>
                <a:cs typeface="Times New Roman"/>
              </a:rPr>
              <a:t>)</a:t>
            </a:r>
            <a:r>
              <a:rPr sz="2300" i="1" spc="-25" dirty="0">
                <a:latin typeface="Times New Roman"/>
                <a:cs typeface="Times New Roman"/>
              </a:rPr>
              <a:t>d</a:t>
            </a:r>
            <a:r>
              <a:rPr sz="2400" spc="-25" dirty="0">
                <a:latin typeface="Symbol"/>
                <a:cs typeface="Symbol"/>
              </a:rPr>
              <a:t></a:t>
            </a:r>
            <a:endParaRPr sz="2400">
              <a:latin typeface="Symbol"/>
              <a:cs typeface="Symbol"/>
            </a:endParaRPr>
          </a:p>
          <a:p>
            <a:pPr marL="542290" lvl="1" indent="-342900">
              <a:lnSpc>
                <a:spcPct val="100000"/>
              </a:lnSpc>
              <a:spcBef>
                <a:spcPts val="2410"/>
              </a:spcBef>
              <a:buChar char="•"/>
              <a:tabLst>
                <a:tab pos="542290" algn="l"/>
              </a:tabLst>
            </a:pP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Time</a:t>
            </a:r>
            <a:r>
              <a:rPr sz="2400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domain</a:t>
            </a:r>
            <a:r>
              <a:rPr sz="24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convolution</a:t>
            </a:r>
            <a:r>
              <a:rPr sz="2400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Wingdings"/>
                <a:cs typeface="Wingdings"/>
              </a:rPr>
              <a:t></a:t>
            </a:r>
            <a:r>
              <a:rPr sz="2400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400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domain</a:t>
            </a:r>
            <a:r>
              <a:rPr sz="24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99"/>
                </a:solidFill>
                <a:latin typeface="Times New Roman"/>
                <a:cs typeface="Times New Roman"/>
              </a:rPr>
              <a:t>multiplication</a:t>
            </a:r>
            <a:endParaRPr sz="2400">
              <a:latin typeface="Times New Roman"/>
              <a:cs typeface="Times New Roman"/>
            </a:endParaRPr>
          </a:p>
          <a:p>
            <a:pPr marL="850900">
              <a:lnSpc>
                <a:spcPct val="100000"/>
              </a:lnSpc>
              <a:spcBef>
                <a:spcPts val="35"/>
              </a:spcBef>
              <a:tabLst>
                <a:tab pos="3072130" algn="l"/>
                <a:tab pos="5586095" algn="l"/>
              </a:tabLst>
            </a:pPr>
            <a:r>
              <a:rPr sz="2300" i="1" dirty="0">
                <a:latin typeface="Times New Roman"/>
                <a:cs typeface="Times New Roman"/>
              </a:rPr>
              <a:t>X</a:t>
            </a:r>
            <a:r>
              <a:rPr sz="2300" i="1" spc="-17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(</a:t>
            </a:r>
            <a:r>
              <a:rPr sz="2300" spc="-65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Times New Roman"/>
                <a:cs typeface="Times New Roman"/>
              </a:rPr>
              <a:t>f</a:t>
            </a:r>
            <a:r>
              <a:rPr sz="2300" i="1" spc="-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)</a:t>
            </a:r>
            <a:r>
              <a:rPr sz="2300" spc="-2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Symbol"/>
                <a:cs typeface="Symbol"/>
              </a:rPr>
              <a:t></a:t>
            </a:r>
            <a:r>
              <a:rPr sz="2300" spc="55" dirty="0">
                <a:latin typeface="Times New Roman"/>
                <a:cs typeface="Times New Roman"/>
              </a:rPr>
              <a:t> </a:t>
            </a:r>
            <a:r>
              <a:rPr sz="2300" i="1" spc="-10" dirty="0">
                <a:latin typeface="Times New Roman"/>
                <a:cs typeface="Times New Roman"/>
              </a:rPr>
              <a:t>F</a:t>
            </a:r>
            <a:r>
              <a:rPr sz="3100" spc="-10" dirty="0">
                <a:latin typeface="Symbol"/>
                <a:cs typeface="Symbol"/>
              </a:rPr>
              <a:t></a:t>
            </a:r>
            <a:r>
              <a:rPr sz="2300" i="1" spc="-10" dirty="0">
                <a:latin typeface="Times New Roman"/>
                <a:cs typeface="Times New Roman"/>
              </a:rPr>
              <a:t>x</a:t>
            </a:r>
            <a:r>
              <a:rPr sz="2300" spc="-10" dirty="0">
                <a:latin typeface="Times New Roman"/>
                <a:cs typeface="Times New Roman"/>
              </a:rPr>
              <a:t>(</a:t>
            </a:r>
            <a:r>
              <a:rPr sz="2300" i="1" spc="-10" dirty="0">
                <a:latin typeface="Times New Roman"/>
                <a:cs typeface="Times New Roman"/>
              </a:rPr>
              <a:t>t</a:t>
            </a:r>
            <a:r>
              <a:rPr sz="2300" spc="-10" dirty="0">
                <a:latin typeface="Times New Roman"/>
                <a:cs typeface="Times New Roman"/>
              </a:rPr>
              <a:t>)</a:t>
            </a:r>
            <a:r>
              <a:rPr sz="3100" spc="-10" dirty="0">
                <a:latin typeface="Symbol"/>
                <a:cs typeface="Symbol"/>
              </a:rPr>
              <a:t></a:t>
            </a:r>
            <a:r>
              <a:rPr sz="3100" dirty="0">
                <a:latin typeface="Times New Roman"/>
                <a:cs typeface="Times New Roman"/>
              </a:rPr>
              <a:t>	</a:t>
            </a:r>
            <a:r>
              <a:rPr sz="2300" i="1" dirty="0">
                <a:latin typeface="Times New Roman"/>
                <a:cs typeface="Times New Roman"/>
              </a:rPr>
              <a:t>H</a:t>
            </a:r>
            <a:r>
              <a:rPr sz="2300" i="1" spc="-2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(</a:t>
            </a:r>
            <a:r>
              <a:rPr sz="2300" spc="-60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Times New Roman"/>
                <a:cs typeface="Times New Roman"/>
              </a:rPr>
              <a:t>f </a:t>
            </a:r>
            <a:r>
              <a:rPr sz="2300" dirty="0">
                <a:latin typeface="Times New Roman"/>
                <a:cs typeface="Times New Roman"/>
              </a:rPr>
              <a:t>)</a:t>
            </a:r>
            <a:r>
              <a:rPr sz="2300" spc="-2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Symbol"/>
                <a:cs typeface="Symbol"/>
              </a:rPr>
              <a:t></a:t>
            </a:r>
            <a:r>
              <a:rPr sz="2300" spc="65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Times New Roman"/>
                <a:cs typeface="Times New Roman"/>
              </a:rPr>
              <a:t>F</a:t>
            </a:r>
            <a:r>
              <a:rPr sz="2300" i="1" spc="-360" dirty="0">
                <a:latin typeface="Times New Roman"/>
                <a:cs typeface="Times New Roman"/>
              </a:rPr>
              <a:t> </a:t>
            </a:r>
            <a:r>
              <a:rPr sz="3100" spc="-10" dirty="0">
                <a:latin typeface="Symbol"/>
                <a:cs typeface="Symbol"/>
              </a:rPr>
              <a:t></a:t>
            </a:r>
            <a:r>
              <a:rPr sz="2300" i="1" spc="-10" dirty="0">
                <a:latin typeface="Times New Roman"/>
                <a:cs typeface="Times New Roman"/>
              </a:rPr>
              <a:t>h</a:t>
            </a:r>
            <a:r>
              <a:rPr sz="2300" spc="-10" dirty="0">
                <a:latin typeface="Times New Roman"/>
                <a:cs typeface="Times New Roman"/>
              </a:rPr>
              <a:t>(</a:t>
            </a:r>
            <a:r>
              <a:rPr sz="2300" i="1" spc="-10" dirty="0">
                <a:latin typeface="Times New Roman"/>
                <a:cs typeface="Times New Roman"/>
              </a:rPr>
              <a:t>t</a:t>
            </a:r>
            <a:r>
              <a:rPr sz="2300" spc="-10" dirty="0">
                <a:latin typeface="Times New Roman"/>
                <a:cs typeface="Times New Roman"/>
              </a:rPr>
              <a:t>)</a:t>
            </a:r>
            <a:r>
              <a:rPr sz="3100" spc="-10" dirty="0">
                <a:latin typeface="Symbol"/>
                <a:cs typeface="Symbol"/>
              </a:rPr>
              <a:t></a:t>
            </a:r>
            <a:r>
              <a:rPr sz="3100" dirty="0">
                <a:latin typeface="Times New Roman"/>
                <a:cs typeface="Times New Roman"/>
              </a:rPr>
              <a:t>	</a:t>
            </a:r>
            <a:r>
              <a:rPr sz="2300" i="1" dirty="0">
                <a:latin typeface="Times New Roman"/>
                <a:cs typeface="Times New Roman"/>
              </a:rPr>
              <a:t>Y</a:t>
            </a:r>
            <a:r>
              <a:rPr sz="2300" i="1" spc="-25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(</a:t>
            </a:r>
            <a:r>
              <a:rPr sz="2300" spc="-65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Times New Roman"/>
                <a:cs typeface="Times New Roman"/>
              </a:rPr>
              <a:t>f</a:t>
            </a:r>
            <a:r>
              <a:rPr sz="2300" i="1" spc="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)</a:t>
            </a:r>
            <a:r>
              <a:rPr sz="2300" spc="-2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Symbol"/>
                <a:cs typeface="Symbol"/>
              </a:rPr>
              <a:t></a:t>
            </a:r>
            <a:r>
              <a:rPr sz="2300" spc="65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Times New Roman"/>
                <a:cs typeface="Times New Roman"/>
              </a:rPr>
              <a:t>F</a:t>
            </a:r>
            <a:r>
              <a:rPr sz="2300" i="1" spc="-365" dirty="0">
                <a:latin typeface="Times New Roman"/>
                <a:cs typeface="Times New Roman"/>
              </a:rPr>
              <a:t> </a:t>
            </a:r>
            <a:r>
              <a:rPr sz="3100" spc="-10" dirty="0">
                <a:latin typeface="Symbol"/>
                <a:cs typeface="Symbol"/>
              </a:rPr>
              <a:t></a:t>
            </a:r>
            <a:r>
              <a:rPr sz="2300" i="1" spc="-10" dirty="0">
                <a:latin typeface="Times New Roman"/>
                <a:cs typeface="Times New Roman"/>
              </a:rPr>
              <a:t>y</a:t>
            </a:r>
            <a:r>
              <a:rPr sz="2300" spc="-10" dirty="0">
                <a:latin typeface="Times New Roman"/>
                <a:cs typeface="Times New Roman"/>
              </a:rPr>
              <a:t>(</a:t>
            </a:r>
            <a:r>
              <a:rPr sz="2300" i="1" spc="-10" dirty="0">
                <a:latin typeface="Times New Roman"/>
                <a:cs typeface="Times New Roman"/>
              </a:rPr>
              <a:t>t</a:t>
            </a:r>
            <a:r>
              <a:rPr sz="2300" spc="-10" dirty="0">
                <a:latin typeface="Times New Roman"/>
                <a:cs typeface="Times New Roman"/>
              </a:rPr>
              <a:t>)</a:t>
            </a:r>
            <a:r>
              <a:rPr sz="3100" spc="-10" dirty="0">
                <a:latin typeface="Symbol"/>
                <a:cs typeface="Symbol"/>
              </a:rPr>
              <a:t></a:t>
            </a:r>
            <a:endParaRPr sz="31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8241" y="343661"/>
            <a:ext cx="6644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LINEAR</a:t>
            </a:r>
            <a:r>
              <a:rPr sz="2400" spc="-90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TIME</a:t>
            </a:r>
            <a:r>
              <a:rPr sz="2400" spc="-50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INVARIANT</a:t>
            </a:r>
            <a:r>
              <a:rPr sz="2400" spc="-90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(LTI)</a:t>
            </a:r>
            <a:r>
              <a:rPr sz="2400" spc="-40" dirty="0">
                <a:latin typeface="Arial Black"/>
                <a:cs typeface="Arial Black"/>
              </a:rPr>
              <a:t> </a:t>
            </a:r>
            <a:r>
              <a:rPr sz="2400" spc="-10" dirty="0">
                <a:latin typeface="Arial Black"/>
                <a:cs typeface="Arial Black"/>
              </a:rPr>
              <a:t>SYSTEM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95675" y="1143000"/>
            <a:ext cx="1781175" cy="657225"/>
          </a:xfrm>
          <a:prstGeom prst="rect">
            <a:avLst/>
          </a:prstGeom>
          <a:solidFill>
            <a:srgbClr val="CCFFFF"/>
          </a:solidFill>
          <a:ln w="9525">
            <a:solidFill>
              <a:srgbClr val="000000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65"/>
              </a:spcBef>
            </a:pPr>
            <a:r>
              <a:rPr sz="2400" i="1" spc="-20" dirty="0">
                <a:latin typeface="Times New Roman"/>
                <a:cs typeface="Times New Roman"/>
              </a:rPr>
              <a:t>h</a:t>
            </a:r>
            <a:r>
              <a:rPr sz="2400" spc="-20" dirty="0">
                <a:latin typeface="Times New Roman"/>
                <a:cs typeface="Times New Roman"/>
              </a:rPr>
              <a:t>(</a:t>
            </a:r>
            <a:r>
              <a:rPr sz="2400" i="1" spc="-20" dirty="0">
                <a:latin typeface="Times New Roman"/>
                <a:cs typeface="Times New Roman"/>
              </a:rPr>
              <a:t>t</a:t>
            </a:r>
            <a:r>
              <a:rPr sz="2400" spc="-2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66950" y="1419225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1143000" y="0"/>
                </a:moveTo>
                <a:lnTo>
                  <a:pt x="1143000" y="76200"/>
                </a:lnTo>
                <a:lnTo>
                  <a:pt x="1206500" y="44450"/>
                </a:lnTo>
                <a:lnTo>
                  <a:pt x="1155700" y="44450"/>
                </a:lnTo>
                <a:lnTo>
                  <a:pt x="1155700" y="31750"/>
                </a:lnTo>
                <a:lnTo>
                  <a:pt x="1206500" y="31750"/>
                </a:lnTo>
                <a:lnTo>
                  <a:pt x="1143000" y="0"/>
                </a:lnTo>
                <a:close/>
              </a:path>
              <a:path w="1219200" h="76200">
                <a:moveTo>
                  <a:pt x="11430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143000" y="44450"/>
                </a:lnTo>
                <a:lnTo>
                  <a:pt x="1143000" y="31750"/>
                </a:lnTo>
                <a:close/>
              </a:path>
              <a:path w="1219200" h="76200">
                <a:moveTo>
                  <a:pt x="1206500" y="31750"/>
                </a:moveTo>
                <a:lnTo>
                  <a:pt x="1155700" y="31750"/>
                </a:lnTo>
                <a:lnTo>
                  <a:pt x="1155700" y="44450"/>
                </a:lnTo>
                <a:lnTo>
                  <a:pt x="1206500" y="44450"/>
                </a:lnTo>
                <a:lnTo>
                  <a:pt x="1219200" y="38100"/>
                </a:lnTo>
                <a:lnTo>
                  <a:pt x="12065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611366" y="1250260"/>
            <a:ext cx="382270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i="1" spc="35" dirty="0">
                <a:latin typeface="Times New Roman"/>
                <a:cs typeface="Times New Roman"/>
              </a:rPr>
              <a:t>y</a:t>
            </a:r>
            <a:r>
              <a:rPr sz="1850" spc="35" dirty="0">
                <a:latin typeface="Times New Roman"/>
                <a:cs typeface="Times New Roman"/>
              </a:rPr>
              <a:t>(</a:t>
            </a:r>
            <a:r>
              <a:rPr sz="1850" i="1" spc="35" dirty="0">
                <a:latin typeface="Times New Roman"/>
                <a:cs typeface="Times New Roman"/>
              </a:rPr>
              <a:t>t</a:t>
            </a:r>
            <a:r>
              <a:rPr sz="1850" spc="35" dirty="0">
                <a:latin typeface="Times New Roman"/>
                <a:cs typeface="Times New Roman"/>
              </a:rPr>
              <a:t>)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95900" y="1428750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1143000" y="0"/>
                </a:moveTo>
                <a:lnTo>
                  <a:pt x="1143000" y="76200"/>
                </a:lnTo>
                <a:lnTo>
                  <a:pt x="1206500" y="44450"/>
                </a:lnTo>
                <a:lnTo>
                  <a:pt x="1155700" y="44450"/>
                </a:lnTo>
                <a:lnTo>
                  <a:pt x="1155700" y="31750"/>
                </a:lnTo>
                <a:lnTo>
                  <a:pt x="1206500" y="31750"/>
                </a:lnTo>
                <a:lnTo>
                  <a:pt x="1143000" y="0"/>
                </a:lnTo>
                <a:close/>
              </a:path>
              <a:path w="1219200" h="76200">
                <a:moveTo>
                  <a:pt x="11430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143000" y="44450"/>
                </a:lnTo>
                <a:lnTo>
                  <a:pt x="1143000" y="31750"/>
                </a:lnTo>
                <a:close/>
              </a:path>
              <a:path w="1219200" h="76200">
                <a:moveTo>
                  <a:pt x="1206500" y="31750"/>
                </a:moveTo>
                <a:lnTo>
                  <a:pt x="1155700" y="31750"/>
                </a:lnTo>
                <a:lnTo>
                  <a:pt x="1155700" y="44450"/>
                </a:lnTo>
                <a:lnTo>
                  <a:pt x="1206500" y="44450"/>
                </a:lnTo>
                <a:lnTo>
                  <a:pt x="1219200" y="38100"/>
                </a:lnTo>
                <a:lnTo>
                  <a:pt x="12065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66800" y="5000625"/>
            <a:ext cx="7048500" cy="847725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</a:ln>
        </p:spPr>
        <p:txBody>
          <a:bodyPr vert="horz" wrap="square" lIns="0" tIns="195580" rIns="0" bIns="0" rtlCol="0">
            <a:spAutoFit/>
          </a:bodyPr>
          <a:lstStyle/>
          <a:p>
            <a:pPr marR="250825" algn="ctr">
              <a:lnSpc>
                <a:spcPct val="100000"/>
              </a:lnSpc>
              <a:spcBef>
                <a:spcPts val="1540"/>
              </a:spcBef>
            </a:pPr>
            <a:r>
              <a:rPr sz="2300" i="1" spc="50" dirty="0">
                <a:latin typeface="Times New Roman"/>
                <a:cs typeface="Times New Roman"/>
              </a:rPr>
              <a:t>Y</a:t>
            </a:r>
            <a:r>
              <a:rPr sz="2300" i="1" spc="-28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(</a:t>
            </a:r>
            <a:r>
              <a:rPr sz="2300" spc="-70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Times New Roman"/>
                <a:cs typeface="Times New Roman"/>
              </a:rPr>
              <a:t>f</a:t>
            </a:r>
            <a:r>
              <a:rPr sz="2300" i="1" spc="-1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)</a:t>
            </a:r>
            <a:r>
              <a:rPr sz="2300" spc="-30" dirty="0">
                <a:latin typeface="Times New Roman"/>
                <a:cs typeface="Times New Roman"/>
              </a:rPr>
              <a:t> </a:t>
            </a:r>
            <a:r>
              <a:rPr sz="2300" spc="50" dirty="0">
                <a:latin typeface="Symbol"/>
                <a:cs typeface="Symbol"/>
              </a:rPr>
              <a:t></a:t>
            </a:r>
            <a:r>
              <a:rPr sz="2300" spc="160" dirty="0">
                <a:latin typeface="Times New Roman"/>
                <a:cs typeface="Times New Roman"/>
              </a:rPr>
              <a:t> </a:t>
            </a:r>
            <a:r>
              <a:rPr sz="2300" i="1" spc="55" dirty="0">
                <a:latin typeface="Times New Roman"/>
                <a:cs typeface="Times New Roman"/>
              </a:rPr>
              <a:t>X</a:t>
            </a:r>
            <a:r>
              <a:rPr sz="2300" i="1" spc="-18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(</a:t>
            </a:r>
            <a:r>
              <a:rPr sz="2300" spc="-70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Times New Roman"/>
                <a:cs typeface="Times New Roman"/>
              </a:rPr>
              <a:t>f</a:t>
            </a:r>
            <a:r>
              <a:rPr sz="2300" i="1" spc="-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)</a:t>
            </a:r>
            <a:r>
              <a:rPr sz="2300" spc="-335" dirty="0">
                <a:latin typeface="Times New Roman"/>
                <a:cs typeface="Times New Roman"/>
              </a:rPr>
              <a:t> </a:t>
            </a:r>
            <a:r>
              <a:rPr sz="2300" spc="50" dirty="0">
                <a:latin typeface="Symbol"/>
                <a:cs typeface="Symbol"/>
              </a:rPr>
              <a:t></a:t>
            </a:r>
            <a:r>
              <a:rPr sz="2300" spc="-185" dirty="0">
                <a:latin typeface="Times New Roman"/>
                <a:cs typeface="Times New Roman"/>
              </a:rPr>
              <a:t> </a:t>
            </a:r>
            <a:r>
              <a:rPr sz="2300" i="1" spc="65" dirty="0">
                <a:latin typeface="Times New Roman"/>
                <a:cs typeface="Times New Roman"/>
              </a:rPr>
              <a:t>H</a:t>
            </a:r>
            <a:r>
              <a:rPr sz="2300" i="1" spc="-28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(</a:t>
            </a:r>
            <a:r>
              <a:rPr sz="2300" spc="-70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Times New Roman"/>
                <a:cs typeface="Times New Roman"/>
              </a:rPr>
              <a:t>f</a:t>
            </a:r>
            <a:r>
              <a:rPr sz="2300" i="1" spc="-5" dirty="0">
                <a:latin typeface="Times New Roman"/>
                <a:cs typeface="Times New Roman"/>
              </a:rPr>
              <a:t> </a:t>
            </a:r>
            <a:r>
              <a:rPr sz="2300" spc="-50" dirty="0">
                <a:latin typeface="Times New Roman"/>
                <a:cs typeface="Times New Roman"/>
              </a:rPr>
              <a:t>)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71650" y="1212160"/>
            <a:ext cx="381635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i="1" spc="30" dirty="0">
                <a:latin typeface="Times New Roman"/>
                <a:cs typeface="Times New Roman"/>
              </a:rPr>
              <a:t>x</a:t>
            </a:r>
            <a:r>
              <a:rPr sz="1850" spc="30" dirty="0">
                <a:latin typeface="Times New Roman"/>
                <a:cs typeface="Times New Roman"/>
              </a:rPr>
              <a:t>(</a:t>
            </a:r>
            <a:r>
              <a:rPr sz="1850" i="1" spc="30" dirty="0">
                <a:latin typeface="Times New Roman"/>
                <a:cs typeface="Times New Roman"/>
              </a:rPr>
              <a:t>t</a:t>
            </a:r>
            <a:r>
              <a:rPr sz="1850" spc="30" dirty="0">
                <a:latin typeface="Times New Roman"/>
                <a:cs typeface="Times New Roman"/>
              </a:rPr>
              <a:t>)</a:t>
            </a:r>
            <a:endParaRPr sz="1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CLASSIFICATION:</a:t>
            </a:r>
            <a:r>
              <a:rPr sz="2000" spc="-90" dirty="0"/>
              <a:t> </a:t>
            </a:r>
            <a:r>
              <a:rPr sz="2000" dirty="0"/>
              <a:t>FAST</a:t>
            </a:r>
            <a:r>
              <a:rPr sz="2000" spc="-15" dirty="0"/>
              <a:t> </a:t>
            </a:r>
            <a:r>
              <a:rPr sz="2000" dirty="0"/>
              <a:t>FADING</a:t>
            </a:r>
            <a:r>
              <a:rPr sz="2000" spc="-55" dirty="0"/>
              <a:t> </a:t>
            </a:r>
            <a:r>
              <a:rPr sz="2000" dirty="0"/>
              <a:t>V.S.</a:t>
            </a:r>
            <a:r>
              <a:rPr sz="2000" spc="-50" dirty="0"/>
              <a:t> </a:t>
            </a:r>
            <a:r>
              <a:rPr sz="2000" dirty="0"/>
              <a:t>SLOW</a:t>
            </a:r>
            <a:r>
              <a:rPr sz="2000" spc="-20" dirty="0"/>
              <a:t> </a:t>
            </a:r>
            <a:r>
              <a:rPr sz="2000" spc="-10" dirty="0"/>
              <a:t>FADING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688340" y="900430"/>
            <a:ext cx="7838440" cy="2265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18795" indent="-343535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time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domain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variation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determined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by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maximum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Doppler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spread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i="1" spc="-25" dirty="0">
                <a:solidFill>
                  <a:srgbClr val="000099"/>
                </a:solidFill>
                <a:latin typeface="Times New Roman"/>
                <a:cs typeface="Times New Roman"/>
              </a:rPr>
              <a:t>f</a:t>
            </a:r>
            <a:r>
              <a:rPr sz="900" b="1" i="1" spc="-25" dirty="0">
                <a:solidFill>
                  <a:srgbClr val="000099"/>
                </a:solidFill>
                <a:latin typeface="Times New Roman"/>
                <a:cs typeface="Times New Roman"/>
              </a:rPr>
              <a:t>D</a:t>
            </a:r>
            <a:endParaRPr sz="9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Doppler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shift: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change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due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relative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movement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Tx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Rx.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9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Larger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larger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000" i="1" dirty="0">
                <a:latin typeface="Times New Roman"/>
                <a:cs typeface="Times New Roman"/>
              </a:rPr>
              <a:t>D</a:t>
            </a:r>
            <a:r>
              <a:rPr sz="1000" i="1" spc="1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varies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faster.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7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Coherence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time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i="1" spc="-25" dirty="0">
                <a:solidFill>
                  <a:srgbClr val="000099"/>
                </a:solidFill>
                <a:latin typeface="Times New Roman"/>
                <a:cs typeface="Times New Roman"/>
              </a:rPr>
              <a:t>T</a:t>
            </a:r>
            <a:r>
              <a:rPr sz="1000" b="1" i="1" spc="-25" dirty="0">
                <a:solidFill>
                  <a:srgbClr val="000099"/>
                </a:solidFill>
                <a:latin typeface="Times New Roman"/>
                <a:cs typeface="Times New Roman"/>
              </a:rPr>
              <a:t>c</a:t>
            </a:r>
            <a:endParaRPr sz="1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over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which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strongly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correlated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(didn’t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change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844" y="3084957"/>
            <a:ext cx="2620010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530"/>
              </a:spcBef>
            </a:pPr>
            <a:r>
              <a:rPr sz="1800" dirty="0">
                <a:latin typeface="Times New Roman"/>
                <a:cs typeface="Times New Roman"/>
              </a:rPr>
              <a:t>too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much)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Inverse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proportional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f</a:t>
            </a:r>
            <a:r>
              <a:rPr sz="1000" i="1" spc="-25" dirty="0">
                <a:latin typeface="Times New Roman"/>
                <a:cs typeface="Times New Roman"/>
              </a:rPr>
              <a:t>D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391025" y="3398837"/>
            <a:ext cx="1104900" cy="770255"/>
            <a:chOff x="4391025" y="3398837"/>
            <a:chExt cx="1104900" cy="770255"/>
          </a:xfrm>
        </p:grpSpPr>
        <p:sp>
          <p:nvSpPr>
            <p:cNvPr id="10" name="object 10"/>
            <p:cNvSpPr/>
            <p:nvPr/>
          </p:nvSpPr>
          <p:spPr>
            <a:xfrm>
              <a:off x="4391025" y="3398837"/>
              <a:ext cx="1104900" cy="770255"/>
            </a:xfrm>
            <a:custGeom>
              <a:avLst/>
              <a:gdLst/>
              <a:ahLst/>
              <a:cxnLst/>
              <a:rect l="l" t="t" r="r" b="b"/>
              <a:pathLst>
                <a:path w="1104900" h="770254">
                  <a:moveTo>
                    <a:pt x="1104900" y="0"/>
                  </a:moveTo>
                  <a:lnTo>
                    <a:pt x="0" y="0"/>
                  </a:lnTo>
                  <a:lnTo>
                    <a:pt x="0" y="769937"/>
                  </a:lnTo>
                  <a:lnTo>
                    <a:pt x="1104900" y="769937"/>
                  </a:lnTo>
                  <a:lnTo>
                    <a:pt x="110490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53228" y="3761261"/>
              <a:ext cx="483870" cy="0"/>
            </a:xfrm>
            <a:custGeom>
              <a:avLst/>
              <a:gdLst/>
              <a:ahLst/>
              <a:cxnLst/>
              <a:rect l="l" t="t" r="r" b="b"/>
              <a:pathLst>
                <a:path w="483870">
                  <a:moveTo>
                    <a:pt x="0" y="0"/>
                  </a:moveTo>
                  <a:lnTo>
                    <a:pt x="483375" y="0"/>
                  </a:lnTo>
                </a:path>
              </a:pathLst>
            </a:custGeom>
            <a:ln w="110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71441" y="3937691"/>
            <a:ext cx="132715" cy="21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50" i="1" spc="-50" dirty="0">
                <a:latin typeface="Times New Roman"/>
                <a:cs typeface="Times New Roman"/>
              </a:rPr>
              <a:t>D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58477" y="3725962"/>
            <a:ext cx="86360" cy="21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50" i="1" spc="-50" dirty="0">
                <a:latin typeface="Times New Roman"/>
                <a:cs typeface="Times New Roman"/>
              </a:rPr>
              <a:t>c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72803" y="3316175"/>
            <a:ext cx="307340" cy="79248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90"/>
              </a:spcBef>
            </a:pPr>
            <a:r>
              <a:rPr sz="2100" spc="10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  <a:p>
            <a:pPr marR="21590" algn="r">
              <a:lnSpc>
                <a:spcPct val="100000"/>
              </a:lnSpc>
              <a:spcBef>
                <a:spcPts val="495"/>
              </a:spcBef>
            </a:pPr>
            <a:r>
              <a:rPr sz="2100" spc="60" dirty="0">
                <a:latin typeface="Times New Roman"/>
                <a:cs typeface="Times New Roman"/>
              </a:rPr>
              <a:t>2</a:t>
            </a:r>
            <a:r>
              <a:rPr sz="2100" spc="-90" dirty="0">
                <a:latin typeface="Times New Roman"/>
                <a:cs typeface="Times New Roman"/>
              </a:rPr>
              <a:t> </a:t>
            </a:r>
            <a:r>
              <a:rPr sz="2100" i="1" spc="-60" dirty="0">
                <a:latin typeface="Times New Roman"/>
                <a:cs typeface="Times New Roman"/>
              </a:rPr>
              <a:t>f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15769" y="3544431"/>
            <a:ext cx="481965" cy="3517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  <a:tabLst>
                <a:tab pos="312420" algn="l"/>
              </a:tabLst>
            </a:pPr>
            <a:r>
              <a:rPr sz="2100" i="1" spc="30" dirty="0">
                <a:latin typeface="Times New Roman"/>
                <a:cs typeface="Times New Roman"/>
              </a:rPr>
              <a:t>T</a:t>
            </a:r>
            <a:r>
              <a:rPr sz="2100" i="1" dirty="0">
                <a:latin typeface="Times New Roman"/>
                <a:cs typeface="Times New Roman"/>
              </a:rPr>
              <a:t>	</a:t>
            </a:r>
            <a:r>
              <a:rPr sz="2100" spc="15" dirty="0">
                <a:latin typeface="Symbol"/>
                <a:cs typeface="Symbol"/>
              </a:rPr>
              <a:t></a:t>
            </a:r>
            <a:endParaRPr sz="2100">
              <a:latin typeface="Symbol"/>
              <a:cs typeface="Symbo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73319" y="4433823"/>
            <a:ext cx="8670925" cy="1586230"/>
            <a:chOff x="473319" y="4433823"/>
            <a:chExt cx="8670925" cy="158623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319" y="4457699"/>
              <a:ext cx="4052706" cy="102552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71600" y="5124449"/>
              <a:ext cx="609600" cy="895350"/>
            </a:xfrm>
            <a:custGeom>
              <a:avLst/>
              <a:gdLst/>
              <a:ahLst/>
              <a:cxnLst/>
              <a:rect l="l" t="t" r="r" b="b"/>
              <a:pathLst>
                <a:path w="609600" h="895350">
                  <a:moveTo>
                    <a:pt x="0" y="9525"/>
                  </a:moveTo>
                  <a:lnTo>
                    <a:pt x="0" y="895350"/>
                  </a:lnTo>
                </a:path>
                <a:path w="609600" h="895350">
                  <a:moveTo>
                    <a:pt x="609600" y="0"/>
                  </a:moveTo>
                  <a:lnTo>
                    <a:pt x="609600" y="895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2550" y="5838824"/>
              <a:ext cx="142875" cy="762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7850" y="5838824"/>
              <a:ext cx="152400" cy="762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3400" y="4433823"/>
              <a:ext cx="4800599" cy="10541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629275" y="4991099"/>
              <a:ext cx="142875" cy="904875"/>
            </a:xfrm>
            <a:custGeom>
              <a:avLst/>
              <a:gdLst/>
              <a:ahLst/>
              <a:cxnLst/>
              <a:rect l="l" t="t" r="r" b="b"/>
              <a:pathLst>
                <a:path w="142875" h="904875">
                  <a:moveTo>
                    <a:pt x="0" y="19050"/>
                  </a:moveTo>
                  <a:lnTo>
                    <a:pt x="0" y="904875"/>
                  </a:lnTo>
                </a:path>
                <a:path w="142875" h="904875">
                  <a:moveTo>
                    <a:pt x="142875" y="0"/>
                  </a:moveTo>
                  <a:lnTo>
                    <a:pt x="142875" y="895350"/>
                  </a:lnTo>
                </a:path>
              </a:pathLst>
            </a:custGeom>
            <a:ln w="9525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95875" y="5734049"/>
              <a:ext cx="514350" cy="76200"/>
            </a:xfrm>
            <a:custGeom>
              <a:avLst/>
              <a:gdLst/>
              <a:ahLst/>
              <a:cxnLst/>
              <a:rect l="l" t="t" r="r" b="b"/>
              <a:pathLst>
                <a:path w="514350" h="76200">
                  <a:moveTo>
                    <a:pt x="438150" y="0"/>
                  </a:moveTo>
                  <a:lnTo>
                    <a:pt x="438150" y="76200"/>
                  </a:lnTo>
                  <a:lnTo>
                    <a:pt x="501650" y="44450"/>
                  </a:lnTo>
                  <a:lnTo>
                    <a:pt x="450850" y="44450"/>
                  </a:lnTo>
                  <a:lnTo>
                    <a:pt x="450850" y="31750"/>
                  </a:lnTo>
                  <a:lnTo>
                    <a:pt x="501650" y="31750"/>
                  </a:lnTo>
                  <a:lnTo>
                    <a:pt x="438150" y="0"/>
                  </a:lnTo>
                  <a:close/>
                </a:path>
                <a:path w="514350" h="76200">
                  <a:moveTo>
                    <a:pt x="43815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38150" y="44450"/>
                  </a:lnTo>
                  <a:lnTo>
                    <a:pt x="438150" y="31750"/>
                  </a:lnTo>
                  <a:close/>
                </a:path>
                <a:path w="514350" h="76200">
                  <a:moveTo>
                    <a:pt x="501650" y="31750"/>
                  </a:moveTo>
                  <a:lnTo>
                    <a:pt x="450850" y="31750"/>
                  </a:lnTo>
                  <a:lnTo>
                    <a:pt x="450850" y="44450"/>
                  </a:lnTo>
                  <a:lnTo>
                    <a:pt x="501650" y="44450"/>
                  </a:lnTo>
                  <a:lnTo>
                    <a:pt x="514350" y="38100"/>
                  </a:lnTo>
                  <a:lnTo>
                    <a:pt x="50165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72150" y="5734049"/>
              <a:ext cx="142875" cy="7620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577721" y="5719673"/>
            <a:ext cx="2063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25" dirty="0">
                <a:latin typeface="Times New Roman"/>
                <a:cs typeface="Times New Roman"/>
              </a:rPr>
              <a:t>T</a:t>
            </a:r>
            <a:r>
              <a:rPr sz="1200" i="1" spc="-25" dirty="0">
                <a:latin typeface="Times New Roman"/>
                <a:cs typeface="Times New Roman"/>
              </a:rPr>
              <a:t>c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26177" y="5528868"/>
            <a:ext cx="2063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25" dirty="0">
                <a:latin typeface="Times New Roman"/>
                <a:cs typeface="Times New Roman"/>
              </a:rPr>
              <a:t>T</a:t>
            </a:r>
            <a:r>
              <a:rPr sz="1200" i="1" spc="-25" dirty="0">
                <a:latin typeface="Times New Roman"/>
                <a:cs typeface="Times New Roman"/>
              </a:rPr>
              <a:t>c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58241" y="-69271"/>
            <a:ext cx="8707120" cy="256413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05"/>
              </a:spcBef>
            </a:pPr>
            <a:r>
              <a:rPr sz="1600" spc="-25" dirty="0">
                <a:latin typeface="Arial Black"/>
                <a:cs typeface="Arial Black"/>
              </a:rPr>
              <a:t>29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2000" dirty="0">
                <a:latin typeface="Arial Black"/>
                <a:cs typeface="Arial Black"/>
              </a:rPr>
              <a:t>CLASSIFICATION:</a:t>
            </a:r>
            <a:r>
              <a:rPr sz="2000" spc="-90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FLAT</a:t>
            </a:r>
            <a:r>
              <a:rPr sz="2000" spc="-20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V.S.</a:t>
            </a:r>
            <a:r>
              <a:rPr sz="2000" spc="-55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FREQUENCY</a:t>
            </a:r>
            <a:r>
              <a:rPr sz="2000" spc="-60" dirty="0">
                <a:latin typeface="Arial Black"/>
                <a:cs typeface="Arial Black"/>
              </a:rPr>
              <a:t> </a:t>
            </a:r>
            <a:r>
              <a:rPr sz="2000" spc="-10" dirty="0">
                <a:latin typeface="Arial Black"/>
                <a:cs typeface="Arial Black"/>
              </a:rPr>
              <a:t>SELECTIVE</a:t>
            </a:r>
            <a:endParaRPr sz="20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720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Coherence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bandwidth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i="1" spc="-25" dirty="0">
                <a:solidFill>
                  <a:srgbClr val="000099"/>
                </a:solidFill>
                <a:latin typeface="Times New Roman"/>
                <a:cs typeface="Times New Roman"/>
              </a:rPr>
              <a:t>Bc</a:t>
            </a:r>
            <a:endParaRPr sz="2000">
              <a:latin typeface="Times New Roman"/>
              <a:cs typeface="Times New Roman"/>
            </a:endParaRPr>
          </a:p>
          <a:p>
            <a:pPr marL="1086485" marR="680720" lvl="1" indent="-287020">
              <a:lnSpc>
                <a:spcPct val="100000"/>
              </a:lnSpc>
              <a:spcBef>
                <a:spcPts val="439"/>
              </a:spcBef>
              <a:buChar char="–"/>
              <a:tabLst>
                <a:tab pos="10864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over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which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strongly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correlated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(didn’t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change </a:t>
            </a:r>
            <a:r>
              <a:rPr sz="1800" dirty="0">
                <a:latin typeface="Times New Roman"/>
                <a:cs typeface="Times New Roman"/>
              </a:rPr>
              <a:t>too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much)</a:t>
            </a:r>
            <a:endParaRPr sz="1800">
              <a:latin typeface="Times New Roman"/>
              <a:cs typeface="Times New Roman"/>
            </a:endParaRPr>
          </a:p>
          <a:p>
            <a:pPr marL="14859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4859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spectrum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over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coherence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almost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“flat”</a:t>
            </a:r>
            <a:endParaRPr sz="1800">
              <a:latin typeface="Times New Roman"/>
              <a:cs typeface="Times New Roman"/>
            </a:endParaRPr>
          </a:p>
          <a:p>
            <a:pPr marL="10864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1086485" algn="l"/>
              </a:tabLst>
            </a:pPr>
            <a:r>
              <a:rPr sz="1800" dirty="0">
                <a:latin typeface="Times New Roman"/>
                <a:cs typeface="Times New Roman"/>
              </a:rPr>
              <a:t>Inverse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proportional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rms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delay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spread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635375" y="2640012"/>
            <a:ext cx="1235075" cy="792480"/>
            <a:chOff x="3635375" y="2640012"/>
            <a:chExt cx="1235075" cy="792480"/>
          </a:xfrm>
        </p:grpSpPr>
        <p:sp>
          <p:nvSpPr>
            <p:cNvPr id="7" name="object 7"/>
            <p:cNvSpPr/>
            <p:nvPr/>
          </p:nvSpPr>
          <p:spPr>
            <a:xfrm>
              <a:off x="3635375" y="2640012"/>
              <a:ext cx="1235075" cy="792480"/>
            </a:xfrm>
            <a:custGeom>
              <a:avLst/>
              <a:gdLst/>
              <a:ahLst/>
              <a:cxnLst/>
              <a:rect l="l" t="t" r="r" b="b"/>
              <a:pathLst>
                <a:path w="1235075" h="792479">
                  <a:moveTo>
                    <a:pt x="1235075" y="0"/>
                  </a:moveTo>
                  <a:lnTo>
                    <a:pt x="0" y="0"/>
                  </a:lnTo>
                  <a:lnTo>
                    <a:pt x="0" y="792162"/>
                  </a:lnTo>
                  <a:lnTo>
                    <a:pt x="1235075" y="792162"/>
                  </a:lnTo>
                  <a:lnTo>
                    <a:pt x="1235075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41484" y="3012896"/>
              <a:ext cx="580390" cy="0"/>
            </a:xfrm>
            <a:custGeom>
              <a:avLst/>
              <a:gdLst/>
              <a:ahLst/>
              <a:cxnLst/>
              <a:rect l="l" t="t" r="r" b="b"/>
              <a:pathLst>
                <a:path w="580389">
                  <a:moveTo>
                    <a:pt x="0" y="0"/>
                  </a:moveTo>
                  <a:lnTo>
                    <a:pt x="579793" y="0"/>
                  </a:lnTo>
                </a:path>
              </a:pathLst>
            </a:custGeom>
            <a:ln w="113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530249" y="3195352"/>
            <a:ext cx="263525" cy="22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250" i="1" spc="-25" dirty="0">
                <a:latin typeface="Times New Roman"/>
                <a:cs typeface="Times New Roman"/>
              </a:rPr>
              <a:t>rms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49800" y="2976944"/>
            <a:ext cx="86360" cy="22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250" i="1" spc="-50" dirty="0">
                <a:latin typeface="Times New Roman"/>
                <a:cs typeface="Times New Roman"/>
              </a:rPr>
              <a:t>c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60363" y="2993730"/>
            <a:ext cx="25082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200" spc="-100" dirty="0">
                <a:latin typeface="Times New Roman"/>
                <a:cs typeface="Times New Roman"/>
              </a:rPr>
              <a:t>2</a:t>
            </a:r>
            <a:r>
              <a:rPr sz="2300" spc="-100" dirty="0">
                <a:latin typeface="Symbol"/>
                <a:cs typeface="Symbol"/>
              </a:rPr>
              <a:t>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61621" y="2614192"/>
            <a:ext cx="15430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spc="-50" dirty="0"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86265" y="2790738"/>
            <a:ext cx="50038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200" i="1" spc="-50" dirty="0">
                <a:latin typeface="Times New Roman"/>
                <a:cs typeface="Times New Roman"/>
              </a:rPr>
              <a:t>B</a:t>
            </a:r>
            <a:r>
              <a:rPr sz="2200" i="1" dirty="0">
                <a:latin typeface="Times New Roman"/>
                <a:cs typeface="Times New Roman"/>
              </a:rPr>
              <a:t>	</a:t>
            </a:r>
            <a:r>
              <a:rPr sz="2200" spc="-50" dirty="0">
                <a:latin typeface="Symbol"/>
                <a:cs typeface="Symbol"/>
              </a:rPr>
              <a:t>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7525" y="5514975"/>
            <a:ext cx="8343900" cy="367030"/>
          </a:xfrm>
          <a:custGeom>
            <a:avLst/>
            <a:gdLst/>
            <a:ahLst/>
            <a:cxnLst/>
            <a:rect l="l" t="t" r="r" b="b"/>
            <a:pathLst>
              <a:path w="8343900" h="367029">
                <a:moveTo>
                  <a:pt x="8343900" y="0"/>
                </a:moveTo>
                <a:lnTo>
                  <a:pt x="0" y="0"/>
                </a:lnTo>
                <a:lnTo>
                  <a:pt x="0" y="366712"/>
                </a:lnTo>
                <a:lnTo>
                  <a:pt x="8343900" y="366712"/>
                </a:lnTo>
                <a:lnTo>
                  <a:pt x="83439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276600" y="3190875"/>
            <a:ext cx="2466975" cy="1871980"/>
            <a:chOff x="3276600" y="3190875"/>
            <a:chExt cx="2466975" cy="1871980"/>
          </a:xfrm>
        </p:grpSpPr>
        <p:sp>
          <p:nvSpPr>
            <p:cNvPr id="16" name="object 16"/>
            <p:cNvSpPr/>
            <p:nvPr/>
          </p:nvSpPr>
          <p:spPr>
            <a:xfrm>
              <a:off x="3276600" y="3190874"/>
              <a:ext cx="2466975" cy="1466850"/>
            </a:xfrm>
            <a:custGeom>
              <a:avLst/>
              <a:gdLst/>
              <a:ahLst/>
              <a:cxnLst/>
              <a:rect l="l" t="t" r="r" b="b"/>
              <a:pathLst>
                <a:path w="2466975" h="1466850">
                  <a:moveTo>
                    <a:pt x="2466975" y="1419225"/>
                  </a:moveTo>
                  <a:lnTo>
                    <a:pt x="2454275" y="1412875"/>
                  </a:lnTo>
                  <a:lnTo>
                    <a:pt x="2390775" y="1381125"/>
                  </a:lnTo>
                  <a:lnTo>
                    <a:pt x="2390775" y="1412875"/>
                  </a:lnTo>
                  <a:lnTo>
                    <a:pt x="92075" y="1412875"/>
                  </a:lnTo>
                  <a:lnTo>
                    <a:pt x="92075" y="76200"/>
                  </a:lnTo>
                  <a:lnTo>
                    <a:pt x="123825" y="76200"/>
                  </a:lnTo>
                  <a:lnTo>
                    <a:pt x="117475" y="63500"/>
                  </a:lnTo>
                  <a:lnTo>
                    <a:pt x="85725" y="0"/>
                  </a:lnTo>
                  <a:lnTo>
                    <a:pt x="47625" y="76200"/>
                  </a:lnTo>
                  <a:lnTo>
                    <a:pt x="79375" y="76200"/>
                  </a:lnTo>
                  <a:lnTo>
                    <a:pt x="79375" y="1412875"/>
                  </a:lnTo>
                  <a:lnTo>
                    <a:pt x="0" y="1412875"/>
                  </a:lnTo>
                  <a:lnTo>
                    <a:pt x="0" y="1425575"/>
                  </a:lnTo>
                  <a:lnTo>
                    <a:pt x="79375" y="1425575"/>
                  </a:lnTo>
                  <a:lnTo>
                    <a:pt x="79375" y="1466850"/>
                  </a:lnTo>
                  <a:lnTo>
                    <a:pt x="92075" y="1466850"/>
                  </a:lnTo>
                  <a:lnTo>
                    <a:pt x="92075" y="1425575"/>
                  </a:lnTo>
                  <a:lnTo>
                    <a:pt x="2390775" y="1425575"/>
                  </a:lnTo>
                  <a:lnTo>
                    <a:pt x="2390775" y="1457325"/>
                  </a:lnTo>
                  <a:lnTo>
                    <a:pt x="2454275" y="1425575"/>
                  </a:lnTo>
                  <a:lnTo>
                    <a:pt x="2466975" y="14192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667125" y="3933075"/>
              <a:ext cx="1485900" cy="1125220"/>
            </a:xfrm>
            <a:custGeom>
              <a:avLst/>
              <a:gdLst/>
              <a:ahLst/>
              <a:cxnLst/>
              <a:rect l="l" t="t" r="r" b="b"/>
              <a:pathLst>
                <a:path w="1485900" h="1125220">
                  <a:moveTo>
                    <a:pt x="0" y="677024"/>
                  </a:moveTo>
                  <a:lnTo>
                    <a:pt x="20365" y="620368"/>
                  </a:lnTo>
                  <a:lnTo>
                    <a:pt x="40769" y="564168"/>
                  </a:lnTo>
                  <a:lnTo>
                    <a:pt x="61169" y="508874"/>
                  </a:lnTo>
                  <a:lnTo>
                    <a:pt x="81523" y="454937"/>
                  </a:lnTo>
                  <a:lnTo>
                    <a:pt x="101786" y="402806"/>
                  </a:lnTo>
                  <a:lnTo>
                    <a:pt x="121917" y="352931"/>
                  </a:lnTo>
                  <a:lnTo>
                    <a:pt x="141871" y="305762"/>
                  </a:lnTo>
                  <a:lnTo>
                    <a:pt x="161608" y="261750"/>
                  </a:lnTo>
                  <a:lnTo>
                    <a:pt x="181082" y="221343"/>
                  </a:lnTo>
                  <a:lnTo>
                    <a:pt x="200252" y="184993"/>
                  </a:lnTo>
                  <a:lnTo>
                    <a:pt x="256687" y="101257"/>
                  </a:lnTo>
                  <a:lnTo>
                    <a:pt x="290428" y="70244"/>
                  </a:lnTo>
                  <a:lnTo>
                    <a:pt x="324413" y="52794"/>
                  </a:lnTo>
                  <a:lnTo>
                    <a:pt x="362757" y="41592"/>
                  </a:lnTo>
                  <a:lnTo>
                    <a:pt x="409575" y="29324"/>
                  </a:lnTo>
                  <a:lnTo>
                    <a:pt x="449928" y="19577"/>
                  </a:lnTo>
                  <a:lnTo>
                    <a:pt x="495205" y="11996"/>
                  </a:lnTo>
                  <a:lnTo>
                    <a:pt x="543905" y="6414"/>
                  </a:lnTo>
                  <a:lnTo>
                    <a:pt x="594529" y="2665"/>
                  </a:lnTo>
                  <a:lnTo>
                    <a:pt x="645578" y="583"/>
                  </a:lnTo>
                  <a:lnTo>
                    <a:pt x="695551" y="0"/>
                  </a:lnTo>
                  <a:lnTo>
                    <a:pt x="742950" y="749"/>
                  </a:lnTo>
                  <a:lnTo>
                    <a:pt x="798133" y="4277"/>
                  </a:lnTo>
                  <a:lnTo>
                    <a:pt x="855443" y="10980"/>
                  </a:lnTo>
                  <a:lnTo>
                    <a:pt x="911971" y="19799"/>
                  </a:lnTo>
                  <a:lnTo>
                    <a:pt x="964804" y="29677"/>
                  </a:lnTo>
                  <a:lnTo>
                    <a:pt x="1011034" y="39555"/>
                  </a:lnTo>
                  <a:lnTo>
                    <a:pt x="1047750" y="48374"/>
                  </a:lnTo>
                  <a:lnTo>
                    <a:pt x="1069093" y="49918"/>
                  </a:lnTo>
                  <a:lnTo>
                    <a:pt x="1076296" y="43788"/>
                  </a:lnTo>
                  <a:lnTo>
                    <a:pt x="1076896" y="37659"/>
                  </a:lnTo>
                  <a:lnTo>
                    <a:pt x="1078427" y="39202"/>
                  </a:lnTo>
                  <a:lnTo>
                    <a:pt x="1088425" y="56091"/>
                  </a:lnTo>
                  <a:lnTo>
                    <a:pt x="1114425" y="95999"/>
                  </a:lnTo>
                  <a:lnTo>
                    <a:pt x="1132114" y="123339"/>
                  </a:lnTo>
                  <a:lnTo>
                    <a:pt x="1153496" y="158231"/>
                  </a:lnTo>
                  <a:lnTo>
                    <a:pt x="1177989" y="199386"/>
                  </a:lnTo>
                  <a:lnTo>
                    <a:pt x="1205009" y="245511"/>
                  </a:lnTo>
                  <a:lnTo>
                    <a:pt x="1233973" y="295316"/>
                  </a:lnTo>
                  <a:lnTo>
                    <a:pt x="1264297" y="347509"/>
                  </a:lnTo>
                  <a:lnTo>
                    <a:pt x="1295400" y="400799"/>
                  </a:lnTo>
                  <a:lnTo>
                    <a:pt x="1326696" y="453895"/>
                  </a:lnTo>
                  <a:lnTo>
                    <a:pt x="1357604" y="505505"/>
                  </a:lnTo>
                  <a:lnTo>
                    <a:pt x="1387539" y="554338"/>
                  </a:lnTo>
                  <a:lnTo>
                    <a:pt x="1415920" y="599103"/>
                  </a:lnTo>
                  <a:lnTo>
                    <a:pt x="1442162" y="638508"/>
                  </a:lnTo>
                  <a:lnTo>
                    <a:pt x="1465683" y="671262"/>
                  </a:lnTo>
                  <a:lnTo>
                    <a:pt x="1485900" y="696074"/>
                  </a:lnTo>
                </a:path>
                <a:path w="1485900" h="1125220">
                  <a:moveTo>
                    <a:pt x="228600" y="677024"/>
                  </a:moveTo>
                  <a:lnTo>
                    <a:pt x="228600" y="1096124"/>
                  </a:lnTo>
                </a:path>
                <a:path w="1485900" h="1125220">
                  <a:moveTo>
                    <a:pt x="1171575" y="705599"/>
                  </a:moveTo>
                  <a:lnTo>
                    <a:pt x="1171575" y="11246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58190" y="4735195"/>
            <a:ext cx="8259445" cy="1119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26110" algn="ctr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Times New Roman"/>
                <a:cs typeface="Times New Roman"/>
              </a:rPr>
              <a:t>B</a:t>
            </a:r>
            <a:r>
              <a:rPr sz="1600" i="1" spc="-25" dirty="0">
                <a:latin typeface="Times New Roman"/>
                <a:cs typeface="Times New Roman"/>
              </a:rPr>
              <a:t>c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10"/>
              </a:spcBef>
            </a:pPr>
            <a:endParaRPr sz="16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</a:pP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(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Coherence</a:t>
            </a:r>
            <a:r>
              <a:rPr sz="18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bandwidth</a:t>
            </a:r>
            <a:r>
              <a:rPr sz="1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FF0000"/>
                </a:solidFill>
                <a:latin typeface="Times New Roman"/>
                <a:cs typeface="Times New Roman"/>
              </a:rPr>
              <a:t>Bc,</a:t>
            </a:r>
            <a:r>
              <a:rPr sz="1800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rms</a:t>
            </a: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delay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spread</a:t>
            </a:r>
            <a:r>
              <a:rPr sz="1800" spc="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450" spc="-89" baseline="6038" dirty="0">
                <a:latin typeface="Symbol"/>
                <a:cs typeface="Symbol"/>
              </a:rPr>
              <a:t></a:t>
            </a:r>
            <a:r>
              <a:rPr sz="3450" spc="-487" baseline="6038" dirty="0">
                <a:latin typeface="Times New Roman"/>
                <a:cs typeface="Times New Roman"/>
              </a:rPr>
              <a:t> </a:t>
            </a:r>
            <a:r>
              <a:rPr sz="1875" i="1" baseline="-13333" dirty="0">
                <a:latin typeface="Times New Roman"/>
                <a:cs typeface="Times New Roman"/>
              </a:rPr>
              <a:t>rms</a:t>
            </a:r>
            <a:r>
              <a:rPr sz="1875" i="1" spc="-112" baseline="-13333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)</a:t>
            </a:r>
            <a:r>
              <a:rPr sz="1800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18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related</a:t>
            </a:r>
            <a:r>
              <a:rPr sz="1800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to</a:t>
            </a:r>
            <a:r>
              <a:rPr sz="1800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fast</a:t>
            </a:r>
            <a:r>
              <a:rPr sz="18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r>
              <a:rPr sz="1800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or</a:t>
            </a:r>
            <a:r>
              <a:rPr sz="18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slow</a:t>
            </a:r>
            <a:r>
              <a:rPr sz="1800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895725" y="4867275"/>
            <a:ext cx="942975" cy="83185"/>
            <a:chOff x="3895725" y="4867275"/>
            <a:chExt cx="942975" cy="8318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5725" y="4873878"/>
              <a:ext cx="247903" cy="762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581525" y="4867275"/>
              <a:ext cx="257175" cy="76200"/>
            </a:xfrm>
            <a:custGeom>
              <a:avLst/>
              <a:gdLst/>
              <a:ahLst/>
              <a:cxnLst/>
              <a:rect l="l" t="t" r="r" b="b"/>
              <a:pathLst>
                <a:path w="257175" h="76200">
                  <a:moveTo>
                    <a:pt x="180975" y="0"/>
                  </a:moveTo>
                  <a:lnTo>
                    <a:pt x="180975" y="76200"/>
                  </a:lnTo>
                  <a:lnTo>
                    <a:pt x="244475" y="44450"/>
                  </a:lnTo>
                  <a:lnTo>
                    <a:pt x="193675" y="44450"/>
                  </a:lnTo>
                  <a:lnTo>
                    <a:pt x="193675" y="31750"/>
                  </a:lnTo>
                  <a:lnTo>
                    <a:pt x="244475" y="31750"/>
                  </a:lnTo>
                  <a:lnTo>
                    <a:pt x="180975" y="0"/>
                  </a:lnTo>
                  <a:close/>
                </a:path>
                <a:path w="257175" h="76200">
                  <a:moveTo>
                    <a:pt x="180975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80975" y="44450"/>
                  </a:lnTo>
                  <a:lnTo>
                    <a:pt x="180975" y="31750"/>
                  </a:lnTo>
                  <a:close/>
                </a:path>
                <a:path w="257175" h="76200">
                  <a:moveTo>
                    <a:pt x="244475" y="31750"/>
                  </a:moveTo>
                  <a:lnTo>
                    <a:pt x="193675" y="31750"/>
                  </a:lnTo>
                  <a:lnTo>
                    <a:pt x="193675" y="44450"/>
                  </a:lnTo>
                  <a:lnTo>
                    <a:pt x="244475" y="44450"/>
                  </a:lnTo>
                  <a:lnTo>
                    <a:pt x="257175" y="38100"/>
                  </a:lnTo>
                  <a:lnTo>
                    <a:pt x="244475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911977" y="4449317"/>
            <a:ext cx="965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CLASSIFICATION:</a:t>
            </a:r>
            <a:r>
              <a:rPr sz="2000" spc="-90" dirty="0"/>
              <a:t> </a:t>
            </a:r>
            <a:r>
              <a:rPr sz="2000" dirty="0"/>
              <a:t>FAST</a:t>
            </a:r>
            <a:r>
              <a:rPr sz="2000" spc="-15" dirty="0"/>
              <a:t> </a:t>
            </a:r>
            <a:r>
              <a:rPr sz="2000" dirty="0"/>
              <a:t>FADING</a:t>
            </a:r>
            <a:r>
              <a:rPr sz="2000" spc="-55" dirty="0"/>
              <a:t> </a:t>
            </a:r>
            <a:r>
              <a:rPr sz="2000" dirty="0"/>
              <a:t>V.S.</a:t>
            </a:r>
            <a:r>
              <a:rPr sz="2000" spc="-50" dirty="0"/>
              <a:t> </a:t>
            </a:r>
            <a:r>
              <a:rPr sz="2000" dirty="0"/>
              <a:t>SLOW</a:t>
            </a:r>
            <a:r>
              <a:rPr sz="2000" spc="-20" dirty="0"/>
              <a:t> </a:t>
            </a:r>
            <a:r>
              <a:rPr sz="2000" spc="-10" dirty="0"/>
              <a:t>FADING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688340" y="900430"/>
            <a:ext cx="5097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System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symbol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period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v.s.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signal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bandwidth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496183" y="1688719"/>
            <a:ext cx="254000" cy="109220"/>
            <a:chOff x="3496183" y="1688719"/>
            <a:chExt cx="254000" cy="109220"/>
          </a:xfrm>
        </p:grpSpPr>
        <p:sp>
          <p:nvSpPr>
            <p:cNvPr id="9" name="object 9"/>
            <p:cNvSpPr/>
            <p:nvPr/>
          </p:nvSpPr>
          <p:spPr>
            <a:xfrm>
              <a:off x="3743071" y="1695069"/>
              <a:ext cx="635" cy="96520"/>
            </a:xfrm>
            <a:custGeom>
              <a:avLst/>
              <a:gdLst/>
              <a:ahLst/>
              <a:cxnLst/>
              <a:rect l="l" t="t" r="r" b="b"/>
              <a:pathLst>
                <a:path w="635" h="96519">
                  <a:moveTo>
                    <a:pt x="0" y="0"/>
                  </a:moveTo>
                  <a:lnTo>
                    <a:pt x="634" y="9601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96183" y="1704213"/>
              <a:ext cx="229235" cy="78105"/>
            </a:xfrm>
            <a:custGeom>
              <a:avLst/>
              <a:gdLst/>
              <a:ahLst/>
              <a:cxnLst/>
              <a:rect l="l" t="t" r="r" b="b"/>
              <a:pathLst>
                <a:path w="229235" h="78105">
                  <a:moveTo>
                    <a:pt x="166877" y="0"/>
                  </a:moveTo>
                  <a:lnTo>
                    <a:pt x="162940" y="888"/>
                  </a:lnTo>
                  <a:lnTo>
                    <a:pt x="161162" y="3937"/>
                  </a:lnTo>
                  <a:lnTo>
                    <a:pt x="159257" y="6858"/>
                  </a:lnTo>
                  <a:lnTo>
                    <a:pt x="160146" y="10795"/>
                  </a:lnTo>
                  <a:lnTo>
                    <a:pt x="163194" y="12573"/>
                  </a:lnTo>
                  <a:lnTo>
                    <a:pt x="195085" y="32714"/>
                  </a:lnTo>
                  <a:lnTo>
                    <a:pt x="217296" y="32765"/>
                  </a:lnTo>
                  <a:lnTo>
                    <a:pt x="217169" y="45465"/>
                  </a:lnTo>
                  <a:lnTo>
                    <a:pt x="195051" y="45465"/>
                  </a:lnTo>
                  <a:lnTo>
                    <a:pt x="162940" y="65404"/>
                  </a:lnTo>
                  <a:lnTo>
                    <a:pt x="160019" y="67183"/>
                  </a:lnTo>
                  <a:lnTo>
                    <a:pt x="159130" y="71120"/>
                  </a:lnTo>
                  <a:lnTo>
                    <a:pt x="160908" y="74167"/>
                  </a:lnTo>
                  <a:lnTo>
                    <a:pt x="162813" y="77088"/>
                  </a:lnTo>
                  <a:lnTo>
                    <a:pt x="166750" y="77977"/>
                  </a:lnTo>
                  <a:lnTo>
                    <a:pt x="169671" y="76200"/>
                  </a:lnTo>
                  <a:lnTo>
                    <a:pt x="219205" y="45465"/>
                  </a:lnTo>
                  <a:lnTo>
                    <a:pt x="217169" y="45465"/>
                  </a:lnTo>
                  <a:lnTo>
                    <a:pt x="219288" y="45414"/>
                  </a:lnTo>
                  <a:lnTo>
                    <a:pt x="229234" y="39242"/>
                  </a:lnTo>
                  <a:lnTo>
                    <a:pt x="166877" y="0"/>
                  </a:lnTo>
                  <a:close/>
                </a:path>
                <a:path w="229235" h="78105">
                  <a:moveTo>
                    <a:pt x="205249" y="39133"/>
                  </a:moveTo>
                  <a:lnTo>
                    <a:pt x="195134" y="45414"/>
                  </a:lnTo>
                  <a:lnTo>
                    <a:pt x="217169" y="45465"/>
                  </a:lnTo>
                  <a:lnTo>
                    <a:pt x="217178" y="44576"/>
                  </a:lnTo>
                  <a:lnTo>
                    <a:pt x="213867" y="44576"/>
                  </a:lnTo>
                  <a:lnTo>
                    <a:pt x="205249" y="39133"/>
                  </a:lnTo>
                  <a:close/>
                </a:path>
                <a:path w="229235" h="78105">
                  <a:moveTo>
                    <a:pt x="0" y="32258"/>
                  </a:moveTo>
                  <a:lnTo>
                    <a:pt x="0" y="44958"/>
                  </a:lnTo>
                  <a:lnTo>
                    <a:pt x="195134" y="45414"/>
                  </a:lnTo>
                  <a:lnTo>
                    <a:pt x="205249" y="39133"/>
                  </a:lnTo>
                  <a:lnTo>
                    <a:pt x="195085" y="32714"/>
                  </a:lnTo>
                  <a:lnTo>
                    <a:pt x="0" y="32258"/>
                  </a:lnTo>
                  <a:close/>
                </a:path>
                <a:path w="229235" h="78105">
                  <a:moveTo>
                    <a:pt x="213867" y="33782"/>
                  </a:moveTo>
                  <a:lnTo>
                    <a:pt x="205249" y="39133"/>
                  </a:lnTo>
                  <a:lnTo>
                    <a:pt x="213867" y="44576"/>
                  </a:lnTo>
                  <a:lnTo>
                    <a:pt x="213867" y="33782"/>
                  </a:lnTo>
                  <a:close/>
                </a:path>
                <a:path w="229235" h="78105">
                  <a:moveTo>
                    <a:pt x="217286" y="33782"/>
                  </a:moveTo>
                  <a:lnTo>
                    <a:pt x="213867" y="33782"/>
                  </a:lnTo>
                  <a:lnTo>
                    <a:pt x="213867" y="44576"/>
                  </a:lnTo>
                  <a:lnTo>
                    <a:pt x="217178" y="44576"/>
                  </a:lnTo>
                  <a:lnTo>
                    <a:pt x="217286" y="33782"/>
                  </a:lnTo>
                  <a:close/>
                </a:path>
                <a:path w="229235" h="78105">
                  <a:moveTo>
                    <a:pt x="195085" y="32714"/>
                  </a:moveTo>
                  <a:lnTo>
                    <a:pt x="205249" y="39133"/>
                  </a:lnTo>
                  <a:lnTo>
                    <a:pt x="213867" y="33782"/>
                  </a:lnTo>
                  <a:lnTo>
                    <a:pt x="217286" y="33782"/>
                  </a:lnTo>
                  <a:lnTo>
                    <a:pt x="217296" y="32765"/>
                  </a:lnTo>
                  <a:lnTo>
                    <a:pt x="195085" y="327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022471" y="1689354"/>
            <a:ext cx="257175" cy="109220"/>
            <a:chOff x="4022471" y="1689354"/>
            <a:chExt cx="257175" cy="109220"/>
          </a:xfrm>
        </p:grpSpPr>
        <p:sp>
          <p:nvSpPr>
            <p:cNvPr id="12" name="object 12"/>
            <p:cNvSpPr/>
            <p:nvPr/>
          </p:nvSpPr>
          <p:spPr>
            <a:xfrm>
              <a:off x="4028821" y="1695704"/>
              <a:ext cx="635" cy="96520"/>
            </a:xfrm>
            <a:custGeom>
              <a:avLst/>
              <a:gdLst/>
              <a:ahLst/>
              <a:cxnLst/>
              <a:rect l="l" t="t" r="r" b="b"/>
              <a:pathLst>
                <a:path w="635" h="96519">
                  <a:moveTo>
                    <a:pt x="0" y="0"/>
                  </a:moveTo>
                  <a:lnTo>
                    <a:pt x="634" y="9601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50411" y="1704213"/>
              <a:ext cx="229235" cy="78105"/>
            </a:xfrm>
            <a:custGeom>
              <a:avLst/>
              <a:gdLst/>
              <a:ahLst/>
              <a:cxnLst/>
              <a:rect l="l" t="t" r="r" b="b"/>
              <a:pathLst>
                <a:path w="229235" h="78105">
                  <a:moveTo>
                    <a:pt x="62229" y="0"/>
                  </a:moveTo>
                  <a:lnTo>
                    <a:pt x="59309" y="1904"/>
                  </a:lnTo>
                  <a:lnTo>
                    <a:pt x="0" y="39242"/>
                  </a:lnTo>
                  <a:lnTo>
                    <a:pt x="59436" y="76200"/>
                  </a:lnTo>
                  <a:lnTo>
                    <a:pt x="62484" y="77977"/>
                  </a:lnTo>
                  <a:lnTo>
                    <a:pt x="66421" y="77088"/>
                  </a:lnTo>
                  <a:lnTo>
                    <a:pt x="68199" y="74167"/>
                  </a:lnTo>
                  <a:lnTo>
                    <a:pt x="70103" y="71120"/>
                  </a:lnTo>
                  <a:lnTo>
                    <a:pt x="69214" y="67183"/>
                  </a:lnTo>
                  <a:lnTo>
                    <a:pt x="66166" y="65404"/>
                  </a:lnTo>
                  <a:lnTo>
                    <a:pt x="34056" y="45465"/>
                  </a:lnTo>
                  <a:lnTo>
                    <a:pt x="11937" y="45465"/>
                  </a:lnTo>
                  <a:lnTo>
                    <a:pt x="11937" y="32765"/>
                  </a:lnTo>
                  <a:lnTo>
                    <a:pt x="34149" y="32714"/>
                  </a:lnTo>
                  <a:lnTo>
                    <a:pt x="66039" y="12573"/>
                  </a:lnTo>
                  <a:lnTo>
                    <a:pt x="68961" y="10795"/>
                  </a:lnTo>
                  <a:lnTo>
                    <a:pt x="69850" y="6858"/>
                  </a:lnTo>
                  <a:lnTo>
                    <a:pt x="68072" y="3937"/>
                  </a:lnTo>
                  <a:lnTo>
                    <a:pt x="66166" y="888"/>
                  </a:lnTo>
                  <a:lnTo>
                    <a:pt x="62229" y="0"/>
                  </a:lnTo>
                  <a:close/>
                </a:path>
                <a:path w="229235" h="78105">
                  <a:moveTo>
                    <a:pt x="34149" y="32714"/>
                  </a:moveTo>
                  <a:lnTo>
                    <a:pt x="11937" y="32765"/>
                  </a:lnTo>
                  <a:lnTo>
                    <a:pt x="11937" y="45465"/>
                  </a:lnTo>
                  <a:lnTo>
                    <a:pt x="33973" y="45414"/>
                  </a:lnTo>
                  <a:lnTo>
                    <a:pt x="32624" y="44576"/>
                  </a:lnTo>
                  <a:lnTo>
                    <a:pt x="15366" y="44576"/>
                  </a:lnTo>
                  <a:lnTo>
                    <a:pt x="15239" y="33782"/>
                  </a:lnTo>
                  <a:lnTo>
                    <a:pt x="32459" y="33782"/>
                  </a:lnTo>
                  <a:lnTo>
                    <a:pt x="34149" y="32714"/>
                  </a:lnTo>
                  <a:close/>
                </a:path>
                <a:path w="229235" h="78105">
                  <a:moveTo>
                    <a:pt x="33973" y="45414"/>
                  </a:moveTo>
                  <a:lnTo>
                    <a:pt x="11937" y="45465"/>
                  </a:lnTo>
                  <a:lnTo>
                    <a:pt x="34056" y="45465"/>
                  </a:lnTo>
                  <a:close/>
                </a:path>
                <a:path w="229235" h="78105">
                  <a:moveTo>
                    <a:pt x="229235" y="32258"/>
                  </a:moveTo>
                  <a:lnTo>
                    <a:pt x="34149" y="32714"/>
                  </a:lnTo>
                  <a:lnTo>
                    <a:pt x="23922" y="39173"/>
                  </a:lnTo>
                  <a:lnTo>
                    <a:pt x="33973" y="45414"/>
                  </a:lnTo>
                  <a:lnTo>
                    <a:pt x="229235" y="44958"/>
                  </a:lnTo>
                  <a:lnTo>
                    <a:pt x="229235" y="32258"/>
                  </a:lnTo>
                  <a:close/>
                </a:path>
                <a:path w="229235" h="78105">
                  <a:moveTo>
                    <a:pt x="15239" y="33782"/>
                  </a:moveTo>
                  <a:lnTo>
                    <a:pt x="15366" y="44576"/>
                  </a:lnTo>
                  <a:lnTo>
                    <a:pt x="23922" y="39173"/>
                  </a:lnTo>
                  <a:lnTo>
                    <a:pt x="15239" y="33782"/>
                  </a:lnTo>
                  <a:close/>
                </a:path>
                <a:path w="229235" h="78105">
                  <a:moveTo>
                    <a:pt x="23922" y="39173"/>
                  </a:moveTo>
                  <a:lnTo>
                    <a:pt x="15366" y="44576"/>
                  </a:lnTo>
                  <a:lnTo>
                    <a:pt x="32624" y="44576"/>
                  </a:lnTo>
                  <a:lnTo>
                    <a:pt x="23922" y="39173"/>
                  </a:lnTo>
                  <a:close/>
                </a:path>
                <a:path w="229235" h="78105">
                  <a:moveTo>
                    <a:pt x="32459" y="33782"/>
                  </a:moveTo>
                  <a:lnTo>
                    <a:pt x="15239" y="33782"/>
                  </a:lnTo>
                  <a:lnTo>
                    <a:pt x="23922" y="39173"/>
                  </a:lnTo>
                  <a:lnTo>
                    <a:pt x="32459" y="337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736972" y="1393316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43175" y="1371600"/>
            <a:ext cx="2376805" cy="264160"/>
          </a:xfrm>
          <a:custGeom>
            <a:avLst/>
            <a:gdLst/>
            <a:ahLst/>
            <a:cxnLst/>
            <a:rect l="l" t="t" r="r" b="b"/>
            <a:pathLst>
              <a:path w="2376804" h="264160">
                <a:moveTo>
                  <a:pt x="5080" y="217932"/>
                </a:moveTo>
                <a:lnTo>
                  <a:pt x="291464" y="218566"/>
                </a:lnTo>
              </a:path>
              <a:path w="2376804" h="264160">
                <a:moveTo>
                  <a:pt x="595502" y="222503"/>
                </a:moveTo>
                <a:lnTo>
                  <a:pt x="896492" y="223138"/>
                </a:lnTo>
              </a:path>
              <a:path w="2376804" h="264160">
                <a:moveTo>
                  <a:pt x="295275" y="3810"/>
                </a:moveTo>
                <a:lnTo>
                  <a:pt x="582168" y="4445"/>
                </a:lnTo>
              </a:path>
              <a:path w="2376804" h="264160">
                <a:moveTo>
                  <a:pt x="295275" y="4445"/>
                </a:moveTo>
                <a:lnTo>
                  <a:pt x="295910" y="219201"/>
                </a:lnTo>
              </a:path>
              <a:path w="2376804" h="264160">
                <a:moveTo>
                  <a:pt x="585343" y="0"/>
                </a:moveTo>
                <a:lnTo>
                  <a:pt x="585977" y="228853"/>
                </a:lnTo>
              </a:path>
              <a:path w="2376804" h="264160">
                <a:moveTo>
                  <a:pt x="900938" y="223138"/>
                </a:moveTo>
                <a:lnTo>
                  <a:pt x="1196721" y="223774"/>
                </a:lnTo>
              </a:path>
              <a:path w="2376804" h="264160">
                <a:moveTo>
                  <a:pt x="0" y="180466"/>
                </a:moveTo>
                <a:lnTo>
                  <a:pt x="635" y="252349"/>
                </a:lnTo>
              </a:path>
              <a:path w="2376804" h="264160">
                <a:moveTo>
                  <a:pt x="295910" y="185547"/>
                </a:moveTo>
                <a:lnTo>
                  <a:pt x="296544" y="257428"/>
                </a:lnTo>
              </a:path>
              <a:path w="2376804" h="264160">
                <a:moveTo>
                  <a:pt x="584073" y="185547"/>
                </a:moveTo>
                <a:lnTo>
                  <a:pt x="584707" y="257428"/>
                </a:lnTo>
              </a:path>
              <a:path w="2376804" h="264160">
                <a:moveTo>
                  <a:pt x="888873" y="190626"/>
                </a:moveTo>
                <a:lnTo>
                  <a:pt x="889508" y="262509"/>
                </a:lnTo>
              </a:path>
              <a:path w="2376804" h="264160">
                <a:moveTo>
                  <a:pt x="1192911" y="9525"/>
                </a:moveTo>
                <a:lnTo>
                  <a:pt x="1479296" y="10160"/>
                </a:lnTo>
              </a:path>
              <a:path w="2376804" h="264160">
                <a:moveTo>
                  <a:pt x="1192911" y="10160"/>
                </a:moveTo>
                <a:lnTo>
                  <a:pt x="1193546" y="225044"/>
                </a:lnTo>
              </a:path>
              <a:path w="2376804" h="264160">
                <a:moveTo>
                  <a:pt x="1483105" y="14604"/>
                </a:moveTo>
                <a:lnTo>
                  <a:pt x="1479296" y="229488"/>
                </a:lnTo>
              </a:path>
              <a:path w="2376804" h="264160">
                <a:moveTo>
                  <a:pt x="1193546" y="191897"/>
                </a:moveTo>
                <a:lnTo>
                  <a:pt x="1194180" y="263778"/>
                </a:lnTo>
              </a:path>
              <a:path w="2376804" h="264160">
                <a:moveTo>
                  <a:pt x="1481836" y="191897"/>
                </a:moveTo>
                <a:lnTo>
                  <a:pt x="1482471" y="263778"/>
                </a:lnTo>
              </a:path>
              <a:path w="2376804" h="264160">
                <a:moveTo>
                  <a:pt x="1480565" y="225678"/>
                </a:moveTo>
                <a:lnTo>
                  <a:pt x="1781555" y="226313"/>
                </a:lnTo>
              </a:path>
              <a:path w="2376804" h="264160">
                <a:moveTo>
                  <a:pt x="1787271" y="6350"/>
                </a:moveTo>
                <a:lnTo>
                  <a:pt x="2083053" y="6985"/>
                </a:lnTo>
              </a:path>
              <a:path w="2376804" h="264160">
                <a:moveTo>
                  <a:pt x="1787271" y="6985"/>
                </a:moveTo>
                <a:lnTo>
                  <a:pt x="1787905" y="221869"/>
                </a:lnTo>
              </a:path>
              <a:path w="2376804" h="264160">
                <a:moveTo>
                  <a:pt x="2077339" y="11429"/>
                </a:moveTo>
                <a:lnTo>
                  <a:pt x="2077974" y="226313"/>
                </a:lnTo>
              </a:path>
              <a:path w="2376804" h="264160">
                <a:moveTo>
                  <a:pt x="2076069" y="188722"/>
                </a:moveTo>
                <a:lnTo>
                  <a:pt x="2076703" y="260603"/>
                </a:lnTo>
              </a:path>
              <a:path w="2376804" h="264160">
                <a:moveTo>
                  <a:pt x="2075434" y="221869"/>
                </a:moveTo>
                <a:lnTo>
                  <a:pt x="2376424" y="22250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607310" y="1409141"/>
            <a:ext cx="19335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42265" algn="l"/>
                <a:tab pos="628015" algn="l"/>
                <a:tab pos="937260" algn="l"/>
                <a:tab pos="1237615" algn="l"/>
                <a:tab pos="1527810" algn="l"/>
                <a:tab pos="1818639" algn="l"/>
              </a:tabLst>
            </a:pPr>
            <a:r>
              <a:rPr sz="1800" spc="-75" baseline="4629" dirty="0">
                <a:latin typeface="Times New Roman"/>
                <a:cs typeface="Times New Roman"/>
              </a:rPr>
              <a:t>0</a:t>
            </a:r>
            <a:r>
              <a:rPr sz="1800" baseline="4629" dirty="0">
                <a:latin typeface="Times New Roman"/>
                <a:cs typeface="Times New Roman"/>
              </a:rPr>
              <a:t>	</a:t>
            </a:r>
            <a:r>
              <a:rPr sz="1800" spc="-75" baseline="4629" dirty="0">
                <a:latin typeface="Times New Roman"/>
                <a:cs typeface="Times New Roman"/>
              </a:rPr>
              <a:t>1</a:t>
            </a:r>
            <a:r>
              <a:rPr sz="1800" baseline="4629" dirty="0">
                <a:latin typeface="Times New Roman"/>
                <a:cs typeface="Times New Roman"/>
              </a:rPr>
              <a:t>	</a:t>
            </a:r>
            <a:r>
              <a:rPr sz="1800" spc="-75" baseline="4629" dirty="0">
                <a:latin typeface="Times New Roman"/>
                <a:cs typeface="Times New Roman"/>
              </a:rPr>
              <a:t>0</a:t>
            </a:r>
            <a:r>
              <a:rPr sz="1800" baseline="4629" dirty="0">
                <a:latin typeface="Times New Roman"/>
                <a:cs typeface="Times New Roman"/>
              </a:rPr>
              <a:t>	</a:t>
            </a:r>
            <a:r>
              <a:rPr sz="1800" spc="-75" baseline="4629" dirty="0">
                <a:latin typeface="Times New Roman"/>
                <a:cs typeface="Times New Roman"/>
              </a:rPr>
              <a:t>0</a:t>
            </a:r>
            <a:r>
              <a:rPr sz="1800" baseline="4629" dirty="0">
                <a:latin typeface="Times New Roman"/>
                <a:cs typeface="Times New Roman"/>
              </a:rPr>
              <a:t>	</a:t>
            </a:r>
            <a:r>
              <a:rPr sz="1800" spc="-75" baseline="2314" dirty="0">
                <a:latin typeface="Times New Roman"/>
                <a:cs typeface="Times New Roman"/>
              </a:rPr>
              <a:t>1</a:t>
            </a:r>
            <a:r>
              <a:rPr sz="1800" baseline="2314" dirty="0">
                <a:latin typeface="Times New Roman"/>
                <a:cs typeface="Times New Roman"/>
              </a:rPr>
              <a:t>	</a:t>
            </a:r>
            <a:r>
              <a:rPr sz="1800" spc="-75" baseline="6944" dirty="0">
                <a:latin typeface="Times New Roman"/>
                <a:cs typeface="Times New Roman"/>
              </a:rPr>
              <a:t>0</a:t>
            </a:r>
            <a:r>
              <a:rPr sz="1800" baseline="6944" dirty="0">
                <a:latin typeface="Times New Roman"/>
                <a:cs typeface="Times New Roman"/>
              </a:rPr>
              <a:t>	</a:t>
            </a:r>
            <a:r>
              <a:rPr sz="1200" spc="-50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29810" y="1562227"/>
            <a:ext cx="589280" cy="76200"/>
          </a:xfrm>
          <a:custGeom>
            <a:avLst/>
            <a:gdLst/>
            <a:ahLst/>
            <a:cxnLst/>
            <a:rect l="l" t="t" r="r" b="b"/>
            <a:pathLst>
              <a:path w="589279" h="76200">
                <a:moveTo>
                  <a:pt x="588517" y="0"/>
                </a:moveTo>
                <a:lnTo>
                  <a:pt x="589152" y="71882"/>
                </a:lnTo>
              </a:path>
              <a:path w="589279" h="76200">
                <a:moveTo>
                  <a:pt x="0" y="3810"/>
                </a:moveTo>
                <a:lnTo>
                  <a:pt x="635" y="7569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9691" y="1606233"/>
            <a:ext cx="7571105" cy="3402329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641090">
              <a:lnSpc>
                <a:spcPct val="100000"/>
              </a:lnSpc>
              <a:spcBef>
                <a:spcPts val="234"/>
              </a:spcBef>
            </a:pPr>
            <a:r>
              <a:rPr sz="1400" dirty="0">
                <a:latin typeface="Times New Roman"/>
                <a:cs typeface="Times New Roman"/>
              </a:rPr>
              <a:t>Symbol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Period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=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i="1" spc="-25" dirty="0">
                <a:latin typeface="Times New Roman"/>
                <a:cs typeface="Times New Roman"/>
              </a:rPr>
              <a:t>T</a:t>
            </a:r>
            <a:r>
              <a:rPr sz="1350" i="1" spc="-37" baseline="-21604" dirty="0">
                <a:latin typeface="Times New Roman"/>
                <a:cs typeface="Times New Roman"/>
              </a:rPr>
              <a:t>s</a:t>
            </a:r>
            <a:endParaRPr sz="1350" baseline="-21604">
              <a:latin typeface="Times New Roman"/>
              <a:cs typeface="Times New Roman"/>
            </a:endParaRPr>
          </a:p>
          <a:p>
            <a:pPr marL="3641090">
              <a:lnSpc>
                <a:spcPct val="100000"/>
              </a:lnSpc>
              <a:spcBef>
                <a:spcPts val="165"/>
              </a:spcBef>
            </a:pPr>
            <a:r>
              <a:rPr sz="1400" dirty="0">
                <a:latin typeface="Times New Roman"/>
                <a:cs typeface="Times New Roman"/>
              </a:rPr>
              <a:t>Signal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BW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=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B</a:t>
            </a:r>
            <a:r>
              <a:rPr sz="1350" i="1" baseline="-21604" dirty="0">
                <a:latin typeface="Times New Roman"/>
                <a:cs typeface="Times New Roman"/>
              </a:rPr>
              <a:t>s</a:t>
            </a:r>
            <a:r>
              <a:rPr sz="1350" i="1" spc="179" baseline="-21604" dirty="0">
                <a:latin typeface="Times New Roman"/>
                <a:cs typeface="Times New Roman"/>
              </a:rPr>
              <a:t> </a:t>
            </a:r>
            <a:r>
              <a:rPr sz="1450" dirty="0">
                <a:latin typeface="Symbol"/>
                <a:cs typeface="Symbol"/>
              </a:rPr>
              <a:t></a:t>
            </a:r>
            <a:r>
              <a:rPr sz="1450" spc="3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1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/</a:t>
            </a:r>
            <a:r>
              <a:rPr sz="1400" i="1" spc="-10" dirty="0">
                <a:latin typeface="Times New Roman"/>
                <a:cs typeface="Times New Roman"/>
              </a:rPr>
              <a:t> </a:t>
            </a:r>
            <a:r>
              <a:rPr sz="1400" i="1" spc="-25" dirty="0">
                <a:latin typeface="Times New Roman"/>
                <a:cs typeface="Times New Roman"/>
              </a:rPr>
              <a:t>T</a:t>
            </a:r>
            <a:r>
              <a:rPr sz="1350" i="1" spc="-37" baseline="-21604" dirty="0">
                <a:latin typeface="Times New Roman"/>
                <a:cs typeface="Times New Roman"/>
              </a:rPr>
              <a:t>s</a:t>
            </a:r>
            <a:endParaRPr sz="1350" baseline="-21604">
              <a:latin typeface="Times New Roman"/>
              <a:cs typeface="Times New Roman"/>
            </a:endParaRPr>
          </a:p>
          <a:p>
            <a:pPr marL="380365" indent="-342265">
              <a:lnSpc>
                <a:spcPct val="100000"/>
              </a:lnSpc>
              <a:spcBef>
                <a:spcPts val="1300"/>
              </a:spcBef>
              <a:buFont typeface="Times New Roman"/>
              <a:buChar char="•"/>
              <a:tabLst>
                <a:tab pos="3803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Fast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endParaRPr sz="2000">
              <a:latin typeface="Times New Roman"/>
              <a:cs typeface="Times New Roman"/>
            </a:endParaRPr>
          </a:p>
          <a:p>
            <a:pPr marL="7816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81685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2000" i="1" spc="-65" dirty="0">
                <a:latin typeface="Times New Roman"/>
                <a:cs typeface="Times New Roman"/>
              </a:rPr>
              <a:t>Ts</a:t>
            </a:r>
            <a:r>
              <a:rPr sz="2000" i="1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&gt;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i="1" spc="-45" dirty="0">
                <a:latin typeface="Times New Roman"/>
                <a:cs typeface="Times New Roman"/>
              </a:rPr>
              <a:t>Tc,</a:t>
            </a:r>
            <a:r>
              <a:rPr sz="2000" i="1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Bs</a:t>
            </a:r>
            <a:r>
              <a:rPr sz="2000" i="1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&lt;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i="1" spc="-25" dirty="0">
                <a:latin typeface="Times New Roman"/>
                <a:cs typeface="Times New Roman"/>
              </a:rPr>
              <a:t>f</a:t>
            </a:r>
            <a:r>
              <a:rPr sz="1200" i="1" spc="-25" dirty="0">
                <a:latin typeface="Times New Roman"/>
                <a:cs typeface="Times New Roman"/>
              </a:rPr>
              <a:t>D</a:t>
            </a:r>
            <a:endParaRPr sz="1200">
              <a:latin typeface="Times New Roman"/>
              <a:cs typeface="Times New Roman"/>
            </a:endParaRPr>
          </a:p>
          <a:p>
            <a:pPr marL="1181100" lvl="2" indent="-228600">
              <a:lnSpc>
                <a:spcPct val="100000"/>
              </a:lnSpc>
              <a:spcBef>
                <a:spcPts val="440"/>
              </a:spcBef>
              <a:buFont typeface="Times New Roman"/>
              <a:buChar char="•"/>
              <a:tabLst>
                <a:tab pos="1181100" algn="l"/>
              </a:tabLst>
            </a:pPr>
            <a:r>
              <a:rPr sz="1800" i="1" spc="-85" dirty="0">
                <a:latin typeface="Times New Roman"/>
                <a:cs typeface="Times New Roman"/>
              </a:rPr>
              <a:t>Ts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&gt;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i="1" spc="-35" dirty="0">
                <a:latin typeface="Times New Roman"/>
                <a:cs typeface="Times New Roman"/>
              </a:rPr>
              <a:t>Tc</a:t>
            </a:r>
            <a:r>
              <a:rPr sz="1800" spc="-35" dirty="0">
                <a:latin typeface="Times New Roman"/>
                <a:cs typeface="Times New Roman"/>
              </a:rPr>
              <a:t>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changes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fast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fluctuation</a:t>
            </a:r>
            <a:endParaRPr sz="18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1280"/>
              </a:spcBef>
              <a:buFont typeface="Times New Roman"/>
              <a:buChar char="•"/>
            </a:pPr>
            <a:endParaRPr sz="1800">
              <a:latin typeface="Times New Roman"/>
              <a:cs typeface="Times New Roman"/>
            </a:endParaRPr>
          </a:p>
          <a:p>
            <a:pPr marL="380365" indent="-342265">
              <a:lnSpc>
                <a:spcPct val="100000"/>
              </a:lnSpc>
              <a:buFont typeface="Times New Roman"/>
              <a:buChar char="•"/>
              <a:tabLst>
                <a:tab pos="3803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Slow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endParaRPr sz="2000">
              <a:latin typeface="Times New Roman"/>
              <a:cs typeface="Times New Roman"/>
            </a:endParaRPr>
          </a:p>
          <a:p>
            <a:pPr marL="781685" lvl="1" indent="-286385">
              <a:lnSpc>
                <a:spcPct val="100000"/>
              </a:lnSpc>
              <a:spcBef>
                <a:spcPts val="685"/>
              </a:spcBef>
              <a:buChar char="–"/>
              <a:tabLst>
                <a:tab pos="781685" algn="l"/>
                <a:tab pos="2894330" algn="l"/>
              </a:tabLst>
            </a:pPr>
            <a:r>
              <a:rPr sz="1600" dirty="0">
                <a:latin typeface="Times New Roman"/>
                <a:cs typeface="Times New Roman"/>
              </a:rPr>
              <a:t>If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800" i="1" spc="-65" dirty="0">
                <a:latin typeface="Times New Roman"/>
                <a:cs typeface="Times New Roman"/>
              </a:rPr>
              <a:t>Ts</a:t>
            </a:r>
            <a:r>
              <a:rPr sz="1800" i="1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&lt;&lt;</a:t>
            </a:r>
            <a:r>
              <a:rPr sz="1800" spc="459" dirty="0">
                <a:latin typeface="Times New Roman"/>
                <a:cs typeface="Times New Roman"/>
              </a:rPr>
              <a:t> </a:t>
            </a:r>
            <a:r>
              <a:rPr sz="1800" i="1" spc="-45" dirty="0">
                <a:latin typeface="Times New Roman"/>
                <a:cs typeface="Times New Roman"/>
              </a:rPr>
              <a:t>Tc,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Bs</a:t>
            </a:r>
            <a:r>
              <a:rPr sz="1800" i="1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&gt;&gt;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i="1" spc="-25" dirty="0">
                <a:latin typeface="Times New Roman"/>
                <a:cs typeface="Times New Roman"/>
              </a:rPr>
              <a:t>f</a:t>
            </a:r>
            <a:r>
              <a:rPr sz="1000" i="1" spc="-25" dirty="0">
                <a:latin typeface="Times New Roman"/>
                <a:cs typeface="Times New Roman"/>
              </a:rPr>
              <a:t>D</a:t>
            </a:r>
            <a:endParaRPr sz="1000">
              <a:latin typeface="Times New Roman"/>
              <a:cs typeface="Times New Roman"/>
            </a:endParaRPr>
          </a:p>
          <a:p>
            <a:pPr marL="1181100" lvl="2" indent="-228600">
              <a:lnSpc>
                <a:spcPct val="100000"/>
              </a:lnSpc>
              <a:spcBef>
                <a:spcPts val="720"/>
              </a:spcBef>
              <a:buFont typeface="Times New Roman"/>
              <a:buChar char="•"/>
              <a:tabLst>
                <a:tab pos="1181100" algn="l"/>
              </a:tabLst>
            </a:pPr>
            <a:r>
              <a:rPr sz="1800" i="1" spc="-85" dirty="0">
                <a:latin typeface="Times New Roman"/>
                <a:cs typeface="Times New Roman"/>
              </a:rPr>
              <a:t>Ts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&lt;&lt;</a:t>
            </a:r>
            <a:r>
              <a:rPr sz="1800" spc="445" dirty="0">
                <a:latin typeface="Times New Roman"/>
                <a:cs typeface="Times New Roman"/>
              </a:rPr>
              <a:t> </a:t>
            </a:r>
            <a:r>
              <a:rPr sz="1800" i="1" spc="-85" dirty="0">
                <a:latin typeface="Times New Roman"/>
                <a:cs typeface="Times New Roman"/>
              </a:rPr>
              <a:t>Tc</a:t>
            </a:r>
            <a:r>
              <a:rPr sz="1800" i="1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keeps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constant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during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several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Wingdings"/>
                <a:cs typeface="Wingdings"/>
              </a:rPr>
              <a:t></a:t>
            </a:r>
            <a:endParaRPr sz="1800">
              <a:latin typeface="Wingdings"/>
              <a:cs typeface="Wingdings"/>
            </a:endParaRPr>
          </a:p>
          <a:p>
            <a:pPr marL="11811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Times New Roman"/>
                <a:cs typeface="Times New Roman"/>
              </a:rPr>
              <a:t>slow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amplitude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fluctutation.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7100" y="5562600"/>
            <a:ext cx="7342505" cy="367030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393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0"/>
              </a:spcBef>
            </a:pP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(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Coherence</a:t>
            </a:r>
            <a:r>
              <a:rPr sz="18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time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i="1" spc="-30" dirty="0">
                <a:solidFill>
                  <a:srgbClr val="FF0000"/>
                </a:solidFill>
                <a:latin typeface="Times New Roman"/>
                <a:cs typeface="Times New Roman"/>
              </a:rPr>
              <a:t>Tc,</a:t>
            </a:r>
            <a:r>
              <a:rPr sz="1800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Doppler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spread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)</a:t>
            </a:r>
            <a:r>
              <a:rPr sz="18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1800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related</a:t>
            </a:r>
            <a:r>
              <a:rPr sz="1800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to</a:t>
            </a:r>
            <a:r>
              <a:rPr sz="18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fast</a:t>
            </a:r>
            <a:r>
              <a:rPr sz="18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r>
              <a:rPr sz="1800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or</a:t>
            </a:r>
            <a:r>
              <a:rPr sz="18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slow</a:t>
            </a:r>
            <a:r>
              <a:rPr sz="18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58241" y="-69271"/>
            <a:ext cx="8707120" cy="1688464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05"/>
              </a:spcBef>
            </a:pPr>
            <a:r>
              <a:rPr sz="1600" spc="-25" dirty="0">
                <a:latin typeface="Arial Black"/>
                <a:cs typeface="Arial Black"/>
              </a:rPr>
              <a:t>28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2000" dirty="0">
                <a:latin typeface="Arial Black"/>
                <a:cs typeface="Arial Black"/>
              </a:rPr>
              <a:t>CLASSIFICATION:</a:t>
            </a:r>
            <a:r>
              <a:rPr sz="2000" spc="-90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FLAT</a:t>
            </a:r>
            <a:r>
              <a:rPr sz="2000" spc="-20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V.S.</a:t>
            </a:r>
            <a:r>
              <a:rPr sz="2000" spc="-55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FREQUENCY</a:t>
            </a:r>
            <a:r>
              <a:rPr sz="2000" spc="-60" dirty="0">
                <a:latin typeface="Arial Black"/>
                <a:cs typeface="Arial Black"/>
              </a:rPr>
              <a:t> </a:t>
            </a:r>
            <a:r>
              <a:rPr sz="2000" spc="-10" dirty="0">
                <a:latin typeface="Arial Black"/>
                <a:cs typeface="Arial Black"/>
              </a:rPr>
              <a:t>SELECTIVE</a:t>
            </a:r>
            <a:endParaRPr sz="2000">
              <a:latin typeface="Arial Black"/>
              <a:cs typeface="Arial Black"/>
            </a:endParaRPr>
          </a:p>
          <a:p>
            <a:pPr marL="466725" indent="-342900">
              <a:lnSpc>
                <a:spcPct val="100000"/>
              </a:lnSpc>
              <a:spcBef>
                <a:spcPts val="2170"/>
              </a:spcBef>
              <a:buFont typeface="Times New Roman"/>
              <a:buChar char="•"/>
              <a:tabLst>
                <a:tab pos="46672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Maximum</a:t>
            </a:r>
            <a:r>
              <a:rPr sz="2000" b="1" spc="-8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delay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spread</a:t>
            </a:r>
            <a:endParaRPr sz="2000">
              <a:latin typeface="Times New Roman"/>
              <a:cs typeface="Times New Roman"/>
            </a:endParaRPr>
          </a:p>
          <a:p>
            <a:pPr marL="581025">
              <a:lnSpc>
                <a:spcPct val="100000"/>
              </a:lnSpc>
              <a:spcBef>
                <a:spcPts val="440"/>
              </a:spcBef>
              <a:tabLst>
                <a:tab pos="867410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interval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first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multipath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last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multipath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2329383"/>
            <a:ext cx="24288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Mean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delay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spread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43126" y="1693926"/>
            <a:ext cx="1773555" cy="492125"/>
          </a:xfrm>
          <a:custGeom>
            <a:avLst/>
            <a:gdLst/>
            <a:ahLst/>
            <a:cxnLst/>
            <a:rect l="l" t="t" r="r" b="b"/>
            <a:pathLst>
              <a:path w="1773554" h="492125">
                <a:moveTo>
                  <a:pt x="1773174" y="0"/>
                </a:moveTo>
                <a:lnTo>
                  <a:pt x="0" y="0"/>
                </a:lnTo>
                <a:lnTo>
                  <a:pt x="0" y="492125"/>
                </a:lnTo>
                <a:lnTo>
                  <a:pt x="1773174" y="492125"/>
                </a:lnTo>
                <a:lnTo>
                  <a:pt x="1773174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31158" y="1744337"/>
            <a:ext cx="563880" cy="4419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4050" spc="-44" baseline="13374" dirty="0">
                <a:latin typeface="Symbol"/>
                <a:cs typeface="Symbol"/>
              </a:rPr>
              <a:t></a:t>
            </a:r>
            <a:r>
              <a:rPr sz="4050" spc="-615" baseline="13374" dirty="0">
                <a:latin typeface="Times New Roman"/>
                <a:cs typeface="Times New Roman"/>
              </a:rPr>
              <a:t> </a:t>
            </a:r>
            <a:r>
              <a:rPr sz="1500" spc="-25" dirty="0">
                <a:latin typeface="Times New Roman"/>
                <a:cs typeface="Times New Roman"/>
              </a:rPr>
              <a:t>max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55775" y="1662100"/>
            <a:ext cx="1170940" cy="4419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2550" spc="55" dirty="0">
                <a:latin typeface="Symbol"/>
                <a:cs typeface="Symbol"/>
              </a:rPr>
              <a:t></a:t>
            </a:r>
            <a:r>
              <a:rPr sz="2550" spc="-375" dirty="0">
                <a:latin typeface="Times New Roman"/>
                <a:cs typeface="Times New Roman"/>
              </a:rPr>
              <a:t> </a:t>
            </a:r>
            <a:r>
              <a:rPr sz="2700" spc="170" dirty="0">
                <a:latin typeface="Symbol"/>
                <a:cs typeface="Symbol"/>
              </a:rPr>
              <a:t></a:t>
            </a:r>
            <a:r>
              <a:rPr sz="2250" i="1" spc="254" baseline="-24074" dirty="0">
                <a:latin typeface="Times New Roman"/>
                <a:cs typeface="Times New Roman"/>
              </a:rPr>
              <a:t>N</a:t>
            </a:r>
            <a:r>
              <a:rPr sz="2250" i="1" spc="667" baseline="-24074" dirty="0">
                <a:latin typeface="Times New Roman"/>
                <a:cs typeface="Times New Roman"/>
              </a:rPr>
              <a:t> </a:t>
            </a:r>
            <a:r>
              <a:rPr sz="2550" spc="55" dirty="0">
                <a:latin typeface="Symbol"/>
                <a:cs typeface="Symbol"/>
              </a:rPr>
              <a:t></a:t>
            </a:r>
            <a:r>
              <a:rPr sz="2700" spc="55" dirty="0">
                <a:latin typeface="Symbol"/>
                <a:cs typeface="Symbol"/>
              </a:rPr>
              <a:t></a:t>
            </a:r>
            <a:r>
              <a:rPr sz="2250" spc="82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5693" y="3739641"/>
            <a:ext cx="44272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Root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mean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square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(rms)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delay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spread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746250" y="2751137"/>
            <a:ext cx="1755775" cy="821055"/>
            <a:chOff x="1746250" y="2751137"/>
            <a:chExt cx="1755775" cy="821055"/>
          </a:xfrm>
        </p:grpSpPr>
        <p:sp>
          <p:nvSpPr>
            <p:cNvPr id="12" name="object 12"/>
            <p:cNvSpPr/>
            <p:nvPr/>
          </p:nvSpPr>
          <p:spPr>
            <a:xfrm>
              <a:off x="1746250" y="2751137"/>
              <a:ext cx="1755775" cy="821055"/>
            </a:xfrm>
            <a:custGeom>
              <a:avLst/>
              <a:gdLst/>
              <a:ahLst/>
              <a:cxnLst/>
              <a:rect l="l" t="t" r="r" b="b"/>
              <a:pathLst>
                <a:path w="1755775" h="821054">
                  <a:moveTo>
                    <a:pt x="1755775" y="0"/>
                  </a:moveTo>
                  <a:lnTo>
                    <a:pt x="0" y="0"/>
                  </a:lnTo>
                  <a:lnTo>
                    <a:pt x="0" y="820737"/>
                  </a:lnTo>
                  <a:lnTo>
                    <a:pt x="1755775" y="820737"/>
                  </a:lnTo>
                  <a:lnTo>
                    <a:pt x="1755775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14398" y="3045794"/>
              <a:ext cx="1261745" cy="104139"/>
            </a:xfrm>
            <a:custGeom>
              <a:avLst/>
              <a:gdLst/>
              <a:ahLst/>
              <a:cxnLst/>
              <a:rect l="l" t="t" r="r" b="b"/>
              <a:pathLst>
                <a:path w="1261745" h="104139">
                  <a:moveTo>
                    <a:pt x="0" y="0"/>
                  </a:moveTo>
                  <a:lnTo>
                    <a:pt x="118396" y="0"/>
                  </a:lnTo>
                </a:path>
                <a:path w="1261745" h="104139">
                  <a:moveTo>
                    <a:pt x="752550" y="103746"/>
                  </a:moveTo>
                  <a:lnTo>
                    <a:pt x="1261362" y="103746"/>
                  </a:lnTo>
                </a:path>
              </a:pathLst>
            </a:custGeom>
            <a:ln w="114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15710" y="2757185"/>
            <a:ext cx="123825" cy="222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300" i="1" spc="-50" dirty="0">
                <a:latin typeface="Times New Roman"/>
                <a:cs typeface="Times New Roman"/>
              </a:rPr>
              <a:t>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50668" y="3113420"/>
            <a:ext cx="95885" cy="222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300" i="1" spc="-50" dirty="0">
                <a:latin typeface="Times New Roman"/>
                <a:cs typeface="Times New Roman"/>
              </a:rPr>
              <a:t>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21714" y="3333419"/>
            <a:ext cx="339090" cy="222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300" i="1" spc="-10" dirty="0">
                <a:latin typeface="Times New Roman"/>
                <a:cs typeface="Times New Roman"/>
              </a:rPr>
              <a:t>total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37811" y="2935588"/>
            <a:ext cx="95885" cy="222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300" i="1" spc="-50" dirty="0">
                <a:latin typeface="Times New Roman"/>
                <a:cs typeface="Times New Roman"/>
              </a:rPr>
              <a:t>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95240" y="3145297"/>
            <a:ext cx="187325" cy="363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2200" i="1" spc="-50" dirty="0">
                <a:latin typeface="Times New Roman"/>
                <a:cs typeface="Times New Roman"/>
              </a:rPr>
              <a:t>P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06136" y="2747454"/>
            <a:ext cx="174625" cy="363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2200" i="1" spc="-380" dirty="0">
                <a:latin typeface="Times New Roman"/>
                <a:cs typeface="Times New Roman"/>
              </a:rPr>
              <a:t>P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25037" y="2850585"/>
            <a:ext cx="317500" cy="6838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ts val="3779"/>
              </a:lnSpc>
              <a:spcBef>
                <a:spcPts val="120"/>
              </a:spcBef>
            </a:pPr>
            <a:r>
              <a:rPr sz="3300" spc="-50" dirty="0">
                <a:latin typeface="Symbol"/>
                <a:cs typeface="Symbol"/>
              </a:rPr>
              <a:t></a:t>
            </a:r>
            <a:endParaRPr sz="3300">
              <a:latin typeface="Symbol"/>
              <a:cs typeface="Symbol"/>
            </a:endParaRPr>
          </a:p>
          <a:p>
            <a:pPr marL="28575">
              <a:lnSpc>
                <a:spcPts val="1380"/>
              </a:lnSpc>
            </a:pPr>
            <a:r>
              <a:rPr sz="1300" i="1" spc="-25" dirty="0">
                <a:latin typeface="Times New Roman"/>
                <a:cs typeface="Times New Roman"/>
              </a:rPr>
              <a:t>n</a:t>
            </a:r>
            <a:r>
              <a:rPr sz="1300" spc="-25" dirty="0">
                <a:latin typeface="Symbol"/>
                <a:cs typeface="Symbol"/>
              </a:rPr>
              <a:t></a:t>
            </a:r>
            <a:r>
              <a:rPr sz="1300" spc="-25" dirty="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19652" y="2910237"/>
            <a:ext cx="21272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200" spc="-25" dirty="0">
                <a:latin typeface="Symbol"/>
                <a:cs typeface="Symbol"/>
              </a:rPr>
              <a:t></a:t>
            </a:r>
            <a:r>
              <a:rPr sz="2350" spc="-25" dirty="0">
                <a:latin typeface="Symbol"/>
                <a:cs typeface="Symbol"/>
              </a:rPr>
              <a:t>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57800" y="2910237"/>
            <a:ext cx="41910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350" dirty="0">
                <a:latin typeface="Symbol"/>
                <a:cs typeface="Symbol"/>
              </a:rPr>
              <a:t></a:t>
            </a:r>
            <a:r>
              <a:rPr sz="2350" spc="325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Symbol"/>
                <a:cs typeface="Symbol"/>
              </a:rPr>
              <a:t>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11069" y="2952706"/>
            <a:ext cx="104139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i="1" spc="-50" dirty="0">
                <a:latin typeface="Times New Roman"/>
                <a:cs typeface="Times New Roman"/>
              </a:rPr>
              <a:t>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84559" y="2777165"/>
            <a:ext cx="3943350" cy="3479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150" i="1" baseline="1322" dirty="0">
                <a:latin typeface="Times New Roman"/>
                <a:cs typeface="Times New Roman"/>
              </a:rPr>
              <a:t>P</a:t>
            </a:r>
            <a:r>
              <a:rPr sz="3150" i="1" spc="450" baseline="1322" dirty="0">
                <a:latin typeface="Times New Roman"/>
                <a:cs typeface="Times New Roman"/>
              </a:rPr>
              <a:t> </a:t>
            </a:r>
            <a:r>
              <a:rPr sz="3150" baseline="1322" dirty="0">
                <a:latin typeface="Times New Roman"/>
                <a:cs typeface="Times New Roman"/>
              </a:rPr>
              <a:t>:</a:t>
            </a:r>
            <a:r>
              <a:rPr sz="3150" spc="-509" baseline="1322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average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th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multipath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693926" y="4352988"/>
            <a:ext cx="5199380" cy="913130"/>
            <a:chOff x="1693926" y="4352988"/>
            <a:chExt cx="5199380" cy="913130"/>
          </a:xfrm>
        </p:grpSpPr>
        <p:sp>
          <p:nvSpPr>
            <p:cNvPr id="26" name="object 26"/>
            <p:cNvSpPr/>
            <p:nvPr/>
          </p:nvSpPr>
          <p:spPr>
            <a:xfrm>
              <a:off x="1693926" y="4352988"/>
              <a:ext cx="5199380" cy="913130"/>
            </a:xfrm>
            <a:custGeom>
              <a:avLst/>
              <a:gdLst/>
              <a:ahLst/>
              <a:cxnLst/>
              <a:rect l="l" t="t" r="r" b="b"/>
              <a:pathLst>
                <a:path w="5199380" h="913129">
                  <a:moveTo>
                    <a:pt x="5198999" y="0"/>
                  </a:moveTo>
                  <a:lnTo>
                    <a:pt x="0" y="0"/>
                  </a:lnTo>
                  <a:lnTo>
                    <a:pt x="0" y="912812"/>
                  </a:lnTo>
                  <a:lnTo>
                    <a:pt x="5198999" y="912812"/>
                  </a:lnTo>
                  <a:lnTo>
                    <a:pt x="5198999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435899" y="4716981"/>
              <a:ext cx="1892935" cy="207010"/>
            </a:xfrm>
            <a:custGeom>
              <a:avLst/>
              <a:gdLst/>
              <a:ahLst/>
              <a:cxnLst/>
              <a:rect l="l" t="t" r="r" b="b"/>
              <a:pathLst>
                <a:path w="1892935" h="207010">
                  <a:moveTo>
                    <a:pt x="519910" y="103821"/>
                  </a:moveTo>
                  <a:lnTo>
                    <a:pt x="1028181" y="103821"/>
                  </a:lnTo>
                </a:path>
                <a:path w="1892935" h="207010">
                  <a:moveTo>
                    <a:pt x="1773723" y="0"/>
                  </a:moveTo>
                  <a:lnTo>
                    <a:pt x="1892452" y="0"/>
                  </a:lnTo>
                </a:path>
                <a:path w="1892935" h="207010">
                  <a:moveTo>
                    <a:pt x="0" y="206523"/>
                  </a:moveTo>
                  <a:lnTo>
                    <a:pt x="35571" y="185992"/>
                  </a:lnTo>
                </a:path>
              </a:pathLst>
            </a:custGeom>
            <a:ln w="115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71471" y="4908660"/>
              <a:ext cx="52069" cy="286385"/>
            </a:xfrm>
            <a:custGeom>
              <a:avLst/>
              <a:gdLst/>
              <a:ahLst/>
              <a:cxnLst/>
              <a:rect l="l" t="t" r="r" b="b"/>
              <a:pathLst>
                <a:path w="52069" h="286385">
                  <a:moveTo>
                    <a:pt x="0" y="0"/>
                  </a:moveTo>
                  <a:lnTo>
                    <a:pt x="51853" y="285828"/>
                  </a:lnTo>
                </a:path>
              </a:pathLst>
            </a:custGeom>
            <a:ln w="23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29156" y="4428309"/>
              <a:ext cx="4161154" cy="766445"/>
            </a:xfrm>
            <a:custGeom>
              <a:avLst/>
              <a:gdLst/>
              <a:ahLst/>
              <a:cxnLst/>
              <a:rect l="l" t="t" r="r" b="b"/>
              <a:pathLst>
                <a:path w="4161154" h="766445">
                  <a:moveTo>
                    <a:pt x="0" y="766179"/>
                  </a:moveTo>
                  <a:lnTo>
                    <a:pt x="68788" y="0"/>
                  </a:lnTo>
                </a:path>
                <a:path w="4161154" h="766445">
                  <a:moveTo>
                    <a:pt x="68788" y="0"/>
                  </a:moveTo>
                  <a:lnTo>
                    <a:pt x="2028955" y="0"/>
                  </a:lnTo>
                </a:path>
                <a:path w="4161154" h="766445">
                  <a:moveTo>
                    <a:pt x="2853059" y="392493"/>
                  </a:moveTo>
                  <a:lnTo>
                    <a:pt x="3362030" y="392493"/>
                  </a:lnTo>
                </a:path>
                <a:path w="4161154" h="766445">
                  <a:moveTo>
                    <a:pt x="4042679" y="288671"/>
                  </a:moveTo>
                  <a:lnTo>
                    <a:pt x="4160941" y="288671"/>
                  </a:lnTo>
                </a:path>
                <a:path w="4161154" h="766445">
                  <a:moveTo>
                    <a:pt x="2333125" y="495195"/>
                  </a:moveTo>
                  <a:lnTo>
                    <a:pt x="2368813" y="474664"/>
                  </a:lnTo>
                </a:path>
              </a:pathLst>
            </a:custGeom>
            <a:ln w="115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97969" y="4908660"/>
              <a:ext cx="52705" cy="286385"/>
            </a:xfrm>
            <a:custGeom>
              <a:avLst/>
              <a:gdLst/>
              <a:ahLst/>
              <a:cxnLst/>
              <a:rect l="l" t="t" r="r" b="b"/>
              <a:pathLst>
                <a:path w="52704" h="286385">
                  <a:moveTo>
                    <a:pt x="0" y="0"/>
                  </a:moveTo>
                  <a:lnTo>
                    <a:pt x="52483" y="285828"/>
                  </a:lnTo>
                </a:path>
              </a:pathLst>
            </a:custGeom>
            <a:ln w="23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56284" y="4428309"/>
              <a:ext cx="1882139" cy="766445"/>
            </a:xfrm>
            <a:custGeom>
              <a:avLst/>
              <a:gdLst/>
              <a:ahLst/>
              <a:cxnLst/>
              <a:rect l="l" t="t" r="r" b="b"/>
              <a:pathLst>
                <a:path w="1882140" h="766445">
                  <a:moveTo>
                    <a:pt x="0" y="766179"/>
                  </a:moveTo>
                  <a:lnTo>
                    <a:pt x="68578" y="0"/>
                  </a:lnTo>
                </a:path>
                <a:path w="1882140" h="766445">
                  <a:moveTo>
                    <a:pt x="68578" y="0"/>
                  </a:moveTo>
                  <a:lnTo>
                    <a:pt x="1881932" y="0"/>
                  </a:lnTo>
                </a:path>
              </a:pathLst>
            </a:custGeom>
            <a:ln w="115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040024" y="4522171"/>
            <a:ext cx="306705" cy="530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3300" spc="-1705" dirty="0">
                <a:latin typeface="Symbol"/>
                <a:cs typeface="Symbol"/>
              </a:rPr>
              <a:t>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30995" y="4429826"/>
            <a:ext cx="124460" cy="2222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1250" i="1" spc="-50" dirty="0">
                <a:latin typeface="Times New Roman"/>
                <a:cs typeface="Times New Roman"/>
              </a:rPr>
              <a:t>N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04030" y="4429826"/>
            <a:ext cx="124460" cy="2222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1250" i="1" spc="-50" dirty="0">
                <a:latin typeface="Times New Roman"/>
                <a:cs typeface="Times New Roman"/>
              </a:rPr>
              <a:t>N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21946" y="4784682"/>
            <a:ext cx="96520" cy="2222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1250" i="1" spc="-50" dirty="0">
                <a:latin typeface="Times New Roman"/>
                <a:cs typeface="Times New Roman"/>
              </a:rPr>
              <a:t>n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62371" y="4527310"/>
            <a:ext cx="1058545" cy="530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751205" algn="l"/>
              </a:tabLst>
            </a:pPr>
            <a:r>
              <a:rPr sz="1250" i="1" spc="-25" dirty="0">
                <a:latin typeface="Times New Roman"/>
                <a:cs typeface="Times New Roman"/>
              </a:rPr>
              <a:t>rms</a:t>
            </a:r>
            <a:r>
              <a:rPr sz="1250" i="1" dirty="0">
                <a:latin typeface="Times New Roman"/>
                <a:cs typeface="Times New Roman"/>
              </a:rPr>
              <a:t>	</a:t>
            </a:r>
            <a:r>
              <a:rPr sz="3300" spc="-1710" dirty="0">
                <a:latin typeface="Symbol"/>
                <a:cs typeface="Symbol"/>
              </a:rPr>
              <a:t>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84392" y="4872540"/>
            <a:ext cx="73025" cy="166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900" i="1" spc="-50" dirty="0">
                <a:latin typeface="Times New Roman"/>
                <a:cs typeface="Times New Roman"/>
              </a:rPr>
              <a:t>n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10206" y="4817155"/>
            <a:ext cx="18796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200" i="1" spc="-50" dirty="0">
                <a:latin typeface="Times New Roman"/>
                <a:cs typeface="Times New Roman"/>
              </a:rPr>
              <a:t>P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496070" y="4420086"/>
            <a:ext cx="406400" cy="8064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2200" i="1" spc="-25" dirty="0">
                <a:latin typeface="Times New Roman"/>
                <a:cs typeface="Times New Roman"/>
              </a:rPr>
              <a:t>P</a:t>
            </a:r>
            <a:r>
              <a:rPr sz="1875" i="1" spc="-37" baseline="-24444" dirty="0">
                <a:latin typeface="Times New Roman"/>
                <a:cs typeface="Times New Roman"/>
              </a:rPr>
              <a:t>n</a:t>
            </a:r>
            <a:endParaRPr sz="1875" baseline="-24444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endParaRPr sz="1250">
              <a:latin typeface="Times New Roman"/>
              <a:cs typeface="Times New Roman"/>
            </a:endParaRPr>
          </a:p>
          <a:p>
            <a:pPr marL="40005">
              <a:lnSpc>
                <a:spcPct val="100000"/>
              </a:lnSpc>
            </a:pPr>
            <a:r>
              <a:rPr sz="1250" i="1" spc="40" dirty="0">
                <a:latin typeface="Times New Roman"/>
                <a:cs typeface="Times New Roman"/>
              </a:rPr>
              <a:t>total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983800" y="4817155"/>
            <a:ext cx="18796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200" i="1" spc="-50" dirty="0">
                <a:latin typeface="Times New Roman"/>
                <a:cs typeface="Times New Roman"/>
              </a:rPr>
              <a:t>P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69712" y="4420086"/>
            <a:ext cx="406400" cy="8064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2200" i="1" spc="-25" dirty="0">
                <a:latin typeface="Times New Roman"/>
                <a:cs typeface="Times New Roman"/>
              </a:rPr>
              <a:t>P</a:t>
            </a:r>
            <a:r>
              <a:rPr sz="1875" i="1" spc="-37" baseline="-24444" dirty="0">
                <a:latin typeface="Times New Roman"/>
                <a:cs typeface="Times New Roman"/>
              </a:rPr>
              <a:t>n</a:t>
            </a:r>
            <a:endParaRPr sz="1875" baseline="-24444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endParaRPr sz="1250">
              <a:latin typeface="Times New Roman"/>
              <a:cs typeface="Times New Roman"/>
            </a:endParaRPr>
          </a:p>
          <a:p>
            <a:pPr marL="40005">
              <a:lnSpc>
                <a:spcPct val="100000"/>
              </a:lnSpc>
            </a:pPr>
            <a:r>
              <a:rPr sz="1250" i="1" spc="40" dirty="0">
                <a:latin typeface="Times New Roman"/>
                <a:cs typeface="Times New Roman"/>
              </a:rPr>
              <a:t>total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069181" y="4983206"/>
            <a:ext cx="270510" cy="2222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1250" i="1" spc="-25" dirty="0">
                <a:latin typeface="Times New Roman"/>
                <a:cs typeface="Times New Roman"/>
              </a:rPr>
              <a:t>n</a:t>
            </a:r>
            <a:r>
              <a:rPr sz="1250" spc="-25" dirty="0">
                <a:latin typeface="Symbol"/>
                <a:cs typeface="Symbol"/>
              </a:rPr>
              <a:t></a:t>
            </a:r>
            <a:r>
              <a:rPr sz="1250" spc="-25" dirty="0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642822" y="4983206"/>
            <a:ext cx="269875" cy="2222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1250" i="1" spc="-25" dirty="0">
                <a:latin typeface="Times New Roman"/>
                <a:cs typeface="Times New Roman"/>
              </a:rPr>
              <a:t>n</a:t>
            </a:r>
            <a:r>
              <a:rPr sz="1250" spc="-25" dirty="0">
                <a:latin typeface="Symbol"/>
                <a:cs typeface="Symbol"/>
              </a:rPr>
              <a:t></a:t>
            </a:r>
            <a:r>
              <a:rPr sz="1250" spc="-25" dirty="0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434484" y="4568452"/>
            <a:ext cx="96520" cy="2222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1250" spc="-50" dirty="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909405" y="4581691"/>
            <a:ext cx="92710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2200" dirty="0">
                <a:latin typeface="Symbol"/>
                <a:cs typeface="Symbol"/>
              </a:rPr>
              <a:t></a:t>
            </a:r>
            <a:r>
              <a:rPr sz="2300" dirty="0">
                <a:latin typeface="Symbol"/>
                <a:cs typeface="Symbol"/>
              </a:rPr>
              <a:t></a:t>
            </a:r>
            <a:r>
              <a:rPr sz="2300" spc="-140" dirty="0">
                <a:latin typeface="Times New Roman"/>
                <a:cs typeface="Times New Roman"/>
              </a:rPr>
              <a:t> </a:t>
            </a:r>
            <a:r>
              <a:rPr sz="1875" baseline="44444" dirty="0">
                <a:latin typeface="Times New Roman"/>
                <a:cs typeface="Times New Roman"/>
              </a:rPr>
              <a:t>2</a:t>
            </a:r>
            <a:r>
              <a:rPr sz="1875" spc="472" baseline="4444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</a:t>
            </a:r>
            <a:r>
              <a:rPr sz="2300" dirty="0">
                <a:latin typeface="Symbol"/>
                <a:cs typeface="Symbol"/>
              </a:rPr>
              <a:t></a:t>
            </a:r>
            <a:r>
              <a:rPr sz="2300" spc="50" dirty="0">
                <a:latin typeface="Times New Roman"/>
                <a:cs typeface="Times New Roman"/>
              </a:rPr>
              <a:t> </a:t>
            </a:r>
            <a:r>
              <a:rPr sz="1875" spc="-89" baseline="44444" dirty="0">
                <a:latin typeface="Times New Roman"/>
                <a:cs typeface="Times New Roman"/>
              </a:rPr>
              <a:t>2</a:t>
            </a:r>
            <a:endParaRPr sz="1875" baseline="44444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08376" y="4507349"/>
            <a:ext cx="1294765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473709" algn="l"/>
                <a:tab pos="1123950" algn="l"/>
              </a:tabLst>
            </a:pPr>
            <a:r>
              <a:rPr sz="2200" dirty="0">
                <a:latin typeface="Symbol"/>
                <a:cs typeface="Symbol"/>
              </a:rPr>
              <a:t></a:t>
            </a:r>
            <a:r>
              <a:rPr sz="2200" spc="-320" dirty="0">
                <a:latin typeface="Times New Roman"/>
                <a:cs typeface="Times New Roman"/>
              </a:rPr>
              <a:t> </a:t>
            </a:r>
            <a:r>
              <a:rPr sz="2900" spc="-300" dirty="0">
                <a:latin typeface="Symbol"/>
                <a:cs typeface="Symbol"/>
              </a:rPr>
              <a:t></a:t>
            </a:r>
            <a:r>
              <a:rPr sz="2300" spc="-300" dirty="0">
                <a:latin typeface="Symbol"/>
                <a:cs typeface="Symbol"/>
              </a:rPr>
              <a:t>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200" spc="50" dirty="0">
                <a:latin typeface="Symbol"/>
                <a:cs typeface="Symbol"/>
              </a:rPr>
              <a:t></a:t>
            </a:r>
            <a:r>
              <a:rPr sz="2300" spc="50" dirty="0">
                <a:latin typeface="Symbol"/>
                <a:cs typeface="Symbol"/>
              </a:rPr>
              <a:t></a:t>
            </a:r>
            <a:r>
              <a:rPr sz="2300" spc="-20" dirty="0">
                <a:latin typeface="Times New Roman"/>
                <a:cs typeface="Times New Roman"/>
              </a:rPr>
              <a:t> </a:t>
            </a:r>
            <a:r>
              <a:rPr sz="2900" spc="-50" dirty="0">
                <a:latin typeface="Symbol"/>
                <a:cs typeface="Symbol"/>
              </a:rPr>
              <a:t></a:t>
            </a:r>
            <a:r>
              <a:rPr sz="2900" dirty="0">
                <a:latin typeface="Times New Roman"/>
                <a:cs typeface="Times New Roman"/>
              </a:rPr>
              <a:t>	</a:t>
            </a:r>
            <a:r>
              <a:rPr sz="2200" spc="-50" dirty="0">
                <a:latin typeface="Symbol"/>
                <a:cs typeface="Symbol"/>
              </a:rPr>
              <a:t>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705583" y="4581691"/>
            <a:ext cx="671195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500380" algn="l"/>
              </a:tabLst>
            </a:pPr>
            <a:r>
              <a:rPr sz="2300" spc="-50" dirty="0">
                <a:latin typeface="Symbol"/>
                <a:cs typeface="Symbol"/>
              </a:rPr>
              <a:t>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200" spc="-50" dirty="0">
                <a:latin typeface="Symbol"/>
                <a:cs typeface="Symbol"/>
              </a:rPr>
              <a:t>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690229" y="3094884"/>
            <a:ext cx="113030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641607" y="3530048"/>
            <a:ext cx="227965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i="1" spc="-25" dirty="0">
                <a:latin typeface="Times New Roman"/>
                <a:cs typeface="Times New Roman"/>
              </a:rPr>
              <a:t>n</a:t>
            </a:r>
            <a:r>
              <a:rPr sz="1000" spc="-25" dirty="0">
                <a:latin typeface="Symbol"/>
                <a:cs typeface="Symbol"/>
              </a:rPr>
              <a:t></a:t>
            </a:r>
            <a:r>
              <a:rPr sz="1000" spc="-25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127740" y="3171674"/>
            <a:ext cx="95885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02920" algn="l"/>
                <a:tab pos="880110" algn="l"/>
              </a:tabLst>
            </a:pPr>
            <a:r>
              <a:rPr sz="1000" i="1" spc="-10" dirty="0">
                <a:latin typeface="Times New Roman"/>
                <a:cs typeface="Times New Roman"/>
              </a:rPr>
              <a:t>total</a:t>
            </a:r>
            <a:r>
              <a:rPr sz="1000" i="1" dirty="0">
                <a:latin typeface="Times New Roman"/>
                <a:cs typeface="Times New Roman"/>
              </a:rPr>
              <a:t>	</a:t>
            </a:r>
            <a:r>
              <a:rPr sz="3900" spc="-75" baseline="1068" dirty="0">
                <a:latin typeface="Symbol"/>
                <a:cs typeface="Symbol"/>
              </a:rPr>
              <a:t></a:t>
            </a:r>
            <a:r>
              <a:rPr sz="3900" baseline="1068" dirty="0">
                <a:latin typeface="Times New Roman"/>
                <a:cs typeface="Times New Roman"/>
              </a:rPr>
              <a:t>	</a:t>
            </a: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891970" y="3227100"/>
            <a:ext cx="314960" cy="2908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i="1" dirty="0">
                <a:latin typeface="Times New Roman"/>
                <a:cs typeface="Times New Roman"/>
              </a:rPr>
              <a:t>P</a:t>
            </a:r>
            <a:r>
              <a:rPr sz="1700" i="1" spc="320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Times New Roman"/>
                <a:cs typeface="Times New Roman"/>
              </a:rPr>
              <a:t>: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028237" y="3227100"/>
            <a:ext cx="567690" cy="2908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1165" algn="l"/>
              </a:tabLst>
            </a:pPr>
            <a:r>
              <a:rPr sz="1700" i="1" spc="-50" dirty="0">
                <a:latin typeface="Times New Roman"/>
                <a:cs typeface="Times New Roman"/>
              </a:rPr>
              <a:t>P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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388102" y="3255086"/>
            <a:ext cx="3199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total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all</a:t>
            </a:r>
            <a:r>
              <a:rPr sz="1800" spc="-10" dirty="0">
                <a:latin typeface="Times New Roman"/>
                <a:cs typeface="Times New Roman"/>
              </a:rPr>
              <a:t> multipath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3080385" y="2827020"/>
            <a:ext cx="2421255" cy="767080"/>
            <a:chOff x="3080385" y="2827020"/>
            <a:chExt cx="2421255" cy="767080"/>
          </a:xfrm>
        </p:grpSpPr>
        <p:sp>
          <p:nvSpPr>
            <p:cNvPr id="6" name="object 6"/>
            <p:cNvSpPr/>
            <p:nvPr/>
          </p:nvSpPr>
          <p:spPr>
            <a:xfrm>
              <a:off x="3080385" y="2844418"/>
              <a:ext cx="2421255" cy="688975"/>
            </a:xfrm>
            <a:custGeom>
              <a:avLst/>
              <a:gdLst/>
              <a:ahLst/>
              <a:cxnLst/>
              <a:rect l="l" t="t" r="r" b="b"/>
              <a:pathLst>
                <a:path w="2421254" h="688975">
                  <a:moveTo>
                    <a:pt x="2421255" y="663448"/>
                  </a:moveTo>
                  <a:lnTo>
                    <a:pt x="2395855" y="650748"/>
                  </a:lnTo>
                  <a:lnTo>
                    <a:pt x="2370455" y="638048"/>
                  </a:lnTo>
                  <a:lnTo>
                    <a:pt x="2370455" y="650773"/>
                  </a:lnTo>
                  <a:lnTo>
                    <a:pt x="37477" y="654532"/>
                  </a:lnTo>
                  <a:lnTo>
                    <a:pt x="38074" y="50800"/>
                  </a:lnTo>
                  <a:lnTo>
                    <a:pt x="50800" y="50800"/>
                  </a:lnTo>
                  <a:lnTo>
                    <a:pt x="44450" y="38100"/>
                  </a:lnTo>
                  <a:lnTo>
                    <a:pt x="25400" y="0"/>
                  </a:lnTo>
                  <a:lnTo>
                    <a:pt x="0" y="50800"/>
                  </a:lnTo>
                  <a:lnTo>
                    <a:pt x="12674" y="50800"/>
                  </a:lnTo>
                  <a:lnTo>
                    <a:pt x="12065" y="667258"/>
                  </a:lnTo>
                  <a:lnTo>
                    <a:pt x="15240" y="667258"/>
                  </a:lnTo>
                  <a:lnTo>
                    <a:pt x="15240" y="679958"/>
                  </a:lnTo>
                  <a:lnTo>
                    <a:pt x="2370455" y="676173"/>
                  </a:lnTo>
                  <a:lnTo>
                    <a:pt x="2370455" y="688848"/>
                  </a:lnTo>
                  <a:lnTo>
                    <a:pt x="2421255" y="6634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33775" y="2970784"/>
              <a:ext cx="1391285" cy="525145"/>
            </a:xfrm>
            <a:custGeom>
              <a:avLst/>
              <a:gdLst/>
              <a:ahLst/>
              <a:cxnLst/>
              <a:rect l="l" t="t" r="r" b="b"/>
              <a:pathLst>
                <a:path w="1391285" h="525145">
                  <a:moveTo>
                    <a:pt x="0" y="524382"/>
                  </a:moveTo>
                  <a:lnTo>
                    <a:pt x="229235" y="0"/>
                  </a:lnTo>
                </a:path>
                <a:path w="1391285" h="525145">
                  <a:moveTo>
                    <a:pt x="1391285" y="525017"/>
                  </a:moveTo>
                  <a:lnTo>
                    <a:pt x="1162050" y="635"/>
                  </a:lnTo>
                </a:path>
                <a:path w="1391285" h="525145">
                  <a:moveTo>
                    <a:pt x="228600" y="0"/>
                  </a:moveTo>
                  <a:lnTo>
                    <a:pt x="1162685" y="635"/>
                  </a:lnTo>
                </a:path>
                <a:path w="1391285" h="525145">
                  <a:moveTo>
                    <a:pt x="667385" y="0"/>
                  </a:moveTo>
                  <a:lnTo>
                    <a:pt x="603902" y="13845"/>
                  </a:lnTo>
                  <a:lnTo>
                    <a:pt x="545627" y="53285"/>
                  </a:lnTo>
                  <a:lnTo>
                    <a:pt x="518962" y="81620"/>
                  </a:lnTo>
                  <a:lnTo>
                    <a:pt x="494222" y="115176"/>
                  </a:lnTo>
                  <a:lnTo>
                    <a:pt x="471614" y="153558"/>
                  </a:lnTo>
                  <a:lnTo>
                    <a:pt x="451347" y="196375"/>
                  </a:lnTo>
                  <a:lnTo>
                    <a:pt x="433628" y="243232"/>
                  </a:lnTo>
                  <a:lnTo>
                    <a:pt x="418664" y="293738"/>
                  </a:lnTo>
                  <a:lnTo>
                    <a:pt x="406665" y="347499"/>
                  </a:lnTo>
                  <a:lnTo>
                    <a:pt x="397836" y="404122"/>
                  </a:lnTo>
                  <a:lnTo>
                    <a:pt x="392387" y="463214"/>
                  </a:lnTo>
                  <a:lnTo>
                    <a:pt x="390525" y="524382"/>
                  </a:lnTo>
                </a:path>
                <a:path w="1391285" h="525145">
                  <a:moveTo>
                    <a:pt x="733425" y="0"/>
                  </a:moveTo>
                  <a:lnTo>
                    <a:pt x="796907" y="13845"/>
                  </a:lnTo>
                  <a:lnTo>
                    <a:pt x="855182" y="53285"/>
                  </a:lnTo>
                  <a:lnTo>
                    <a:pt x="881847" y="81620"/>
                  </a:lnTo>
                  <a:lnTo>
                    <a:pt x="906587" y="115176"/>
                  </a:lnTo>
                  <a:lnTo>
                    <a:pt x="929195" y="153558"/>
                  </a:lnTo>
                  <a:lnTo>
                    <a:pt x="949462" y="196375"/>
                  </a:lnTo>
                  <a:lnTo>
                    <a:pt x="967181" y="243232"/>
                  </a:lnTo>
                  <a:lnTo>
                    <a:pt x="982145" y="293738"/>
                  </a:lnTo>
                  <a:lnTo>
                    <a:pt x="994144" y="347499"/>
                  </a:lnTo>
                  <a:lnTo>
                    <a:pt x="1002973" y="404122"/>
                  </a:lnTo>
                  <a:lnTo>
                    <a:pt x="1008422" y="463214"/>
                  </a:lnTo>
                  <a:lnTo>
                    <a:pt x="1010285" y="52438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71900" y="2827019"/>
              <a:ext cx="943610" cy="641350"/>
            </a:xfrm>
            <a:custGeom>
              <a:avLst/>
              <a:gdLst/>
              <a:ahLst/>
              <a:cxnLst/>
              <a:rect l="l" t="t" r="r" b="b"/>
              <a:pathLst>
                <a:path w="943610" h="641350">
                  <a:moveTo>
                    <a:pt x="723874" y="608457"/>
                  </a:moveTo>
                  <a:lnTo>
                    <a:pt x="722122" y="608457"/>
                  </a:lnTo>
                  <a:lnTo>
                    <a:pt x="699871" y="608457"/>
                  </a:lnTo>
                  <a:lnTo>
                    <a:pt x="667893" y="628396"/>
                  </a:lnTo>
                  <a:lnTo>
                    <a:pt x="664972" y="630174"/>
                  </a:lnTo>
                  <a:lnTo>
                    <a:pt x="664083" y="634111"/>
                  </a:lnTo>
                  <a:lnTo>
                    <a:pt x="665861" y="637159"/>
                  </a:lnTo>
                  <a:lnTo>
                    <a:pt x="667766" y="640080"/>
                  </a:lnTo>
                  <a:lnTo>
                    <a:pt x="671703" y="640969"/>
                  </a:lnTo>
                  <a:lnTo>
                    <a:pt x="674624" y="639191"/>
                  </a:lnTo>
                  <a:lnTo>
                    <a:pt x="723874" y="608457"/>
                  </a:lnTo>
                  <a:close/>
                </a:path>
                <a:path w="943610" h="641350">
                  <a:moveTo>
                    <a:pt x="734060" y="602107"/>
                  </a:moveTo>
                  <a:lnTo>
                    <a:pt x="671703" y="562991"/>
                  </a:lnTo>
                  <a:lnTo>
                    <a:pt x="667893" y="563880"/>
                  </a:lnTo>
                  <a:lnTo>
                    <a:pt x="665988" y="566928"/>
                  </a:lnTo>
                  <a:lnTo>
                    <a:pt x="664083" y="569849"/>
                  </a:lnTo>
                  <a:lnTo>
                    <a:pt x="664972" y="573786"/>
                  </a:lnTo>
                  <a:lnTo>
                    <a:pt x="699998" y="595731"/>
                  </a:lnTo>
                  <a:lnTo>
                    <a:pt x="224510" y="595160"/>
                  </a:lnTo>
                  <a:lnTo>
                    <a:pt x="214350" y="601459"/>
                  </a:lnTo>
                  <a:lnTo>
                    <a:pt x="222910" y="596138"/>
                  </a:lnTo>
                  <a:lnTo>
                    <a:pt x="224510" y="595160"/>
                  </a:lnTo>
                  <a:lnTo>
                    <a:pt x="256667" y="575183"/>
                  </a:lnTo>
                  <a:lnTo>
                    <a:pt x="259588" y="573278"/>
                  </a:lnTo>
                  <a:lnTo>
                    <a:pt x="260477" y="569341"/>
                  </a:lnTo>
                  <a:lnTo>
                    <a:pt x="258699" y="566420"/>
                  </a:lnTo>
                  <a:lnTo>
                    <a:pt x="256794" y="563372"/>
                  </a:lnTo>
                  <a:lnTo>
                    <a:pt x="252857" y="562483"/>
                  </a:lnTo>
                  <a:lnTo>
                    <a:pt x="249936" y="564388"/>
                  </a:lnTo>
                  <a:lnTo>
                    <a:pt x="190500" y="601472"/>
                  </a:lnTo>
                  <a:lnTo>
                    <a:pt x="249809" y="638683"/>
                  </a:lnTo>
                  <a:lnTo>
                    <a:pt x="252857" y="640461"/>
                  </a:lnTo>
                  <a:lnTo>
                    <a:pt x="256667" y="639572"/>
                  </a:lnTo>
                  <a:lnTo>
                    <a:pt x="258572" y="636651"/>
                  </a:lnTo>
                  <a:lnTo>
                    <a:pt x="260477" y="633603"/>
                  </a:lnTo>
                  <a:lnTo>
                    <a:pt x="259588" y="629793"/>
                  </a:lnTo>
                  <a:lnTo>
                    <a:pt x="224548" y="607860"/>
                  </a:lnTo>
                  <a:lnTo>
                    <a:pt x="699909" y="608431"/>
                  </a:lnTo>
                  <a:lnTo>
                    <a:pt x="722122" y="608457"/>
                  </a:lnTo>
                  <a:lnTo>
                    <a:pt x="723925" y="608431"/>
                  </a:lnTo>
                  <a:lnTo>
                    <a:pt x="734060" y="602107"/>
                  </a:lnTo>
                  <a:close/>
                </a:path>
                <a:path w="943610" h="641350">
                  <a:moveTo>
                    <a:pt x="943610" y="39624"/>
                  </a:moveTo>
                  <a:lnTo>
                    <a:pt x="884301" y="2413"/>
                  </a:lnTo>
                  <a:lnTo>
                    <a:pt x="881253" y="635"/>
                  </a:lnTo>
                  <a:lnTo>
                    <a:pt x="877316" y="1524"/>
                  </a:lnTo>
                  <a:lnTo>
                    <a:pt x="875538" y="4445"/>
                  </a:lnTo>
                  <a:lnTo>
                    <a:pt x="873633" y="7366"/>
                  </a:lnTo>
                  <a:lnTo>
                    <a:pt x="874522" y="11303"/>
                  </a:lnTo>
                  <a:lnTo>
                    <a:pt x="909561" y="33261"/>
                  </a:lnTo>
                  <a:lnTo>
                    <a:pt x="34023" y="32664"/>
                  </a:lnTo>
                  <a:lnTo>
                    <a:pt x="23850" y="38976"/>
                  </a:lnTo>
                  <a:lnTo>
                    <a:pt x="32410" y="33655"/>
                  </a:lnTo>
                  <a:lnTo>
                    <a:pt x="34023" y="32664"/>
                  </a:lnTo>
                  <a:lnTo>
                    <a:pt x="66167" y="12700"/>
                  </a:lnTo>
                  <a:lnTo>
                    <a:pt x="69088" y="10795"/>
                  </a:lnTo>
                  <a:lnTo>
                    <a:pt x="69977" y="6858"/>
                  </a:lnTo>
                  <a:lnTo>
                    <a:pt x="68199" y="3937"/>
                  </a:lnTo>
                  <a:lnTo>
                    <a:pt x="66294" y="889"/>
                  </a:lnTo>
                  <a:lnTo>
                    <a:pt x="62357" y="0"/>
                  </a:lnTo>
                  <a:lnTo>
                    <a:pt x="59436" y="1905"/>
                  </a:lnTo>
                  <a:lnTo>
                    <a:pt x="0" y="38989"/>
                  </a:lnTo>
                  <a:lnTo>
                    <a:pt x="59309" y="76200"/>
                  </a:lnTo>
                  <a:lnTo>
                    <a:pt x="62357" y="77978"/>
                  </a:lnTo>
                  <a:lnTo>
                    <a:pt x="66294" y="77089"/>
                  </a:lnTo>
                  <a:lnTo>
                    <a:pt x="68072" y="74168"/>
                  </a:lnTo>
                  <a:lnTo>
                    <a:pt x="69977" y="71120"/>
                  </a:lnTo>
                  <a:lnTo>
                    <a:pt x="69088" y="67310"/>
                  </a:lnTo>
                  <a:lnTo>
                    <a:pt x="34036" y="45364"/>
                  </a:lnTo>
                  <a:lnTo>
                    <a:pt x="909447" y="45961"/>
                  </a:lnTo>
                  <a:lnTo>
                    <a:pt x="931672" y="45974"/>
                  </a:lnTo>
                  <a:lnTo>
                    <a:pt x="909421" y="45974"/>
                  </a:lnTo>
                  <a:lnTo>
                    <a:pt x="877443" y="65913"/>
                  </a:lnTo>
                  <a:lnTo>
                    <a:pt x="874522" y="67818"/>
                  </a:lnTo>
                  <a:lnTo>
                    <a:pt x="873633" y="71755"/>
                  </a:lnTo>
                  <a:lnTo>
                    <a:pt x="875411" y="74676"/>
                  </a:lnTo>
                  <a:lnTo>
                    <a:pt x="877316" y="77597"/>
                  </a:lnTo>
                  <a:lnTo>
                    <a:pt x="881253" y="78613"/>
                  </a:lnTo>
                  <a:lnTo>
                    <a:pt x="884174" y="76708"/>
                  </a:lnTo>
                  <a:lnTo>
                    <a:pt x="933424" y="45974"/>
                  </a:lnTo>
                  <a:lnTo>
                    <a:pt x="943610" y="39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19575" y="3466592"/>
              <a:ext cx="635" cy="114935"/>
            </a:xfrm>
            <a:custGeom>
              <a:avLst/>
              <a:gdLst/>
              <a:ahLst/>
              <a:cxnLst/>
              <a:rect l="l" t="t" r="r" b="b"/>
              <a:pathLst>
                <a:path w="635" h="114935">
                  <a:moveTo>
                    <a:pt x="0" y="0"/>
                  </a:moveTo>
                  <a:lnTo>
                    <a:pt x="635" y="11480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118736" y="3585209"/>
            <a:ext cx="1797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i="1" spc="-25" dirty="0">
                <a:latin typeface="Times New Roman"/>
                <a:cs typeface="Times New Roman"/>
              </a:rPr>
              <a:t>f</a:t>
            </a:r>
            <a:r>
              <a:rPr sz="1350" i="1" spc="-37" baseline="-21604" dirty="0">
                <a:latin typeface="Times New Roman"/>
                <a:cs typeface="Times New Roman"/>
              </a:rPr>
              <a:t>c</a:t>
            </a:r>
            <a:endParaRPr sz="1350" baseline="-2160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7441" y="-69271"/>
            <a:ext cx="8808720" cy="366395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R="55880" algn="r">
              <a:lnSpc>
                <a:spcPct val="100000"/>
              </a:lnSpc>
              <a:spcBef>
                <a:spcPts val="805"/>
              </a:spcBef>
            </a:pPr>
            <a:r>
              <a:rPr sz="1600" spc="-25" dirty="0">
                <a:latin typeface="Arial Black"/>
                <a:cs typeface="Arial Black"/>
              </a:rPr>
              <a:t>30</a:t>
            </a:r>
            <a:endParaRPr sz="1600" dirty="0">
              <a:latin typeface="Arial Black"/>
              <a:cs typeface="Arial Black"/>
            </a:endParaRPr>
          </a:p>
          <a:p>
            <a:pPr marL="63500">
              <a:lnSpc>
                <a:spcPct val="100000"/>
              </a:lnSpc>
              <a:spcBef>
                <a:spcPts val="895"/>
              </a:spcBef>
            </a:pPr>
            <a:r>
              <a:rPr sz="2000" dirty="0">
                <a:latin typeface="Arial Black"/>
                <a:cs typeface="Arial Black"/>
              </a:rPr>
              <a:t>CLASSIFICATION:</a:t>
            </a:r>
            <a:r>
              <a:rPr sz="2000" spc="-90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FLAT</a:t>
            </a:r>
            <a:r>
              <a:rPr sz="2000" spc="-20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V.S.</a:t>
            </a:r>
            <a:r>
              <a:rPr sz="2000" spc="-55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FREQUENCY</a:t>
            </a:r>
            <a:r>
              <a:rPr sz="2000" spc="-60" dirty="0">
                <a:latin typeface="Arial Black"/>
                <a:cs typeface="Arial Black"/>
              </a:rPr>
              <a:t> </a:t>
            </a:r>
            <a:r>
              <a:rPr sz="2000" spc="-10" dirty="0">
                <a:latin typeface="Arial Black"/>
                <a:cs typeface="Arial Black"/>
              </a:rPr>
              <a:t>SELECTIVE</a:t>
            </a:r>
            <a:endParaRPr sz="2000" dirty="0">
              <a:latin typeface="Arial Black"/>
              <a:cs typeface="Arial Black"/>
            </a:endParaRPr>
          </a:p>
          <a:p>
            <a:pPr marL="736600" indent="-343535">
              <a:lnSpc>
                <a:spcPct val="100000"/>
              </a:lnSpc>
              <a:spcBef>
                <a:spcPts val="1720"/>
              </a:spcBef>
              <a:buFont typeface="Times New Roman"/>
              <a:buChar char="•"/>
              <a:tabLst>
                <a:tab pos="736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Flat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 smtClean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r>
              <a:rPr lang="fr-FR" sz="2000" b="1" spc="-10" dirty="0" smtClean="0">
                <a:solidFill>
                  <a:srgbClr val="000099"/>
                </a:solidFill>
                <a:latin typeface="Times New Roman"/>
                <a:cs typeface="Times New Roman"/>
              </a:rPr>
              <a:t> – </a:t>
            </a:r>
            <a:r>
              <a:rPr lang="fr-FR" sz="2000" b="1" spc="-10" dirty="0" err="1" smtClean="0">
                <a:solidFill>
                  <a:srgbClr val="000099"/>
                </a:solidFill>
                <a:latin typeface="Times New Roman"/>
                <a:cs typeface="Times New Roman"/>
              </a:rPr>
              <a:t>Narrowband</a:t>
            </a:r>
            <a:r>
              <a:rPr lang="fr-FR" sz="2000" b="1" spc="-10" dirty="0" smtClean="0">
                <a:solidFill>
                  <a:srgbClr val="000099"/>
                </a:solidFill>
                <a:latin typeface="Times New Roman"/>
                <a:cs typeface="Times New Roman"/>
              </a:rPr>
              <a:t> Model </a:t>
            </a:r>
            <a:endParaRPr sz="2000" dirty="0">
              <a:latin typeface="Times New Roman"/>
              <a:cs typeface="Times New Roman"/>
            </a:endParaRPr>
          </a:p>
          <a:p>
            <a:pPr marL="1137285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1137285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Bs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&lt;&lt;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Bc,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Ts &gt;&gt;</a:t>
            </a:r>
            <a:r>
              <a:rPr sz="1800" i="1" spc="465" dirty="0">
                <a:latin typeface="Times New Roman"/>
                <a:cs typeface="Times New Roman"/>
              </a:rPr>
              <a:t> </a:t>
            </a:r>
            <a:r>
              <a:rPr sz="2775" spc="-44" baseline="9009" dirty="0">
                <a:latin typeface="Symbol"/>
                <a:cs typeface="Symbol"/>
              </a:rPr>
              <a:t></a:t>
            </a:r>
            <a:r>
              <a:rPr sz="2775" spc="-390" baseline="9009" dirty="0">
                <a:latin typeface="Times New Roman"/>
                <a:cs typeface="Times New Roman"/>
              </a:rPr>
              <a:t> </a:t>
            </a:r>
            <a:r>
              <a:rPr sz="1575" i="1" spc="-37" baseline="-5291" dirty="0">
                <a:latin typeface="Times New Roman"/>
                <a:cs typeface="Times New Roman"/>
              </a:rPr>
              <a:t>rms</a:t>
            </a:r>
            <a:endParaRPr sz="1575" baseline="-5291" dirty="0">
              <a:latin typeface="Times New Roman"/>
              <a:cs typeface="Times New Roman"/>
            </a:endParaRPr>
          </a:p>
          <a:p>
            <a:pPr marL="1137285" lvl="1" indent="-286385">
              <a:lnSpc>
                <a:spcPts val="2115"/>
              </a:lnSpc>
              <a:spcBef>
                <a:spcPts val="420"/>
              </a:spcBef>
              <a:buFont typeface="Times New Roman"/>
              <a:buChar char="–"/>
              <a:tabLst>
                <a:tab pos="1137285" algn="l"/>
              </a:tabLst>
            </a:pPr>
            <a:r>
              <a:rPr sz="1800" i="1" dirty="0">
                <a:latin typeface="Times New Roman"/>
                <a:cs typeface="Times New Roman"/>
              </a:rPr>
              <a:t>Bs</a:t>
            </a:r>
            <a:r>
              <a:rPr sz="1800" i="1" spc="-4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&lt;&lt;</a:t>
            </a:r>
            <a:r>
              <a:rPr sz="1800" i="1" spc="-2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Bc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&lt;&lt;</a:t>
            </a:r>
            <a:r>
              <a:rPr sz="1800" i="1" spc="4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bandwidth</a:t>
            </a:r>
            <a:endParaRPr sz="1800" dirty="0">
              <a:latin typeface="Times New Roman"/>
              <a:cs typeface="Times New Roman"/>
            </a:endParaRPr>
          </a:p>
          <a:p>
            <a:pPr marL="1137285" lvl="1" indent="-286385">
              <a:lnSpc>
                <a:spcPts val="2775"/>
              </a:lnSpc>
              <a:buFont typeface="Times New Roman"/>
              <a:buChar char="–"/>
              <a:tabLst>
                <a:tab pos="1137285" algn="l"/>
              </a:tabLst>
            </a:pPr>
            <a:r>
              <a:rPr sz="2700" i="1" baseline="1543" dirty="0">
                <a:latin typeface="Times New Roman"/>
                <a:cs typeface="Times New Roman"/>
              </a:rPr>
              <a:t>Ts</a:t>
            </a:r>
            <a:r>
              <a:rPr sz="2700" i="1" spc="-60" baseline="1543" dirty="0">
                <a:latin typeface="Times New Roman"/>
                <a:cs typeface="Times New Roman"/>
              </a:rPr>
              <a:t> </a:t>
            </a:r>
            <a:r>
              <a:rPr sz="2700" i="1" baseline="1543" dirty="0">
                <a:latin typeface="Times New Roman"/>
                <a:cs typeface="Times New Roman"/>
              </a:rPr>
              <a:t>&gt;&gt;</a:t>
            </a:r>
            <a:r>
              <a:rPr sz="2700" i="1" spc="-75" baseline="1543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Symbol"/>
                <a:cs typeface="Symbol"/>
              </a:rPr>
              <a:t></a:t>
            </a:r>
            <a:r>
              <a:rPr sz="2400" spc="-340" dirty="0">
                <a:latin typeface="Times New Roman"/>
                <a:cs typeface="Times New Roman"/>
              </a:rPr>
              <a:t> </a:t>
            </a:r>
            <a:r>
              <a:rPr sz="1950" i="1" baseline="-23504" dirty="0">
                <a:latin typeface="Times New Roman"/>
                <a:cs typeface="Times New Roman"/>
              </a:rPr>
              <a:t>rms</a:t>
            </a:r>
            <a:r>
              <a:rPr sz="1950" i="1" spc="660" baseline="-23504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:</a:t>
            </a:r>
            <a:r>
              <a:rPr sz="2700" spc="-22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relative</a:t>
            </a:r>
            <a:r>
              <a:rPr sz="2700" spc="-44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arrival</a:t>
            </a:r>
            <a:r>
              <a:rPr sz="2700" spc="-37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time</a:t>
            </a:r>
            <a:r>
              <a:rPr sz="2700" spc="-22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between</a:t>
            </a:r>
            <a:r>
              <a:rPr sz="2700" spc="-37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multipath</a:t>
            </a:r>
            <a:r>
              <a:rPr sz="2700" spc="-44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components</a:t>
            </a:r>
            <a:r>
              <a:rPr sz="2700" spc="-7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is</a:t>
            </a:r>
            <a:r>
              <a:rPr sz="2700" spc="-37" baseline="1543" dirty="0">
                <a:latin typeface="Times New Roman"/>
                <a:cs typeface="Times New Roman"/>
              </a:rPr>
              <a:t> </a:t>
            </a:r>
            <a:r>
              <a:rPr sz="2700" spc="-15" baseline="1543" dirty="0">
                <a:latin typeface="Times New Roman"/>
                <a:cs typeface="Times New Roman"/>
              </a:rPr>
              <a:t>negligible</a:t>
            </a:r>
            <a:endParaRPr sz="2700" baseline="1543" dirty="0">
              <a:latin typeface="Times New Roman"/>
              <a:cs typeface="Times New Roman"/>
            </a:endParaRPr>
          </a:p>
          <a:p>
            <a:pPr marL="1536700" lvl="2" indent="-228600">
              <a:lnSpc>
                <a:spcPts val="2640"/>
              </a:lnSpc>
              <a:buChar char="•"/>
              <a:tabLst>
                <a:tab pos="1536700" algn="l"/>
                <a:tab pos="5293360" algn="l"/>
                <a:tab pos="6405880" algn="l"/>
              </a:tabLst>
            </a:pPr>
            <a:r>
              <a:rPr sz="2700" baseline="3086" dirty="0">
                <a:latin typeface="Times New Roman"/>
                <a:cs typeface="Times New Roman"/>
              </a:rPr>
              <a:t>Doesn’t</a:t>
            </a:r>
            <a:r>
              <a:rPr sz="2700" spc="-82" baseline="3086" dirty="0">
                <a:latin typeface="Times New Roman"/>
                <a:cs typeface="Times New Roman"/>
              </a:rPr>
              <a:t> </a:t>
            </a:r>
            <a:r>
              <a:rPr sz="2700" baseline="3086" dirty="0">
                <a:latin typeface="Times New Roman"/>
                <a:cs typeface="Times New Roman"/>
              </a:rPr>
              <a:t>need</a:t>
            </a:r>
            <a:r>
              <a:rPr sz="2700" spc="-60" baseline="3086" dirty="0">
                <a:latin typeface="Times New Roman"/>
                <a:cs typeface="Times New Roman"/>
              </a:rPr>
              <a:t> </a:t>
            </a:r>
            <a:r>
              <a:rPr sz="2700" baseline="3086" dirty="0">
                <a:latin typeface="Times New Roman"/>
                <a:cs typeface="Times New Roman"/>
              </a:rPr>
              <a:t>to</a:t>
            </a:r>
            <a:r>
              <a:rPr sz="2700" spc="-44" baseline="3086" dirty="0">
                <a:latin typeface="Times New Roman"/>
                <a:cs typeface="Times New Roman"/>
              </a:rPr>
              <a:t> </a:t>
            </a:r>
            <a:r>
              <a:rPr sz="2700" baseline="3086" dirty="0">
                <a:latin typeface="Times New Roman"/>
                <a:cs typeface="Times New Roman"/>
              </a:rPr>
              <a:t>consider</a:t>
            </a:r>
            <a:r>
              <a:rPr sz="2700" spc="-52" baseline="3086" dirty="0">
                <a:latin typeface="Times New Roman"/>
                <a:cs typeface="Times New Roman"/>
              </a:rPr>
              <a:t> </a:t>
            </a:r>
            <a:r>
              <a:rPr sz="2700" baseline="3086" dirty="0">
                <a:latin typeface="Times New Roman"/>
                <a:cs typeface="Times New Roman"/>
              </a:rPr>
              <a:t>delay</a:t>
            </a:r>
            <a:r>
              <a:rPr sz="2700" spc="-60" baseline="3086" dirty="0">
                <a:latin typeface="Times New Roman"/>
                <a:cs typeface="Times New Roman"/>
              </a:rPr>
              <a:t> </a:t>
            </a:r>
            <a:r>
              <a:rPr sz="2700" spc="-15" baseline="3086" dirty="0">
                <a:latin typeface="Times New Roman"/>
                <a:cs typeface="Times New Roman"/>
              </a:rPr>
              <a:t>variable</a:t>
            </a:r>
            <a:r>
              <a:rPr sz="2700" baseline="3086" dirty="0">
                <a:latin typeface="Times New Roman"/>
                <a:cs typeface="Times New Roman"/>
              </a:rPr>
              <a:t>	</a:t>
            </a:r>
            <a:r>
              <a:rPr sz="2150" i="1" dirty="0">
                <a:latin typeface="Times New Roman"/>
                <a:cs typeface="Times New Roman"/>
              </a:rPr>
              <a:t>h</a:t>
            </a:r>
            <a:r>
              <a:rPr sz="2150" dirty="0">
                <a:latin typeface="Times New Roman"/>
                <a:cs typeface="Times New Roman"/>
              </a:rPr>
              <a:t>(</a:t>
            </a:r>
            <a:r>
              <a:rPr sz="2150" i="1" dirty="0">
                <a:latin typeface="Times New Roman"/>
                <a:cs typeface="Times New Roman"/>
              </a:rPr>
              <a:t>t</a:t>
            </a:r>
            <a:r>
              <a:rPr sz="2150" dirty="0">
                <a:latin typeface="Times New Roman"/>
                <a:cs typeface="Times New Roman"/>
              </a:rPr>
              <a:t>,</a:t>
            </a:r>
            <a:r>
              <a:rPr sz="2250" dirty="0">
                <a:latin typeface="Symbol"/>
                <a:cs typeface="Symbol"/>
              </a:rPr>
              <a:t></a:t>
            </a:r>
            <a:r>
              <a:rPr sz="2250" spc="-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Times New Roman"/>
                <a:cs typeface="Times New Roman"/>
              </a:rPr>
              <a:t>)</a:t>
            </a:r>
            <a:r>
              <a:rPr sz="2150" spc="160" dirty="0">
                <a:latin typeface="Times New Roman"/>
                <a:cs typeface="Times New Roman"/>
              </a:rPr>
              <a:t> </a:t>
            </a:r>
            <a:r>
              <a:rPr sz="2700" spc="-75" baseline="3086" dirty="0">
                <a:latin typeface="Wingdings"/>
                <a:cs typeface="Wingdings"/>
              </a:rPr>
              <a:t></a:t>
            </a:r>
            <a:r>
              <a:rPr sz="2700" baseline="3086" dirty="0">
                <a:latin typeface="Times New Roman"/>
                <a:cs typeface="Times New Roman"/>
              </a:rPr>
              <a:t>	</a:t>
            </a:r>
            <a:r>
              <a:rPr sz="3225" i="1" spc="-30" baseline="5167" dirty="0">
                <a:latin typeface="Times New Roman"/>
                <a:cs typeface="Times New Roman"/>
              </a:rPr>
              <a:t>h</a:t>
            </a:r>
            <a:r>
              <a:rPr sz="3225" spc="-30" baseline="5167" dirty="0">
                <a:latin typeface="Times New Roman"/>
                <a:cs typeface="Times New Roman"/>
              </a:rPr>
              <a:t>(</a:t>
            </a:r>
            <a:r>
              <a:rPr sz="3225" i="1" spc="-30" baseline="5167" dirty="0">
                <a:latin typeface="Times New Roman"/>
                <a:cs typeface="Times New Roman"/>
              </a:rPr>
              <a:t>t</a:t>
            </a:r>
            <a:r>
              <a:rPr sz="3225" spc="-30" baseline="5167" dirty="0">
                <a:latin typeface="Times New Roman"/>
                <a:cs typeface="Times New Roman"/>
              </a:rPr>
              <a:t>)</a:t>
            </a:r>
            <a:endParaRPr sz="3225" baseline="5167" dirty="0">
              <a:latin typeface="Times New Roman"/>
              <a:cs typeface="Times New Roman"/>
            </a:endParaRPr>
          </a:p>
          <a:p>
            <a:pPr marR="979169" algn="ctr">
              <a:lnSpc>
                <a:spcPct val="100000"/>
              </a:lnSpc>
              <a:spcBef>
                <a:spcPts val="245"/>
              </a:spcBef>
            </a:pPr>
            <a:r>
              <a:rPr sz="1400" i="1" spc="-25" dirty="0">
                <a:latin typeface="Times New Roman"/>
                <a:cs typeface="Times New Roman"/>
              </a:rPr>
              <a:t>B</a:t>
            </a:r>
            <a:r>
              <a:rPr sz="1350" i="1" spc="-37" baseline="-21604" dirty="0">
                <a:latin typeface="Times New Roman"/>
                <a:cs typeface="Times New Roman"/>
              </a:rPr>
              <a:t>c</a:t>
            </a:r>
            <a:endParaRPr sz="1350" baseline="-21604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85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R="947419" algn="ctr">
              <a:lnSpc>
                <a:spcPct val="100000"/>
              </a:lnSpc>
            </a:pPr>
            <a:r>
              <a:rPr sz="1400" i="1" spc="-25" dirty="0">
                <a:latin typeface="Times New Roman"/>
                <a:cs typeface="Times New Roman"/>
              </a:rPr>
              <a:t>B</a:t>
            </a:r>
            <a:r>
              <a:rPr sz="1350" i="1" spc="-37" baseline="-21604" dirty="0">
                <a:latin typeface="Times New Roman"/>
                <a:cs typeface="Times New Roman"/>
              </a:rPr>
              <a:t>s</a:t>
            </a:r>
            <a:endParaRPr sz="1350" baseline="-21604" dirty="0">
              <a:latin typeface="Times New Roman"/>
              <a:cs typeface="Times New Roman"/>
            </a:endParaRPr>
          </a:p>
          <a:p>
            <a:pPr marL="1720214" algn="ctr">
              <a:lnSpc>
                <a:spcPct val="100000"/>
              </a:lnSpc>
              <a:spcBef>
                <a:spcPts val="5"/>
              </a:spcBef>
            </a:pPr>
            <a:r>
              <a:rPr sz="1400" i="1" spc="-50" dirty="0">
                <a:latin typeface="Times New Roman"/>
                <a:cs typeface="Times New Roman"/>
              </a:rPr>
              <a:t>f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3742" y="3644265"/>
            <a:ext cx="554085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0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selective</a:t>
            </a:r>
            <a:r>
              <a:rPr sz="20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 smtClean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r>
              <a:rPr lang="fr-FR" sz="2000" b="1" spc="-10" dirty="0" smtClean="0">
                <a:solidFill>
                  <a:srgbClr val="000099"/>
                </a:solidFill>
                <a:latin typeface="Times New Roman"/>
                <a:cs typeface="Times New Roman"/>
              </a:rPr>
              <a:t>  - </a:t>
            </a:r>
            <a:r>
              <a:rPr lang="fr-FR" sz="2000" b="1" spc="-10" dirty="0" err="1" smtClean="0">
                <a:solidFill>
                  <a:srgbClr val="000099"/>
                </a:solidFill>
                <a:latin typeface="Times New Roman"/>
                <a:cs typeface="Times New Roman"/>
              </a:rPr>
              <a:t>Wideband</a:t>
            </a:r>
            <a:r>
              <a:rPr lang="fr-FR" sz="2000" b="1" spc="-10" dirty="0" smtClean="0">
                <a:solidFill>
                  <a:srgbClr val="000099"/>
                </a:solidFill>
                <a:latin typeface="Times New Roman"/>
                <a:cs typeface="Times New Roman"/>
              </a:rPr>
              <a:t> model 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2842" y="3876766"/>
            <a:ext cx="7400290" cy="202057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37185" indent="-286385">
              <a:lnSpc>
                <a:spcPct val="100000"/>
              </a:lnSpc>
              <a:spcBef>
                <a:spcPts val="509"/>
              </a:spcBef>
              <a:buChar char="–"/>
              <a:tabLst>
                <a:tab pos="337185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Bs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&gt;&gt;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Bc,</a:t>
            </a:r>
            <a:r>
              <a:rPr sz="1800" i="1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i="1" spc="-55" dirty="0">
                <a:latin typeface="Times New Roman"/>
                <a:cs typeface="Times New Roman"/>
              </a:rPr>
              <a:t>Ts</a:t>
            </a:r>
            <a:r>
              <a:rPr sz="1800" i="1" dirty="0">
                <a:latin typeface="Times New Roman"/>
                <a:cs typeface="Times New Roman"/>
              </a:rPr>
              <a:t> &lt;&lt;</a:t>
            </a:r>
            <a:r>
              <a:rPr sz="1800" i="1" spc="420" dirty="0">
                <a:latin typeface="Times New Roman"/>
                <a:cs typeface="Times New Roman"/>
              </a:rPr>
              <a:t> </a:t>
            </a:r>
            <a:r>
              <a:rPr sz="3600" spc="-89" baseline="4629" dirty="0">
                <a:latin typeface="Symbol"/>
                <a:cs typeface="Symbol"/>
              </a:rPr>
              <a:t></a:t>
            </a:r>
            <a:r>
              <a:rPr sz="3600" spc="-509" baseline="4629" dirty="0">
                <a:latin typeface="Times New Roman"/>
                <a:cs typeface="Times New Roman"/>
              </a:rPr>
              <a:t> </a:t>
            </a:r>
            <a:r>
              <a:rPr sz="1950" i="1" spc="-37" baseline="-14957" dirty="0">
                <a:latin typeface="Times New Roman"/>
                <a:cs typeface="Times New Roman"/>
              </a:rPr>
              <a:t>rms</a:t>
            </a:r>
            <a:endParaRPr sz="1950" baseline="-14957">
              <a:latin typeface="Times New Roman"/>
              <a:cs typeface="Times New Roman"/>
            </a:endParaRPr>
          </a:p>
          <a:p>
            <a:pPr marL="337185" indent="-286385">
              <a:lnSpc>
                <a:spcPct val="100000"/>
              </a:lnSpc>
              <a:spcBef>
                <a:spcPts val="315"/>
              </a:spcBef>
              <a:buFont typeface="Times New Roman"/>
              <a:buChar char="–"/>
              <a:tabLst>
                <a:tab pos="337185" algn="l"/>
              </a:tabLst>
            </a:pPr>
            <a:r>
              <a:rPr sz="1800" i="1" dirty="0">
                <a:latin typeface="Times New Roman"/>
                <a:cs typeface="Times New Roman"/>
              </a:rPr>
              <a:t>Bs</a:t>
            </a:r>
            <a:r>
              <a:rPr sz="1800" i="1" spc="-4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&gt;&gt;</a:t>
            </a:r>
            <a:r>
              <a:rPr sz="1800" i="1" spc="-2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Bc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&gt;&gt;</a:t>
            </a:r>
            <a:r>
              <a:rPr sz="1800" i="1" spc="4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bandwidth</a:t>
            </a:r>
            <a:endParaRPr sz="1800">
              <a:latin typeface="Times New Roman"/>
              <a:cs typeface="Times New Roman"/>
            </a:endParaRPr>
          </a:p>
          <a:p>
            <a:pPr marL="735965" lvl="1" indent="-228600">
              <a:lnSpc>
                <a:spcPts val="2090"/>
              </a:lnSpc>
              <a:spcBef>
                <a:spcPts val="434"/>
              </a:spcBef>
              <a:buChar char="•"/>
              <a:tabLst>
                <a:tab pos="735965" algn="l"/>
              </a:tabLst>
            </a:pP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spectrum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will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seriously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distorted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10" dirty="0">
                <a:latin typeface="Times New Roman"/>
                <a:cs typeface="Times New Roman"/>
              </a:rPr>
              <a:t> channel!</a:t>
            </a:r>
            <a:endParaRPr sz="1800">
              <a:latin typeface="Times New Roman"/>
              <a:cs typeface="Times New Roman"/>
            </a:endParaRPr>
          </a:p>
          <a:p>
            <a:pPr marL="337185" indent="-286385">
              <a:lnSpc>
                <a:spcPts val="2810"/>
              </a:lnSpc>
              <a:buFont typeface="Times New Roman"/>
              <a:buChar char="–"/>
              <a:tabLst>
                <a:tab pos="337185" algn="l"/>
                <a:tab pos="1026794" algn="l"/>
              </a:tabLst>
            </a:pPr>
            <a:r>
              <a:rPr sz="2700" i="1" spc="-127" baseline="1543" dirty="0">
                <a:latin typeface="Times New Roman"/>
                <a:cs typeface="Times New Roman"/>
              </a:rPr>
              <a:t>Ts</a:t>
            </a:r>
            <a:r>
              <a:rPr sz="2700" i="1" spc="-30" baseline="1543" dirty="0">
                <a:latin typeface="Times New Roman"/>
                <a:cs typeface="Times New Roman"/>
              </a:rPr>
              <a:t> </a:t>
            </a:r>
            <a:r>
              <a:rPr sz="2700" i="1" spc="-37" baseline="1543" dirty="0">
                <a:latin typeface="Times New Roman"/>
                <a:cs typeface="Times New Roman"/>
              </a:rPr>
              <a:t>&lt;&lt;</a:t>
            </a:r>
            <a:r>
              <a:rPr sz="2700" i="1" baseline="1543" dirty="0">
                <a:latin typeface="Times New Roman"/>
                <a:cs typeface="Times New Roman"/>
              </a:rPr>
              <a:t>	</a:t>
            </a:r>
            <a:r>
              <a:rPr sz="2400" spc="-60" dirty="0">
                <a:latin typeface="Symbol"/>
                <a:cs typeface="Symbol"/>
              </a:rPr>
              <a:t></a:t>
            </a:r>
            <a:r>
              <a:rPr sz="2400" spc="-340" dirty="0">
                <a:latin typeface="Times New Roman"/>
                <a:cs typeface="Times New Roman"/>
              </a:rPr>
              <a:t> </a:t>
            </a:r>
            <a:r>
              <a:rPr sz="1950" i="1" baseline="-23504" dirty="0">
                <a:latin typeface="Times New Roman"/>
                <a:cs typeface="Times New Roman"/>
              </a:rPr>
              <a:t>rms</a:t>
            </a:r>
            <a:r>
              <a:rPr sz="1950" i="1" spc="427" baseline="-23504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:</a:t>
            </a:r>
            <a:r>
              <a:rPr sz="2700" spc="-15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symbol</a:t>
            </a:r>
            <a:r>
              <a:rPr sz="2700" spc="-37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period</a:t>
            </a:r>
            <a:r>
              <a:rPr sz="2700" spc="-15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smaller</a:t>
            </a:r>
            <a:r>
              <a:rPr sz="2700" spc="-15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than</a:t>
            </a:r>
            <a:r>
              <a:rPr sz="2700" spc="-15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rms</a:t>
            </a:r>
            <a:r>
              <a:rPr sz="2700" spc="7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delay</a:t>
            </a:r>
            <a:r>
              <a:rPr sz="2700" spc="-37" baseline="1543" dirty="0">
                <a:latin typeface="Times New Roman"/>
                <a:cs typeface="Times New Roman"/>
              </a:rPr>
              <a:t> </a:t>
            </a:r>
            <a:r>
              <a:rPr sz="2700" spc="-15" baseline="1543" dirty="0">
                <a:latin typeface="Times New Roman"/>
                <a:cs typeface="Times New Roman"/>
              </a:rPr>
              <a:t>spread</a:t>
            </a:r>
            <a:endParaRPr sz="2700" baseline="1543">
              <a:latin typeface="Times New Roman"/>
              <a:cs typeface="Times New Roman"/>
            </a:endParaRPr>
          </a:p>
          <a:p>
            <a:pPr marL="735965" marR="55880" lvl="1" indent="-228600">
              <a:lnSpc>
                <a:spcPct val="100000"/>
              </a:lnSpc>
              <a:spcBef>
                <a:spcPts val="285"/>
              </a:spcBef>
              <a:buChar char="•"/>
              <a:tabLst>
                <a:tab pos="735965" algn="l"/>
              </a:tabLst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relative</a:t>
            </a:r>
            <a:r>
              <a:rPr sz="18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arrival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time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between</a:t>
            </a:r>
            <a:r>
              <a:rPr sz="1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multipath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components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no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longer negligible!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31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CLASSIFICATION:</a:t>
            </a:r>
            <a:r>
              <a:rPr sz="2000" spc="-100" dirty="0"/>
              <a:t> </a:t>
            </a:r>
            <a:r>
              <a:rPr sz="2000" dirty="0"/>
              <a:t>FREQUENCY</a:t>
            </a:r>
            <a:r>
              <a:rPr sz="2000" spc="-70" dirty="0"/>
              <a:t> </a:t>
            </a:r>
            <a:r>
              <a:rPr sz="2000" dirty="0"/>
              <a:t>SELECTIVE</a:t>
            </a:r>
            <a:r>
              <a:rPr sz="2000" spc="-60" dirty="0"/>
              <a:t> </a:t>
            </a:r>
            <a:r>
              <a:rPr sz="2000" spc="-10" dirty="0"/>
              <a:t>FADING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688340" y="900430"/>
            <a:ext cx="32448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selective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844" y="1261617"/>
            <a:ext cx="18599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rms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delay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spread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06610" y="1261617"/>
            <a:ext cx="2678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har char="&gt;"/>
              <a:tabLst>
                <a:tab pos="198755" algn="l"/>
              </a:tabLst>
            </a:pPr>
            <a:r>
              <a:rPr sz="1800" dirty="0">
                <a:latin typeface="Times New Roman"/>
                <a:cs typeface="Times New Roman"/>
              </a:rPr>
              <a:t>&gt;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Ts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08642" y="1278122"/>
            <a:ext cx="419734" cy="324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925" spc="-60" baseline="12820" dirty="0">
                <a:latin typeface="Symbol"/>
                <a:cs typeface="Symbol"/>
              </a:rPr>
              <a:t></a:t>
            </a:r>
            <a:r>
              <a:rPr sz="2925" spc="-405" baseline="12820" dirty="0">
                <a:latin typeface="Times New Roman"/>
                <a:cs typeface="Times New Roman"/>
              </a:rPr>
              <a:t> </a:t>
            </a:r>
            <a:r>
              <a:rPr sz="1050" i="1" spc="-25" dirty="0">
                <a:latin typeface="Times New Roman"/>
                <a:cs typeface="Times New Roman"/>
              </a:rPr>
              <a:t>rms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0444" y="1590802"/>
            <a:ext cx="7625715" cy="18408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265" marR="29400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72326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relative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arrival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multipath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components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longer negligible!</a:t>
            </a:r>
            <a:endParaRPr sz="1800">
              <a:latin typeface="Times New Roman"/>
              <a:cs typeface="Times New Roman"/>
            </a:endParaRPr>
          </a:p>
          <a:p>
            <a:pPr marL="3244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3244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multipath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components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divided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i="1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clusters</a:t>
            </a:r>
            <a:endParaRPr sz="1800">
              <a:latin typeface="Times New Roman"/>
              <a:cs typeface="Times New Roman"/>
            </a:endParaRPr>
          </a:p>
          <a:p>
            <a:pPr marL="723265" lvl="1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723265" algn="l"/>
              </a:tabLst>
            </a:pPr>
            <a:r>
              <a:rPr sz="1800" dirty="0">
                <a:latin typeface="Times New Roman"/>
                <a:cs typeface="Times New Roman"/>
              </a:rPr>
              <a:t>Within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cluster,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still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many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multipath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components</a:t>
            </a:r>
            <a:endParaRPr sz="1800">
              <a:latin typeface="Times New Roman"/>
              <a:cs typeface="Times New Roman"/>
            </a:endParaRPr>
          </a:p>
          <a:p>
            <a:pPr marL="723265" marR="43180" lvl="1" indent="-228600">
              <a:lnSpc>
                <a:spcPts val="2160"/>
              </a:lnSpc>
              <a:spcBef>
                <a:spcPts val="505"/>
              </a:spcBef>
              <a:buChar char="•"/>
              <a:tabLst>
                <a:tab pos="723265" algn="l"/>
                <a:tab pos="2141855" algn="l"/>
                <a:tab pos="2505710" algn="l"/>
              </a:tabLst>
            </a:pPr>
            <a:r>
              <a:rPr sz="1800" dirty="0">
                <a:latin typeface="Times New Roman"/>
                <a:cs typeface="Times New Roman"/>
              </a:rPr>
              <a:t>Multipath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components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belonging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dirty="0">
                <a:latin typeface="Times New Roman"/>
                <a:cs typeface="Times New Roman"/>
              </a:rPr>
              <a:t>th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cluster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arrives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approximately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time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950" spc="-65" dirty="0">
                <a:latin typeface="Symbol"/>
                <a:cs typeface="Symbol"/>
              </a:rPr>
              <a:t></a:t>
            </a:r>
            <a:r>
              <a:rPr sz="1950" spc="-280" dirty="0">
                <a:latin typeface="Times New Roman"/>
                <a:cs typeface="Times New Roman"/>
              </a:rPr>
              <a:t> </a:t>
            </a:r>
            <a:r>
              <a:rPr sz="1575" i="1" spc="-75" baseline="-23809" dirty="0">
                <a:latin typeface="Times New Roman"/>
                <a:cs typeface="Times New Roman"/>
              </a:rPr>
              <a:t>l</a:t>
            </a:r>
            <a:r>
              <a:rPr sz="1575" i="1" baseline="-23809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30400" y="3490912"/>
            <a:ext cx="5670550" cy="694055"/>
          </a:xfrm>
          <a:custGeom>
            <a:avLst/>
            <a:gdLst/>
            <a:ahLst/>
            <a:cxnLst/>
            <a:rect l="l" t="t" r="r" b="b"/>
            <a:pathLst>
              <a:path w="5670550" h="694054">
                <a:moveTo>
                  <a:pt x="5670550" y="0"/>
                </a:moveTo>
                <a:lnTo>
                  <a:pt x="0" y="0"/>
                </a:lnTo>
                <a:lnTo>
                  <a:pt x="0" y="693737"/>
                </a:lnTo>
                <a:lnTo>
                  <a:pt x="5670550" y="693737"/>
                </a:lnTo>
                <a:lnTo>
                  <a:pt x="567055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883110" y="3495001"/>
            <a:ext cx="2087880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1993264" algn="l"/>
              </a:tabLst>
            </a:pPr>
            <a:r>
              <a:rPr sz="1100" i="1" spc="-50" dirty="0">
                <a:latin typeface="Times New Roman"/>
                <a:cs typeface="Times New Roman"/>
              </a:rPr>
              <a:t>L</a:t>
            </a:r>
            <a:r>
              <a:rPr sz="1100" i="1" dirty="0">
                <a:latin typeface="Times New Roman"/>
                <a:cs typeface="Times New Roman"/>
              </a:rPr>
              <a:t>	</a:t>
            </a:r>
            <a:r>
              <a:rPr sz="1100" i="1" spc="-50" dirty="0">
                <a:latin typeface="Times New Roman"/>
                <a:cs typeface="Times New Roman"/>
              </a:rPr>
              <a:t>L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95082" y="3804716"/>
            <a:ext cx="426402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1186815" algn="l"/>
                <a:tab pos="2054225" algn="l"/>
                <a:tab pos="2867660" algn="l"/>
                <a:tab pos="4210050" algn="l"/>
              </a:tabLst>
            </a:pPr>
            <a:r>
              <a:rPr sz="1100" i="1" spc="-50" dirty="0">
                <a:latin typeface="Times New Roman"/>
                <a:cs typeface="Times New Roman"/>
              </a:rPr>
              <a:t>l</a:t>
            </a:r>
            <a:r>
              <a:rPr sz="1100" i="1" dirty="0">
                <a:latin typeface="Times New Roman"/>
                <a:cs typeface="Times New Roman"/>
              </a:rPr>
              <a:t>	</a:t>
            </a:r>
            <a:r>
              <a:rPr sz="1100" i="1" spc="-50" dirty="0">
                <a:latin typeface="Times New Roman"/>
                <a:cs typeface="Times New Roman"/>
              </a:rPr>
              <a:t>l</a:t>
            </a:r>
            <a:r>
              <a:rPr sz="1100" i="1" dirty="0">
                <a:latin typeface="Times New Roman"/>
                <a:cs typeface="Times New Roman"/>
              </a:rPr>
              <a:t>	</a:t>
            </a:r>
            <a:r>
              <a:rPr sz="1100" i="1" spc="-25" dirty="0">
                <a:latin typeface="Times New Roman"/>
                <a:cs typeface="Times New Roman"/>
              </a:rPr>
              <a:t>Il</a:t>
            </a:r>
            <a:r>
              <a:rPr sz="1100" i="1" dirty="0">
                <a:latin typeface="Times New Roman"/>
                <a:cs typeface="Times New Roman"/>
              </a:rPr>
              <a:t>	</a:t>
            </a:r>
            <a:r>
              <a:rPr sz="1100" i="1" spc="-25" dirty="0">
                <a:latin typeface="Times New Roman"/>
                <a:cs typeface="Times New Roman"/>
              </a:rPr>
              <a:t>Ql</a:t>
            </a:r>
            <a:r>
              <a:rPr sz="1100" i="1" dirty="0">
                <a:latin typeface="Times New Roman"/>
                <a:cs typeface="Times New Roman"/>
              </a:rPr>
              <a:t>	</a:t>
            </a:r>
            <a:r>
              <a:rPr sz="1100" i="1" spc="-50" dirty="0">
                <a:latin typeface="Times New Roman"/>
                <a:cs typeface="Times New Roman"/>
              </a:rPr>
              <a:t>l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2324" y="3487989"/>
            <a:ext cx="133604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900" spc="-35" dirty="0">
                <a:latin typeface="Times New Roman"/>
                <a:cs typeface="Times New Roman"/>
              </a:rPr>
              <a:t>(</a:t>
            </a:r>
            <a:r>
              <a:rPr sz="1900" i="1" spc="-35" dirty="0">
                <a:latin typeface="Times New Roman"/>
                <a:cs typeface="Times New Roman"/>
              </a:rPr>
              <a:t>t</a:t>
            </a:r>
            <a:r>
              <a:rPr sz="1900" spc="-35" dirty="0">
                <a:latin typeface="Times New Roman"/>
                <a:cs typeface="Times New Roman"/>
              </a:rPr>
              <a:t>)</a:t>
            </a:r>
            <a:r>
              <a:rPr sz="3100" spc="-35" dirty="0">
                <a:latin typeface="Symbol"/>
                <a:cs typeface="Symbol"/>
              </a:rPr>
              <a:t></a:t>
            </a:r>
            <a:r>
              <a:rPr sz="1900" spc="-35" dirty="0">
                <a:latin typeface="Symbol"/>
                <a:cs typeface="Symbol"/>
              </a:rPr>
              <a:t></a:t>
            </a:r>
            <a:r>
              <a:rPr sz="2000" spc="-35" dirty="0">
                <a:latin typeface="Symbol"/>
                <a:cs typeface="Symbol"/>
              </a:rPr>
              <a:t></a:t>
            </a:r>
            <a:r>
              <a:rPr sz="2000" spc="-2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(</a:t>
            </a:r>
            <a:r>
              <a:rPr sz="2000" dirty="0">
                <a:latin typeface="Symbol"/>
                <a:cs typeface="Symbol"/>
              </a:rPr>
              <a:t>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1900" spc="55" dirty="0">
                <a:latin typeface="Symbol"/>
                <a:cs typeface="Symbol"/>
              </a:rPr>
              <a:t></a:t>
            </a:r>
            <a:r>
              <a:rPr sz="2000" spc="55" dirty="0">
                <a:latin typeface="Symbol"/>
                <a:cs typeface="Symbol"/>
              </a:rPr>
              <a:t>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)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42092" y="3487989"/>
            <a:ext cx="415925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1900" i="1" dirty="0">
                <a:latin typeface="Times New Roman"/>
                <a:cs typeface="Times New Roman"/>
              </a:rPr>
              <a:t>h</a:t>
            </a:r>
            <a:r>
              <a:rPr sz="1900" dirty="0">
                <a:latin typeface="Times New Roman"/>
                <a:cs typeface="Times New Roman"/>
              </a:rPr>
              <a:t>(</a:t>
            </a:r>
            <a:r>
              <a:rPr sz="1900" i="1" dirty="0">
                <a:latin typeface="Times New Roman"/>
                <a:cs typeface="Times New Roman"/>
              </a:rPr>
              <a:t>t</a:t>
            </a:r>
            <a:r>
              <a:rPr sz="1900" dirty="0">
                <a:latin typeface="Times New Roman"/>
                <a:cs typeface="Times New Roman"/>
              </a:rPr>
              <a:t>,</a:t>
            </a:r>
            <a:r>
              <a:rPr sz="2000" dirty="0">
                <a:latin typeface="Symbol"/>
                <a:cs typeface="Symbol"/>
              </a:rPr>
              <a:t></a:t>
            </a:r>
            <a:r>
              <a:rPr sz="2000" spc="-2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spc="-4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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4350" spc="202" baseline="-8620" dirty="0">
                <a:latin typeface="Symbol"/>
                <a:cs typeface="Symbol"/>
              </a:rPr>
              <a:t></a:t>
            </a:r>
            <a:r>
              <a:rPr sz="1900" i="1" spc="135" dirty="0">
                <a:latin typeface="Times New Roman"/>
                <a:cs typeface="Times New Roman"/>
              </a:rPr>
              <a:t>h</a:t>
            </a:r>
            <a:r>
              <a:rPr sz="1900" i="1" spc="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(</a:t>
            </a:r>
            <a:r>
              <a:rPr sz="1900" i="1" dirty="0">
                <a:latin typeface="Times New Roman"/>
                <a:cs typeface="Times New Roman"/>
              </a:rPr>
              <a:t>t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spc="-285" dirty="0">
                <a:latin typeface="Times New Roman"/>
                <a:cs typeface="Times New Roman"/>
              </a:rPr>
              <a:t> </a:t>
            </a:r>
            <a:r>
              <a:rPr sz="1900" spc="65" dirty="0">
                <a:latin typeface="Symbol"/>
                <a:cs typeface="Symbol"/>
              </a:rPr>
              <a:t></a:t>
            </a:r>
            <a:r>
              <a:rPr sz="2000" spc="65" dirty="0">
                <a:latin typeface="Symbol"/>
                <a:cs typeface="Symbol"/>
              </a:rPr>
              <a:t>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(</a:t>
            </a:r>
            <a:r>
              <a:rPr sz="2000" dirty="0">
                <a:latin typeface="Symbol"/>
                <a:cs typeface="Symbol"/>
              </a:rPr>
              <a:t>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1900" spc="55" dirty="0">
                <a:latin typeface="Symbol"/>
                <a:cs typeface="Symbol"/>
              </a:rPr>
              <a:t></a:t>
            </a:r>
            <a:r>
              <a:rPr sz="2000" spc="55" dirty="0">
                <a:latin typeface="Symbol"/>
                <a:cs typeface="Symbol"/>
              </a:rPr>
              <a:t></a:t>
            </a:r>
            <a:r>
              <a:rPr sz="2000" spc="29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spc="-4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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4350" spc="-30" baseline="-8620" dirty="0">
                <a:latin typeface="Symbol"/>
                <a:cs typeface="Symbol"/>
              </a:rPr>
              <a:t></a:t>
            </a:r>
            <a:r>
              <a:rPr sz="3100" spc="-20" dirty="0">
                <a:latin typeface="Symbol"/>
                <a:cs typeface="Symbol"/>
              </a:rPr>
              <a:t></a:t>
            </a:r>
            <a:r>
              <a:rPr sz="1900" i="1" spc="-20" dirty="0">
                <a:latin typeface="Times New Roman"/>
                <a:cs typeface="Times New Roman"/>
              </a:rPr>
              <a:t>h</a:t>
            </a:r>
            <a:r>
              <a:rPr sz="1900" i="1" spc="45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(</a:t>
            </a:r>
            <a:r>
              <a:rPr sz="1900" i="1" dirty="0">
                <a:latin typeface="Times New Roman"/>
                <a:cs typeface="Times New Roman"/>
              </a:rPr>
              <a:t>t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spc="-16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229" dirty="0">
                <a:latin typeface="Times New Roman"/>
                <a:cs typeface="Times New Roman"/>
              </a:rPr>
              <a:t> </a:t>
            </a:r>
            <a:r>
              <a:rPr sz="1900" i="1" spc="-25" dirty="0">
                <a:latin typeface="Times New Roman"/>
                <a:cs typeface="Times New Roman"/>
              </a:rPr>
              <a:t>jh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45844" y="3902383"/>
            <a:ext cx="7349490" cy="225742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680845">
              <a:lnSpc>
                <a:spcPct val="100000"/>
              </a:lnSpc>
              <a:spcBef>
                <a:spcPts val="710"/>
              </a:spcBef>
              <a:tabLst>
                <a:tab pos="3674745" algn="l"/>
              </a:tabLst>
            </a:pPr>
            <a:r>
              <a:rPr sz="1100" i="1" dirty="0">
                <a:latin typeface="Times New Roman"/>
                <a:cs typeface="Times New Roman"/>
              </a:rPr>
              <a:t>l</a:t>
            </a:r>
            <a:r>
              <a:rPr sz="1100" i="1" spc="-145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Symbol"/>
                <a:cs typeface="Symbol"/>
              </a:rPr>
              <a:t></a:t>
            </a:r>
            <a:r>
              <a:rPr sz="1100" spc="-25" dirty="0">
                <a:latin typeface="Times New Roman"/>
                <a:cs typeface="Times New Roman"/>
              </a:rPr>
              <a:t>1</a:t>
            </a:r>
            <a:r>
              <a:rPr sz="1100" dirty="0">
                <a:latin typeface="Times New Roman"/>
                <a:cs typeface="Times New Roman"/>
              </a:rPr>
              <a:t>	</a:t>
            </a:r>
            <a:r>
              <a:rPr sz="1100" i="1" dirty="0">
                <a:latin typeface="Times New Roman"/>
                <a:cs typeface="Times New Roman"/>
              </a:rPr>
              <a:t>l</a:t>
            </a:r>
            <a:r>
              <a:rPr sz="1100" i="1" spc="-145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Symbol"/>
                <a:cs typeface="Symbol"/>
              </a:rPr>
              <a:t></a:t>
            </a:r>
            <a:r>
              <a:rPr sz="1100" spc="-25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950"/>
              </a:spcBef>
              <a:buFont typeface="Times New Roman"/>
              <a:buChar char="–"/>
              <a:tabLst>
                <a:tab pos="299085" algn="l"/>
              </a:tabLst>
            </a:pPr>
            <a:r>
              <a:rPr sz="1800" i="1" dirty="0">
                <a:latin typeface="Times New Roman"/>
                <a:cs typeface="Times New Roman"/>
              </a:rPr>
              <a:t>h</a:t>
            </a:r>
            <a:r>
              <a:rPr sz="1000" i="1" dirty="0">
                <a:latin typeface="Times New Roman"/>
                <a:cs typeface="Times New Roman"/>
              </a:rPr>
              <a:t>l</a:t>
            </a:r>
            <a:r>
              <a:rPr sz="1800" dirty="0">
                <a:latin typeface="Times New Roman"/>
                <a:cs typeface="Times New Roman"/>
              </a:rPr>
              <a:t>(t)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multipath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components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cluster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Resolvable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multipath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component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inphase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quadrature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components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h</a:t>
            </a:r>
            <a:r>
              <a:rPr sz="1000" i="1" dirty="0">
                <a:latin typeface="Times New Roman"/>
                <a:cs typeface="Times New Roman"/>
              </a:rPr>
              <a:t>l</a:t>
            </a:r>
            <a:r>
              <a:rPr sz="1800" dirty="0">
                <a:latin typeface="Times New Roman"/>
                <a:cs typeface="Times New Roman"/>
              </a:rPr>
              <a:t>(t)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Gaussian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distributed.</a:t>
            </a:r>
            <a:endParaRPr sz="180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selective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fading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viewed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combination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multiple </a:t>
            </a:r>
            <a:r>
              <a:rPr sz="1800" dirty="0">
                <a:latin typeface="Times New Roman"/>
                <a:cs typeface="Times New Roman"/>
              </a:rPr>
              <a:t>flat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fading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branch (cluster)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h</a:t>
            </a:r>
            <a:r>
              <a:rPr sz="1000" i="1" dirty="0">
                <a:latin typeface="Times New Roman"/>
                <a:cs typeface="Times New Roman"/>
              </a:rPr>
              <a:t>l</a:t>
            </a:r>
            <a:r>
              <a:rPr sz="1800" dirty="0">
                <a:latin typeface="Times New Roman"/>
                <a:cs typeface="Times New Roman"/>
              </a:rPr>
              <a:t>(t) can be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viewed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flat </a:t>
            </a:r>
            <a:r>
              <a:rPr sz="1800" spc="-10" dirty="0">
                <a:latin typeface="Times New Roman"/>
                <a:cs typeface="Times New Roman"/>
              </a:rPr>
              <a:t>fading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58241" y="-69271"/>
            <a:ext cx="8707120" cy="343535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05"/>
              </a:spcBef>
            </a:pPr>
            <a:r>
              <a:rPr sz="1600" spc="-25" dirty="0">
                <a:latin typeface="Arial Black"/>
                <a:cs typeface="Arial Black"/>
              </a:rPr>
              <a:t>32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2000" dirty="0">
                <a:latin typeface="Arial Black"/>
                <a:cs typeface="Arial Black"/>
              </a:rPr>
              <a:t>CLASSIFICATION:</a:t>
            </a:r>
            <a:r>
              <a:rPr sz="2000" spc="-100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FREQUENCY</a:t>
            </a:r>
            <a:r>
              <a:rPr sz="2000" spc="-70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SELECTIVE</a:t>
            </a:r>
            <a:r>
              <a:rPr sz="2000" spc="-60" dirty="0">
                <a:latin typeface="Arial Black"/>
                <a:cs typeface="Arial Black"/>
              </a:rPr>
              <a:t> </a:t>
            </a:r>
            <a:r>
              <a:rPr sz="2000" spc="-10" dirty="0">
                <a:latin typeface="Arial Black"/>
                <a:cs typeface="Arial Black"/>
              </a:rPr>
              <a:t>FADING</a:t>
            </a:r>
            <a:endParaRPr sz="2000">
              <a:latin typeface="Arial Black"/>
              <a:cs typeface="Arial Black"/>
            </a:endParaRPr>
          </a:p>
          <a:p>
            <a:pPr marL="685800" marR="1659255" indent="-343535">
              <a:lnSpc>
                <a:spcPct val="100000"/>
              </a:lnSpc>
              <a:spcBef>
                <a:spcPts val="1700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Each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branch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selective</a:t>
            </a:r>
            <a:r>
              <a:rPr sz="24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can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be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viewed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as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flat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endParaRPr sz="2400">
              <a:latin typeface="Times New Roman"/>
              <a:cs typeface="Times New Roman"/>
            </a:endParaRPr>
          </a:p>
          <a:p>
            <a:pPr marL="10864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1086485" algn="l"/>
              </a:tabLst>
            </a:pP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properties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discussed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flat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fading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directly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applied</a:t>
            </a:r>
            <a:endParaRPr sz="2000">
              <a:latin typeface="Times New Roman"/>
              <a:cs typeface="Times New Roman"/>
            </a:endParaRPr>
          </a:p>
          <a:p>
            <a:pPr marL="10864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branch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frequency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selective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fading</a:t>
            </a:r>
            <a:endParaRPr sz="2000">
              <a:latin typeface="Times New Roman"/>
              <a:cs typeface="Times New Roman"/>
            </a:endParaRPr>
          </a:p>
          <a:p>
            <a:pPr marL="1485900" marR="1717039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485900" algn="l"/>
              </a:tabLst>
            </a:pPr>
            <a:r>
              <a:rPr sz="2000" dirty="0">
                <a:latin typeface="Times New Roman"/>
                <a:cs typeface="Times New Roman"/>
              </a:rPr>
              <a:t>E.g.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Inphase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quadrature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components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Gaussian distributed.</a:t>
            </a:r>
            <a:endParaRPr sz="2000">
              <a:latin typeface="Times New Roman"/>
              <a:cs typeface="Times New Roman"/>
            </a:endParaRPr>
          </a:p>
          <a:p>
            <a:pPr marL="1485900" lvl="2" indent="-228600">
              <a:lnSpc>
                <a:spcPct val="100000"/>
              </a:lnSpc>
              <a:spcBef>
                <a:spcPts val="484"/>
              </a:spcBef>
              <a:buChar char="•"/>
              <a:tabLst>
                <a:tab pos="1485900" algn="l"/>
              </a:tabLst>
            </a:pPr>
            <a:r>
              <a:rPr sz="2000" dirty="0">
                <a:latin typeface="Times New Roman"/>
                <a:cs typeface="Times New Roman"/>
              </a:rPr>
              <a:t>fading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envelope: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Rayleigh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v.s.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Rician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241" y="377189"/>
            <a:ext cx="71907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Black"/>
                <a:cs typeface="Arial Black"/>
              </a:rPr>
              <a:t>CLASSIFICATION:</a:t>
            </a:r>
            <a:r>
              <a:rPr sz="2000" spc="-100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FREQUENCY</a:t>
            </a:r>
            <a:r>
              <a:rPr sz="2000" spc="-70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SELECTIVE</a:t>
            </a:r>
            <a:r>
              <a:rPr sz="2000" spc="-60" dirty="0">
                <a:latin typeface="Arial Black"/>
                <a:cs typeface="Arial Black"/>
              </a:rPr>
              <a:t> </a:t>
            </a:r>
            <a:r>
              <a:rPr sz="2000" spc="-10" dirty="0">
                <a:latin typeface="Arial Black"/>
                <a:cs typeface="Arial Black"/>
              </a:rPr>
              <a:t>FADING</a:t>
            </a:r>
            <a:endParaRPr sz="2000">
              <a:latin typeface="Arial Black"/>
              <a:cs typeface="Arial Black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4935" y="1175533"/>
            <a:ext cx="5644379" cy="425653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0" y="4043298"/>
            <a:ext cx="1748155" cy="641350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2540" rIns="0" bIns="0" rtlCol="0">
            <a:spAutoFit/>
          </a:bodyPr>
          <a:lstStyle/>
          <a:p>
            <a:pPr marL="91440" marR="144780">
              <a:lnSpc>
                <a:spcPts val="2370"/>
              </a:lnSpc>
              <a:spcBef>
                <a:spcPts val="20"/>
              </a:spcBef>
            </a:pPr>
            <a:r>
              <a:rPr sz="1600" dirty="0">
                <a:latin typeface="Times New Roman"/>
                <a:cs typeface="Times New Roman"/>
              </a:rPr>
              <a:t>Relative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multipath </a:t>
            </a:r>
            <a:r>
              <a:rPr sz="2400" baseline="1736" dirty="0">
                <a:latin typeface="Times New Roman"/>
                <a:cs typeface="Times New Roman"/>
              </a:rPr>
              <a:t>delay</a:t>
            </a:r>
            <a:r>
              <a:rPr sz="2400" spc="532" baseline="1736" dirty="0">
                <a:latin typeface="Times New Roman"/>
                <a:cs typeface="Times New Roman"/>
              </a:rPr>
              <a:t> </a:t>
            </a:r>
            <a:r>
              <a:rPr sz="2150" spc="-50" dirty="0">
                <a:latin typeface="Symbol"/>
                <a:cs typeface="Symbol"/>
              </a:rPr>
              <a:t>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22501" y="4376801"/>
            <a:ext cx="1478280" cy="209550"/>
          </a:xfrm>
          <a:custGeom>
            <a:avLst/>
            <a:gdLst/>
            <a:ahLst/>
            <a:cxnLst/>
            <a:rect l="l" t="t" r="r" b="b"/>
            <a:pathLst>
              <a:path w="1478280" h="209550">
                <a:moveTo>
                  <a:pt x="1391124" y="180936"/>
                </a:moveTo>
                <a:lnTo>
                  <a:pt x="1387983" y="209423"/>
                </a:lnTo>
                <a:lnTo>
                  <a:pt x="1460739" y="182499"/>
                </a:lnTo>
                <a:lnTo>
                  <a:pt x="1405382" y="182499"/>
                </a:lnTo>
                <a:lnTo>
                  <a:pt x="1391124" y="180936"/>
                </a:lnTo>
                <a:close/>
              </a:path>
              <a:path w="1478280" h="209550">
                <a:moveTo>
                  <a:pt x="1394247" y="152622"/>
                </a:moveTo>
                <a:lnTo>
                  <a:pt x="1391124" y="180936"/>
                </a:lnTo>
                <a:lnTo>
                  <a:pt x="1405382" y="182499"/>
                </a:lnTo>
                <a:lnTo>
                  <a:pt x="1408430" y="154178"/>
                </a:lnTo>
                <a:lnTo>
                  <a:pt x="1394247" y="152622"/>
                </a:lnTo>
                <a:close/>
              </a:path>
              <a:path w="1478280" h="209550">
                <a:moveTo>
                  <a:pt x="1397381" y="124206"/>
                </a:moveTo>
                <a:lnTo>
                  <a:pt x="1394247" y="152622"/>
                </a:lnTo>
                <a:lnTo>
                  <a:pt x="1408430" y="154178"/>
                </a:lnTo>
                <a:lnTo>
                  <a:pt x="1405382" y="182499"/>
                </a:lnTo>
                <a:lnTo>
                  <a:pt x="1460739" y="182499"/>
                </a:lnTo>
                <a:lnTo>
                  <a:pt x="1477899" y="176149"/>
                </a:lnTo>
                <a:lnTo>
                  <a:pt x="1397381" y="124206"/>
                </a:lnTo>
                <a:close/>
              </a:path>
              <a:path w="1478280" h="209550">
                <a:moveTo>
                  <a:pt x="3048" y="0"/>
                </a:moveTo>
                <a:lnTo>
                  <a:pt x="0" y="28448"/>
                </a:lnTo>
                <a:lnTo>
                  <a:pt x="1391124" y="180936"/>
                </a:lnTo>
                <a:lnTo>
                  <a:pt x="1394247" y="152622"/>
                </a:lnTo>
                <a:lnTo>
                  <a:pt x="3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05600" y="4567173"/>
            <a:ext cx="1619250" cy="396875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  <a:tabLst>
                <a:tab pos="1416685" algn="l"/>
              </a:tabLst>
            </a:pPr>
            <a:r>
              <a:rPr sz="1600" dirty="0">
                <a:latin typeface="Times New Roman"/>
                <a:cs typeface="Times New Roman"/>
              </a:rPr>
              <a:t>Time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variation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3075" i="1" spc="-75" baseline="-4065" dirty="0">
                <a:latin typeface="Times New Roman"/>
                <a:cs typeface="Times New Roman"/>
              </a:rPr>
              <a:t>t</a:t>
            </a:r>
            <a:endParaRPr sz="3075" baseline="-4065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10250" y="4618609"/>
            <a:ext cx="888365" cy="177165"/>
          </a:xfrm>
          <a:custGeom>
            <a:avLst/>
            <a:gdLst/>
            <a:ahLst/>
            <a:cxnLst/>
            <a:rect l="l" t="t" r="r" b="b"/>
            <a:pathLst>
              <a:path w="888365" h="177164">
                <a:moveTo>
                  <a:pt x="86920" y="28166"/>
                </a:moveTo>
                <a:lnTo>
                  <a:pt x="82632" y="56489"/>
                </a:lnTo>
                <a:lnTo>
                  <a:pt x="883666" y="177038"/>
                </a:lnTo>
                <a:lnTo>
                  <a:pt x="887983" y="148844"/>
                </a:lnTo>
                <a:lnTo>
                  <a:pt x="86920" y="28166"/>
                </a:lnTo>
                <a:close/>
              </a:path>
              <a:path w="888365" h="177164">
                <a:moveTo>
                  <a:pt x="91186" y="0"/>
                </a:moveTo>
                <a:lnTo>
                  <a:pt x="0" y="29591"/>
                </a:lnTo>
                <a:lnTo>
                  <a:pt x="78359" y="84709"/>
                </a:lnTo>
                <a:lnTo>
                  <a:pt x="82632" y="56489"/>
                </a:lnTo>
                <a:lnTo>
                  <a:pt x="68452" y="54356"/>
                </a:lnTo>
                <a:lnTo>
                  <a:pt x="72771" y="26035"/>
                </a:lnTo>
                <a:lnTo>
                  <a:pt x="87243" y="26035"/>
                </a:lnTo>
                <a:lnTo>
                  <a:pt x="91186" y="0"/>
                </a:lnTo>
                <a:close/>
              </a:path>
              <a:path w="888365" h="177164">
                <a:moveTo>
                  <a:pt x="72771" y="26035"/>
                </a:moveTo>
                <a:lnTo>
                  <a:pt x="68452" y="54356"/>
                </a:lnTo>
                <a:lnTo>
                  <a:pt x="82632" y="56489"/>
                </a:lnTo>
                <a:lnTo>
                  <a:pt x="86920" y="28166"/>
                </a:lnTo>
                <a:lnTo>
                  <a:pt x="72771" y="26035"/>
                </a:lnTo>
                <a:close/>
              </a:path>
              <a:path w="888365" h="177164">
                <a:moveTo>
                  <a:pt x="87243" y="26035"/>
                </a:moveTo>
                <a:lnTo>
                  <a:pt x="72771" y="26035"/>
                </a:lnTo>
                <a:lnTo>
                  <a:pt x="86920" y="28166"/>
                </a:lnTo>
                <a:lnTo>
                  <a:pt x="87243" y="2603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CLASSIFICATION:</a:t>
            </a:r>
            <a:r>
              <a:rPr spc="-75" dirty="0"/>
              <a:t> </a:t>
            </a:r>
            <a:r>
              <a:rPr dirty="0"/>
              <a:t>RAYLEIGH</a:t>
            </a:r>
            <a:r>
              <a:rPr spc="-70" dirty="0"/>
              <a:t> </a:t>
            </a:r>
            <a:r>
              <a:rPr dirty="0"/>
              <a:t>V.S.</a:t>
            </a:r>
            <a:r>
              <a:rPr spc="-55" dirty="0"/>
              <a:t> </a:t>
            </a:r>
            <a:r>
              <a:rPr spc="-10" dirty="0"/>
              <a:t>RICIAN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3019425" y="1327150"/>
            <a:ext cx="2292350" cy="523875"/>
            <a:chOff x="3019425" y="1327150"/>
            <a:chExt cx="2292350" cy="523875"/>
          </a:xfrm>
        </p:grpSpPr>
        <p:sp>
          <p:nvSpPr>
            <p:cNvPr id="8" name="object 8"/>
            <p:cNvSpPr/>
            <p:nvPr/>
          </p:nvSpPr>
          <p:spPr>
            <a:xfrm>
              <a:off x="3019425" y="1327150"/>
              <a:ext cx="2292350" cy="523875"/>
            </a:xfrm>
            <a:custGeom>
              <a:avLst/>
              <a:gdLst/>
              <a:ahLst/>
              <a:cxnLst/>
              <a:rect l="l" t="t" r="r" b="b"/>
              <a:pathLst>
                <a:path w="2292350" h="523875">
                  <a:moveTo>
                    <a:pt x="2292350" y="0"/>
                  </a:moveTo>
                  <a:lnTo>
                    <a:pt x="0" y="0"/>
                  </a:lnTo>
                  <a:lnTo>
                    <a:pt x="0" y="523875"/>
                  </a:lnTo>
                  <a:lnTo>
                    <a:pt x="2292350" y="523875"/>
                  </a:lnTo>
                  <a:lnTo>
                    <a:pt x="229235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68623" y="1453922"/>
              <a:ext cx="770255" cy="314325"/>
            </a:xfrm>
            <a:custGeom>
              <a:avLst/>
              <a:gdLst/>
              <a:ahLst/>
              <a:cxnLst/>
              <a:rect l="l" t="t" r="r" b="b"/>
              <a:pathLst>
                <a:path w="770254" h="314325">
                  <a:moveTo>
                    <a:pt x="0" y="0"/>
                  </a:moveTo>
                  <a:lnTo>
                    <a:pt x="0" y="313803"/>
                  </a:lnTo>
                </a:path>
                <a:path w="770254" h="314325">
                  <a:moveTo>
                    <a:pt x="441705" y="0"/>
                  </a:moveTo>
                  <a:lnTo>
                    <a:pt x="441705" y="313803"/>
                  </a:lnTo>
                </a:path>
                <a:path w="770254" h="314325">
                  <a:moveTo>
                    <a:pt x="736347" y="205884"/>
                  </a:moveTo>
                  <a:lnTo>
                    <a:pt x="769861" y="187027"/>
                  </a:lnTo>
                </a:path>
              </a:pathLst>
            </a:custGeom>
            <a:ln w="106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38485" y="1646186"/>
              <a:ext cx="48260" cy="140335"/>
            </a:xfrm>
            <a:custGeom>
              <a:avLst/>
              <a:gdLst/>
              <a:ahLst/>
              <a:cxnLst/>
              <a:rect l="l" t="t" r="r" b="b"/>
              <a:pathLst>
                <a:path w="48260" h="140335">
                  <a:moveTo>
                    <a:pt x="0" y="0"/>
                  </a:moveTo>
                  <a:lnTo>
                    <a:pt x="48118" y="139875"/>
                  </a:lnTo>
                </a:path>
              </a:pathLst>
            </a:custGeom>
            <a:ln w="215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92554" y="1393146"/>
              <a:ext cx="1367790" cy="393065"/>
            </a:xfrm>
            <a:custGeom>
              <a:avLst/>
              <a:gdLst/>
              <a:ahLst/>
              <a:cxnLst/>
              <a:rect l="l" t="t" r="r" b="b"/>
              <a:pathLst>
                <a:path w="1367789" h="393064">
                  <a:moveTo>
                    <a:pt x="0" y="392916"/>
                  </a:moveTo>
                  <a:lnTo>
                    <a:pt x="63805" y="0"/>
                  </a:lnTo>
                </a:path>
                <a:path w="1367789" h="393064">
                  <a:moveTo>
                    <a:pt x="63805" y="0"/>
                  </a:moveTo>
                  <a:lnTo>
                    <a:pt x="1367300" y="0"/>
                  </a:lnTo>
                </a:path>
              </a:pathLst>
            </a:custGeom>
            <a:ln w="106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24840" y="900430"/>
            <a:ext cx="7230745" cy="34778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91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4191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envelope</a:t>
            </a:r>
            <a:endParaRPr sz="2000">
              <a:latin typeface="Times New Roman"/>
              <a:cs typeface="Times New Roman"/>
            </a:endParaRPr>
          </a:p>
          <a:p>
            <a:pPr marR="127000" algn="ctr">
              <a:lnSpc>
                <a:spcPts val="1914"/>
              </a:lnSpc>
              <a:spcBef>
                <a:spcPts val="1555"/>
              </a:spcBef>
              <a:tabLst>
                <a:tab pos="876300" algn="l"/>
              </a:tabLst>
            </a:pPr>
            <a:r>
              <a:rPr sz="2050" i="1" dirty="0">
                <a:latin typeface="Times New Roman"/>
                <a:cs typeface="Times New Roman"/>
              </a:rPr>
              <a:t>h</a:t>
            </a:r>
            <a:r>
              <a:rPr sz="2050" dirty="0">
                <a:latin typeface="Times New Roman"/>
                <a:cs typeface="Times New Roman"/>
              </a:rPr>
              <a:t>(</a:t>
            </a:r>
            <a:r>
              <a:rPr sz="2050" i="1" dirty="0">
                <a:latin typeface="Times New Roman"/>
                <a:cs typeface="Times New Roman"/>
              </a:rPr>
              <a:t>t</a:t>
            </a:r>
            <a:r>
              <a:rPr sz="2050" dirty="0">
                <a:latin typeface="Times New Roman"/>
                <a:cs typeface="Times New Roman"/>
              </a:rPr>
              <a:t>)</a:t>
            </a:r>
            <a:r>
              <a:rPr sz="2050" spc="385" dirty="0">
                <a:latin typeface="Times New Roman"/>
                <a:cs typeface="Times New Roman"/>
              </a:rPr>
              <a:t> </a:t>
            </a:r>
            <a:r>
              <a:rPr sz="2050" spc="-50" dirty="0">
                <a:latin typeface="Symbol"/>
                <a:cs typeface="Symbol"/>
              </a:rPr>
              <a:t></a:t>
            </a:r>
            <a:r>
              <a:rPr sz="2050" dirty="0">
                <a:latin typeface="Times New Roman"/>
                <a:cs typeface="Times New Roman"/>
              </a:rPr>
              <a:t>	</a:t>
            </a:r>
            <a:r>
              <a:rPr sz="2050" i="1" spc="60" dirty="0">
                <a:latin typeface="Times New Roman"/>
                <a:cs typeface="Times New Roman"/>
              </a:rPr>
              <a:t>h</a:t>
            </a:r>
            <a:r>
              <a:rPr sz="1800" spc="89" baseline="41666" dirty="0">
                <a:latin typeface="Times New Roman"/>
                <a:cs typeface="Times New Roman"/>
              </a:rPr>
              <a:t>2</a:t>
            </a:r>
            <a:r>
              <a:rPr sz="1800" spc="-89" baseline="41666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(</a:t>
            </a:r>
            <a:r>
              <a:rPr sz="2050" i="1" dirty="0">
                <a:latin typeface="Times New Roman"/>
                <a:cs typeface="Times New Roman"/>
              </a:rPr>
              <a:t>t</a:t>
            </a:r>
            <a:r>
              <a:rPr sz="2050" dirty="0">
                <a:latin typeface="Times New Roman"/>
                <a:cs typeface="Times New Roman"/>
              </a:rPr>
              <a:t>)</a:t>
            </a:r>
            <a:r>
              <a:rPr sz="2050" spc="-15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</a:t>
            </a:r>
            <a:r>
              <a:rPr sz="2050" spc="-114" dirty="0">
                <a:latin typeface="Times New Roman"/>
                <a:cs typeface="Times New Roman"/>
              </a:rPr>
              <a:t> </a:t>
            </a:r>
            <a:r>
              <a:rPr sz="2050" i="1" spc="60" dirty="0">
                <a:latin typeface="Times New Roman"/>
                <a:cs typeface="Times New Roman"/>
              </a:rPr>
              <a:t>h</a:t>
            </a:r>
            <a:r>
              <a:rPr sz="1800" spc="89" baseline="41666" dirty="0">
                <a:latin typeface="Times New Roman"/>
                <a:cs typeface="Times New Roman"/>
              </a:rPr>
              <a:t>2</a:t>
            </a:r>
            <a:r>
              <a:rPr sz="1800" spc="44" baseline="41666" dirty="0">
                <a:latin typeface="Times New Roman"/>
                <a:cs typeface="Times New Roman"/>
              </a:rPr>
              <a:t> </a:t>
            </a:r>
            <a:r>
              <a:rPr sz="2050" spc="-25" dirty="0">
                <a:latin typeface="Times New Roman"/>
                <a:cs typeface="Times New Roman"/>
              </a:rPr>
              <a:t>(</a:t>
            </a:r>
            <a:r>
              <a:rPr sz="2050" i="1" spc="-25" dirty="0">
                <a:latin typeface="Times New Roman"/>
                <a:cs typeface="Times New Roman"/>
              </a:rPr>
              <a:t>t</a:t>
            </a:r>
            <a:r>
              <a:rPr sz="2050" spc="-25" dirty="0">
                <a:latin typeface="Times New Roman"/>
                <a:cs typeface="Times New Roman"/>
              </a:rPr>
              <a:t>)</a:t>
            </a:r>
            <a:endParaRPr sz="2050">
              <a:latin typeface="Times New Roman"/>
              <a:cs typeface="Times New Roman"/>
            </a:endParaRPr>
          </a:p>
          <a:p>
            <a:pPr marL="572770" algn="ctr">
              <a:lnSpc>
                <a:spcPts val="894"/>
              </a:lnSpc>
              <a:tabLst>
                <a:tab pos="1313815" algn="l"/>
              </a:tabLst>
            </a:pPr>
            <a:r>
              <a:rPr sz="1200" i="1" spc="-50" dirty="0">
                <a:latin typeface="Times New Roman"/>
                <a:cs typeface="Times New Roman"/>
              </a:rPr>
              <a:t>I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-50" dirty="0">
                <a:latin typeface="Times New Roman"/>
                <a:cs typeface="Times New Roman"/>
              </a:rPr>
              <a:t>Q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sz="1200">
              <a:latin typeface="Times New Roman"/>
              <a:cs typeface="Times New Roman"/>
            </a:endParaRPr>
          </a:p>
          <a:p>
            <a:pPr marL="419100" indent="-342900">
              <a:lnSpc>
                <a:spcPct val="100000"/>
              </a:lnSpc>
              <a:buFont typeface="Times New Roman"/>
              <a:buChar char="•"/>
              <a:tabLst>
                <a:tab pos="4191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Rayleigh</a:t>
            </a:r>
            <a:r>
              <a:rPr sz="20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endParaRPr sz="2000">
              <a:latin typeface="Times New Roman"/>
              <a:cs typeface="Times New Roman"/>
            </a:endParaRPr>
          </a:p>
          <a:p>
            <a:pPr marL="8197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819785" algn="l"/>
              </a:tabLst>
            </a:pPr>
            <a:r>
              <a:rPr sz="1800" dirty="0">
                <a:latin typeface="Times New Roman"/>
                <a:cs typeface="Times New Roman"/>
              </a:rPr>
              <a:t>Fading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envelope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|h(t)|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follows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Rayleigh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distribution</a:t>
            </a:r>
            <a:endParaRPr sz="1800">
              <a:latin typeface="Times New Roman"/>
              <a:cs typeface="Times New Roman"/>
            </a:endParaRPr>
          </a:p>
          <a:p>
            <a:pPr marL="8197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819785" algn="l"/>
              </a:tabLst>
            </a:pPr>
            <a:r>
              <a:rPr sz="1800" dirty="0">
                <a:latin typeface="Times New Roman"/>
                <a:cs typeface="Times New Roman"/>
              </a:rPr>
              <a:t>Non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(no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dominant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multipath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components)</a:t>
            </a:r>
            <a:endParaRPr sz="18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1285"/>
              </a:spcBef>
              <a:buFont typeface="Times New Roman"/>
              <a:buChar char="–"/>
            </a:pPr>
            <a:endParaRPr sz="1800">
              <a:latin typeface="Times New Roman"/>
              <a:cs typeface="Times New Roman"/>
            </a:endParaRPr>
          </a:p>
          <a:p>
            <a:pPr marL="419100" indent="-342900">
              <a:lnSpc>
                <a:spcPct val="100000"/>
              </a:lnSpc>
              <a:buFont typeface="Times New Roman"/>
              <a:buChar char="•"/>
              <a:tabLst>
                <a:tab pos="4191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Rician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endParaRPr sz="2000">
              <a:latin typeface="Times New Roman"/>
              <a:cs typeface="Times New Roman"/>
            </a:endParaRPr>
          </a:p>
          <a:p>
            <a:pPr marL="8197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819785" algn="l"/>
              </a:tabLst>
            </a:pPr>
            <a:r>
              <a:rPr sz="1800" dirty="0">
                <a:latin typeface="Times New Roman"/>
                <a:cs typeface="Times New Roman"/>
              </a:rPr>
              <a:t>Fading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envelope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|h(t)|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follows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Rician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distribution</a:t>
            </a:r>
            <a:endParaRPr sz="1800">
              <a:latin typeface="Times New Roman"/>
              <a:cs typeface="Times New Roman"/>
            </a:endParaRPr>
          </a:p>
          <a:p>
            <a:pPr marL="8197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819785" algn="l"/>
              </a:tabLst>
            </a:pP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dominant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component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(LOS)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along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weaker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multipath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signals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texte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88340" y="1337513"/>
                <a:ext cx="7123430" cy="5855577"/>
              </a:xfrm>
            </p:spPr>
            <p:txBody>
              <a:bodyPr/>
              <a:lstStyle/>
              <a:p>
                <a:pPr lvl="0"/>
                <a:r>
                  <a:rPr lang="en-US" sz="1400" dirty="0"/>
                  <a:t>Multipath Intensity Profile and Delay Spread</a:t>
                </a:r>
                <a:endParaRPr lang="fr-FR" sz="1400" dirty="0"/>
              </a:p>
              <a:p>
                <a:pPr lvl="0"/>
                <a:r>
                  <a:rPr lang="en-US" sz="1400" dirty="0"/>
                  <a:t>Multipath intensity profile (delay power spectrum) defined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𝐴</m:t>
                        </m:r>
                      </m:e>
                      <m:sub>
                        <m:r>
                          <a:rPr lang="en-US" sz="1400" i="1"/>
                          <m:t>𝑐</m:t>
                        </m:r>
                      </m:sub>
                    </m:sSub>
                    <m:r>
                      <a:rPr lang="en-US" sz="1400"/>
                      <m:t>(</m:t>
                    </m:r>
                    <m:r>
                      <a:rPr lang="en-US" sz="1400" i="1"/>
                      <m:t>𝜏</m:t>
                    </m:r>
                    <m:r>
                      <a:rPr lang="en-US" sz="1400"/>
                      <m:t>;</m:t>
                    </m:r>
                    <m:r>
                      <m:rPr>
                        <m:sty m:val="p"/>
                      </m:rPr>
                      <a:rPr lang="en-US" sz="1400"/>
                      <m:t>Δ</m:t>
                    </m:r>
                    <m:r>
                      <a:rPr lang="en-US" sz="1400" i="1"/>
                      <m:t>𝑡</m:t>
                    </m:r>
                    <m:r>
                      <a:rPr lang="en-US" sz="1400"/>
                      <m:t>=0)≜</m:t>
                    </m:r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𝐴</m:t>
                        </m:r>
                      </m:e>
                      <m:sub>
                        <m:r>
                          <a:rPr lang="en-US" sz="1400" i="1"/>
                          <m:t>𝑐</m:t>
                        </m:r>
                      </m:sub>
                    </m:sSub>
                    <m:r>
                      <a:rPr lang="en-US" sz="1400"/>
                      <m:t>(</m:t>
                    </m:r>
                    <m:r>
                      <a:rPr lang="en-US" sz="1400" i="1"/>
                      <m:t>𝜏</m:t>
                    </m:r>
                    <m:r>
                      <a:rPr lang="en-US" sz="1400"/>
                      <m:t>)</m:t>
                    </m:r>
                  </m:oMath>
                </a14:m>
                <a:r>
                  <a:rPr lang="en-US" sz="1400" dirty="0"/>
                  <a:t>, i.e. the autocorrelation relative to delay </a:t>
                </a:r>
                <a14:m>
                  <m:oMath xmlns:m="http://schemas.openxmlformats.org/officeDocument/2006/math">
                    <m:r>
                      <a:rPr lang="en-US" sz="1400" i="1"/>
                      <m:t>𝜏</m:t>
                    </m:r>
                  </m:oMath>
                </a14:m>
                <a:r>
                  <a:rPr lang="en-US" sz="1400" dirty="0"/>
                  <a:t> at a fixed time.</a:t>
                </a:r>
                <a:endParaRPr lang="fr-FR" sz="1400" dirty="0"/>
              </a:p>
              <a:p>
                <a:pPr lvl="0"/>
                <a:r>
                  <a:rPr lang="en-US" sz="1400" dirty="0"/>
                  <a:t>The average delay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fr-FR" sz="1400" i="1"/>
                            </m:ctrlPr>
                          </m:sSubPr>
                          <m:e>
                            <m:r>
                              <a:rPr lang="en-US" sz="1400" i="1"/>
                              <m:t>𝑇</m:t>
                            </m:r>
                          </m:e>
                          <m:sub>
                            <m:r>
                              <a:rPr lang="en-US" sz="1400" i="1"/>
                              <m:t>𝑚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 and </a:t>
                </a:r>
                <a:r>
                  <a:rPr lang="en-US" sz="1400" dirty="0" err="1"/>
                  <a:t>rms</a:t>
                </a:r>
                <a:r>
                  <a:rPr lang="en-US" sz="1400" dirty="0"/>
                  <a:t> delay 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fr-FR" sz="1400" i="1"/>
                            </m:ctrlPr>
                          </m:sSubPr>
                          <m:e>
                            <m:r>
                              <a:rPr lang="en-US" sz="1400" i="1"/>
                              <m:t>𝑇</m:t>
                            </m:r>
                          </m:e>
                          <m:sub>
                            <m:r>
                              <a:rPr lang="en-US" sz="1400" i="1"/>
                              <m:t>𝑚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 are defined relative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𝐴</m:t>
                        </m:r>
                      </m:e>
                      <m:sub>
                        <m:r>
                          <a:rPr lang="en-US" sz="1400" i="1"/>
                          <m:t>𝑐</m:t>
                        </m:r>
                      </m:sub>
                    </m:sSub>
                    <m:r>
                      <a:rPr lang="en-US" sz="1400"/>
                      <m:t>(</m:t>
                    </m:r>
                    <m:r>
                      <a:rPr lang="en-US" sz="1400" i="1"/>
                      <m:t>𝜏</m:t>
                    </m:r>
                    <m:r>
                      <a:rPr lang="en-US" sz="1400"/>
                      <m:t>)</m:t>
                    </m:r>
                  </m:oMath>
                </a14:m>
                <a:r>
                  <a:rPr lang="en-US" sz="1400" dirty="0"/>
                  <a:t>. These parameters approximate the maximum delay of nontrivial multipath components.</a:t>
                </a:r>
                <a:endParaRPr lang="fr-FR" sz="1400" dirty="0"/>
              </a:p>
              <a:p>
                <a:pPr lvl="0"/>
                <a:r>
                  <a:rPr lang="en-US" sz="1400" dirty="0"/>
                  <a:t>Coherence Bandwidth</a:t>
                </a:r>
                <a:endParaRPr lang="fr-FR" sz="1400" dirty="0"/>
              </a:p>
              <a:p>
                <a:pPr lvl="0"/>
                <a:r>
                  <a:rPr lang="en-US" sz="1400" dirty="0"/>
                  <a:t>The coherence bandwidth is defined relative to the Fourier transform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𝐴</m:t>
                        </m:r>
                      </m:e>
                      <m:sub>
                        <m:r>
                          <a:rPr lang="en-US" sz="1400" i="1"/>
                          <m:t>𝑐</m:t>
                        </m:r>
                      </m:sub>
                    </m:sSub>
                    <m:r>
                      <a:rPr lang="en-US" sz="1400"/>
                      <m:t>(</m:t>
                    </m:r>
                    <m:r>
                      <a:rPr lang="en-US" sz="1400" i="1"/>
                      <m:t>𝜏</m:t>
                    </m:r>
                    <m:r>
                      <a:rPr lang="en-US" sz="1400"/>
                      <m:t>)</m:t>
                    </m:r>
                  </m:oMath>
                </a14:m>
                <a:r>
                  <a:rPr lang="en-US" sz="1400" dirty="0"/>
                  <a:t>,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𝐴</m:t>
                        </m:r>
                      </m:e>
                      <m:sub>
                        <m:r>
                          <a:rPr lang="en-US" sz="1400" i="1"/>
                          <m:t>𝐶</m:t>
                        </m:r>
                      </m:sub>
                    </m:sSub>
                    <m:r>
                      <a:rPr lang="en-US" sz="1400"/>
                      <m:t>(</m:t>
                    </m:r>
                    <m:r>
                      <m:rPr>
                        <m:sty m:val="p"/>
                      </m:rPr>
                      <a:rPr lang="en-US" sz="1400"/>
                      <m:t>Δ</m:t>
                    </m:r>
                    <m:r>
                      <a:rPr lang="en-US" sz="1400" i="1"/>
                      <m:t>𝑓</m:t>
                    </m:r>
                    <m:r>
                      <a:rPr lang="en-US" sz="1400"/>
                      <m:t>)=</m:t>
                    </m:r>
                    <m:r>
                      <a:rPr lang="en-US" sz="1400" i="1"/>
                      <m:t>ℱ</m:t>
                    </m:r>
                    <m:d>
                      <m:dPr>
                        <m:begChr m:val="["/>
                        <m:endChr m:val="]"/>
                        <m:ctrlPr>
                          <a:rPr lang="fr-FR" sz="1400" i="1"/>
                        </m:ctrlPr>
                      </m:dPr>
                      <m:e>
                        <m:sSub>
                          <m:sSubPr>
                            <m:ctrlPr>
                              <a:rPr lang="fr-FR" sz="1400" i="1"/>
                            </m:ctrlPr>
                          </m:sSubPr>
                          <m:e>
                            <m:r>
                              <a:rPr lang="en-US" sz="1400" i="1"/>
                              <m:t>𝐴</m:t>
                            </m:r>
                          </m:e>
                          <m:sub>
                            <m:r>
                              <a:rPr lang="en-US" sz="1400" i="1"/>
                              <m:t>𝑐</m:t>
                            </m:r>
                          </m:sub>
                        </m:sSub>
                        <m:r>
                          <a:rPr lang="en-US" sz="1400"/>
                          <m:t>(</m:t>
                        </m:r>
                        <m:r>
                          <a:rPr lang="en-US" sz="1400" i="1"/>
                          <m:t>𝜏</m:t>
                        </m:r>
                        <m:r>
                          <a:rPr lang="en-US" sz="1400"/>
                          <m:t>)</m:t>
                        </m:r>
                      </m:e>
                    </m:d>
                  </m:oMath>
                </a14:m>
                <a:r>
                  <a:rPr lang="en-US" sz="1400" dirty="0"/>
                  <a:t>. 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𝐴</m:t>
                        </m:r>
                      </m:e>
                      <m:sub>
                        <m:r>
                          <a:rPr lang="en-US" sz="1400" i="1"/>
                          <m:t>𝐶</m:t>
                        </m:r>
                      </m:sub>
                    </m:sSub>
                    <m:r>
                      <a:rPr lang="en-US" sz="1400"/>
                      <m:t>(</m:t>
                    </m:r>
                    <m:r>
                      <m:rPr>
                        <m:sty m:val="p"/>
                      </m:rPr>
                      <a:rPr lang="en-US" sz="1400"/>
                      <m:t>Δ</m:t>
                    </m:r>
                    <m:r>
                      <a:rPr lang="en-US" sz="1400" i="1"/>
                      <m:t>𝑓</m:t>
                    </m:r>
                    <m:r>
                      <a:rPr lang="en-US" sz="1400"/>
                      <m:t>)=</m:t>
                    </m:r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𝐴</m:t>
                        </m:r>
                      </m:e>
                      <m:sub>
                        <m:r>
                          <a:rPr lang="en-US" sz="1400" i="1"/>
                          <m:t>𝐶</m:t>
                        </m:r>
                      </m:sub>
                    </m:sSub>
                    <m:r>
                      <a:rPr lang="en-US" sz="1400"/>
                      <m:t>(</m:t>
                    </m:r>
                    <m:r>
                      <m:rPr>
                        <m:sty m:val="p"/>
                      </m:rPr>
                      <a:rPr lang="en-US" sz="1400"/>
                      <m:t>Δ</m:t>
                    </m:r>
                    <m:r>
                      <a:rPr lang="en-US" sz="1400" i="1"/>
                      <m:t>𝑓</m:t>
                    </m:r>
                    <m:r>
                      <a:rPr lang="en-US" sz="1400"/>
                      <m:t>,</m:t>
                    </m:r>
                    <m:r>
                      <m:rPr>
                        <m:sty m:val="p"/>
                      </m:rPr>
                      <a:rPr lang="en-US" sz="1400"/>
                      <m:t>Δ</m:t>
                    </m:r>
                    <m:r>
                      <a:rPr lang="en-US" sz="1400" i="1"/>
                      <m:t>𝑡</m:t>
                    </m:r>
                    <m:r>
                      <a:rPr lang="en-US" sz="1400"/>
                      <m:t>=0)</m:t>
                    </m:r>
                  </m:oMath>
                </a14:m>
                <a:r>
                  <a:rPr lang="en-US" sz="1400" dirty="0"/>
                  <a:t>.</a:t>
                </a:r>
                <a:endParaRPr lang="fr-FR" sz="1400" dirty="0"/>
              </a:p>
              <a:p>
                <a:pPr lvl="0"/>
                <a:r>
                  <a:rPr lang="en-US" sz="14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𝐴</m:t>
                        </m:r>
                      </m:e>
                      <m:sub>
                        <m:r>
                          <a:rPr lang="en-US" sz="1400" i="1"/>
                          <m:t>𝐶</m:t>
                        </m:r>
                      </m:sub>
                    </m:sSub>
                    <m:r>
                      <a:rPr lang="en-US" sz="1400"/>
                      <m:t>(</m:t>
                    </m:r>
                    <m:r>
                      <m:rPr>
                        <m:sty m:val="p"/>
                      </m:rPr>
                      <a:rPr lang="en-US" sz="1400"/>
                      <m:t>Δ</m:t>
                    </m:r>
                    <m:r>
                      <a:rPr lang="en-US" sz="1400" i="1"/>
                      <m:t>𝑓</m:t>
                    </m:r>
                    <m:r>
                      <a:rPr lang="en-US" sz="1400"/>
                      <m:t>)</m:t>
                    </m:r>
                  </m:oMath>
                </a14:m>
                <a:r>
                  <a:rPr lang="en-US" sz="1400" dirty="0"/>
                  <a:t> is the autocorrelation of a Gaussian process, multipath components separated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/>
                      <m:t>Δ</m:t>
                    </m:r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𝑓</m:t>
                        </m:r>
                      </m:e>
                      <m:sub>
                        <m:r>
                          <a:rPr lang="en-US" sz="1400"/>
                          <m:t>0</m:t>
                        </m:r>
                      </m:sub>
                    </m:sSub>
                  </m:oMath>
                </a14:m>
                <a:r>
                  <a:rPr lang="en-US" sz="1400" dirty="0"/>
                  <a:t> are independent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𝐴</m:t>
                        </m:r>
                      </m:e>
                      <m:sub>
                        <m:r>
                          <a:rPr lang="en-US" sz="1400" i="1"/>
                          <m:t>𝐶</m:t>
                        </m:r>
                      </m:sub>
                    </m:sSub>
                    <m:d>
                      <m:dPr>
                        <m:ctrlPr>
                          <a:rPr lang="fr-FR" sz="1400" i="1"/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/>
                          <m:t>Δ</m:t>
                        </m:r>
                        <m:sSub>
                          <m:sSubPr>
                            <m:ctrlPr>
                              <a:rPr lang="fr-FR" sz="1400" i="1"/>
                            </m:ctrlPr>
                          </m:sSubPr>
                          <m:e>
                            <m:r>
                              <a:rPr lang="en-US" sz="1400" i="1"/>
                              <m:t>𝑓</m:t>
                            </m:r>
                          </m:e>
                          <m:sub>
                            <m:r>
                              <a:rPr lang="en-US" sz="1400"/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/>
                      <m:t>≈0</m:t>
                    </m:r>
                  </m:oMath>
                </a14:m>
                <a:r>
                  <a:rPr lang="en-US" sz="1400" dirty="0"/>
                  <a:t>.</a:t>
                </a:r>
                <a:endParaRPr lang="fr-FR" sz="1400" dirty="0"/>
              </a:p>
              <a:p>
                <a:pPr lvl="0"/>
                <a:r>
                  <a:rPr lang="en-US" sz="1400" dirty="0"/>
                  <a:t>By the Fourier transform relationship, the bandwidth over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𝐴</m:t>
                        </m:r>
                      </m:e>
                      <m:sub>
                        <m:r>
                          <a:rPr lang="en-US" sz="1400" i="1"/>
                          <m:t>𝐶</m:t>
                        </m:r>
                      </m:sub>
                    </m:sSub>
                    <m:r>
                      <a:rPr lang="en-US" sz="1400"/>
                      <m:t>(</m:t>
                    </m:r>
                    <m:r>
                      <m:rPr>
                        <m:sty m:val="p"/>
                      </m:rPr>
                      <a:rPr lang="en-US" sz="1400"/>
                      <m:t>Δ</m:t>
                    </m:r>
                    <m:r>
                      <a:rPr lang="en-US" sz="1400" i="1"/>
                      <m:t>𝑓</m:t>
                    </m:r>
                    <m:r>
                      <a:rPr lang="en-US" sz="1400"/>
                      <m:t>)</m:t>
                    </m:r>
                  </m:oMath>
                </a14:m>
                <a:r>
                  <a:rPr lang="en-US" sz="1400" dirty="0"/>
                  <a:t> is nonzero is roughly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𝐵</m:t>
                        </m:r>
                      </m:e>
                      <m:sub>
                        <m:r>
                          <a:rPr lang="en-US" sz="1400" i="1"/>
                          <m:t>𝑐</m:t>
                        </m:r>
                      </m:sub>
                    </m:sSub>
                    <m:r>
                      <a:rPr lang="en-US" sz="1400"/>
                      <m:t>≈1/</m:t>
                    </m:r>
                    <m:r>
                      <a:rPr lang="en-US" sz="1400" i="1"/>
                      <m:t>𝜎</m:t>
                    </m:r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𝑇</m:t>
                        </m:r>
                      </m:e>
                      <m:sub>
                        <m:r>
                          <a:rPr lang="en-US" sz="1400" i="1"/>
                          <m:t>𝑚</m:t>
                        </m:r>
                      </m:sub>
                    </m:sSub>
                  </m:oMath>
                </a14:m>
                <a:r>
                  <a:rPr lang="en-US" sz="14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𝐵</m:t>
                        </m:r>
                      </m:e>
                      <m:sub>
                        <m:r>
                          <a:rPr lang="en-US" sz="1400" i="1"/>
                          <m:t>𝑐</m:t>
                        </m:r>
                      </m:sub>
                    </m:sSub>
                    <m:r>
                      <a:rPr lang="en-US" sz="1400"/>
                      <m:t>≈1/</m:t>
                    </m:r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fr-FR" sz="1400" i="1"/>
                            </m:ctrlPr>
                          </m:sSubPr>
                          <m:e>
                            <m:r>
                              <a:rPr lang="en-US" sz="1400" i="1"/>
                              <m:t>𝑇</m:t>
                            </m:r>
                          </m:e>
                          <m:sub>
                            <m:r>
                              <a:rPr lang="en-US" sz="1400" i="1"/>
                              <m:t>𝑚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 (can also add constants to these denominators).</a:t>
                </a:r>
                <a:endParaRPr lang="fr-FR" sz="1400" dirty="0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𝐵</m:t>
                        </m:r>
                      </m:e>
                      <m:sub>
                        <m:r>
                          <a:rPr lang="en-US" sz="1400" i="1"/>
                          <m:t>𝑐</m:t>
                        </m:r>
                      </m:sub>
                    </m:sSub>
                  </m:oMath>
                </a14:m>
                <a:r>
                  <a:rPr lang="en-US" sz="1400" dirty="0"/>
                  <a:t> defines the </a:t>
                </a:r>
                <a:r>
                  <a:rPr lang="en-US" sz="1400" dirty="0" err="1"/>
                  <a:t>coherance</a:t>
                </a:r>
                <a:r>
                  <a:rPr lang="en-US" sz="1400" dirty="0"/>
                  <a:t> bandwidth of the channel, i.e. the bandwidth over which fading is correlated.</a:t>
                </a:r>
                <a:endParaRPr lang="fr-FR" sz="1400" dirty="0"/>
              </a:p>
              <a:p>
                <a:pPr lvl="0"/>
                <a:r>
                  <a:rPr lang="en-US" sz="1400" dirty="0"/>
                  <a:t>A signal experiences frequency selective fading or ISI if its bandwidth exceeds the coherence bandwidth of the channel.</a:t>
                </a:r>
                <a:endParaRPr lang="fr-FR" sz="1400" dirty="0"/>
              </a:p>
              <a:p>
                <a:pPr lvl="0"/>
                <a:r>
                  <a:rPr lang="en-US" sz="1400" dirty="0"/>
                  <a:t>Doppler Power Spectrum, Doppler Spread, and Coherence Time:</a:t>
                </a:r>
                <a:endParaRPr lang="fr-FR" sz="1400" dirty="0"/>
              </a:p>
              <a:p>
                <a:pPr lvl="0"/>
                <a:r>
                  <a:rPr lang="en-US" sz="1400" dirty="0"/>
                  <a:t>Doppler power spectrum is defined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𝐴</m:t>
                        </m:r>
                      </m:e>
                      <m:sub>
                        <m:r>
                          <a:rPr lang="en-US" sz="1400" i="1"/>
                          <m:t>𝑐</m:t>
                        </m:r>
                      </m:sub>
                    </m:sSub>
                    <m:r>
                      <a:rPr lang="en-US" sz="1400"/>
                      <m:t>(</m:t>
                    </m:r>
                    <m:r>
                      <m:rPr>
                        <m:sty m:val="p"/>
                      </m:rPr>
                      <a:rPr lang="en-US" sz="1400"/>
                      <m:t>Δ</m:t>
                    </m:r>
                    <m:r>
                      <a:rPr lang="en-US" sz="1400" i="1"/>
                      <m:t>𝑓</m:t>
                    </m:r>
                    <m:r>
                      <a:rPr lang="en-US" sz="1400"/>
                      <m:t>;</m:t>
                    </m:r>
                    <m:r>
                      <m:rPr>
                        <m:sty m:val="p"/>
                      </m:rPr>
                      <a:rPr lang="en-US" sz="1400"/>
                      <m:t>Δ</m:t>
                    </m:r>
                    <m:r>
                      <a:rPr lang="en-US" sz="1400" i="1"/>
                      <m:t>𝑡</m:t>
                    </m:r>
                    <m:r>
                      <a:rPr lang="en-US" sz="1400"/>
                      <m:t>)=</m:t>
                    </m:r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ℱ</m:t>
                        </m:r>
                      </m:e>
                      <m:sub>
                        <m:r>
                          <a:rPr lang="en-US" sz="1400" i="1"/>
                          <m:t>𝜏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sz="1400" i="1"/>
                        </m:ctrlPr>
                      </m:dPr>
                      <m:e>
                        <m:sSub>
                          <m:sSubPr>
                            <m:ctrlPr>
                              <a:rPr lang="fr-FR" sz="1400" i="1"/>
                            </m:ctrlPr>
                          </m:sSubPr>
                          <m:e>
                            <m:r>
                              <a:rPr lang="en-US" sz="1400" i="1"/>
                              <m:t>𝐴</m:t>
                            </m:r>
                          </m:e>
                          <m:sub>
                            <m:r>
                              <a:rPr lang="en-US" sz="1400" i="1"/>
                              <m:t>𝑐</m:t>
                            </m:r>
                          </m:sub>
                        </m:sSub>
                        <m:r>
                          <a:rPr lang="en-US" sz="1400"/>
                          <m:t>(</m:t>
                        </m:r>
                        <m:r>
                          <a:rPr lang="en-US" sz="1400" i="1"/>
                          <m:t>𝜏</m:t>
                        </m:r>
                        <m:r>
                          <a:rPr lang="en-US" sz="1400"/>
                          <m:t>,</m:t>
                        </m:r>
                        <m:r>
                          <m:rPr>
                            <m:sty m:val="p"/>
                          </m:rPr>
                          <a:rPr lang="en-US" sz="1400"/>
                          <m:t>Δ</m:t>
                        </m:r>
                        <m:r>
                          <a:rPr lang="en-US" sz="1400" i="1"/>
                          <m:t>𝑡</m:t>
                        </m:r>
                        <m:r>
                          <a:rPr lang="en-US" sz="1400"/>
                          <m:t>)</m:t>
                        </m:r>
                      </m:e>
                    </m:d>
                  </m:oMath>
                </a14:m>
                <a:r>
                  <a:rPr lang="en-US" sz="1400" dirty="0"/>
                  <a:t>.</a:t>
                </a:r>
                <a:endParaRPr lang="fr-FR" sz="1400" dirty="0"/>
              </a:p>
              <a:p>
                <a:pPr lvl="0"/>
                <a:r>
                  <a:rPr lang="en-US" sz="1400" dirty="0"/>
                  <a:t>Specifically, the Doppler power spectrum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𝑆</m:t>
                        </m:r>
                      </m:e>
                      <m:sub>
                        <m:r>
                          <a:rPr lang="en-US" sz="1400" i="1"/>
                          <m:t>𝑐</m:t>
                        </m:r>
                      </m:sub>
                    </m:sSub>
                    <m:r>
                      <a:rPr lang="en-US" sz="1400"/>
                      <m:t>(</m:t>
                    </m:r>
                    <m:r>
                      <a:rPr lang="en-US" sz="1400" i="1"/>
                      <m:t>𝜌</m:t>
                    </m:r>
                    <m:r>
                      <a:rPr lang="en-US" sz="1400"/>
                      <m:t>)=</m:t>
                    </m:r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/>
                          <m:t>Δ</m:t>
                        </m:r>
                        <m:r>
                          <a:rPr lang="en-US" sz="1400" i="1"/>
                          <m:t>𝑡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sz="1400" i="1"/>
                        </m:ctrlPr>
                      </m:dPr>
                      <m:e>
                        <m:sSub>
                          <m:sSubPr>
                            <m:ctrlPr>
                              <a:rPr lang="fr-FR" sz="1400" i="1"/>
                            </m:ctrlPr>
                          </m:sSubPr>
                          <m:e>
                            <m:r>
                              <a:rPr lang="en-US" sz="1400" i="1"/>
                              <m:t>𝐴</m:t>
                            </m:r>
                          </m:e>
                          <m:sub>
                            <m:r>
                              <a:rPr lang="en-US" sz="1400" i="1"/>
                              <m:t>𝑐</m:t>
                            </m:r>
                          </m:sub>
                        </m:sSub>
                        <m:r>
                          <a:rPr lang="en-US" sz="1400"/>
                          <m:t>(</m:t>
                        </m:r>
                        <m:r>
                          <m:rPr>
                            <m:sty m:val="p"/>
                          </m:rPr>
                          <a:rPr lang="en-US" sz="1400"/>
                          <m:t>Δ</m:t>
                        </m:r>
                        <m:r>
                          <a:rPr lang="en-US" sz="1400" i="1"/>
                          <m:t>𝑓</m:t>
                        </m:r>
                        <m:r>
                          <a:rPr lang="en-US" sz="1400"/>
                          <m:t>=0,</m:t>
                        </m:r>
                        <m:r>
                          <m:rPr>
                            <m:sty m:val="p"/>
                          </m:rPr>
                          <a:rPr lang="en-US" sz="1400"/>
                          <m:t>Δ</m:t>
                        </m:r>
                        <m:r>
                          <a:rPr lang="en-US" sz="1400" i="1"/>
                          <m:t>𝑡</m:t>
                        </m:r>
                        <m:r>
                          <a:rPr lang="en-US" sz="1400"/>
                          <m:t>)≜</m:t>
                        </m:r>
                        <m:sSub>
                          <m:sSubPr>
                            <m:ctrlPr>
                              <a:rPr lang="fr-FR" sz="1400" i="1"/>
                            </m:ctrlPr>
                          </m:sSubPr>
                          <m:e>
                            <m:r>
                              <a:rPr lang="en-US" sz="1400" i="1"/>
                              <m:t>𝐴</m:t>
                            </m:r>
                          </m:e>
                          <m:sub>
                            <m:r>
                              <a:rPr lang="en-US" sz="1400" i="1"/>
                              <m:t>𝑐</m:t>
                            </m:r>
                          </m:sub>
                        </m:sSub>
                        <m:r>
                          <a:rPr lang="en-US" sz="1400"/>
                          <m:t>(</m:t>
                        </m:r>
                        <m:r>
                          <m:rPr>
                            <m:sty m:val="p"/>
                          </m:rPr>
                          <a:rPr lang="en-US" sz="1400"/>
                          <m:t>Δ</m:t>
                        </m:r>
                        <m:r>
                          <a:rPr lang="en-US" sz="1400" i="1"/>
                          <m:t>𝑡</m:t>
                        </m:r>
                        <m:r>
                          <a:rPr lang="en-US" sz="1400"/>
                          <m:t>)</m:t>
                        </m:r>
                      </m:e>
                    </m:d>
                  </m:oMath>
                </a14:m>
                <a:r>
                  <a:rPr lang="en-US" sz="1400" dirty="0"/>
                  <a:t>, which measures channel intensity as a function of Doppler frequency.</a:t>
                </a:r>
                <a:endParaRPr lang="fr-FR" sz="1400" dirty="0"/>
              </a:p>
              <a:p>
                <a:pPr lvl="0"/>
                <a:r>
                  <a:rPr lang="en-US" sz="1400" dirty="0"/>
                  <a:t>The maximum value of </a:t>
                </a:r>
                <a14:m>
                  <m:oMath xmlns:m="http://schemas.openxmlformats.org/officeDocument/2006/math">
                    <m:r>
                      <a:rPr lang="en-US" sz="1400" i="1"/>
                      <m:t>𝜌</m:t>
                    </m:r>
                  </m:oMath>
                </a14:m>
                <a:r>
                  <a:rPr lang="en-US" sz="1400" dirty="0"/>
                  <a:t> for which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1400" i="1"/>
                        </m:ctrlPr>
                      </m:dPr>
                      <m:e>
                        <m:sSub>
                          <m:sSubPr>
                            <m:ctrlPr>
                              <a:rPr lang="fr-FR" sz="1400" i="1"/>
                            </m:ctrlPr>
                          </m:sSubPr>
                          <m:e>
                            <m:r>
                              <a:rPr lang="en-US" sz="1400" i="1"/>
                              <m:t>𝑆</m:t>
                            </m:r>
                          </m:e>
                          <m:sub>
                            <m:r>
                              <a:rPr lang="en-US" sz="1400" i="1"/>
                              <m:t>𝑐</m:t>
                            </m:r>
                          </m:sub>
                        </m:sSub>
                        <m:r>
                          <a:rPr lang="en-US" sz="1400"/>
                          <m:t>(</m:t>
                        </m:r>
                        <m:r>
                          <a:rPr lang="en-US" sz="1400" i="1"/>
                          <m:t>𝜌</m:t>
                        </m:r>
                        <m:r>
                          <a:rPr lang="en-US" sz="1400"/>
                          <m:t>)</m:t>
                        </m:r>
                      </m:e>
                    </m:d>
                    <m:r>
                      <a:rPr lang="en-US" sz="1400"/>
                      <m:t>&gt;0</m:t>
                    </m:r>
                  </m:oMath>
                </a14:m>
                <a:r>
                  <a:rPr lang="en-US" sz="1400" dirty="0"/>
                  <a:t> is called the channel Doppler spread, which is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𝐵</m:t>
                        </m:r>
                      </m:e>
                      <m:sub>
                        <m:r>
                          <a:rPr lang="en-US" sz="1400" i="1"/>
                          <m:t>𝑑</m:t>
                        </m:r>
                      </m:sub>
                    </m:sSub>
                  </m:oMath>
                </a14:m>
                <a:r>
                  <a:rPr lang="en-US" sz="1400" dirty="0"/>
                  <a:t>.</a:t>
                </a:r>
                <a:endParaRPr lang="fr-FR" sz="1400" dirty="0"/>
              </a:p>
              <a:p>
                <a:pPr lvl="0"/>
                <a:r>
                  <a:rPr lang="en-US" sz="1400" dirty="0"/>
                  <a:t>By the Fourier transform relationship,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𝐴</m:t>
                        </m:r>
                      </m:e>
                      <m:sub>
                        <m:r>
                          <a:rPr lang="en-US" sz="1400" i="1"/>
                          <m:t>𝑐</m:t>
                        </m:r>
                      </m:sub>
                    </m:sSub>
                    <m:r>
                      <a:rPr lang="en-US" sz="1400"/>
                      <m:t>(</m:t>
                    </m:r>
                    <m:r>
                      <m:rPr>
                        <m:sty m:val="p"/>
                      </m:rPr>
                      <a:rPr lang="en-US" sz="1400"/>
                      <m:t>Δ</m:t>
                    </m:r>
                    <m:r>
                      <a:rPr lang="en-US" sz="1400" i="1"/>
                      <m:t>𝑡</m:t>
                    </m:r>
                    <m:r>
                      <a:rPr lang="en-US" sz="1400"/>
                      <m:t>)≈0</m:t>
                    </m:r>
                  </m:oMath>
                </a14:m>
                <a:r>
                  <a:rPr lang="en-US" sz="1400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/>
                      <m:t>Δ</m:t>
                    </m:r>
                    <m:r>
                      <a:rPr lang="en-US" sz="1400" i="1"/>
                      <m:t>𝑡</m:t>
                    </m:r>
                    <m:r>
                      <a:rPr lang="en-US" sz="1400"/>
                      <m:t>&gt;1/</m:t>
                    </m:r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𝐵</m:t>
                        </m:r>
                      </m:e>
                      <m:sub>
                        <m:r>
                          <a:rPr lang="en-US" sz="1400" i="1"/>
                          <m:t>𝑑</m:t>
                        </m:r>
                      </m:sub>
                    </m:sSub>
                  </m:oMath>
                </a14:m>
                <a:r>
                  <a:rPr lang="en-US" sz="1400" dirty="0"/>
                  <a:t>. Thus, the channel becomes uncorrelated over a time of </a:t>
                </a:r>
                <a14:m>
                  <m:oMath xmlns:m="http://schemas.openxmlformats.org/officeDocument/2006/math">
                    <m:r>
                      <a:rPr lang="en-US" sz="1400"/>
                      <m:t>1/</m:t>
                    </m:r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𝐵</m:t>
                        </m:r>
                      </m:e>
                      <m:sub>
                        <m:r>
                          <a:rPr lang="en-US" sz="1400" i="1"/>
                          <m:t>𝑑</m:t>
                        </m:r>
                      </m:sub>
                    </m:sSub>
                  </m:oMath>
                </a14:m>
                <a:r>
                  <a:rPr lang="en-US" sz="1400" dirty="0"/>
                  <a:t> seconds.</a:t>
                </a:r>
                <a:endParaRPr lang="fr-FR" sz="1400" dirty="0"/>
              </a:p>
              <a:p>
                <a:pPr lvl="0"/>
                <a:r>
                  <a:rPr lang="en-US" sz="1400" dirty="0"/>
                  <a:t>We define the channel </a:t>
                </a:r>
                <a:r>
                  <a:rPr lang="en-US" sz="1400" dirty="0" err="1"/>
                  <a:t>coherance</a:t>
                </a:r>
                <a:r>
                  <a:rPr lang="en-US" sz="1400" dirty="0"/>
                  <a:t> time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𝑇</m:t>
                        </m:r>
                      </m:e>
                      <m:sub>
                        <m:r>
                          <a:rPr lang="en-US" sz="1400" i="1"/>
                          <m:t>𝑐</m:t>
                        </m:r>
                      </m:sub>
                    </m:sSub>
                    <m:r>
                      <a:rPr lang="en-US" sz="1400"/>
                      <m:t>=1/</m:t>
                    </m:r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𝐵</m:t>
                        </m:r>
                      </m:e>
                      <m:sub>
                        <m:r>
                          <a:rPr lang="en-US" sz="1400" i="1"/>
                          <m:t>𝑑</m:t>
                        </m:r>
                      </m:sub>
                    </m:sSub>
                  </m:oMath>
                </a14:m>
                <a:r>
                  <a:rPr lang="en-US" sz="1400" dirty="0"/>
                  <a:t>. A deep fade lasts approximately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𝑇</m:t>
                        </m:r>
                      </m:e>
                      <m:sub>
                        <m:r>
                          <a:rPr lang="en-US" sz="1400" i="1"/>
                          <m:t>𝑐</m:t>
                        </m:r>
                      </m:sub>
                    </m:sSub>
                  </m:oMath>
                </a14:m>
                <a:r>
                  <a:rPr lang="en-US" sz="1400" dirty="0"/>
                  <a:t> seconds. Hence, if the coherence time greatly exceeds a bit time, the signal experiences error bursts lasting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/>
                        </m:ctrlPr>
                      </m:sSubPr>
                      <m:e>
                        <m:r>
                          <a:rPr lang="en-US" sz="1400" i="1"/>
                          <m:t>𝑇</m:t>
                        </m:r>
                      </m:e>
                      <m:sub>
                        <m:r>
                          <a:rPr lang="en-US" sz="1400" i="1"/>
                          <m:t>𝑐</m:t>
                        </m:r>
                      </m:sub>
                    </m:sSub>
                  </m:oMath>
                </a14:m>
                <a:r>
                  <a:rPr lang="en-US" sz="1400" dirty="0"/>
                  <a:t> seconds.</a:t>
                </a:r>
                <a:endParaRPr lang="fr-FR" sz="1400" dirty="0"/>
              </a:p>
            </p:txBody>
          </p:sp>
        </mc:Choice>
        <mc:Fallback>
          <p:sp>
            <p:nvSpPr>
              <p:cNvPr id="3" name="Espace réservé du text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8340" y="1337513"/>
                <a:ext cx="7123430" cy="5855577"/>
              </a:xfrm>
              <a:blipFill>
                <a:blip r:embed="rId3"/>
                <a:stretch>
                  <a:fillRect l="-1541" t="-937" r="-1370" b="-8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2490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11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241" y="343661"/>
            <a:ext cx="565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 Black"/>
                <a:cs typeface="Arial Black"/>
              </a:rPr>
              <a:t>LTI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62325" y="1228725"/>
            <a:ext cx="1466850" cy="447675"/>
          </a:xfrm>
          <a:prstGeom prst="rect">
            <a:avLst/>
          </a:prstGeom>
          <a:solidFill>
            <a:srgbClr val="CCFFFF"/>
          </a:solidFill>
          <a:ln w="9525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40"/>
              </a:spcBef>
            </a:pPr>
            <a:r>
              <a:rPr sz="2400" i="1" spc="-20" dirty="0">
                <a:latin typeface="Times New Roman"/>
                <a:cs typeface="Times New Roman"/>
              </a:rPr>
              <a:t>h</a:t>
            </a:r>
            <a:r>
              <a:rPr sz="2400" spc="-20" dirty="0">
                <a:latin typeface="Times New Roman"/>
                <a:cs typeface="Times New Roman"/>
              </a:rPr>
              <a:t>(</a:t>
            </a:r>
            <a:r>
              <a:rPr sz="2400" i="1" spc="-20" dirty="0">
                <a:latin typeface="Times New Roman"/>
                <a:cs typeface="Times New Roman"/>
              </a:rPr>
              <a:t>t</a:t>
            </a:r>
            <a:r>
              <a:rPr sz="2400" spc="-2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33600" y="1447800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1143000" y="0"/>
                </a:moveTo>
                <a:lnTo>
                  <a:pt x="1143000" y="76200"/>
                </a:lnTo>
                <a:lnTo>
                  <a:pt x="1206500" y="44450"/>
                </a:lnTo>
                <a:lnTo>
                  <a:pt x="1155700" y="44450"/>
                </a:lnTo>
                <a:lnTo>
                  <a:pt x="1155700" y="31750"/>
                </a:lnTo>
                <a:lnTo>
                  <a:pt x="1206500" y="31750"/>
                </a:lnTo>
                <a:lnTo>
                  <a:pt x="1143000" y="0"/>
                </a:lnTo>
                <a:close/>
              </a:path>
              <a:path w="1219200" h="76200">
                <a:moveTo>
                  <a:pt x="11430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143000" y="44450"/>
                </a:lnTo>
                <a:lnTo>
                  <a:pt x="1143000" y="31750"/>
                </a:lnTo>
                <a:close/>
              </a:path>
              <a:path w="1219200" h="76200">
                <a:moveTo>
                  <a:pt x="1206500" y="31750"/>
                </a:moveTo>
                <a:lnTo>
                  <a:pt x="1155700" y="31750"/>
                </a:lnTo>
                <a:lnTo>
                  <a:pt x="1155700" y="44450"/>
                </a:lnTo>
                <a:lnTo>
                  <a:pt x="1206500" y="44450"/>
                </a:lnTo>
                <a:lnTo>
                  <a:pt x="1219200" y="38100"/>
                </a:lnTo>
                <a:lnTo>
                  <a:pt x="12065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8340" y="802351"/>
            <a:ext cx="1604645" cy="126809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Example:</a:t>
            </a:r>
            <a:endParaRPr sz="2000">
              <a:latin typeface="Times New Roman"/>
              <a:cs typeface="Times New Roman"/>
            </a:endParaRPr>
          </a:p>
          <a:p>
            <a:pPr marL="962660">
              <a:lnSpc>
                <a:spcPct val="100000"/>
              </a:lnSpc>
              <a:spcBef>
                <a:spcPts val="755"/>
              </a:spcBef>
            </a:pPr>
            <a:r>
              <a:rPr sz="1850" i="1" spc="30" dirty="0">
                <a:latin typeface="Times New Roman"/>
                <a:cs typeface="Times New Roman"/>
              </a:rPr>
              <a:t>x</a:t>
            </a:r>
            <a:r>
              <a:rPr sz="1850" spc="30" dirty="0">
                <a:latin typeface="Times New Roman"/>
                <a:cs typeface="Times New Roman"/>
              </a:rPr>
              <a:t>(</a:t>
            </a:r>
            <a:r>
              <a:rPr sz="1850" i="1" spc="30" dirty="0">
                <a:latin typeface="Times New Roman"/>
                <a:cs typeface="Times New Roman"/>
              </a:rPr>
              <a:t>t</a:t>
            </a:r>
            <a:r>
              <a:rPr sz="1850" spc="30" dirty="0">
                <a:latin typeface="Times New Roman"/>
                <a:cs typeface="Times New Roman"/>
              </a:rPr>
              <a:t>)</a:t>
            </a:r>
            <a:endParaRPr sz="1850">
              <a:latin typeface="Times New Roman"/>
              <a:cs typeface="Times New Roman"/>
            </a:endParaRPr>
          </a:p>
          <a:p>
            <a:pPr marL="676910">
              <a:lnSpc>
                <a:spcPct val="100000"/>
              </a:lnSpc>
              <a:spcBef>
                <a:spcPts val="1410"/>
              </a:spcBef>
            </a:pPr>
            <a:r>
              <a:rPr sz="1750" i="1" dirty="0">
                <a:latin typeface="Times New Roman"/>
                <a:cs typeface="Times New Roman"/>
              </a:rPr>
              <a:t>x</a:t>
            </a:r>
            <a:r>
              <a:rPr sz="1750" dirty="0">
                <a:latin typeface="Times New Roman"/>
                <a:cs typeface="Times New Roman"/>
              </a:rPr>
              <a:t>(</a:t>
            </a:r>
            <a:r>
              <a:rPr sz="1750" i="1" dirty="0">
                <a:latin typeface="Times New Roman"/>
                <a:cs typeface="Times New Roman"/>
              </a:rPr>
              <a:t>t</a:t>
            </a:r>
            <a:r>
              <a:rPr sz="1750" dirty="0">
                <a:latin typeface="Times New Roman"/>
                <a:cs typeface="Times New Roman"/>
              </a:rPr>
              <a:t>)</a:t>
            </a:r>
            <a:r>
              <a:rPr sz="1750" spc="2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Symbol"/>
                <a:cs typeface="Symbol"/>
              </a:rPr>
              <a:t></a:t>
            </a:r>
            <a:r>
              <a:rPr sz="1750" spc="-110" dirty="0">
                <a:latin typeface="Times New Roman"/>
                <a:cs typeface="Times New Roman"/>
              </a:rPr>
              <a:t> </a:t>
            </a:r>
            <a:r>
              <a:rPr sz="1850" spc="-35" dirty="0">
                <a:latin typeface="Symbol"/>
                <a:cs typeface="Symbol"/>
              </a:rPr>
              <a:t></a:t>
            </a:r>
            <a:r>
              <a:rPr sz="1850" spc="-155" dirty="0">
                <a:latin typeface="Times New Roman"/>
                <a:cs typeface="Times New Roman"/>
              </a:rPr>
              <a:t> </a:t>
            </a:r>
            <a:r>
              <a:rPr sz="1750" spc="-25" dirty="0">
                <a:latin typeface="Times New Roman"/>
                <a:cs typeface="Times New Roman"/>
              </a:rPr>
              <a:t>(</a:t>
            </a:r>
            <a:r>
              <a:rPr sz="1750" i="1" spc="-25" dirty="0">
                <a:latin typeface="Times New Roman"/>
                <a:cs typeface="Times New Roman"/>
              </a:rPr>
              <a:t>t</a:t>
            </a:r>
            <a:r>
              <a:rPr sz="1750" spc="-25" dirty="0">
                <a:latin typeface="Times New Roman"/>
                <a:cs typeface="Times New Roman"/>
              </a:rPr>
              <a:t>)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38700" y="1438275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1143000" y="0"/>
                </a:moveTo>
                <a:lnTo>
                  <a:pt x="1143000" y="76200"/>
                </a:lnTo>
                <a:lnTo>
                  <a:pt x="1206500" y="44450"/>
                </a:lnTo>
                <a:lnTo>
                  <a:pt x="1155700" y="44450"/>
                </a:lnTo>
                <a:lnTo>
                  <a:pt x="1155700" y="31750"/>
                </a:lnTo>
                <a:lnTo>
                  <a:pt x="1206500" y="31750"/>
                </a:lnTo>
                <a:lnTo>
                  <a:pt x="1143000" y="0"/>
                </a:lnTo>
                <a:close/>
              </a:path>
              <a:path w="1219200" h="76200">
                <a:moveTo>
                  <a:pt x="11430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143000" y="44450"/>
                </a:lnTo>
                <a:lnTo>
                  <a:pt x="1143000" y="31750"/>
                </a:lnTo>
                <a:close/>
              </a:path>
              <a:path w="1219200" h="76200">
                <a:moveTo>
                  <a:pt x="1206500" y="31750"/>
                </a:moveTo>
                <a:lnTo>
                  <a:pt x="1155700" y="31750"/>
                </a:lnTo>
                <a:lnTo>
                  <a:pt x="1155700" y="44450"/>
                </a:lnTo>
                <a:lnTo>
                  <a:pt x="1206500" y="44450"/>
                </a:lnTo>
                <a:lnTo>
                  <a:pt x="1219200" y="38100"/>
                </a:lnTo>
                <a:lnTo>
                  <a:pt x="12065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055689" y="1269310"/>
            <a:ext cx="681355" cy="7702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30"/>
              </a:spcBef>
            </a:pPr>
            <a:r>
              <a:rPr sz="1850" i="1" spc="35" dirty="0">
                <a:latin typeface="Times New Roman"/>
                <a:cs typeface="Times New Roman"/>
              </a:rPr>
              <a:t>y</a:t>
            </a:r>
            <a:r>
              <a:rPr sz="1850" spc="35" dirty="0">
                <a:latin typeface="Times New Roman"/>
                <a:cs typeface="Times New Roman"/>
              </a:rPr>
              <a:t>(</a:t>
            </a:r>
            <a:r>
              <a:rPr sz="1850" i="1" spc="35" dirty="0">
                <a:latin typeface="Times New Roman"/>
                <a:cs typeface="Times New Roman"/>
              </a:rPr>
              <a:t>t</a:t>
            </a:r>
            <a:r>
              <a:rPr sz="1850" spc="35" dirty="0">
                <a:latin typeface="Times New Roman"/>
                <a:cs typeface="Times New Roman"/>
              </a:rPr>
              <a:t>)</a:t>
            </a: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1750" i="1" dirty="0">
                <a:latin typeface="Times New Roman"/>
                <a:cs typeface="Times New Roman"/>
              </a:rPr>
              <a:t>y</a:t>
            </a:r>
            <a:r>
              <a:rPr sz="1750" dirty="0">
                <a:latin typeface="Times New Roman"/>
                <a:cs typeface="Times New Roman"/>
              </a:rPr>
              <a:t>(</a:t>
            </a:r>
            <a:r>
              <a:rPr sz="1750" i="1" dirty="0">
                <a:latin typeface="Times New Roman"/>
                <a:cs typeface="Times New Roman"/>
              </a:rPr>
              <a:t>t</a:t>
            </a:r>
            <a:r>
              <a:rPr sz="1750" dirty="0">
                <a:latin typeface="Times New Roman"/>
                <a:cs typeface="Times New Roman"/>
              </a:rPr>
              <a:t>)</a:t>
            </a:r>
            <a:r>
              <a:rPr sz="1750" spc="6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Symbol"/>
                <a:cs typeface="Symbol"/>
              </a:rPr>
              <a:t></a:t>
            </a:r>
            <a:r>
              <a:rPr sz="1750" spc="5" dirty="0">
                <a:latin typeface="Times New Roman"/>
                <a:cs typeface="Times New Roman"/>
              </a:rPr>
              <a:t> </a:t>
            </a:r>
            <a:r>
              <a:rPr sz="1750" spc="-50" dirty="0">
                <a:latin typeface="Times New Roman"/>
                <a:cs typeface="Times New Roman"/>
              </a:rPr>
              <a:t>?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40677" y="1785023"/>
            <a:ext cx="175133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i="1" dirty="0">
                <a:latin typeface="Times New Roman"/>
                <a:cs typeface="Times New Roman"/>
              </a:rPr>
              <a:t>h</a:t>
            </a:r>
            <a:r>
              <a:rPr sz="1750" dirty="0">
                <a:latin typeface="Times New Roman"/>
                <a:cs typeface="Times New Roman"/>
              </a:rPr>
              <a:t>(</a:t>
            </a:r>
            <a:r>
              <a:rPr sz="1750" i="1" dirty="0">
                <a:latin typeface="Times New Roman"/>
                <a:cs typeface="Times New Roman"/>
              </a:rPr>
              <a:t>t</a:t>
            </a:r>
            <a:r>
              <a:rPr sz="1750" dirty="0">
                <a:latin typeface="Times New Roman"/>
                <a:cs typeface="Times New Roman"/>
              </a:rPr>
              <a:t>)</a:t>
            </a:r>
            <a:r>
              <a:rPr sz="1750" spc="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Symbol"/>
                <a:cs typeface="Symbol"/>
              </a:rPr>
              <a:t></a:t>
            </a:r>
            <a:r>
              <a:rPr sz="1750" spc="-2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exp(</a:t>
            </a:r>
            <a:r>
              <a:rPr sz="1750" dirty="0">
                <a:latin typeface="Symbol"/>
                <a:cs typeface="Symbol"/>
              </a:rPr>
              <a:t></a:t>
            </a:r>
            <a:r>
              <a:rPr sz="1750" i="1" dirty="0">
                <a:latin typeface="Times New Roman"/>
                <a:cs typeface="Times New Roman"/>
              </a:rPr>
              <a:t>t</a:t>
            </a:r>
            <a:r>
              <a:rPr sz="1750" dirty="0">
                <a:latin typeface="Times New Roman"/>
                <a:cs typeface="Times New Roman"/>
              </a:rPr>
              <a:t>),</a:t>
            </a:r>
            <a:r>
              <a:rPr sz="1750" spc="-229" dirty="0">
                <a:latin typeface="Times New Roman"/>
                <a:cs typeface="Times New Roman"/>
              </a:rPr>
              <a:t> </a:t>
            </a:r>
            <a:r>
              <a:rPr sz="1750" i="1" dirty="0">
                <a:latin typeface="Times New Roman"/>
                <a:cs typeface="Times New Roman"/>
              </a:rPr>
              <a:t>t</a:t>
            </a:r>
            <a:r>
              <a:rPr sz="1750" i="1" spc="10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Symbol"/>
                <a:cs typeface="Symbol"/>
              </a:rPr>
              <a:t></a:t>
            </a:r>
            <a:r>
              <a:rPr sz="1750" spc="-20" dirty="0">
                <a:latin typeface="Times New Roman"/>
                <a:cs typeface="Times New Roman"/>
              </a:rPr>
              <a:t> </a:t>
            </a:r>
            <a:r>
              <a:rPr sz="1750" spc="-50" dirty="0">
                <a:latin typeface="Times New Roman"/>
                <a:cs typeface="Times New Roman"/>
              </a:rPr>
              <a:t>0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5092" y="2362962"/>
            <a:ext cx="10737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Method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5092" y="4068317"/>
            <a:ext cx="10737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Method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2: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40758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NOISE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722234" cy="48761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Noise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interference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Unwanted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electrical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interfering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desired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signal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Arises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outside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natural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artificial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sources</a:t>
            </a:r>
            <a:endParaRPr sz="1800">
              <a:latin typeface="Times New Roman"/>
              <a:cs typeface="Times New Roman"/>
            </a:endParaRPr>
          </a:p>
          <a:p>
            <a:pPr marL="1155700" marR="42164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Artificial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source: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noise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automobile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ignition,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other </a:t>
            </a:r>
            <a:r>
              <a:rPr sz="1800" dirty="0">
                <a:latin typeface="Times New Roman"/>
                <a:cs typeface="Times New Roman"/>
              </a:rPr>
              <a:t>communication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system,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etc.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Natural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source: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thermal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noise,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atmospheric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disturbances.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7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Noise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v.s.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Noise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arises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outside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sources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fading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arises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propagation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itself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Noise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desired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desired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buried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noise</a:t>
            </a:r>
            <a:endParaRPr sz="18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(noise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only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has negative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effects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signal).</a:t>
            </a:r>
            <a:endParaRPr sz="18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Fading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results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fluctuation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become </a:t>
            </a:r>
            <a:r>
              <a:rPr sz="1800" dirty="0">
                <a:latin typeface="Times New Roman"/>
                <a:cs typeface="Times New Roman"/>
              </a:rPr>
              <a:t>larger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become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smaller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(fading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might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benefit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performance).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Noise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present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communication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systems.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Fading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unique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wireless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communications.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NOISE:</a:t>
            </a:r>
            <a:r>
              <a:rPr spc="-80" dirty="0"/>
              <a:t> </a:t>
            </a:r>
            <a:r>
              <a:rPr dirty="0"/>
              <a:t>SIGNAL</a:t>
            </a:r>
            <a:r>
              <a:rPr spc="-75" dirty="0"/>
              <a:t> </a:t>
            </a:r>
            <a:r>
              <a:rPr dirty="0"/>
              <a:t>TO</a:t>
            </a:r>
            <a:r>
              <a:rPr spc="-75" dirty="0"/>
              <a:t> </a:t>
            </a:r>
            <a:r>
              <a:rPr dirty="0"/>
              <a:t>NOISE</a:t>
            </a:r>
            <a:r>
              <a:rPr spc="-75" dirty="0"/>
              <a:t> </a:t>
            </a:r>
            <a:r>
              <a:rPr spc="-10" dirty="0"/>
              <a:t>RATIO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074"/>
            <a:ext cx="7512050" cy="254190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Signal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to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noise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ratio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(SNR):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ratio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power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noise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power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at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receiver</a:t>
            </a:r>
            <a:r>
              <a:rPr sz="2000" spc="-1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SNR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S/N,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power,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noise</a:t>
            </a:r>
            <a:endParaRPr sz="20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power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observed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10" dirty="0">
                <a:latin typeface="Times New Roman"/>
                <a:cs typeface="Times New Roman"/>
              </a:rPr>
              <a:t>receiver.</a:t>
            </a:r>
            <a:endParaRPr sz="2000">
              <a:latin typeface="Times New Roman"/>
              <a:cs typeface="Times New Roman"/>
            </a:endParaRPr>
          </a:p>
          <a:p>
            <a:pPr marL="756285" marR="763270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High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SNR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strong,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noise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weak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Better </a:t>
            </a:r>
            <a:r>
              <a:rPr sz="2000" dirty="0">
                <a:latin typeface="Times New Roman"/>
                <a:cs typeface="Times New Roman"/>
              </a:rPr>
              <a:t>communication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quality.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Improve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SNR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Improve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Tx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power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power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consumption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52370" y="5911697"/>
            <a:ext cx="1019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High</a:t>
            </a:r>
            <a:r>
              <a:rPr sz="18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SNR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61557" y="5949797"/>
            <a:ext cx="969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Low</a:t>
            </a:r>
            <a:r>
              <a:rPr sz="18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SNR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0506" y="3531933"/>
            <a:ext cx="2769250" cy="219503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65069" y="3584217"/>
            <a:ext cx="2536906" cy="1995834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41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NOISE:</a:t>
            </a:r>
            <a:r>
              <a:rPr spc="-70" dirty="0"/>
              <a:t> </a:t>
            </a:r>
            <a:r>
              <a:rPr dirty="0"/>
              <a:t>THERMAL</a:t>
            </a:r>
            <a:r>
              <a:rPr spc="-65" dirty="0"/>
              <a:t> </a:t>
            </a:r>
            <a:r>
              <a:rPr spc="-10" dirty="0"/>
              <a:t>NOISE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951470" cy="220472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Thermal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noise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 random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process</a:t>
            </a:r>
            <a:endParaRPr sz="20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instant,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random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voltage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due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thermal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noise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follows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Gaussian </a:t>
            </a:r>
            <a:r>
              <a:rPr sz="1800" dirty="0">
                <a:latin typeface="Times New Roman"/>
                <a:cs typeface="Times New Roman"/>
              </a:rPr>
              <a:t>distribution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zero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mean.</a:t>
            </a:r>
            <a:endParaRPr sz="1800">
              <a:latin typeface="Times New Roman"/>
              <a:cs typeface="Times New Roman"/>
            </a:endParaRPr>
          </a:p>
          <a:p>
            <a:pPr marL="1155700" marR="70231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random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voltage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caused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motions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large </a:t>
            </a:r>
            <a:r>
              <a:rPr sz="1800" dirty="0">
                <a:latin typeface="Times New Roman"/>
                <a:cs typeface="Times New Roman"/>
              </a:rPr>
              <a:t>number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electrons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(central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limit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theorem).</a:t>
            </a:r>
            <a:endParaRPr sz="1800">
              <a:latin typeface="Times New Roman"/>
              <a:cs typeface="Times New Roman"/>
            </a:endParaRPr>
          </a:p>
          <a:p>
            <a:pPr marL="756285" marR="240665" lvl="1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noise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samples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two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instants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uncorrelated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Auto- </a:t>
            </a:r>
            <a:r>
              <a:rPr sz="1800" dirty="0">
                <a:latin typeface="Times New Roman"/>
                <a:cs typeface="Times New Roman"/>
              </a:rPr>
              <a:t>correlation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function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181350" y="3006725"/>
            <a:ext cx="2907030" cy="546100"/>
            <a:chOff x="3181350" y="3006725"/>
            <a:chExt cx="2907030" cy="546100"/>
          </a:xfrm>
        </p:grpSpPr>
        <p:sp>
          <p:nvSpPr>
            <p:cNvPr id="9" name="object 9"/>
            <p:cNvSpPr/>
            <p:nvPr/>
          </p:nvSpPr>
          <p:spPr>
            <a:xfrm>
              <a:off x="3181350" y="3006725"/>
              <a:ext cx="2907030" cy="546100"/>
            </a:xfrm>
            <a:custGeom>
              <a:avLst/>
              <a:gdLst/>
              <a:ahLst/>
              <a:cxnLst/>
              <a:rect l="l" t="t" r="r" b="b"/>
              <a:pathLst>
                <a:path w="2907029" h="546100">
                  <a:moveTo>
                    <a:pt x="2906776" y="0"/>
                  </a:moveTo>
                  <a:lnTo>
                    <a:pt x="0" y="0"/>
                  </a:lnTo>
                  <a:lnTo>
                    <a:pt x="0" y="546100"/>
                  </a:lnTo>
                  <a:lnTo>
                    <a:pt x="2906776" y="546100"/>
                  </a:lnTo>
                  <a:lnTo>
                    <a:pt x="2906776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67006" y="3288302"/>
              <a:ext cx="271145" cy="0"/>
            </a:xfrm>
            <a:custGeom>
              <a:avLst/>
              <a:gdLst/>
              <a:ahLst/>
              <a:cxnLst/>
              <a:rect l="l" t="t" r="r" b="b"/>
              <a:pathLst>
                <a:path w="271145">
                  <a:moveTo>
                    <a:pt x="0" y="0"/>
                  </a:moveTo>
                  <a:lnTo>
                    <a:pt x="270666" y="0"/>
                  </a:lnTo>
                </a:path>
              </a:pathLst>
            </a:custGeom>
            <a:ln w="85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439798" y="3282367"/>
            <a:ext cx="133985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-50" dirty="0">
                <a:latin typeface="Times New Roman"/>
                <a:cs typeface="Times New Roman"/>
              </a:rPr>
              <a:t>2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31598" y="3124529"/>
            <a:ext cx="8890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-50" dirty="0">
                <a:latin typeface="Times New Roman"/>
                <a:cs typeface="Times New Roman"/>
              </a:rPr>
              <a:t>0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14311" y="3110456"/>
            <a:ext cx="8890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-50" dirty="0">
                <a:latin typeface="Times New Roman"/>
                <a:cs typeface="Times New Roman"/>
              </a:rPr>
              <a:t>*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47748" y="3105256"/>
            <a:ext cx="41529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-35" dirty="0">
                <a:latin typeface="Symbol"/>
                <a:cs typeface="Symbol"/>
              </a:rPr>
              <a:t></a:t>
            </a:r>
            <a:r>
              <a:rPr sz="1750" spc="-180" dirty="0">
                <a:latin typeface="Times New Roman"/>
                <a:cs typeface="Times New Roman"/>
              </a:rPr>
              <a:t> </a:t>
            </a:r>
            <a:r>
              <a:rPr sz="1650" spc="-85" dirty="0">
                <a:latin typeface="Times New Roman"/>
                <a:cs typeface="Times New Roman"/>
              </a:rPr>
              <a:t>(</a:t>
            </a:r>
            <a:r>
              <a:rPr sz="1750" spc="-85" dirty="0">
                <a:latin typeface="Symbol"/>
                <a:cs typeface="Symbol"/>
              </a:rPr>
              <a:t></a:t>
            </a:r>
            <a:r>
              <a:rPr sz="1750" spc="-185" dirty="0">
                <a:latin typeface="Times New Roman"/>
                <a:cs typeface="Times New Roman"/>
              </a:rPr>
              <a:t> </a:t>
            </a:r>
            <a:r>
              <a:rPr sz="1650" spc="-50" dirty="0">
                <a:latin typeface="Times New Roman"/>
                <a:cs typeface="Times New Roman"/>
              </a:rPr>
              <a:t>)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78833" y="2983718"/>
            <a:ext cx="170180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i="1" spc="-50" dirty="0">
                <a:latin typeface="Times New Roman"/>
                <a:cs typeface="Times New Roman"/>
              </a:rPr>
              <a:t>N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38061" y="3258077"/>
            <a:ext cx="8191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-50" dirty="0">
                <a:latin typeface="Times New Roman"/>
                <a:cs typeface="Times New Roman"/>
              </a:rPr>
              <a:t>x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07172" y="2977706"/>
            <a:ext cx="2124075" cy="446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i="1" dirty="0">
                <a:latin typeface="Times New Roman"/>
                <a:cs typeface="Times New Roman"/>
              </a:rPr>
              <a:t>R</a:t>
            </a:r>
            <a:r>
              <a:rPr sz="1650" i="1" spc="210" dirty="0">
                <a:latin typeface="Times New Roman"/>
                <a:cs typeface="Times New Roman"/>
              </a:rPr>
              <a:t> </a:t>
            </a:r>
            <a:r>
              <a:rPr sz="1650" spc="-85" dirty="0">
                <a:latin typeface="Times New Roman"/>
                <a:cs typeface="Times New Roman"/>
              </a:rPr>
              <a:t>(</a:t>
            </a:r>
            <a:r>
              <a:rPr sz="1750" spc="-85" dirty="0">
                <a:latin typeface="Symbol"/>
                <a:cs typeface="Symbol"/>
              </a:rPr>
              <a:t></a:t>
            </a:r>
            <a:r>
              <a:rPr sz="1750" spc="-200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)</a:t>
            </a:r>
            <a:r>
              <a:rPr sz="1650" spc="-50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Symbol"/>
                <a:cs typeface="Symbol"/>
              </a:rPr>
              <a:t></a:t>
            </a:r>
            <a:r>
              <a:rPr sz="1650" dirty="0">
                <a:latin typeface="Times New Roman"/>
                <a:cs typeface="Times New Roman"/>
              </a:rPr>
              <a:t> </a:t>
            </a:r>
            <a:r>
              <a:rPr sz="1650" i="1" spc="-10" dirty="0">
                <a:latin typeface="Times New Roman"/>
                <a:cs typeface="Times New Roman"/>
              </a:rPr>
              <a:t>E</a:t>
            </a:r>
            <a:r>
              <a:rPr sz="2750" spc="-10" dirty="0">
                <a:latin typeface="Symbol"/>
                <a:cs typeface="Symbol"/>
              </a:rPr>
              <a:t></a:t>
            </a:r>
            <a:r>
              <a:rPr sz="1650" i="1" spc="-10" dirty="0">
                <a:latin typeface="Times New Roman"/>
                <a:cs typeface="Times New Roman"/>
              </a:rPr>
              <a:t>n</a:t>
            </a:r>
            <a:r>
              <a:rPr sz="1650" spc="-10" dirty="0">
                <a:latin typeface="Times New Roman"/>
                <a:cs typeface="Times New Roman"/>
              </a:rPr>
              <a:t>(</a:t>
            </a:r>
            <a:r>
              <a:rPr sz="1650" i="1" spc="-10" dirty="0">
                <a:latin typeface="Times New Roman"/>
                <a:cs typeface="Times New Roman"/>
              </a:rPr>
              <a:t>t</a:t>
            </a:r>
            <a:r>
              <a:rPr sz="1650" spc="-10" dirty="0">
                <a:latin typeface="Times New Roman"/>
                <a:cs typeface="Times New Roman"/>
              </a:rPr>
              <a:t>)</a:t>
            </a:r>
            <a:r>
              <a:rPr sz="1650" i="1" spc="-10" dirty="0">
                <a:latin typeface="Times New Roman"/>
                <a:cs typeface="Times New Roman"/>
              </a:rPr>
              <a:t>n</a:t>
            </a:r>
            <a:r>
              <a:rPr sz="1650" i="1" spc="220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(</a:t>
            </a:r>
            <a:r>
              <a:rPr sz="1650" i="1" dirty="0">
                <a:latin typeface="Times New Roman"/>
                <a:cs typeface="Times New Roman"/>
              </a:rPr>
              <a:t>t</a:t>
            </a:r>
            <a:r>
              <a:rPr sz="1650" i="1" spc="-5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Symbol"/>
                <a:cs typeface="Symbol"/>
              </a:rPr>
              <a:t></a:t>
            </a:r>
            <a:r>
              <a:rPr sz="1750" dirty="0">
                <a:latin typeface="Symbol"/>
                <a:cs typeface="Symbol"/>
              </a:rPr>
              <a:t></a:t>
            </a:r>
            <a:r>
              <a:rPr sz="1750" spc="-200" dirty="0">
                <a:latin typeface="Times New Roman"/>
                <a:cs typeface="Times New Roman"/>
              </a:rPr>
              <a:t> </a:t>
            </a:r>
            <a:r>
              <a:rPr sz="1650" spc="-25" dirty="0">
                <a:latin typeface="Times New Roman"/>
                <a:cs typeface="Times New Roman"/>
              </a:rPr>
              <a:t>)</a:t>
            </a:r>
            <a:r>
              <a:rPr sz="2750" spc="-25" dirty="0">
                <a:latin typeface="Symbol"/>
                <a:cs typeface="Symbol"/>
              </a:rPr>
              <a:t></a:t>
            </a:r>
            <a:r>
              <a:rPr sz="1650" spc="-25" dirty="0">
                <a:latin typeface="Symbol"/>
                <a:cs typeface="Symbol"/>
              </a:rPr>
              <a:t></a:t>
            </a:r>
            <a:endParaRPr sz="1650">
              <a:latin typeface="Symbol"/>
              <a:cs typeface="Symbo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4625" y="3514661"/>
            <a:ext cx="3971925" cy="2979801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241" y="343661"/>
            <a:ext cx="5224145" cy="1217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NOISE:</a:t>
            </a:r>
            <a:r>
              <a:rPr sz="2400" spc="-70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THERMAL</a:t>
            </a:r>
            <a:r>
              <a:rPr sz="2400" spc="-65" dirty="0">
                <a:latin typeface="Arial Black"/>
                <a:cs typeface="Arial Black"/>
              </a:rPr>
              <a:t> </a:t>
            </a:r>
            <a:r>
              <a:rPr sz="2400" spc="-10" dirty="0">
                <a:latin typeface="Arial Black"/>
                <a:cs typeface="Arial Black"/>
              </a:rPr>
              <a:t>NOISE</a:t>
            </a:r>
            <a:endParaRPr sz="24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505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Power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spectral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density</a:t>
            </a:r>
            <a:endParaRPr sz="2000">
              <a:latin typeface="Times New Roman"/>
              <a:cs typeface="Times New Roman"/>
            </a:endParaRPr>
          </a:p>
          <a:p>
            <a:pPr marL="800100">
              <a:lnSpc>
                <a:spcPct val="100000"/>
              </a:lnSpc>
              <a:spcBef>
                <a:spcPts val="440"/>
              </a:spcBef>
              <a:tabLst>
                <a:tab pos="10864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Fourier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transform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autocorrelation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function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22575" y="1778000"/>
            <a:ext cx="2827655" cy="527050"/>
            <a:chOff x="2822575" y="1778000"/>
            <a:chExt cx="2827655" cy="527050"/>
          </a:xfrm>
        </p:grpSpPr>
        <p:sp>
          <p:nvSpPr>
            <p:cNvPr id="8" name="object 8"/>
            <p:cNvSpPr/>
            <p:nvPr/>
          </p:nvSpPr>
          <p:spPr>
            <a:xfrm>
              <a:off x="2822575" y="1778000"/>
              <a:ext cx="2827655" cy="527050"/>
            </a:xfrm>
            <a:custGeom>
              <a:avLst/>
              <a:gdLst/>
              <a:ahLst/>
              <a:cxnLst/>
              <a:rect l="l" t="t" r="r" b="b"/>
              <a:pathLst>
                <a:path w="2827654" h="527050">
                  <a:moveTo>
                    <a:pt x="2827401" y="0"/>
                  </a:moveTo>
                  <a:lnTo>
                    <a:pt x="0" y="0"/>
                  </a:lnTo>
                  <a:lnTo>
                    <a:pt x="0" y="527050"/>
                  </a:lnTo>
                  <a:lnTo>
                    <a:pt x="2827401" y="527050"/>
                  </a:lnTo>
                  <a:lnTo>
                    <a:pt x="282740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99871" y="2049753"/>
              <a:ext cx="1814195" cy="0"/>
            </a:xfrm>
            <a:custGeom>
              <a:avLst/>
              <a:gdLst/>
              <a:ahLst/>
              <a:cxnLst/>
              <a:rect l="l" t="t" r="r" b="b"/>
              <a:pathLst>
                <a:path w="1814195">
                  <a:moveTo>
                    <a:pt x="0" y="0"/>
                  </a:moveTo>
                  <a:lnTo>
                    <a:pt x="261139" y="0"/>
                  </a:lnTo>
                </a:path>
                <a:path w="1814195">
                  <a:moveTo>
                    <a:pt x="1552965" y="0"/>
                  </a:moveTo>
                  <a:lnTo>
                    <a:pt x="1813986" y="0"/>
                  </a:lnTo>
                </a:path>
              </a:pathLst>
            </a:custGeom>
            <a:ln w="8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35326" y="2043582"/>
            <a:ext cx="1174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spc="-50" dirty="0"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82395" y="2043582"/>
            <a:ext cx="1174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spc="-50" dirty="0"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24253" y="1891249"/>
            <a:ext cx="7429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900" spc="-50" dirty="0">
                <a:latin typeface="Times New Roman"/>
                <a:cs typeface="Times New Roman"/>
              </a:rPr>
              <a:t>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76042" y="1755350"/>
            <a:ext cx="15303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i="1" spc="-50" dirty="0">
                <a:latin typeface="Times New Roman"/>
                <a:cs typeface="Times New Roman"/>
              </a:rPr>
              <a:t>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73675" y="2020139"/>
            <a:ext cx="6731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900" i="1" spc="-50" dirty="0">
                <a:latin typeface="Times New Roman"/>
                <a:cs typeface="Times New Roman"/>
              </a:rPr>
              <a:t>x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14470" y="1730229"/>
            <a:ext cx="38671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900" dirty="0">
                <a:latin typeface="Symbol"/>
                <a:cs typeface="Symbol"/>
              </a:rPr>
              <a:t></a:t>
            </a:r>
            <a:r>
              <a:rPr sz="900" spc="65" dirty="0">
                <a:latin typeface="Times New Roman"/>
                <a:cs typeface="Times New Roman"/>
              </a:rPr>
              <a:t> </a:t>
            </a:r>
            <a:r>
              <a:rPr sz="2400" i="1" spc="-89" baseline="-6944" dirty="0">
                <a:latin typeface="Times New Roman"/>
                <a:cs typeface="Times New Roman"/>
              </a:rPr>
              <a:t>N</a:t>
            </a:r>
            <a:endParaRPr sz="2400" baseline="-6944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21783" y="1893669"/>
            <a:ext cx="283210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3600" spc="-37" baseline="6944" dirty="0">
                <a:latin typeface="Symbol"/>
                <a:cs typeface="Symbol"/>
              </a:rPr>
              <a:t></a:t>
            </a:r>
            <a:r>
              <a:rPr sz="900" spc="-25" dirty="0">
                <a:latin typeface="Symbol"/>
                <a:cs typeface="Symbol"/>
              </a:rPr>
              <a:t></a:t>
            </a:r>
            <a:endParaRPr sz="9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56434" y="1884234"/>
            <a:ext cx="65595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i="1" dirty="0">
                <a:latin typeface="Times New Roman"/>
                <a:cs typeface="Times New Roman"/>
              </a:rPr>
              <a:t>S</a:t>
            </a:r>
            <a:r>
              <a:rPr sz="1600" i="1" spc="3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f</a:t>
            </a:r>
            <a:r>
              <a:rPr sz="1600" i="1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)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Symbol"/>
                <a:cs typeface="Symbol"/>
              </a:rPr>
              <a:t>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45888" y="1872607"/>
            <a:ext cx="141668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1350" baseline="37037" dirty="0">
                <a:latin typeface="Times New Roman"/>
                <a:cs typeface="Times New Roman"/>
              </a:rPr>
              <a:t>0</a:t>
            </a:r>
            <a:r>
              <a:rPr sz="1350" spc="300" baseline="37037" dirty="0">
                <a:latin typeface="Times New Roman"/>
                <a:cs typeface="Times New Roman"/>
              </a:rPr>
              <a:t> </a:t>
            </a:r>
            <a:r>
              <a:rPr sz="1700" spc="-35" dirty="0">
                <a:latin typeface="Symbol"/>
                <a:cs typeface="Symbol"/>
              </a:rPr>
              <a:t></a:t>
            </a:r>
            <a:r>
              <a:rPr sz="1700" spc="-165" dirty="0">
                <a:latin typeface="Times New Roman"/>
                <a:cs typeface="Times New Roman"/>
              </a:rPr>
              <a:t> </a:t>
            </a:r>
            <a:r>
              <a:rPr sz="1600" spc="-90" dirty="0">
                <a:latin typeface="Times New Roman"/>
                <a:cs typeface="Times New Roman"/>
              </a:rPr>
              <a:t>(</a:t>
            </a:r>
            <a:r>
              <a:rPr sz="1700" spc="-90" dirty="0">
                <a:latin typeface="Symbol"/>
                <a:cs typeface="Symbol"/>
              </a:rPr>
              <a:t></a:t>
            </a:r>
            <a:r>
              <a:rPr sz="1700" spc="-17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)</a:t>
            </a:r>
            <a:r>
              <a:rPr sz="1600" i="1" dirty="0">
                <a:latin typeface="Times New Roman"/>
                <a:cs typeface="Times New Roman"/>
              </a:rPr>
              <a:t>e</a:t>
            </a:r>
            <a:r>
              <a:rPr sz="1350" baseline="43209" dirty="0">
                <a:latin typeface="Symbol"/>
                <a:cs typeface="Symbol"/>
              </a:rPr>
              <a:t></a:t>
            </a:r>
            <a:r>
              <a:rPr sz="1350" baseline="43209" dirty="0">
                <a:latin typeface="Times New Roman"/>
                <a:cs typeface="Times New Roman"/>
              </a:rPr>
              <a:t> </a:t>
            </a:r>
            <a:r>
              <a:rPr sz="1350" i="1" baseline="43209" dirty="0">
                <a:latin typeface="Times New Roman"/>
                <a:cs typeface="Times New Roman"/>
              </a:rPr>
              <a:t>j</a:t>
            </a:r>
            <a:r>
              <a:rPr sz="1350" i="1" spc="-172" baseline="43209" dirty="0">
                <a:latin typeface="Times New Roman"/>
                <a:cs typeface="Times New Roman"/>
              </a:rPr>
              <a:t> </a:t>
            </a:r>
            <a:r>
              <a:rPr sz="1350" spc="-15" baseline="43209" dirty="0">
                <a:latin typeface="Times New Roman"/>
                <a:cs typeface="Times New Roman"/>
              </a:rPr>
              <a:t>2</a:t>
            </a:r>
            <a:r>
              <a:rPr sz="1500" spc="-15" baseline="38888" dirty="0">
                <a:latin typeface="Symbol"/>
                <a:cs typeface="Symbol"/>
              </a:rPr>
              <a:t></a:t>
            </a:r>
            <a:r>
              <a:rPr sz="1350" i="1" spc="-15" baseline="43209" dirty="0">
                <a:latin typeface="Times New Roman"/>
                <a:cs typeface="Times New Roman"/>
              </a:rPr>
              <a:t>f</a:t>
            </a:r>
            <a:r>
              <a:rPr sz="1500" spc="-15" baseline="38888" dirty="0">
                <a:latin typeface="Symbol"/>
                <a:cs typeface="Symbol"/>
              </a:rPr>
              <a:t></a:t>
            </a:r>
            <a:r>
              <a:rPr sz="1500" spc="-37" baseline="38888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d</a:t>
            </a:r>
            <a:r>
              <a:rPr sz="1700" dirty="0">
                <a:latin typeface="Symbol"/>
                <a:cs typeface="Symbol"/>
              </a:rPr>
              <a:t></a:t>
            </a:r>
            <a:r>
              <a:rPr sz="1700" spc="204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Symbol"/>
                <a:cs typeface="Symbol"/>
              </a:rPr>
              <a:t>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14950" y="2505074"/>
            <a:ext cx="3152775" cy="1600200"/>
          </a:xfrm>
          <a:custGeom>
            <a:avLst/>
            <a:gdLst/>
            <a:ahLst/>
            <a:cxnLst/>
            <a:rect l="l" t="t" r="r" b="b"/>
            <a:pathLst>
              <a:path w="3152775" h="1600200">
                <a:moveTo>
                  <a:pt x="3152775" y="1485900"/>
                </a:moveTo>
                <a:lnTo>
                  <a:pt x="3140075" y="1479550"/>
                </a:lnTo>
                <a:lnTo>
                  <a:pt x="3076575" y="1447800"/>
                </a:lnTo>
                <a:lnTo>
                  <a:pt x="3076575" y="1479550"/>
                </a:lnTo>
                <a:lnTo>
                  <a:pt x="1463675" y="1479550"/>
                </a:lnTo>
                <a:lnTo>
                  <a:pt x="1463675" y="76200"/>
                </a:lnTo>
                <a:lnTo>
                  <a:pt x="1495425" y="76200"/>
                </a:lnTo>
                <a:lnTo>
                  <a:pt x="1489075" y="63500"/>
                </a:lnTo>
                <a:lnTo>
                  <a:pt x="1457325" y="0"/>
                </a:lnTo>
                <a:lnTo>
                  <a:pt x="1419225" y="76200"/>
                </a:lnTo>
                <a:lnTo>
                  <a:pt x="1450975" y="76200"/>
                </a:lnTo>
                <a:lnTo>
                  <a:pt x="1450975" y="1479550"/>
                </a:lnTo>
                <a:lnTo>
                  <a:pt x="0" y="1479550"/>
                </a:lnTo>
                <a:lnTo>
                  <a:pt x="0" y="1492250"/>
                </a:lnTo>
                <a:lnTo>
                  <a:pt x="1450975" y="1492250"/>
                </a:lnTo>
                <a:lnTo>
                  <a:pt x="1450975" y="1600200"/>
                </a:lnTo>
                <a:lnTo>
                  <a:pt x="1463675" y="1600200"/>
                </a:lnTo>
                <a:lnTo>
                  <a:pt x="1463675" y="1492250"/>
                </a:lnTo>
                <a:lnTo>
                  <a:pt x="3076575" y="1492250"/>
                </a:lnTo>
                <a:lnTo>
                  <a:pt x="3076575" y="1524000"/>
                </a:lnTo>
                <a:lnTo>
                  <a:pt x="3140075" y="1492250"/>
                </a:lnTo>
                <a:lnTo>
                  <a:pt x="3152775" y="1485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331834" y="3706114"/>
            <a:ext cx="850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spc="-50" dirty="0">
                <a:latin typeface="Times New Roman"/>
                <a:cs typeface="Times New Roman"/>
              </a:rPr>
              <a:t>f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72100" y="2406178"/>
            <a:ext cx="2790825" cy="8210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98500">
              <a:lnSpc>
                <a:spcPct val="100000"/>
              </a:lnSpc>
              <a:spcBef>
                <a:spcPts val="125"/>
              </a:spcBef>
            </a:pPr>
            <a:r>
              <a:rPr sz="1800" i="1" spc="95" dirty="0">
                <a:latin typeface="Times New Roman"/>
                <a:cs typeface="Times New Roman"/>
              </a:rPr>
              <a:t>S</a:t>
            </a:r>
            <a:r>
              <a:rPr sz="1575" i="1" spc="142" baseline="-23809" dirty="0">
                <a:latin typeface="Times New Roman"/>
                <a:cs typeface="Times New Roman"/>
              </a:rPr>
              <a:t>X</a:t>
            </a:r>
            <a:r>
              <a:rPr sz="1575" i="1" spc="82" baseline="-23809" dirty="0">
                <a:latin typeface="Times New Roman"/>
                <a:cs typeface="Times New Roman"/>
              </a:rPr>
              <a:t> </a:t>
            </a:r>
            <a:r>
              <a:rPr sz="2450" spc="-210" dirty="0">
                <a:latin typeface="Symbol"/>
                <a:cs typeface="Symbol"/>
              </a:rPr>
              <a:t></a:t>
            </a:r>
            <a:r>
              <a:rPr sz="2450" spc="-37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2450" spc="-50" dirty="0">
                <a:latin typeface="Symbol"/>
                <a:cs typeface="Symbol"/>
              </a:rPr>
              <a:t></a:t>
            </a:r>
            <a:endParaRPr sz="2450">
              <a:latin typeface="Symbol"/>
              <a:cs typeface="Symbol"/>
            </a:endParaRPr>
          </a:p>
          <a:p>
            <a:pPr marL="38100">
              <a:lnSpc>
                <a:spcPct val="100000"/>
              </a:lnSpc>
              <a:spcBef>
                <a:spcPts val="1855"/>
              </a:spcBef>
              <a:tabLst>
                <a:tab pos="1019175" algn="l"/>
                <a:tab pos="2752090" algn="l"/>
              </a:tabLst>
            </a:pPr>
            <a:r>
              <a:rPr sz="1200" b="1" u="heavy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00" b="1" u="heavy" spc="-20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800" b="1" u="heavy" spc="-20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200" b="1" u="heavy" spc="-20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Times New Roman"/>
                <a:cs typeface="Times New Roman"/>
              </a:rPr>
              <a:t>/2</a:t>
            </a:r>
            <a:r>
              <a:rPr sz="1200" b="1" u="heavy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Times New Roman"/>
                <a:cs typeface="Times New Roman"/>
              </a:rPr>
              <a:t>	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71500" y="2381250"/>
            <a:ext cx="3152775" cy="1600200"/>
            <a:chOff x="571500" y="2381250"/>
            <a:chExt cx="3152775" cy="1600200"/>
          </a:xfrm>
        </p:grpSpPr>
        <p:sp>
          <p:nvSpPr>
            <p:cNvPr id="23" name="object 23"/>
            <p:cNvSpPr/>
            <p:nvPr/>
          </p:nvSpPr>
          <p:spPr>
            <a:xfrm>
              <a:off x="571500" y="2381249"/>
              <a:ext cx="3152775" cy="1600200"/>
            </a:xfrm>
            <a:custGeom>
              <a:avLst/>
              <a:gdLst/>
              <a:ahLst/>
              <a:cxnLst/>
              <a:rect l="l" t="t" r="r" b="b"/>
              <a:pathLst>
                <a:path w="3152775" h="1600200">
                  <a:moveTo>
                    <a:pt x="3152775" y="1485900"/>
                  </a:moveTo>
                  <a:lnTo>
                    <a:pt x="3140075" y="1479550"/>
                  </a:lnTo>
                  <a:lnTo>
                    <a:pt x="3076575" y="1447800"/>
                  </a:lnTo>
                  <a:lnTo>
                    <a:pt x="3076575" y="1479550"/>
                  </a:lnTo>
                  <a:lnTo>
                    <a:pt x="1463675" y="1479550"/>
                  </a:lnTo>
                  <a:lnTo>
                    <a:pt x="1463675" y="76200"/>
                  </a:lnTo>
                  <a:lnTo>
                    <a:pt x="1495425" y="76200"/>
                  </a:lnTo>
                  <a:lnTo>
                    <a:pt x="1489075" y="63500"/>
                  </a:lnTo>
                  <a:lnTo>
                    <a:pt x="1457325" y="0"/>
                  </a:lnTo>
                  <a:lnTo>
                    <a:pt x="1419225" y="76200"/>
                  </a:lnTo>
                  <a:lnTo>
                    <a:pt x="1450975" y="76200"/>
                  </a:lnTo>
                  <a:lnTo>
                    <a:pt x="1450975" y="1479550"/>
                  </a:lnTo>
                  <a:lnTo>
                    <a:pt x="0" y="1479550"/>
                  </a:lnTo>
                  <a:lnTo>
                    <a:pt x="0" y="1492250"/>
                  </a:lnTo>
                  <a:lnTo>
                    <a:pt x="1450975" y="1492250"/>
                  </a:lnTo>
                  <a:lnTo>
                    <a:pt x="1450975" y="1600200"/>
                  </a:lnTo>
                  <a:lnTo>
                    <a:pt x="1463675" y="1600200"/>
                  </a:lnTo>
                  <a:lnTo>
                    <a:pt x="1463675" y="1492250"/>
                  </a:lnTo>
                  <a:lnTo>
                    <a:pt x="3076575" y="1492250"/>
                  </a:lnTo>
                  <a:lnTo>
                    <a:pt x="3076575" y="1524000"/>
                  </a:lnTo>
                  <a:lnTo>
                    <a:pt x="3140075" y="1492250"/>
                  </a:lnTo>
                  <a:lnTo>
                    <a:pt x="3152775" y="1485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71675" y="3124200"/>
              <a:ext cx="114300" cy="742950"/>
            </a:xfrm>
            <a:custGeom>
              <a:avLst/>
              <a:gdLst/>
              <a:ahLst/>
              <a:cxnLst/>
              <a:rect l="l" t="t" r="r" b="b"/>
              <a:pathLst>
                <a:path w="114300" h="742950">
                  <a:moveTo>
                    <a:pt x="76200" y="95250"/>
                  </a:moveTo>
                  <a:lnTo>
                    <a:pt x="38100" y="95250"/>
                  </a:lnTo>
                  <a:lnTo>
                    <a:pt x="38100" y="742950"/>
                  </a:lnTo>
                  <a:lnTo>
                    <a:pt x="76200" y="742950"/>
                  </a:lnTo>
                  <a:lnTo>
                    <a:pt x="76200" y="95250"/>
                  </a:lnTo>
                  <a:close/>
                </a:path>
                <a:path w="114300" h="742950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742950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31906" y="2431214"/>
            <a:ext cx="576580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650" i="1" dirty="0">
                <a:latin typeface="Times New Roman"/>
                <a:cs typeface="Times New Roman"/>
              </a:rPr>
              <a:t>R</a:t>
            </a:r>
            <a:r>
              <a:rPr sz="1425" i="1" baseline="-23391" dirty="0">
                <a:latin typeface="Times New Roman"/>
                <a:cs typeface="Times New Roman"/>
              </a:rPr>
              <a:t>X</a:t>
            </a:r>
            <a:r>
              <a:rPr sz="1425" i="1" spc="179" baseline="-23391" dirty="0">
                <a:latin typeface="Times New Roman"/>
                <a:cs typeface="Times New Roman"/>
              </a:rPr>
              <a:t> </a:t>
            </a:r>
            <a:r>
              <a:rPr sz="1650" spc="-85" dirty="0">
                <a:latin typeface="Times New Roman"/>
                <a:cs typeface="Times New Roman"/>
              </a:rPr>
              <a:t>(</a:t>
            </a:r>
            <a:r>
              <a:rPr sz="1700" spc="-85" dirty="0">
                <a:latin typeface="Symbol"/>
                <a:cs typeface="Symbol"/>
              </a:rPr>
              <a:t></a:t>
            </a:r>
            <a:r>
              <a:rPr sz="1700" spc="-165" dirty="0">
                <a:latin typeface="Times New Roman"/>
                <a:cs typeface="Times New Roman"/>
              </a:rPr>
              <a:t> </a:t>
            </a:r>
            <a:r>
              <a:rPr sz="1650" spc="-50" dirty="0">
                <a:latin typeface="Times New Roman"/>
                <a:cs typeface="Times New Roman"/>
              </a:rPr>
              <a:t>)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39366" y="3056635"/>
            <a:ext cx="306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N</a:t>
            </a:r>
            <a:r>
              <a:rPr sz="8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0</a:t>
            </a:r>
            <a:r>
              <a:rPr sz="12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/2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09232" y="3510143"/>
            <a:ext cx="11747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spc="-50" dirty="0">
                <a:latin typeface="Symbol"/>
                <a:cs typeface="Symbol"/>
              </a:rPr>
              <a:t>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03925" y="4009961"/>
            <a:ext cx="1587500" cy="367030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39369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9"/>
              </a:spcBef>
            </a:pPr>
            <a:r>
              <a:rPr sz="1800" dirty="0">
                <a:latin typeface="Times New Roman"/>
                <a:cs typeface="Times New Roman"/>
              </a:rPr>
              <a:t>white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spectrum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55775" y="5194300"/>
            <a:ext cx="5502275" cy="457200"/>
          </a:xfrm>
          <a:prstGeom prst="rect">
            <a:avLst/>
          </a:prstGeom>
          <a:solidFill>
            <a:srgbClr val="99FF99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2400" b="1" dirty="0">
                <a:latin typeface="Times New Roman"/>
                <a:cs typeface="Times New Roman"/>
              </a:rPr>
              <a:t>Additive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White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Gaussian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Noise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(AWGN)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NOISE:</a:t>
            </a:r>
            <a:r>
              <a:rPr spc="-85" dirty="0"/>
              <a:t> </a:t>
            </a:r>
            <a:r>
              <a:rPr dirty="0"/>
              <a:t>COCHANNEL</a:t>
            </a:r>
            <a:r>
              <a:rPr spc="-114" dirty="0"/>
              <a:t> </a:t>
            </a:r>
            <a:r>
              <a:rPr spc="-10" dirty="0"/>
              <a:t>INTERFERENCE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074"/>
            <a:ext cx="7451090" cy="150495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Cochannel</a:t>
            </a:r>
            <a:r>
              <a:rPr sz="24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interference</a:t>
            </a:r>
            <a:r>
              <a:rPr sz="2400" b="1" spc="-7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(CCI)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Due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frequency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reuse,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cells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same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frequency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range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will</a:t>
            </a:r>
            <a:endParaRPr sz="20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generate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interference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other.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Unique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cellular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system.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6101" y="2708275"/>
            <a:ext cx="2949091" cy="2954241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5" name="object 6"/>
          <p:cNvSpPr txBox="1">
            <a:spLocks/>
          </p:cNvSpPr>
          <p:nvPr/>
        </p:nvSpPr>
        <p:spPr>
          <a:xfrm>
            <a:off x="-29308" y="369237"/>
            <a:ext cx="8221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dirty="0" smtClean="0"/>
              <a:t>CHAPTER 4:</a:t>
            </a:r>
            <a:r>
              <a:rPr lang="en-US" spc="-95" dirty="0" smtClean="0"/>
              <a:t> </a:t>
            </a:r>
            <a:r>
              <a:rPr lang="en-US" i="1" dirty="0" smtClean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Capacity of Wireless Channels</a:t>
            </a:r>
            <a:r>
              <a:rPr lang="en-US" i="1" dirty="0" smtClean="0">
                <a:solidFill>
                  <a:srgbClr val="FF0000"/>
                </a:solidFill>
              </a:rPr>
              <a:t/>
            </a:r>
            <a:br>
              <a:rPr lang="en-US" i="1" dirty="0" smtClean="0">
                <a:solidFill>
                  <a:srgbClr val="FF0000"/>
                </a:solidFill>
              </a:rPr>
            </a:br>
            <a:endParaRPr lang="en-US" spc="-10" dirty="0"/>
          </a:p>
        </p:txBody>
      </p:sp>
      <p:grpSp>
        <p:nvGrpSpPr>
          <p:cNvPr id="6" name="object 7"/>
          <p:cNvGrpSpPr/>
          <p:nvPr/>
        </p:nvGrpSpPr>
        <p:grpSpPr>
          <a:xfrm>
            <a:off x="1752600" y="1219200"/>
            <a:ext cx="6089650" cy="4464685"/>
            <a:chOff x="1687576" y="901637"/>
            <a:chExt cx="6089650" cy="4464685"/>
          </a:xfrm>
        </p:grpSpPr>
        <p:sp>
          <p:nvSpPr>
            <p:cNvPr id="7" name="object 8"/>
            <p:cNvSpPr/>
            <p:nvPr/>
          </p:nvSpPr>
          <p:spPr>
            <a:xfrm>
              <a:off x="1810766" y="2273300"/>
              <a:ext cx="0" cy="218440"/>
            </a:xfrm>
            <a:custGeom>
              <a:avLst/>
              <a:gdLst/>
              <a:ahLst/>
              <a:cxnLst/>
              <a:rect l="l" t="t" r="r" b="b"/>
              <a:pathLst>
                <a:path h="218439">
                  <a:moveTo>
                    <a:pt x="0" y="218439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B9C1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9"/>
            <p:cNvSpPr/>
            <p:nvPr/>
          </p:nvSpPr>
          <p:spPr>
            <a:xfrm>
              <a:off x="2265172" y="2501900"/>
              <a:ext cx="120650" cy="58419"/>
            </a:xfrm>
            <a:custGeom>
              <a:avLst/>
              <a:gdLst/>
              <a:ahLst/>
              <a:cxnLst/>
              <a:rect l="l" t="t" r="r" b="b"/>
              <a:pathLst>
                <a:path w="120650" h="58419">
                  <a:moveTo>
                    <a:pt x="0" y="0"/>
                  </a:moveTo>
                  <a:lnTo>
                    <a:pt x="120141" y="0"/>
                  </a:lnTo>
                </a:path>
                <a:path w="120650" h="58419">
                  <a:moveTo>
                    <a:pt x="0" y="58420"/>
                  </a:moveTo>
                  <a:lnTo>
                    <a:pt x="120141" y="58420"/>
                  </a:lnTo>
                </a:path>
              </a:pathLst>
            </a:custGeom>
            <a:ln w="19050">
              <a:solidFill>
                <a:srgbClr val="CCD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0"/>
            <p:cNvSpPr/>
            <p:nvPr/>
          </p:nvSpPr>
          <p:spPr>
            <a:xfrm>
              <a:off x="1687576" y="2479294"/>
              <a:ext cx="622935" cy="113030"/>
            </a:xfrm>
            <a:custGeom>
              <a:avLst/>
              <a:gdLst/>
              <a:ahLst/>
              <a:cxnLst/>
              <a:rect l="l" t="t" r="r" b="b"/>
              <a:pathLst>
                <a:path w="622935" h="113030">
                  <a:moveTo>
                    <a:pt x="561086" y="0"/>
                  </a:moveTo>
                  <a:lnTo>
                    <a:pt x="61594" y="0"/>
                  </a:lnTo>
                  <a:lnTo>
                    <a:pt x="0" y="41655"/>
                  </a:lnTo>
                  <a:lnTo>
                    <a:pt x="61594" y="113029"/>
                  </a:lnTo>
                  <a:lnTo>
                    <a:pt x="561086" y="113029"/>
                  </a:lnTo>
                  <a:lnTo>
                    <a:pt x="622807" y="41655"/>
                  </a:lnTo>
                  <a:lnTo>
                    <a:pt x="561086" y="0"/>
                  </a:lnTo>
                  <a:close/>
                </a:path>
              </a:pathLst>
            </a:custGeom>
            <a:solidFill>
              <a:srgbClr val="DDE4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1"/>
            <p:cNvSpPr/>
            <p:nvPr/>
          </p:nvSpPr>
          <p:spPr>
            <a:xfrm>
              <a:off x="1747901" y="2589529"/>
              <a:ext cx="502284" cy="38735"/>
            </a:xfrm>
            <a:custGeom>
              <a:avLst/>
              <a:gdLst/>
              <a:ahLst/>
              <a:cxnLst/>
              <a:rect l="l" t="t" r="r" b="b"/>
              <a:pathLst>
                <a:path w="502285" h="38735">
                  <a:moveTo>
                    <a:pt x="502031" y="0"/>
                  </a:moveTo>
                  <a:lnTo>
                    <a:pt x="0" y="0"/>
                  </a:lnTo>
                  <a:lnTo>
                    <a:pt x="251079" y="38481"/>
                  </a:lnTo>
                  <a:lnTo>
                    <a:pt x="5020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2"/>
            <p:cNvSpPr/>
            <p:nvPr/>
          </p:nvSpPr>
          <p:spPr>
            <a:xfrm>
              <a:off x="1902587" y="2597657"/>
              <a:ext cx="202565" cy="1101090"/>
            </a:xfrm>
            <a:custGeom>
              <a:avLst/>
              <a:gdLst/>
              <a:ahLst/>
              <a:cxnLst/>
              <a:rect l="l" t="t" r="r" b="b"/>
              <a:pathLst>
                <a:path w="202564" h="1101089">
                  <a:moveTo>
                    <a:pt x="118237" y="0"/>
                  </a:moveTo>
                  <a:lnTo>
                    <a:pt x="84836" y="0"/>
                  </a:lnTo>
                  <a:lnTo>
                    <a:pt x="0" y="1100581"/>
                  </a:lnTo>
                  <a:lnTo>
                    <a:pt x="202311" y="1100581"/>
                  </a:lnTo>
                  <a:lnTo>
                    <a:pt x="118237" y="0"/>
                  </a:lnTo>
                  <a:close/>
                </a:path>
              </a:pathLst>
            </a:custGeom>
            <a:solidFill>
              <a:srgbClr val="CCD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3"/>
            <p:cNvSpPr/>
            <p:nvPr/>
          </p:nvSpPr>
          <p:spPr>
            <a:xfrm>
              <a:off x="1825244" y="3690620"/>
              <a:ext cx="354965" cy="17780"/>
            </a:xfrm>
            <a:custGeom>
              <a:avLst/>
              <a:gdLst/>
              <a:ahLst/>
              <a:cxnLst/>
              <a:rect l="l" t="t" r="r" b="b"/>
              <a:pathLst>
                <a:path w="354964" h="17779">
                  <a:moveTo>
                    <a:pt x="354583" y="0"/>
                  </a:moveTo>
                  <a:lnTo>
                    <a:pt x="0" y="0"/>
                  </a:lnTo>
                  <a:lnTo>
                    <a:pt x="0" y="17271"/>
                  </a:lnTo>
                  <a:lnTo>
                    <a:pt x="354583" y="17271"/>
                  </a:lnTo>
                  <a:lnTo>
                    <a:pt x="354583" y="0"/>
                  </a:lnTo>
                  <a:close/>
                </a:path>
              </a:pathLst>
            </a:custGeom>
            <a:solidFill>
              <a:srgbClr val="8E92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4"/>
            <p:cNvSpPr/>
            <p:nvPr/>
          </p:nvSpPr>
          <p:spPr>
            <a:xfrm>
              <a:off x="1687576" y="2522981"/>
              <a:ext cx="622935" cy="69850"/>
            </a:xfrm>
            <a:custGeom>
              <a:avLst/>
              <a:gdLst/>
              <a:ahLst/>
              <a:cxnLst/>
              <a:rect l="l" t="t" r="r" b="b"/>
              <a:pathLst>
                <a:path w="622935" h="69850">
                  <a:moveTo>
                    <a:pt x="622807" y="0"/>
                  </a:moveTo>
                  <a:lnTo>
                    <a:pt x="0" y="0"/>
                  </a:lnTo>
                  <a:lnTo>
                    <a:pt x="61594" y="69341"/>
                  </a:lnTo>
                  <a:lnTo>
                    <a:pt x="561086" y="69341"/>
                  </a:lnTo>
                  <a:lnTo>
                    <a:pt x="622807" y="0"/>
                  </a:lnTo>
                  <a:close/>
                </a:path>
              </a:pathLst>
            </a:custGeom>
            <a:solidFill>
              <a:srgbClr val="9A9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5"/>
            <p:cNvSpPr/>
            <p:nvPr/>
          </p:nvSpPr>
          <p:spPr>
            <a:xfrm>
              <a:off x="2386076" y="2364105"/>
              <a:ext cx="0" cy="375920"/>
            </a:xfrm>
            <a:custGeom>
              <a:avLst/>
              <a:gdLst/>
              <a:ahLst/>
              <a:cxnLst/>
              <a:rect l="l" t="t" r="r" b="b"/>
              <a:pathLst>
                <a:path h="375919">
                  <a:moveTo>
                    <a:pt x="0" y="0"/>
                  </a:moveTo>
                  <a:lnTo>
                    <a:pt x="0" y="375666"/>
                  </a:lnTo>
                </a:path>
              </a:pathLst>
            </a:custGeom>
            <a:ln w="19050">
              <a:solidFill>
                <a:srgbClr val="B9C1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0209" y="901637"/>
              <a:ext cx="1148583" cy="2026784"/>
            </a:xfrm>
            <a:prstGeom prst="rect">
              <a:avLst/>
            </a:prstGeom>
          </p:spPr>
        </p:pic>
        <p:pic>
          <p:nvPicPr>
            <p:cNvPr id="16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8261" y="3728973"/>
              <a:ext cx="1033401" cy="1636776"/>
            </a:xfrm>
            <a:prstGeom prst="rect">
              <a:avLst/>
            </a:prstGeom>
          </p:spPr>
        </p:pic>
        <p:pic>
          <p:nvPicPr>
            <p:cNvPr id="17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1651" y="3652773"/>
              <a:ext cx="1425575" cy="882650"/>
            </a:xfrm>
            <a:prstGeom prst="rect">
              <a:avLst/>
            </a:prstGeom>
          </p:spPr>
        </p:pic>
        <p:sp>
          <p:nvSpPr>
            <p:cNvPr id="18" name="object 19"/>
            <p:cNvSpPr/>
            <p:nvPr/>
          </p:nvSpPr>
          <p:spPr>
            <a:xfrm>
              <a:off x="2140966" y="1605533"/>
              <a:ext cx="2165350" cy="758190"/>
            </a:xfrm>
            <a:custGeom>
              <a:avLst/>
              <a:gdLst/>
              <a:ahLst/>
              <a:cxnLst/>
              <a:rect l="l" t="t" r="r" b="b"/>
              <a:pathLst>
                <a:path w="2165350" h="758189">
                  <a:moveTo>
                    <a:pt x="2165096" y="0"/>
                  </a:moveTo>
                  <a:lnTo>
                    <a:pt x="1240282" y="333628"/>
                  </a:lnTo>
                  <a:lnTo>
                    <a:pt x="1479931" y="157987"/>
                  </a:lnTo>
                  <a:lnTo>
                    <a:pt x="0" y="757808"/>
                  </a:lnTo>
                  <a:lnTo>
                    <a:pt x="1161414" y="331088"/>
                  </a:lnTo>
                  <a:lnTo>
                    <a:pt x="913383" y="496569"/>
                  </a:lnTo>
                  <a:lnTo>
                    <a:pt x="216509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0"/>
            <p:cNvSpPr/>
            <p:nvPr/>
          </p:nvSpPr>
          <p:spPr>
            <a:xfrm>
              <a:off x="2140966" y="1605533"/>
              <a:ext cx="2165350" cy="758190"/>
            </a:xfrm>
            <a:custGeom>
              <a:avLst/>
              <a:gdLst/>
              <a:ahLst/>
              <a:cxnLst/>
              <a:rect l="l" t="t" r="r" b="b"/>
              <a:pathLst>
                <a:path w="2165350" h="758189">
                  <a:moveTo>
                    <a:pt x="2165096" y="0"/>
                  </a:moveTo>
                  <a:lnTo>
                    <a:pt x="913383" y="496569"/>
                  </a:lnTo>
                  <a:lnTo>
                    <a:pt x="1161414" y="331088"/>
                  </a:lnTo>
                  <a:lnTo>
                    <a:pt x="0" y="757808"/>
                  </a:lnTo>
                  <a:lnTo>
                    <a:pt x="1479931" y="157987"/>
                  </a:lnTo>
                  <a:lnTo>
                    <a:pt x="1240282" y="333628"/>
                  </a:lnTo>
                  <a:lnTo>
                    <a:pt x="2165096" y="0"/>
                  </a:lnTo>
                </a:path>
              </a:pathLst>
            </a:custGeom>
            <a:ln w="127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1"/>
            <p:cNvSpPr/>
            <p:nvPr/>
          </p:nvSpPr>
          <p:spPr>
            <a:xfrm>
              <a:off x="2352548" y="2694177"/>
              <a:ext cx="1139190" cy="1132840"/>
            </a:xfrm>
            <a:custGeom>
              <a:avLst/>
              <a:gdLst/>
              <a:ahLst/>
              <a:cxnLst/>
              <a:rect l="l" t="t" r="r" b="b"/>
              <a:pathLst>
                <a:path w="1139189" h="1132839">
                  <a:moveTo>
                    <a:pt x="0" y="0"/>
                  </a:moveTo>
                  <a:lnTo>
                    <a:pt x="623951" y="600837"/>
                  </a:lnTo>
                  <a:lnTo>
                    <a:pt x="443738" y="496697"/>
                  </a:lnTo>
                  <a:lnTo>
                    <a:pt x="1139189" y="1132332"/>
                  </a:lnTo>
                  <a:lnTo>
                    <a:pt x="646302" y="651891"/>
                  </a:lnTo>
                  <a:lnTo>
                    <a:pt x="830326" y="747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2"/>
            <p:cNvSpPr/>
            <p:nvPr/>
          </p:nvSpPr>
          <p:spPr>
            <a:xfrm>
              <a:off x="2352548" y="2694177"/>
              <a:ext cx="1139190" cy="1132840"/>
            </a:xfrm>
            <a:custGeom>
              <a:avLst/>
              <a:gdLst/>
              <a:ahLst/>
              <a:cxnLst/>
              <a:rect l="l" t="t" r="r" b="b"/>
              <a:pathLst>
                <a:path w="1139189" h="1132839">
                  <a:moveTo>
                    <a:pt x="1139189" y="1132332"/>
                  </a:moveTo>
                  <a:lnTo>
                    <a:pt x="443738" y="496697"/>
                  </a:lnTo>
                  <a:lnTo>
                    <a:pt x="623951" y="600837"/>
                  </a:lnTo>
                  <a:lnTo>
                    <a:pt x="0" y="0"/>
                  </a:lnTo>
                  <a:lnTo>
                    <a:pt x="830326" y="747395"/>
                  </a:lnTo>
                  <a:lnTo>
                    <a:pt x="646302" y="651891"/>
                  </a:lnTo>
                  <a:lnTo>
                    <a:pt x="1139189" y="1132332"/>
                  </a:lnTo>
                </a:path>
              </a:pathLst>
            </a:custGeom>
            <a:ln w="127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3"/>
            <p:cNvSpPr/>
            <p:nvPr/>
          </p:nvSpPr>
          <p:spPr>
            <a:xfrm>
              <a:off x="4449699" y="3796791"/>
              <a:ext cx="1950720" cy="344805"/>
            </a:xfrm>
            <a:custGeom>
              <a:avLst/>
              <a:gdLst/>
              <a:ahLst/>
              <a:cxnLst/>
              <a:rect l="l" t="t" r="r" b="b"/>
              <a:pathLst>
                <a:path w="1950720" h="344804">
                  <a:moveTo>
                    <a:pt x="1950339" y="0"/>
                  </a:moveTo>
                  <a:lnTo>
                    <a:pt x="1115949" y="155828"/>
                  </a:lnTo>
                  <a:lnTo>
                    <a:pt x="1343278" y="38480"/>
                  </a:lnTo>
                  <a:lnTo>
                    <a:pt x="0" y="344677"/>
                  </a:lnTo>
                  <a:lnTo>
                    <a:pt x="1048639" y="142239"/>
                  </a:lnTo>
                  <a:lnTo>
                    <a:pt x="815466" y="249808"/>
                  </a:lnTo>
                  <a:lnTo>
                    <a:pt x="195033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4"/>
            <p:cNvSpPr/>
            <p:nvPr/>
          </p:nvSpPr>
          <p:spPr>
            <a:xfrm>
              <a:off x="4449699" y="3796791"/>
              <a:ext cx="1950720" cy="344805"/>
            </a:xfrm>
            <a:custGeom>
              <a:avLst/>
              <a:gdLst/>
              <a:ahLst/>
              <a:cxnLst/>
              <a:rect l="l" t="t" r="r" b="b"/>
              <a:pathLst>
                <a:path w="1950720" h="344804">
                  <a:moveTo>
                    <a:pt x="1950339" y="0"/>
                  </a:moveTo>
                  <a:lnTo>
                    <a:pt x="815466" y="249808"/>
                  </a:lnTo>
                  <a:lnTo>
                    <a:pt x="1048639" y="142239"/>
                  </a:lnTo>
                  <a:lnTo>
                    <a:pt x="0" y="344677"/>
                  </a:lnTo>
                  <a:lnTo>
                    <a:pt x="1343278" y="38480"/>
                  </a:lnTo>
                  <a:lnTo>
                    <a:pt x="1115949" y="155828"/>
                  </a:lnTo>
                  <a:lnTo>
                    <a:pt x="1950339" y="0"/>
                  </a:lnTo>
                </a:path>
              </a:pathLst>
            </a:custGeom>
            <a:ln w="126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5"/>
            <p:cNvSpPr/>
            <p:nvPr/>
          </p:nvSpPr>
          <p:spPr>
            <a:xfrm>
              <a:off x="5628259" y="1575815"/>
              <a:ext cx="1127125" cy="1929130"/>
            </a:xfrm>
            <a:custGeom>
              <a:avLst/>
              <a:gdLst/>
              <a:ahLst/>
              <a:cxnLst/>
              <a:rect l="l" t="t" r="r" b="b"/>
              <a:pathLst>
                <a:path w="1127125" h="1929129">
                  <a:moveTo>
                    <a:pt x="0" y="0"/>
                  </a:moveTo>
                  <a:lnTo>
                    <a:pt x="624839" y="1015746"/>
                  </a:lnTo>
                  <a:lnTo>
                    <a:pt x="416178" y="869061"/>
                  </a:lnTo>
                  <a:lnTo>
                    <a:pt x="1126743" y="1929130"/>
                  </a:lnTo>
                  <a:lnTo>
                    <a:pt x="635380" y="1114552"/>
                  </a:lnTo>
                  <a:lnTo>
                    <a:pt x="852804" y="1241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6"/>
            <p:cNvSpPr/>
            <p:nvPr/>
          </p:nvSpPr>
          <p:spPr>
            <a:xfrm>
              <a:off x="5628259" y="1575815"/>
              <a:ext cx="1127125" cy="1929130"/>
            </a:xfrm>
            <a:custGeom>
              <a:avLst/>
              <a:gdLst/>
              <a:ahLst/>
              <a:cxnLst/>
              <a:rect l="l" t="t" r="r" b="b"/>
              <a:pathLst>
                <a:path w="1127125" h="1929129">
                  <a:moveTo>
                    <a:pt x="1126743" y="1929130"/>
                  </a:moveTo>
                  <a:lnTo>
                    <a:pt x="416178" y="869061"/>
                  </a:lnTo>
                  <a:lnTo>
                    <a:pt x="624839" y="1015746"/>
                  </a:lnTo>
                  <a:lnTo>
                    <a:pt x="0" y="0"/>
                  </a:lnTo>
                  <a:lnTo>
                    <a:pt x="852804" y="1241679"/>
                  </a:lnTo>
                  <a:lnTo>
                    <a:pt x="635380" y="1114552"/>
                  </a:lnTo>
                  <a:lnTo>
                    <a:pt x="1126743" y="1929130"/>
                  </a:lnTo>
                </a:path>
              </a:pathLst>
            </a:custGeom>
            <a:ln w="127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7"/>
            <p:cNvSpPr/>
            <p:nvPr/>
          </p:nvSpPr>
          <p:spPr>
            <a:xfrm>
              <a:off x="2641981" y="2657094"/>
              <a:ext cx="3432175" cy="953135"/>
            </a:xfrm>
            <a:custGeom>
              <a:avLst/>
              <a:gdLst/>
              <a:ahLst/>
              <a:cxnLst/>
              <a:rect l="l" t="t" r="r" b="b"/>
              <a:pathLst>
                <a:path w="3432175" h="953135">
                  <a:moveTo>
                    <a:pt x="0" y="0"/>
                  </a:moveTo>
                  <a:lnTo>
                    <a:pt x="1852548" y="475106"/>
                  </a:lnTo>
                  <a:lnTo>
                    <a:pt x="1414526" y="506094"/>
                  </a:lnTo>
                  <a:lnTo>
                    <a:pt x="3432175" y="952880"/>
                  </a:lnTo>
                  <a:lnTo>
                    <a:pt x="1960371" y="563626"/>
                  </a:lnTo>
                  <a:lnTo>
                    <a:pt x="2392680" y="506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8"/>
            <p:cNvSpPr/>
            <p:nvPr/>
          </p:nvSpPr>
          <p:spPr>
            <a:xfrm>
              <a:off x="2641981" y="2657094"/>
              <a:ext cx="3432175" cy="953135"/>
            </a:xfrm>
            <a:custGeom>
              <a:avLst/>
              <a:gdLst/>
              <a:ahLst/>
              <a:cxnLst/>
              <a:rect l="l" t="t" r="r" b="b"/>
              <a:pathLst>
                <a:path w="3432175" h="953135">
                  <a:moveTo>
                    <a:pt x="3432175" y="952880"/>
                  </a:moveTo>
                  <a:lnTo>
                    <a:pt x="1414526" y="506094"/>
                  </a:lnTo>
                  <a:lnTo>
                    <a:pt x="1852548" y="475106"/>
                  </a:lnTo>
                  <a:lnTo>
                    <a:pt x="0" y="0"/>
                  </a:lnTo>
                  <a:lnTo>
                    <a:pt x="2392680" y="506094"/>
                  </a:lnTo>
                  <a:lnTo>
                    <a:pt x="1960371" y="563626"/>
                  </a:lnTo>
                  <a:lnTo>
                    <a:pt x="3432175" y="952880"/>
                  </a:lnTo>
                </a:path>
              </a:pathLst>
            </a:custGeom>
            <a:ln w="126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259126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texte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88340" y="1337513"/>
                <a:ext cx="7123430" cy="5437707"/>
              </a:xfrm>
            </p:spPr>
            <p:txBody>
              <a:bodyPr/>
              <a:lstStyle/>
              <a:p>
                <a:pPr lvl="0"/>
                <a:r>
                  <a:rPr lang="en-US" sz="1100" dirty="0"/>
                  <a:t>Shannon Capacity</a:t>
                </a:r>
                <a:endParaRPr lang="fr-FR" sz="1100" dirty="0"/>
              </a:p>
              <a:p>
                <a:pPr lvl="0"/>
                <a:r>
                  <a:rPr lang="en-US" sz="1100" dirty="0"/>
                  <a:t>The maximum mutual information of a channel. Its significance comes from Shannon's coding theorem and converse, which show that capacity is the maximum error-free data rate a channel can support.</a:t>
                </a:r>
                <a:endParaRPr lang="fr-FR" sz="1100" dirty="0"/>
              </a:p>
              <a:p>
                <a:pPr lvl="0"/>
                <a:r>
                  <a:rPr lang="en-US" sz="1100" dirty="0"/>
                  <a:t>Capacity is a channel characteristic - not dependent on transmission or reception techniques or limitation.</a:t>
                </a:r>
                <a:endParaRPr lang="fr-FR" sz="1100" dirty="0"/>
              </a:p>
              <a:p>
                <a:pPr lvl="0"/>
                <a:r>
                  <a:rPr lang="en-US" sz="1100" dirty="0"/>
                  <a:t>In AWGN, </a:t>
                </a:r>
                <a14:m>
                  <m:oMath xmlns:m="http://schemas.openxmlformats.org/officeDocument/2006/math">
                    <m:r>
                      <a:rPr lang="en-US" sz="1100" i="1"/>
                      <m:t>𝐶</m:t>
                    </m:r>
                    <m:r>
                      <a:rPr lang="en-US" sz="1100"/>
                      <m:t>=</m:t>
                    </m:r>
                    <m:r>
                      <a:rPr lang="en-US" sz="1100" i="1"/>
                      <m:t>𝐵</m:t>
                    </m:r>
                    <m:sSub>
                      <m:sSubPr>
                        <m:ctrlPr>
                          <a:rPr lang="fr-FR" sz="1100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100"/>
                          <m:t>log</m:t>
                        </m:r>
                      </m:e>
                      <m:sub>
                        <m:r>
                          <a:rPr lang="en-US" sz="1100"/>
                          <m:t>2</m:t>
                        </m:r>
                      </m:sub>
                    </m:sSub>
                    <m:r>
                      <a:rPr lang="en-US" sz="1100"/>
                      <m:t>⁡(1+</m:t>
                    </m:r>
                    <m:r>
                      <a:rPr lang="en-US" sz="1100" i="1"/>
                      <m:t>𝛾</m:t>
                    </m:r>
                    <m:r>
                      <a:rPr lang="en-US" sz="1100"/>
                      <m:t>)</m:t>
                    </m:r>
                    <m:r>
                      <m:rPr>
                        <m:sty m:val="p"/>
                      </m:rPr>
                      <a:rPr lang="en-US" sz="1100"/>
                      <m:t>bps</m:t>
                    </m:r>
                  </m:oMath>
                </a14:m>
                <a:r>
                  <a:rPr lang="en-US" sz="1100" dirty="0"/>
                  <a:t>, where </a:t>
                </a:r>
                <a14:m>
                  <m:oMath xmlns:m="http://schemas.openxmlformats.org/officeDocument/2006/math">
                    <m:r>
                      <a:rPr lang="en-US" sz="1100" i="1"/>
                      <m:t>𝐵</m:t>
                    </m:r>
                  </m:oMath>
                </a14:m>
                <a:r>
                  <a:rPr lang="en-US" sz="1100" dirty="0"/>
                  <a:t> is the signal </a:t>
                </a:r>
                <a:r>
                  <a:rPr lang="en-US" sz="1100" dirty="0" err="1"/>
                  <a:t>bandwdith</a:t>
                </a:r>
                <a:r>
                  <a:rPr lang="en-US" sz="1100" dirty="0"/>
                  <a:t> and </a:t>
                </a:r>
                <a14:m>
                  <m:oMath xmlns:m="http://schemas.openxmlformats.org/officeDocument/2006/math">
                    <m:r>
                      <a:rPr lang="en-US" sz="1100" i="1"/>
                      <m:t>𝛾</m:t>
                    </m:r>
                    <m:r>
                      <a:rPr lang="en-US" sz="1100"/>
                      <m:t>=</m:t>
                    </m:r>
                    <m:r>
                      <a:rPr lang="en-US" sz="1100" i="1"/>
                      <m:t>𝑃</m:t>
                    </m:r>
                    <m:r>
                      <a:rPr lang="en-US" sz="1100"/>
                      <m:t>/</m:t>
                    </m:r>
                    <m:d>
                      <m:dPr>
                        <m:ctrlPr>
                          <a:rPr lang="fr-FR" sz="1100" i="1"/>
                        </m:ctrlPr>
                      </m:dPr>
                      <m:e>
                        <m:sSub>
                          <m:sSubPr>
                            <m:ctrlPr>
                              <a:rPr lang="fr-FR" sz="1100" i="1"/>
                            </m:ctrlPr>
                          </m:sSubPr>
                          <m:e>
                            <m:r>
                              <a:rPr lang="en-US" sz="1100" i="1"/>
                              <m:t>𝑁</m:t>
                            </m:r>
                          </m:e>
                          <m:sub>
                            <m:r>
                              <a:rPr lang="en-US" sz="1100"/>
                              <m:t>0</m:t>
                            </m:r>
                          </m:sub>
                        </m:sSub>
                        <m:r>
                          <a:rPr lang="en-US" sz="1100" i="1"/>
                          <m:t>𝐵</m:t>
                        </m:r>
                      </m:e>
                    </m:d>
                  </m:oMath>
                </a14:m>
                <a:r>
                  <a:rPr lang="en-US" sz="1100" dirty="0"/>
                  <a:t> is the received signal-to-noise power ratio.</a:t>
                </a:r>
                <a:endParaRPr lang="fr-FR" sz="1100" dirty="0"/>
              </a:p>
              <a:p>
                <a:pPr lvl="0"/>
                <a:r>
                  <a:rPr lang="en-US" sz="1100" dirty="0"/>
                  <a:t>Capacity of Flat-Fading Channels:</a:t>
                </a:r>
                <a:endParaRPr lang="fr-FR" sz="1100" dirty="0"/>
              </a:p>
              <a:p>
                <a:pPr lvl="0"/>
                <a:r>
                  <a:rPr lang="en-US" sz="1100" dirty="0"/>
                  <a:t>Depends on what is known about the channel.</a:t>
                </a:r>
                <a:endParaRPr lang="fr-FR" sz="1100" dirty="0"/>
              </a:p>
              <a:p>
                <a:pPr lvl="0"/>
                <a:r>
                  <a:rPr lang="en-US" sz="1100" dirty="0"/>
                  <a:t>Three cases: 1) Fading statistics known; 2) Fade value known at receiver; 3) Fade value known at transmitter and receiver.</a:t>
                </a:r>
                <a:br>
                  <a:rPr lang="en-US" sz="1100" dirty="0"/>
                </a:br>
                <a:r>
                  <a:rPr lang="en-US" sz="1100" dirty="0"/>
                  <a:t>1 - When only fading statistics known, capacity difficult to compute. Only known results are for Finite State Markov channels, Rayleigh fading channels, and block fading.</a:t>
                </a:r>
                <a:br>
                  <a:rPr lang="en-US" sz="1100" dirty="0"/>
                </a:br>
                <a:r>
                  <a:rPr lang="en-US" sz="1100" dirty="0"/>
                  <a:t>2 4. Fading Known at the Receiver:</a:t>
                </a:r>
                <a:endParaRPr lang="fr-FR" sz="1100" dirty="0"/>
              </a:p>
              <a:p>
                <a:pPr lvl="0"/>
                <a:r>
                  <a:rPr lang="en-US" sz="1100" dirty="0"/>
                  <a:t>Capacity given by </a:t>
                </a:r>
                <a14:m>
                  <m:oMath xmlns:m="http://schemas.openxmlformats.org/officeDocument/2006/math">
                    <m:r>
                      <a:rPr lang="en-US" sz="1100" i="1"/>
                      <m:t>𝐶</m:t>
                    </m:r>
                    <m:r>
                      <a:rPr lang="en-US" sz="1100"/>
                      <m:t>=</m:t>
                    </m:r>
                    <m:sSubSup>
                      <m:sSubSupPr>
                        <m:ctrlPr>
                          <a:rPr lang="fr-FR" sz="1100" i="1"/>
                        </m:ctrlPr>
                      </m:sSubSupPr>
                      <m:e>
                        <m:r>
                          <a:rPr lang="en-US" sz="1100"/>
                          <m:t>∫</m:t>
                        </m:r>
                      </m:e>
                      <m:sub>
                        <m:r>
                          <a:rPr lang="en-US" sz="1100"/>
                          <m:t>0</m:t>
                        </m:r>
                      </m:sub>
                      <m:sup>
                        <m:r>
                          <a:rPr lang="en-US" sz="1100"/>
                          <m:t>∞</m:t>
                        </m:r>
                      </m:sup>
                    </m:sSubSup>
                    <m:r>
                      <a:rPr lang="en-US" sz="1100"/>
                      <m:t> </m:t>
                    </m:r>
                    <m:r>
                      <a:rPr lang="en-US" sz="1100" i="1"/>
                      <m:t>𝐵</m:t>
                    </m:r>
                    <m:sSub>
                      <m:sSubPr>
                        <m:ctrlPr>
                          <a:rPr lang="fr-FR" sz="1100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100"/>
                          <m:t>log</m:t>
                        </m:r>
                      </m:e>
                      <m:sub>
                        <m:r>
                          <a:rPr lang="en-US" sz="1100"/>
                          <m:t>2</m:t>
                        </m:r>
                      </m:sub>
                    </m:sSub>
                    <m:r>
                      <a:rPr lang="en-US" sz="1100"/>
                      <m:t>⁡(1+</m:t>
                    </m:r>
                    <m:r>
                      <a:rPr lang="en-US" sz="1100" i="1"/>
                      <m:t>𝛾</m:t>
                    </m:r>
                    <m:r>
                      <a:rPr lang="en-US" sz="1100"/>
                      <m:t>)</m:t>
                    </m:r>
                    <m:r>
                      <a:rPr lang="en-US" sz="1100" i="1"/>
                      <m:t>𝑝</m:t>
                    </m:r>
                    <m:r>
                      <a:rPr lang="en-US" sz="1100"/>
                      <m:t>(</m:t>
                    </m:r>
                    <m:r>
                      <a:rPr lang="en-US" sz="1100" i="1"/>
                      <m:t>𝛾</m:t>
                    </m:r>
                    <m:r>
                      <a:rPr lang="en-US" sz="1100"/>
                      <m:t>)</m:t>
                    </m:r>
                    <m:r>
                      <a:rPr lang="en-US" sz="1100" i="1"/>
                      <m:t>𝑑</m:t>
                    </m:r>
                    <m:r>
                      <a:rPr lang="en-US" sz="1100" i="1"/>
                      <m:t>𝛾</m:t>
                    </m:r>
                  </m:oMath>
                </a14:m>
                <a:r>
                  <a:rPr lang="en-US" sz="1100" dirty="0"/>
                  <a:t> bps, where </a:t>
                </a:r>
                <a14:m>
                  <m:oMath xmlns:m="http://schemas.openxmlformats.org/officeDocument/2006/math">
                    <m:r>
                      <a:rPr lang="en-US" sz="1100" i="1"/>
                      <m:t>𝑝</m:t>
                    </m:r>
                    <m:r>
                      <a:rPr lang="en-US" sz="1100"/>
                      <m:t>(</m:t>
                    </m:r>
                    <m:r>
                      <a:rPr lang="en-US" sz="1100" i="1"/>
                      <m:t>𝛾</m:t>
                    </m:r>
                    <m:r>
                      <a:rPr lang="en-US" sz="1100"/>
                      <m:t>)</m:t>
                    </m:r>
                  </m:oMath>
                </a14:m>
                <a:r>
                  <a:rPr lang="en-US" sz="1100" dirty="0"/>
                  <a:t> is the distribution of the fading SNR </a:t>
                </a:r>
                <a14:m>
                  <m:oMath xmlns:m="http://schemas.openxmlformats.org/officeDocument/2006/math">
                    <m:r>
                      <a:rPr lang="en-US" sz="1100" i="1"/>
                      <m:t>𝛾</m:t>
                    </m:r>
                  </m:oMath>
                </a14:m>
                <a:r>
                  <a:rPr lang="en-US" sz="1100" dirty="0"/>
                  <a:t>.</a:t>
                </a:r>
                <a:endParaRPr lang="fr-FR" sz="1100" dirty="0"/>
              </a:p>
              <a:p>
                <a:pPr lvl="0"/>
                <a:r>
                  <a:rPr lang="en-US" sz="1100" dirty="0"/>
                  <a:t>By Jensen's inequality this capacity always less than that of an AWGN channel.</a:t>
                </a:r>
                <a:endParaRPr lang="fr-FR" sz="1100" dirty="0"/>
              </a:p>
              <a:p>
                <a:pPr lvl="0"/>
                <a:r>
                  <a:rPr lang="en-US" sz="1100" dirty="0"/>
                  <a:t>"Average" capacity formula, but transmission rate is fixed.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fr-FR" sz="1100" i="1"/>
                        </m:ctrlPr>
                      </m:sSupPr>
                      <m:e>
                        <m:r>
                          <a:rPr lang="en-US" sz="1100" i="1"/>
                          <m:t> </m:t>
                        </m:r>
                      </m:e>
                      <m:sup>
                        <m:r>
                          <a:rPr lang="en-US" sz="1100"/>
                          <m:t>3</m:t>
                        </m:r>
                      </m:sup>
                    </m:sSup>
                  </m:oMath>
                </a14:m>
                <a:r>
                  <a:rPr lang="en-US" sz="1100" dirty="0"/>
                  <a:t> 5. Capacity with Fading Known at Transmitter and Receiver</a:t>
                </a:r>
                <a:endParaRPr lang="fr-FR" sz="1100" dirty="0"/>
              </a:p>
              <a:p>
                <a:pPr lvl="0"/>
                <a:r>
                  <a:rPr lang="en-US" sz="1100" dirty="0"/>
                  <a:t>For fixed transmit power, same capacity as when only receiver knows fading.</a:t>
                </a:r>
                <a:endParaRPr lang="fr-FR" sz="1100" dirty="0"/>
              </a:p>
              <a:p>
                <a:pPr lvl="0"/>
                <a:r>
                  <a:rPr lang="en-US" sz="1100" dirty="0"/>
                  <a:t>Transmit power as well as rate can be adapted.</a:t>
                </a:r>
                <a:endParaRPr lang="fr-FR" sz="1100" dirty="0"/>
              </a:p>
              <a:p>
                <a:pPr lvl="0"/>
                <a:r>
                  <a:rPr lang="en-US" sz="1100" dirty="0"/>
                  <a:t>Under variable rate and power </a:t>
                </a:r>
                <a14:m>
                  <m:oMath xmlns:m="http://schemas.openxmlformats.org/officeDocument/2006/math">
                    <m:r>
                      <a:rPr lang="en-US" sz="1100" i="1"/>
                      <m:t>𝐶</m:t>
                    </m:r>
                    <m:r>
                      <a:rPr lang="en-US" sz="1100"/>
                      <m:t>=</m:t>
                    </m:r>
                    <m:sSub>
                      <m:sSubPr>
                        <m:ctrlPr>
                          <a:rPr lang="fr-FR" sz="1100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100"/>
                          <m:t>max</m:t>
                        </m:r>
                      </m:e>
                      <m:sub>
                        <m:r>
                          <a:rPr lang="en-US" sz="1100" i="1"/>
                          <m:t>𝑃</m:t>
                        </m:r>
                        <m:r>
                          <a:rPr lang="en-US" sz="1100"/>
                          <m:t>(</m:t>
                        </m:r>
                        <m:r>
                          <a:rPr lang="en-US" sz="1100" i="1"/>
                          <m:t>𝛾</m:t>
                        </m:r>
                        <m:r>
                          <a:rPr lang="en-US" sz="1100"/>
                          <m:t>):∫</m:t>
                        </m:r>
                        <m:r>
                          <a:rPr lang="en-US" sz="1100" i="1"/>
                          <m:t>𝑃</m:t>
                        </m:r>
                        <m:r>
                          <a:rPr lang="en-US" sz="1100"/>
                          <m:t>(</m:t>
                        </m:r>
                        <m:r>
                          <a:rPr lang="en-US" sz="1100" i="1"/>
                          <m:t>𝛾</m:t>
                        </m:r>
                        <m:r>
                          <a:rPr lang="en-US" sz="1100"/>
                          <m:t>)</m:t>
                        </m:r>
                        <m:r>
                          <a:rPr lang="en-US" sz="1100" i="1"/>
                          <m:t>𝑝</m:t>
                        </m:r>
                        <m:r>
                          <a:rPr lang="en-US" sz="1100"/>
                          <m:t>(</m:t>
                        </m:r>
                        <m:r>
                          <a:rPr lang="en-US" sz="1100" i="1"/>
                          <m:t>𝛾</m:t>
                        </m:r>
                        <m:r>
                          <a:rPr lang="en-US" sz="1100"/>
                          <m:t>)</m:t>
                        </m:r>
                        <m:r>
                          <a:rPr lang="en-US" sz="1100" i="1"/>
                          <m:t>𝑑</m:t>
                        </m:r>
                        <m:r>
                          <a:rPr lang="en-US" sz="1100" i="1"/>
                          <m:t>𝛾</m:t>
                        </m:r>
                        <m:r>
                          <a:rPr lang="en-US" sz="1100"/>
                          <m:t>=</m:t>
                        </m:r>
                        <m:acc>
                          <m:accPr>
                            <m:chr m:val="‾"/>
                            <m:ctrlPr>
                              <a:rPr lang="fr-FR" sz="1100" i="1"/>
                            </m:ctrlPr>
                          </m:accPr>
                          <m:e>
                            <m:r>
                              <a:rPr lang="en-US" sz="1100" i="1"/>
                              <m:t>𝑃</m:t>
                            </m:r>
                          </m:e>
                        </m:acc>
                      </m:sub>
                    </m:sSub>
                    <m:r>
                      <a:rPr lang="en-US" sz="1100"/>
                      <m:t> </m:t>
                    </m:r>
                    <m:sSubSup>
                      <m:sSubSupPr>
                        <m:ctrlPr>
                          <a:rPr lang="fr-FR" sz="1100" i="1"/>
                        </m:ctrlPr>
                      </m:sSubSupPr>
                      <m:e>
                        <m:r>
                          <a:rPr lang="en-US" sz="1100"/>
                          <m:t>∫</m:t>
                        </m:r>
                      </m:e>
                      <m:sub>
                        <m:r>
                          <a:rPr lang="en-US" sz="1100"/>
                          <m:t>0</m:t>
                        </m:r>
                      </m:sub>
                      <m:sup>
                        <m:r>
                          <a:rPr lang="en-US" sz="1100"/>
                          <m:t>∞</m:t>
                        </m:r>
                      </m:sup>
                    </m:sSubSup>
                    <m:r>
                      <a:rPr lang="en-US" sz="1100"/>
                      <m:t> </m:t>
                    </m:r>
                    <m:r>
                      <a:rPr lang="en-US" sz="1100" i="1"/>
                      <m:t>𝐵</m:t>
                    </m:r>
                    <m:sSub>
                      <m:sSubPr>
                        <m:ctrlPr>
                          <a:rPr lang="fr-FR" sz="1100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100"/>
                          <m:t>log</m:t>
                        </m:r>
                      </m:e>
                      <m:sub>
                        <m:r>
                          <a:rPr lang="en-US" sz="1100"/>
                          <m:t>2</m:t>
                        </m:r>
                      </m:sub>
                    </m:sSub>
                    <m:r>
                      <a:rPr lang="en-US" sz="1100"/>
                      <m:t>⁡</m:t>
                    </m:r>
                    <m:d>
                      <m:dPr>
                        <m:ctrlPr>
                          <a:rPr lang="fr-FR" sz="1100" i="1"/>
                        </m:ctrlPr>
                      </m:dPr>
                      <m:e>
                        <m:r>
                          <a:rPr lang="en-US" sz="1100"/>
                          <m:t>1+</m:t>
                        </m:r>
                        <m:f>
                          <m:fPr>
                            <m:ctrlPr>
                              <a:rPr lang="fr-FR" sz="1100" i="1"/>
                            </m:ctrlPr>
                          </m:fPr>
                          <m:num>
                            <m:r>
                              <a:rPr lang="en-US" sz="1100" i="1"/>
                              <m:t>𝑃</m:t>
                            </m:r>
                            <m:r>
                              <a:rPr lang="en-US" sz="1100"/>
                              <m:t>(</m:t>
                            </m:r>
                            <m:r>
                              <a:rPr lang="en-US" sz="1100" i="1"/>
                              <m:t>𝛾</m:t>
                            </m:r>
                            <m:r>
                              <a:rPr lang="en-US" sz="1100"/>
                              <m:t>)</m:t>
                            </m:r>
                            <m:r>
                              <a:rPr lang="en-US" sz="1100" i="1"/>
                              <m:t>𝛾</m:t>
                            </m:r>
                          </m:num>
                          <m:den>
                            <m:acc>
                              <m:accPr>
                                <m:chr m:val="‾"/>
                                <m:ctrlPr>
                                  <a:rPr lang="fr-FR" sz="1100" i="1"/>
                                </m:ctrlPr>
                              </m:accPr>
                              <m:e>
                                <m:r>
                                  <a:rPr lang="en-US" sz="1100" i="1"/>
                                  <m:t>𝑃</m:t>
                                </m:r>
                              </m:e>
                            </m:acc>
                          </m:den>
                        </m:f>
                      </m:e>
                    </m:d>
                    <m:r>
                      <a:rPr lang="en-US" sz="1100" i="1"/>
                      <m:t>𝑝</m:t>
                    </m:r>
                    <m:r>
                      <a:rPr lang="en-US" sz="1100"/>
                      <m:t>(</m:t>
                    </m:r>
                    <m:r>
                      <a:rPr lang="en-US" sz="1100" i="1"/>
                      <m:t>𝛾</m:t>
                    </m:r>
                    <m:r>
                      <a:rPr lang="en-US" sz="1100"/>
                      <m:t>)</m:t>
                    </m:r>
                    <m:r>
                      <a:rPr lang="en-US" sz="1100" i="1"/>
                      <m:t>𝑑</m:t>
                    </m:r>
                    <m:r>
                      <a:rPr lang="en-US" sz="1100" i="1"/>
                      <m:t>𝛾</m:t>
                    </m:r>
                  </m:oMath>
                </a14:m>
                <a:r>
                  <a:rPr lang="en-US" sz="1100" dirty="0"/>
                  <a:t>, where </a:t>
                </a:r>
                <a14:m>
                  <m:oMath xmlns:m="http://schemas.openxmlformats.org/officeDocument/2006/math">
                    <m:r>
                      <a:rPr lang="en-US" sz="1100" i="1"/>
                      <m:t>𝑃</m:t>
                    </m:r>
                    <m:r>
                      <a:rPr lang="en-US" sz="1100"/>
                      <m:t>(</m:t>
                    </m:r>
                    <m:r>
                      <a:rPr lang="en-US" sz="1100" i="1"/>
                      <m:t>𝛾</m:t>
                    </m:r>
                    <m:r>
                      <a:rPr lang="en-US" sz="1100"/>
                      <m:t>)</m:t>
                    </m:r>
                  </m:oMath>
                </a14:m>
                <a:r>
                  <a:rPr lang="en-US" sz="1100" dirty="0"/>
                  <a:t> is power adaptation</a:t>
                </a:r>
                <a:endParaRPr lang="fr-FR" sz="1100" dirty="0"/>
              </a:p>
              <a:p>
                <a:pPr lvl="0"/>
                <a:r>
                  <a:rPr lang="en-US" sz="1100" dirty="0"/>
                  <a:t>Optimal Power and Rate Adaptation</a:t>
                </a:r>
                <a:endParaRPr lang="fr-FR" sz="1100" dirty="0"/>
              </a:p>
              <a:p>
                <a:pPr lvl="0"/>
                <a:r>
                  <a:rPr lang="en-US" sz="1100" dirty="0"/>
                  <a:t>Optimal adaptation found via </a:t>
                </a:r>
                <a:r>
                  <a:rPr lang="en-US" sz="1100" dirty="0" err="1"/>
                  <a:t>Lagrangian</a:t>
                </a:r>
                <a:r>
                  <a:rPr lang="en-US" sz="1100" dirty="0"/>
                  <a:t> differentiation.</a:t>
                </a:r>
                <a:endParaRPr lang="fr-FR" sz="1100" dirty="0"/>
              </a:p>
              <a:p>
                <a:pPr lvl="0"/>
                <a:r>
                  <a:rPr lang="en-US" sz="1100" dirty="0"/>
                  <a:t>Optimal power adaptation is a "water-filling" in time: power </a:t>
                </a:r>
                <a14:m>
                  <m:oMath xmlns:m="http://schemas.openxmlformats.org/officeDocument/2006/math">
                    <m:r>
                      <a:rPr lang="en-US" sz="1100" i="1"/>
                      <m:t>𝑃</m:t>
                    </m:r>
                    <m:r>
                      <a:rPr lang="en-US" sz="1100"/>
                      <m:t>(</m:t>
                    </m:r>
                    <m:r>
                      <a:rPr lang="en-US" sz="1100" i="1"/>
                      <m:t>𝛾</m:t>
                    </m:r>
                    <m:r>
                      <a:rPr lang="en-US" sz="1100"/>
                      <m:t>)=</m:t>
                    </m:r>
                    <m:sSubSup>
                      <m:sSubSupPr>
                        <m:ctrlPr>
                          <a:rPr lang="fr-FR" sz="1100" i="1"/>
                        </m:ctrlPr>
                      </m:sSubSupPr>
                      <m:e>
                        <m:r>
                          <a:rPr lang="en-US" sz="1100" i="1"/>
                          <m:t>𝛾</m:t>
                        </m:r>
                      </m:e>
                      <m:sub>
                        <m:r>
                          <a:rPr lang="en-US" sz="1100"/>
                          <m:t>0</m:t>
                        </m:r>
                      </m:sub>
                      <m:sup>
                        <m:r>
                          <a:rPr lang="en-US" sz="1100" i="1"/>
                          <m:t>−</m:t>
                        </m:r>
                        <m:r>
                          <a:rPr lang="en-US" sz="1100"/>
                          <m:t>1</m:t>
                        </m:r>
                      </m:sup>
                    </m:sSubSup>
                    <m:r>
                      <a:rPr lang="en-US" sz="1100" i="1"/>
                      <m:t>−</m:t>
                    </m:r>
                    <m:sSup>
                      <m:sSupPr>
                        <m:ctrlPr>
                          <a:rPr lang="fr-FR" sz="1100" i="1"/>
                        </m:ctrlPr>
                      </m:sSupPr>
                      <m:e>
                        <m:r>
                          <a:rPr lang="en-US" sz="1100" i="1"/>
                          <m:t>𝛾</m:t>
                        </m:r>
                      </m:e>
                      <m:sup>
                        <m:r>
                          <a:rPr lang="en-US" sz="1100" i="1"/>
                          <m:t>−</m:t>
                        </m:r>
                        <m:r>
                          <a:rPr lang="en-US" sz="1100"/>
                          <m:t>1</m:t>
                        </m:r>
                      </m:sup>
                    </m:sSup>
                  </m:oMath>
                </a14:m>
                <a:r>
                  <a:rPr lang="en-US" sz="1100" dirty="0"/>
                  <a:t> increases with channel quality </a:t>
                </a:r>
                <a14:m>
                  <m:oMath xmlns:m="http://schemas.openxmlformats.org/officeDocument/2006/math">
                    <m:r>
                      <a:rPr lang="en-US" sz="1100" i="1"/>
                      <m:t>𝛾</m:t>
                    </m:r>
                  </m:oMath>
                </a14:m>
                <a:r>
                  <a:rPr lang="en-US" sz="1100" dirty="0"/>
                  <a:t> above an optimized cutoff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100" i="1"/>
                        </m:ctrlPr>
                      </m:sSubPr>
                      <m:e>
                        <m:r>
                          <a:rPr lang="en-US" sz="1100" i="1"/>
                          <m:t>𝛾</m:t>
                        </m:r>
                      </m:e>
                      <m:sub>
                        <m:r>
                          <a:rPr lang="en-US" sz="1100"/>
                          <m:t>0</m:t>
                        </m:r>
                      </m:sub>
                    </m:sSub>
                  </m:oMath>
                </a14:m>
                <a:r>
                  <a:rPr lang="en-US" sz="1100" dirty="0"/>
                  <a:t>.</a:t>
                </a:r>
                <a:endParaRPr lang="fr-FR" sz="1100" dirty="0"/>
              </a:p>
              <a:p>
                <a:pPr lvl="0"/>
                <a:r>
                  <a:rPr lang="en-US" sz="1100" dirty="0"/>
                  <a:t>Rate adaptation relative to </a:t>
                </a:r>
                <a14:m>
                  <m:oMath xmlns:m="http://schemas.openxmlformats.org/officeDocument/2006/math">
                    <m:r>
                      <a:rPr lang="en-US" sz="1100" i="1"/>
                      <m:t>𝛾</m:t>
                    </m:r>
                    <m:r>
                      <a:rPr lang="en-US" sz="1100"/>
                      <m:t>≥</m:t>
                    </m:r>
                    <m:sSub>
                      <m:sSubPr>
                        <m:ctrlPr>
                          <a:rPr lang="fr-FR" sz="1100" i="1"/>
                        </m:ctrlPr>
                      </m:sSubPr>
                      <m:e>
                        <m:r>
                          <a:rPr lang="en-US" sz="1100" i="1"/>
                          <m:t>𝛾</m:t>
                        </m:r>
                      </m:e>
                      <m:sub>
                        <m:r>
                          <a:rPr lang="en-US" sz="1100"/>
                          <m:t>0</m:t>
                        </m:r>
                      </m:sub>
                    </m:sSub>
                  </m:oMath>
                </a14:m>
                <a:r>
                  <a:rPr lang="en-US" sz="1100" dirty="0"/>
                  <a:t> is </a:t>
                </a:r>
                <a14:m>
                  <m:oMath xmlns:m="http://schemas.openxmlformats.org/officeDocument/2006/math">
                    <m:r>
                      <a:rPr lang="en-US" sz="1100" i="1"/>
                      <m:t>𝐵</m:t>
                    </m:r>
                    <m:sSub>
                      <m:sSubPr>
                        <m:ctrlPr>
                          <a:rPr lang="fr-FR" sz="1100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100"/>
                          <m:t>log</m:t>
                        </m:r>
                      </m:e>
                      <m:sub>
                        <m:r>
                          <a:rPr lang="en-US" sz="1100"/>
                          <m:t>2</m:t>
                        </m:r>
                      </m:sub>
                    </m:sSub>
                    <m:r>
                      <a:rPr lang="en-US" sz="1100"/>
                      <m:t>⁡</m:t>
                    </m:r>
                    <m:d>
                      <m:dPr>
                        <m:ctrlPr>
                          <a:rPr lang="fr-FR" sz="1100" i="1"/>
                        </m:ctrlPr>
                      </m:dPr>
                      <m:e>
                        <m:r>
                          <a:rPr lang="en-US" sz="1100" i="1"/>
                          <m:t>𝛾</m:t>
                        </m:r>
                        <m:r>
                          <a:rPr lang="en-US" sz="1100"/>
                          <m:t>/</m:t>
                        </m:r>
                        <m:sSub>
                          <m:sSubPr>
                            <m:ctrlPr>
                              <a:rPr lang="fr-FR" sz="1100" i="1"/>
                            </m:ctrlPr>
                          </m:sSubPr>
                          <m:e>
                            <m:r>
                              <a:rPr lang="en-US" sz="1100" i="1"/>
                              <m:t>𝛾</m:t>
                            </m:r>
                          </m:e>
                          <m:sub>
                            <m:r>
                              <a:rPr lang="en-US" sz="1100"/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100" dirty="0"/>
                  <a:t> : also increases with </a:t>
                </a:r>
                <a14:m>
                  <m:oMath xmlns:m="http://schemas.openxmlformats.org/officeDocument/2006/math">
                    <m:r>
                      <a:rPr lang="en-US" sz="1100" i="1"/>
                      <m:t>𝛾</m:t>
                    </m:r>
                  </m:oMath>
                </a14:m>
                <a:r>
                  <a:rPr lang="en-US" sz="1100" dirty="0"/>
                  <a:t> above cutoff.</a:t>
                </a:r>
                <a:endParaRPr lang="fr-FR" sz="1100" dirty="0"/>
              </a:p>
              <a:p>
                <a:pPr lvl="0"/>
                <a:r>
                  <a:rPr lang="en-US" sz="1100" dirty="0"/>
                  <a:t>Resulting capacity is </a:t>
                </a:r>
                <a14:m>
                  <m:oMath xmlns:m="http://schemas.openxmlformats.org/officeDocument/2006/math">
                    <m:r>
                      <a:rPr lang="en-US" sz="1100" i="1"/>
                      <m:t>𝐶</m:t>
                    </m:r>
                    <m:r>
                      <a:rPr lang="en-US" sz="1100"/>
                      <m:t>=</m:t>
                    </m:r>
                    <m:sSubSup>
                      <m:sSubSupPr>
                        <m:ctrlPr>
                          <a:rPr lang="fr-FR" sz="1100" i="1"/>
                        </m:ctrlPr>
                      </m:sSubSupPr>
                      <m:e>
                        <m:r>
                          <a:rPr lang="en-US" sz="1100"/>
                          <m:t>∫</m:t>
                        </m:r>
                      </m:e>
                      <m:sub>
                        <m:r>
                          <a:rPr lang="en-US" sz="1100"/>
                          <m:t>70</m:t>
                        </m:r>
                      </m:sub>
                      <m:sup>
                        <m:r>
                          <a:rPr lang="en-US" sz="1100"/>
                          <m:t>∞</m:t>
                        </m:r>
                      </m:sup>
                    </m:sSubSup>
                    <m:r>
                      <a:rPr lang="en-US" sz="1100"/>
                      <m:t> </m:t>
                    </m:r>
                    <m:r>
                      <a:rPr lang="en-US" sz="1100" i="1"/>
                      <m:t>𝐵</m:t>
                    </m:r>
                    <m:sSub>
                      <m:sSubPr>
                        <m:ctrlPr>
                          <a:rPr lang="fr-FR" sz="1100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100"/>
                          <m:t>log</m:t>
                        </m:r>
                      </m:e>
                      <m:sub>
                        <m:r>
                          <a:rPr lang="en-US" sz="1100"/>
                          <m:t>2</m:t>
                        </m:r>
                      </m:sub>
                    </m:sSub>
                    <m:r>
                      <a:rPr lang="en-US" sz="1100"/>
                      <m:t>⁡</m:t>
                    </m:r>
                    <m:d>
                      <m:dPr>
                        <m:ctrlPr>
                          <a:rPr lang="fr-FR" sz="1100" i="1"/>
                        </m:ctrlPr>
                      </m:dPr>
                      <m:e>
                        <m:r>
                          <a:rPr lang="en-US" sz="1100" i="1"/>
                          <m:t>𝛾</m:t>
                        </m:r>
                        <m:r>
                          <a:rPr lang="en-US" sz="1100"/>
                          <m:t>/</m:t>
                        </m:r>
                        <m:sSub>
                          <m:sSubPr>
                            <m:ctrlPr>
                              <a:rPr lang="fr-FR" sz="1100" i="1"/>
                            </m:ctrlPr>
                          </m:sSubPr>
                          <m:e>
                            <m:r>
                              <a:rPr lang="en-US" sz="1100" i="1"/>
                              <m:t>𝛾</m:t>
                            </m:r>
                          </m:e>
                          <m:sub>
                            <m:r>
                              <a:rPr lang="en-US" sz="1100"/>
                              <m:t>0</m:t>
                            </m:r>
                          </m:sub>
                        </m:sSub>
                      </m:e>
                    </m:d>
                    <m:r>
                      <a:rPr lang="en-US" sz="1100" i="1"/>
                      <m:t>𝑝</m:t>
                    </m:r>
                    <m:r>
                      <a:rPr lang="en-US" sz="1100"/>
                      <m:t>(</m:t>
                    </m:r>
                    <m:r>
                      <a:rPr lang="en-US" sz="1100" i="1"/>
                      <m:t>𝛾</m:t>
                    </m:r>
                    <m:r>
                      <a:rPr lang="en-US" sz="1100"/>
                      <m:t>)</m:t>
                    </m:r>
                    <m:r>
                      <a:rPr lang="en-US" sz="1100" i="1"/>
                      <m:t>𝑑</m:t>
                    </m:r>
                    <m:r>
                      <a:rPr lang="en-US" sz="1100" i="1"/>
                      <m:t>𝛾</m:t>
                    </m:r>
                  </m:oMath>
                </a14:m>
                <a:r>
                  <a:rPr lang="en-US" sz="1100" dirty="0"/>
                  <a:t>.</a:t>
                </a:r>
                <a:endParaRPr lang="fr-FR" sz="1100" dirty="0"/>
              </a:p>
              <a:p>
                <a:pPr lvl="0"/>
                <a:r>
                  <a:rPr lang="en-US" sz="1100" dirty="0"/>
                  <a:t>Capacity with power and rate adaptation not much larger than when just receiver knows channel, but has lower complexity and yields more insight into practical schemes.</a:t>
                </a:r>
                <a:endParaRPr lang="fr-FR" sz="1100" dirty="0"/>
              </a:p>
              <a:p>
                <a:pPr lvl="0"/>
                <a:r>
                  <a:rPr lang="en-US" sz="1100" dirty="0"/>
                  <a:t>Capacity in flat-fading can exceed the capacity in AWGN, typically at low SNRs.</a:t>
                </a:r>
                <a:endParaRPr lang="fr-FR" sz="1100" dirty="0"/>
              </a:p>
              <a:p>
                <a:endParaRPr lang="fr-FR" sz="1100" dirty="0"/>
              </a:p>
            </p:txBody>
          </p:sp>
        </mc:Choice>
        <mc:Fallback>
          <p:sp>
            <p:nvSpPr>
              <p:cNvPr id="3" name="Espace réservé du text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8340" y="1337513"/>
                <a:ext cx="7123430" cy="5437707"/>
              </a:xfrm>
              <a:blipFill>
                <a:blip r:embed="rId2"/>
                <a:stretch>
                  <a:fillRect l="-1284" t="-785" r="-1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60679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60743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17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12</a:t>
            </a:r>
            <a:endParaRPr sz="1600">
              <a:latin typeface="Arial Black"/>
              <a:cs typeface="Arial Blac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938337" y="1766887"/>
            <a:ext cx="4552950" cy="857250"/>
            <a:chOff x="1938337" y="1766887"/>
            <a:chExt cx="4552950" cy="857250"/>
          </a:xfrm>
        </p:grpSpPr>
        <p:sp>
          <p:nvSpPr>
            <p:cNvPr id="7" name="object 7"/>
            <p:cNvSpPr/>
            <p:nvPr/>
          </p:nvSpPr>
          <p:spPr>
            <a:xfrm>
              <a:off x="1943100" y="1771650"/>
              <a:ext cx="4543425" cy="847725"/>
            </a:xfrm>
            <a:custGeom>
              <a:avLst/>
              <a:gdLst/>
              <a:ahLst/>
              <a:cxnLst/>
              <a:rect l="l" t="t" r="r" b="b"/>
              <a:pathLst>
                <a:path w="4543425" h="847725">
                  <a:moveTo>
                    <a:pt x="4543425" y="0"/>
                  </a:moveTo>
                  <a:lnTo>
                    <a:pt x="0" y="0"/>
                  </a:lnTo>
                  <a:lnTo>
                    <a:pt x="0" y="847725"/>
                  </a:lnTo>
                  <a:lnTo>
                    <a:pt x="4543425" y="847725"/>
                  </a:lnTo>
                  <a:lnTo>
                    <a:pt x="4543425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43100" y="1771650"/>
              <a:ext cx="4543425" cy="847725"/>
            </a:xfrm>
            <a:custGeom>
              <a:avLst/>
              <a:gdLst/>
              <a:ahLst/>
              <a:cxnLst/>
              <a:rect l="l" t="t" r="r" b="b"/>
              <a:pathLst>
                <a:path w="4543425" h="847725">
                  <a:moveTo>
                    <a:pt x="0" y="847725"/>
                  </a:moveTo>
                  <a:lnTo>
                    <a:pt x="4543425" y="847725"/>
                  </a:lnTo>
                  <a:lnTo>
                    <a:pt x="4543425" y="0"/>
                  </a:lnTo>
                  <a:lnTo>
                    <a:pt x="0" y="0"/>
                  </a:lnTo>
                  <a:lnTo>
                    <a:pt x="0" y="8477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CORRELATION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8340" y="898905"/>
            <a:ext cx="79940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cross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correlation</a:t>
            </a:r>
            <a:r>
              <a:rPr sz="2400" b="1" spc="-7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two</a:t>
            </a:r>
            <a:r>
              <a:rPr sz="2400" b="1" spc="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deterministic,</a:t>
            </a:r>
            <a:r>
              <a:rPr sz="2400" b="1" spc="-6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complex-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valued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function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</a:t>
            </a:r>
            <a:r>
              <a:rPr sz="2400" b="1" i="1" dirty="0">
                <a:solidFill>
                  <a:srgbClr val="000099"/>
                </a:solidFill>
                <a:latin typeface="Times New Roman"/>
                <a:cs typeface="Times New Roman"/>
              </a:rPr>
              <a:t>t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)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000099"/>
                </a:solidFill>
                <a:latin typeface="Times New Roman"/>
                <a:cs typeface="Times New Roman"/>
              </a:rPr>
              <a:t>b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</a:t>
            </a:r>
            <a:r>
              <a:rPr sz="2400" b="1" i="1" dirty="0">
                <a:solidFill>
                  <a:srgbClr val="000099"/>
                </a:solidFill>
                <a:latin typeface="Times New Roman"/>
                <a:cs typeface="Times New Roman"/>
              </a:rPr>
              <a:t>t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)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defined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as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4937" y="1880520"/>
            <a:ext cx="200025" cy="2032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150" spc="-25" dirty="0">
                <a:latin typeface="Symbol"/>
                <a:cs typeface="Symbol"/>
              </a:rPr>
              <a:t></a:t>
            </a:r>
            <a:endParaRPr sz="11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93252" y="1977831"/>
            <a:ext cx="33655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4500" spc="-37" baseline="6481" dirty="0">
                <a:latin typeface="Symbol"/>
                <a:cs typeface="Symbol"/>
              </a:rPr>
              <a:t></a:t>
            </a:r>
            <a:r>
              <a:rPr sz="1150" spc="-25" dirty="0">
                <a:latin typeface="Symbol"/>
                <a:cs typeface="Symbol"/>
              </a:rPr>
              <a:t></a:t>
            </a:r>
            <a:endParaRPr sz="11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71258" y="2135035"/>
            <a:ext cx="175260" cy="2032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150" i="1" spc="35" dirty="0">
                <a:latin typeface="Times New Roman"/>
                <a:cs typeface="Times New Roman"/>
              </a:rPr>
              <a:t>ab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59062" y="1958371"/>
            <a:ext cx="87630" cy="2032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150" spc="-50" dirty="0">
                <a:latin typeface="Times New Roman"/>
                <a:cs typeface="Times New Roman"/>
              </a:rPr>
              <a:t>*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32385" y="1952088"/>
            <a:ext cx="145224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i="1" dirty="0">
                <a:latin typeface="Times New Roman"/>
                <a:cs typeface="Times New Roman"/>
              </a:rPr>
              <a:t>b</a:t>
            </a:r>
            <a:r>
              <a:rPr sz="2000" i="1" spc="4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t</a:t>
            </a:r>
            <a:r>
              <a:rPr sz="2000" i="1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100" dirty="0">
                <a:latin typeface="Symbol"/>
                <a:cs typeface="Symbol"/>
              </a:rPr>
              <a:t></a:t>
            </a:r>
            <a:r>
              <a:rPr sz="2100" spc="-15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)</a:t>
            </a:r>
            <a:r>
              <a:rPr sz="2000" i="1" spc="-25" dirty="0">
                <a:latin typeface="Times New Roman"/>
                <a:cs typeface="Times New Roman"/>
              </a:rPr>
              <a:t>dt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18783" y="1952088"/>
            <a:ext cx="84836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333375" algn="l"/>
              </a:tabLst>
            </a:pPr>
            <a:r>
              <a:rPr sz="2000" i="1" spc="-50" dirty="0">
                <a:latin typeface="Times New Roman"/>
                <a:cs typeface="Times New Roman"/>
              </a:rPr>
              <a:t>R</a:t>
            </a:r>
            <a:r>
              <a:rPr sz="2000" i="1" dirty="0">
                <a:latin typeface="Times New Roman"/>
                <a:cs typeface="Times New Roman"/>
              </a:rPr>
              <a:t>	</a:t>
            </a:r>
            <a:r>
              <a:rPr sz="2000" spc="-110" dirty="0">
                <a:latin typeface="Times New Roman"/>
                <a:cs typeface="Times New Roman"/>
              </a:rPr>
              <a:t>(</a:t>
            </a:r>
            <a:r>
              <a:rPr sz="2100" spc="-110" dirty="0">
                <a:latin typeface="Symbol"/>
                <a:cs typeface="Symbol"/>
              </a:rPr>
              <a:t></a:t>
            </a:r>
            <a:r>
              <a:rPr sz="2100" spc="-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Symbol"/>
                <a:cs typeface="Symbol"/>
              </a:rPr>
              <a:t>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6991" y="2985261"/>
            <a:ext cx="79133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auto-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correlation</a:t>
            </a:r>
            <a:r>
              <a:rPr sz="24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one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deterministic,</a:t>
            </a:r>
            <a:r>
              <a:rPr sz="2400" b="1" spc="-6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complex-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valued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function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</a:t>
            </a:r>
            <a:r>
              <a:rPr sz="2400" b="1" i="1" dirty="0">
                <a:solidFill>
                  <a:srgbClr val="000099"/>
                </a:solidFill>
                <a:latin typeface="Times New Roman"/>
                <a:cs typeface="Times New Roman"/>
              </a:rPr>
              <a:t>t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)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defined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as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976437" y="3986212"/>
            <a:ext cx="4552950" cy="857250"/>
            <a:chOff x="1976437" y="3986212"/>
            <a:chExt cx="4552950" cy="857250"/>
          </a:xfrm>
        </p:grpSpPr>
        <p:sp>
          <p:nvSpPr>
            <p:cNvPr id="19" name="object 19"/>
            <p:cNvSpPr/>
            <p:nvPr/>
          </p:nvSpPr>
          <p:spPr>
            <a:xfrm>
              <a:off x="1981200" y="3990975"/>
              <a:ext cx="4543425" cy="847725"/>
            </a:xfrm>
            <a:custGeom>
              <a:avLst/>
              <a:gdLst/>
              <a:ahLst/>
              <a:cxnLst/>
              <a:rect l="l" t="t" r="r" b="b"/>
              <a:pathLst>
                <a:path w="4543425" h="847725">
                  <a:moveTo>
                    <a:pt x="4543425" y="0"/>
                  </a:moveTo>
                  <a:lnTo>
                    <a:pt x="0" y="0"/>
                  </a:lnTo>
                  <a:lnTo>
                    <a:pt x="0" y="847725"/>
                  </a:lnTo>
                  <a:lnTo>
                    <a:pt x="4543425" y="847725"/>
                  </a:lnTo>
                  <a:lnTo>
                    <a:pt x="4543425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81200" y="3990975"/>
              <a:ext cx="4543425" cy="847725"/>
            </a:xfrm>
            <a:custGeom>
              <a:avLst/>
              <a:gdLst/>
              <a:ahLst/>
              <a:cxnLst/>
              <a:rect l="l" t="t" r="r" b="b"/>
              <a:pathLst>
                <a:path w="4543425" h="847725">
                  <a:moveTo>
                    <a:pt x="0" y="847725"/>
                  </a:moveTo>
                  <a:lnTo>
                    <a:pt x="4543425" y="847725"/>
                  </a:lnTo>
                  <a:lnTo>
                    <a:pt x="4543425" y="0"/>
                  </a:lnTo>
                  <a:lnTo>
                    <a:pt x="0" y="0"/>
                  </a:lnTo>
                  <a:lnTo>
                    <a:pt x="0" y="8477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812547" y="4118895"/>
            <a:ext cx="200025" cy="2032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150" spc="-25" dirty="0">
                <a:latin typeface="Symbol"/>
                <a:cs typeface="Symbol"/>
              </a:rPr>
              <a:t></a:t>
            </a:r>
            <a:endParaRPr sz="11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70840" y="4216206"/>
            <a:ext cx="33655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4500" spc="-37" baseline="6481" dirty="0">
                <a:latin typeface="Symbol"/>
                <a:cs typeface="Symbol"/>
              </a:rPr>
              <a:t></a:t>
            </a:r>
            <a:r>
              <a:rPr sz="1150" spc="-25" dirty="0">
                <a:latin typeface="Symbol"/>
                <a:cs typeface="Symbol"/>
              </a:rPr>
              <a:t></a:t>
            </a:r>
            <a:endParaRPr sz="115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22121" y="4373410"/>
            <a:ext cx="87630" cy="2032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150" i="1" spc="-50" dirty="0">
                <a:latin typeface="Times New Roman"/>
                <a:cs typeface="Times New Roman"/>
              </a:rPr>
              <a:t>a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48704" y="4196746"/>
            <a:ext cx="87630" cy="2032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150" spc="-50" dirty="0">
                <a:latin typeface="Times New Roman"/>
                <a:cs typeface="Times New Roman"/>
              </a:rPr>
              <a:t>*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10033" y="4190458"/>
            <a:ext cx="146431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i="1" spc="50" dirty="0">
                <a:latin typeface="Times New Roman"/>
                <a:cs typeface="Times New Roman"/>
              </a:rPr>
              <a:t>a</a:t>
            </a:r>
            <a:r>
              <a:rPr sz="2000" spc="50" dirty="0">
                <a:latin typeface="Times New Roman"/>
                <a:cs typeface="Times New Roman"/>
              </a:rPr>
              <a:t>(</a:t>
            </a:r>
            <a:r>
              <a:rPr sz="2000" i="1" spc="50" dirty="0">
                <a:latin typeface="Times New Roman"/>
                <a:cs typeface="Times New Roman"/>
              </a:rPr>
              <a:t>t</a:t>
            </a:r>
            <a:r>
              <a:rPr sz="2000" spc="50" dirty="0">
                <a:latin typeface="Times New Roman"/>
                <a:cs typeface="Times New Roman"/>
              </a:rPr>
              <a:t>)</a:t>
            </a:r>
            <a:r>
              <a:rPr sz="2000" i="1" spc="50" dirty="0">
                <a:latin typeface="Times New Roman"/>
                <a:cs typeface="Times New Roman"/>
              </a:rPr>
              <a:t>a</a:t>
            </a:r>
            <a:r>
              <a:rPr sz="2000" i="1" spc="3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t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100" dirty="0">
                <a:latin typeface="Symbol"/>
                <a:cs typeface="Symbol"/>
              </a:rPr>
              <a:t></a:t>
            </a:r>
            <a:r>
              <a:rPr sz="2100" spc="-1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)</a:t>
            </a:r>
            <a:r>
              <a:rPr sz="2000" i="1" spc="-25" dirty="0">
                <a:latin typeface="Times New Roman"/>
                <a:cs typeface="Times New Roman"/>
              </a:rPr>
              <a:t>dt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69617" y="4190458"/>
            <a:ext cx="77533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Times New Roman"/>
                <a:cs typeface="Times New Roman"/>
              </a:rPr>
              <a:t>R</a:t>
            </a:r>
            <a:r>
              <a:rPr sz="2000" i="1" spc="330" dirty="0">
                <a:latin typeface="Times New Roman"/>
                <a:cs typeface="Times New Roman"/>
              </a:rPr>
              <a:t> </a:t>
            </a:r>
            <a:r>
              <a:rPr sz="2000" spc="-110" dirty="0">
                <a:latin typeface="Times New Roman"/>
                <a:cs typeface="Times New Roman"/>
              </a:rPr>
              <a:t>(</a:t>
            </a:r>
            <a:r>
              <a:rPr sz="2100" spc="-110" dirty="0">
                <a:latin typeface="Symbol"/>
                <a:cs typeface="Symbol"/>
              </a:rPr>
              <a:t></a:t>
            </a:r>
            <a:r>
              <a:rPr sz="2100" spc="-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Symbol"/>
                <a:cs typeface="Symbol"/>
              </a:rPr>
              <a:t></a:t>
            </a:r>
            <a:endParaRPr sz="20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01476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971385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5" name="object 6"/>
          <p:cNvSpPr txBox="1">
            <a:spLocks/>
          </p:cNvSpPr>
          <p:nvPr/>
        </p:nvSpPr>
        <p:spPr>
          <a:xfrm>
            <a:off x="-29308" y="369237"/>
            <a:ext cx="8221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dirty="0" smtClean="0"/>
              <a:t>CHAPTER 5:</a:t>
            </a:r>
            <a:r>
              <a:rPr lang="en-US" spc="-95" dirty="0" smtClean="0"/>
              <a:t> </a:t>
            </a:r>
            <a:r>
              <a:rPr lang="en-US" i="1" dirty="0" smtClean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Digital Modulation and Detection</a:t>
            </a:r>
            <a:r>
              <a:rPr lang="en-US" i="1" dirty="0" smtClean="0">
                <a:solidFill>
                  <a:srgbClr val="FF0000"/>
                </a:solidFill>
              </a:rPr>
              <a:t/>
            </a:r>
            <a:br>
              <a:rPr lang="en-US" i="1" dirty="0" smtClean="0">
                <a:solidFill>
                  <a:srgbClr val="FF0000"/>
                </a:solidFill>
              </a:rPr>
            </a:br>
            <a:endParaRPr lang="en-US" spc="-10" dirty="0"/>
          </a:p>
        </p:txBody>
      </p:sp>
      <p:grpSp>
        <p:nvGrpSpPr>
          <p:cNvPr id="6" name="object 7"/>
          <p:cNvGrpSpPr/>
          <p:nvPr/>
        </p:nvGrpSpPr>
        <p:grpSpPr>
          <a:xfrm>
            <a:off x="1752600" y="1219200"/>
            <a:ext cx="6089650" cy="4464685"/>
            <a:chOff x="1687576" y="901637"/>
            <a:chExt cx="6089650" cy="4464685"/>
          </a:xfrm>
        </p:grpSpPr>
        <p:sp>
          <p:nvSpPr>
            <p:cNvPr id="7" name="object 8"/>
            <p:cNvSpPr/>
            <p:nvPr/>
          </p:nvSpPr>
          <p:spPr>
            <a:xfrm>
              <a:off x="1810766" y="2273300"/>
              <a:ext cx="0" cy="218440"/>
            </a:xfrm>
            <a:custGeom>
              <a:avLst/>
              <a:gdLst/>
              <a:ahLst/>
              <a:cxnLst/>
              <a:rect l="l" t="t" r="r" b="b"/>
              <a:pathLst>
                <a:path h="218439">
                  <a:moveTo>
                    <a:pt x="0" y="218439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B9C1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9"/>
            <p:cNvSpPr/>
            <p:nvPr/>
          </p:nvSpPr>
          <p:spPr>
            <a:xfrm>
              <a:off x="2265172" y="2501900"/>
              <a:ext cx="120650" cy="58419"/>
            </a:xfrm>
            <a:custGeom>
              <a:avLst/>
              <a:gdLst/>
              <a:ahLst/>
              <a:cxnLst/>
              <a:rect l="l" t="t" r="r" b="b"/>
              <a:pathLst>
                <a:path w="120650" h="58419">
                  <a:moveTo>
                    <a:pt x="0" y="0"/>
                  </a:moveTo>
                  <a:lnTo>
                    <a:pt x="120141" y="0"/>
                  </a:lnTo>
                </a:path>
                <a:path w="120650" h="58419">
                  <a:moveTo>
                    <a:pt x="0" y="58420"/>
                  </a:moveTo>
                  <a:lnTo>
                    <a:pt x="120141" y="58420"/>
                  </a:lnTo>
                </a:path>
              </a:pathLst>
            </a:custGeom>
            <a:ln w="19050">
              <a:solidFill>
                <a:srgbClr val="CCD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0"/>
            <p:cNvSpPr/>
            <p:nvPr/>
          </p:nvSpPr>
          <p:spPr>
            <a:xfrm>
              <a:off x="1687576" y="2479294"/>
              <a:ext cx="622935" cy="113030"/>
            </a:xfrm>
            <a:custGeom>
              <a:avLst/>
              <a:gdLst/>
              <a:ahLst/>
              <a:cxnLst/>
              <a:rect l="l" t="t" r="r" b="b"/>
              <a:pathLst>
                <a:path w="622935" h="113030">
                  <a:moveTo>
                    <a:pt x="561086" y="0"/>
                  </a:moveTo>
                  <a:lnTo>
                    <a:pt x="61594" y="0"/>
                  </a:lnTo>
                  <a:lnTo>
                    <a:pt x="0" y="41655"/>
                  </a:lnTo>
                  <a:lnTo>
                    <a:pt x="61594" y="113029"/>
                  </a:lnTo>
                  <a:lnTo>
                    <a:pt x="561086" y="113029"/>
                  </a:lnTo>
                  <a:lnTo>
                    <a:pt x="622807" y="41655"/>
                  </a:lnTo>
                  <a:lnTo>
                    <a:pt x="561086" y="0"/>
                  </a:lnTo>
                  <a:close/>
                </a:path>
              </a:pathLst>
            </a:custGeom>
            <a:solidFill>
              <a:srgbClr val="DDE4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1"/>
            <p:cNvSpPr/>
            <p:nvPr/>
          </p:nvSpPr>
          <p:spPr>
            <a:xfrm>
              <a:off x="1747901" y="2589529"/>
              <a:ext cx="502284" cy="38735"/>
            </a:xfrm>
            <a:custGeom>
              <a:avLst/>
              <a:gdLst/>
              <a:ahLst/>
              <a:cxnLst/>
              <a:rect l="l" t="t" r="r" b="b"/>
              <a:pathLst>
                <a:path w="502285" h="38735">
                  <a:moveTo>
                    <a:pt x="502031" y="0"/>
                  </a:moveTo>
                  <a:lnTo>
                    <a:pt x="0" y="0"/>
                  </a:lnTo>
                  <a:lnTo>
                    <a:pt x="251079" y="38481"/>
                  </a:lnTo>
                  <a:lnTo>
                    <a:pt x="5020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2"/>
            <p:cNvSpPr/>
            <p:nvPr/>
          </p:nvSpPr>
          <p:spPr>
            <a:xfrm>
              <a:off x="1902587" y="2597657"/>
              <a:ext cx="202565" cy="1101090"/>
            </a:xfrm>
            <a:custGeom>
              <a:avLst/>
              <a:gdLst/>
              <a:ahLst/>
              <a:cxnLst/>
              <a:rect l="l" t="t" r="r" b="b"/>
              <a:pathLst>
                <a:path w="202564" h="1101089">
                  <a:moveTo>
                    <a:pt x="118237" y="0"/>
                  </a:moveTo>
                  <a:lnTo>
                    <a:pt x="84836" y="0"/>
                  </a:lnTo>
                  <a:lnTo>
                    <a:pt x="0" y="1100581"/>
                  </a:lnTo>
                  <a:lnTo>
                    <a:pt x="202311" y="1100581"/>
                  </a:lnTo>
                  <a:lnTo>
                    <a:pt x="118237" y="0"/>
                  </a:lnTo>
                  <a:close/>
                </a:path>
              </a:pathLst>
            </a:custGeom>
            <a:solidFill>
              <a:srgbClr val="CCD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3"/>
            <p:cNvSpPr/>
            <p:nvPr/>
          </p:nvSpPr>
          <p:spPr>
            <a:xfrm>
              <a:off x="1825244" y="3690620"/>
              <a:ext cx="354965" cy="17780"/>
            </a:xfrm>
            <a:custGeom>
              <a:avLst/>
              <a:gdLst/>
              <a:ahLst/>
              <a:cxnLst/>
              <a:rect l="l" t="t" r="r" b="b"/>
              <a:pathLst>
                <a:path w="354964" h="17779">
                  <a:moveTo>
                    <a:pt x="354583" y="0"/>
                  </a:moveTo>
                  <a:lnTo>
                    <a:pt x="0" y="0"/>
                  </a:lnTo>
                  <a:lnTo>
                    <a:pt x="0" y="17271"/>
                  </a:lnTo>
                  <a:lnTo>
                    <a:pt x="354583" y="17271"/>
                  </a:lnTo>
                  <a:lnTo>
                    <a:pt x="354583" y="0"/>
                  </a:lnTo>
                  <a:close/>
                </a:path>
              </a:pathLst>
            </a:custGeom>
            <a:solidFill>
              <a:srgbClr val="8E92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4"/>
            <p:cNvSpPr/>
            <p:nvPr/>
          </p:nvSpPr>
          <p:spPr>
            <a:xfrm>
              <a:off x="1687576" y="2522981"/>
              <a:ext cx="622935" cy="69850"/>
            </a:xfrm>
            <a:custGeom>
              <a:avLst/>
              <a:gdLst/>
              <a:ahLst/>
              <a:cxnLst/>
              <a:rect l="l" t="t" r="r" b="b"/>
              <a:pathLst>
                <a:path w="622935" h="69850">
                  <a:moveTo>
                    <a:pt x="622807" y="0"/>
                  </a:moveTo>
                  <a:lnTo>
                    <a:pt x="0" y="0"/>
                  </a:lnTo>
                  <a:lnTo>
                    <a:pt x="61594" y="69341"/>
                  </a:lnTo>
                  <a:lnTo>
                    <a:pt x="561086" y="69341"/>
                  </a:lnTo>
                  <a:lnTo>
                    <a:pt x="622807" y="0"/>
                  </a:lnTo>
                  <a:close/>
                </a:path>
              </a:pathLst>
            </a:custGeom>
            <a:solidFill>
              <a:srgbClr val="9A9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5"/>
            <p:cNvSpPr/>
            <p:nvPr/>
          </p:nvSpPr>
          <p:spPr>
            <a:xfrm>
              <a:off x="2386076" y="2364105"/>
              <a:ext cx="0" cy="375920"/>
            </a:xfrm>
            <a:custGeom>
              <a:avLst/>
              <a:gdLst/>
              <a:ahLst/>
              <a:cxnLst/>
              <a:rect l="l" t="t" r="r" b="b"/>
              <a:pathLst>
                <a:path h="375919">
                  <a:moveTo>
                    <a:pt x="0" y="0"/>
                  </a:moveTo>
                  <a:lnTo>
                    <a:pt x="0" y="375666"/>
                  </a:lnTo>
                </a:path>
              </a:pathLst>
            </a:custGeom>
            <a:ln w="19050">
              <a:solidFill>
                <a:srgbClr val="B9C1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0209" y="901637"/>
              <a:ext cx="1148583" cy="2026784"/>
            </a:xfrm>
            <a:prstGeom prst="rect">
              <a:avLst/>
            </a:prstGeom>
          </p:spPr>
        </p:pic>
        <p:pic>
          <p:nvPicPr>
            <p:cNvPr id="16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8261" y="3728973"/>
              <a:ext cx="1033401" cy="1636776"/>
            </a:xfrm>
            <a:prstGeom prst="rect">
              <a:avLst/>
            </a:prstGeom>
          </p:spPr>
        </p:pic>
        <p:pic>
          <p:nvPicPr>
            <p:cNvPr id="17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1651" y="3652773"/>
              <a:ext cx="1425575" cy="882650"/>
            </a:xfrm>
            <a:prstGeom prst="rect">
              <a:avLst/>
            </a:prstGeom>
          </p:spPr>
        </p:pic>
        <p:sp>
          <p:nvSpPr>
            <p:cNvPr id="18" name="object 19"/>
            <p:cNvSpPr/>
            <p:nvPr/>
          </p:nvSpPr>
          <p:spPr>
            <a:xfrm>
              <a:off x="2140966" y="1605533"/>
              <a:ext cx="2165350" cy="758190"/>
            </a:xfrm>
            <a:custGeom>
              <a:avLst/>
              <a:gdLst/>
              <a:ahLst/>
              <a:cxnLst/>
              <a:rect l="l" t="t" r="r" b="b"/>
              <a:pathLst>
                <a:path w="2165350" h="758189">
                  <a:moveTo>
                    <a:pt x="2165096" y="0"/>
                  </a:moveTo>
                  <a:lnTo>
                    <a:pt x="1240282" y="333628"/>
                  </a:lnTo>
                  <a:lnTo>
                    <a:pt x="1479931" y="157987"/>
                  </a:lnTo>
                  <a:lnTo>
                    <a:pt x="0" y="757808"/>
                  </a:lnTo>
                  <a:lnTo>
                    <a:pt x="1161414" y="331088"/>
                  </a:lnTo>
                  <a:lnTo>
                    <a:pt x="913383" y="496569"/>
                  </a:lnTo>
                  <a:lnTo>
                    <a:pt x="216509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0"/>
            <p:cNvSpPr/>
            <p:nvPr/>
          </p:nvSpPr>
          <p:spPr>
            <a:xfrm>
              <a:off x="2140966" y="1605533"/>
              <a:ext cx="2165350" cy="758190"/>
            </a:xfrm>
            <a:custGeom>
              <a:avLst/>
              <a:gdLst/>
              <a:ahLst/>
              <a:cxnLst/>
              <a:rect l="l" t="t" r="r" b="b"/>
              <a:pathLst>
                <a:path w="2165350" h="758189">
                  <a:moveTo>
                    <a:pt x="2165096" y="0"/>
                  </a:moveTo>
                  <a:lnTo>
                    <a:pt x="913383" y="496569"/>
                  </a:lnTo>
                  <a:lnTo>
                    <a:pt x="1161414" y="331088"/>
                  </a:lnTo>
                  <a:lnTo>
                    <a:pt x="0" y="757808"/>
                  </a:lnTo>
                  <a:lnTo>
                    <a:pt x="1479931" y="157987"/>
                  </a:lnTo>
                  <a:lnTo>
                    <a:pt x="1240282" y="333628"/>
                  </a:lnTo>
                  <a:lnTo>
                    <a:pt x="2165096" y="0"/>
                  </a:lnTo>
                </a:path>
              </a:pathLst>
            </a:custGeom>
            <a:ln w="127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1"/>
            <p:cNvSpPr/>
            <p:nvPr/>
          </p:nvSpPr>
          <p:spPr>
            <a:xfrm>
              <a:off x="2352548" y="2694177"/>
              <a:ext cx="1139190" cy="1132840"/>
            </a:xfrm>
            <a:custGeom>
              <a:avLst/>
              <a:gdLst/>
              <a:ahLst/>
              <a:cxnLst/>
              <a:rect l="l" t="t" r="r" b="b"/>
              <a:pathLst>
                <a:path w="1139189" h="1132839">
                  <a:moveTo>
                    <a:pt x="0" y="0"/>
                  </a:moveTo>
                  <a:lnTo>
                    <a:pt x="623951" y="600837"/>
                  </a:lnTo>
                  <a:lnTo>
                    <a:pt x="443738" y="496697"/>
                  </a:lnTo>
                  <a:lnTo>
                    <a:pt x="1139189" y="1132332"/>
                  </a:lnTo>
                  <a:lnTo>
                    <a:pt x="646302" y="651891"/>
                  </a:lnTo>
                  <a:lnTo>
                    <a:pt x="830326" y="747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2"/>
            <p:cNvSpPr/>
            <p:nvPr/>
          </p:nvSpPr>
          <p:spPr>
            <a:xfrm>
              <a:off x="2352548" y="2694177"/>
              <a:ext cx="1139190" cy="1132840"/>
            </a:xfrm>
            <a:custGeom>
              <a:avLst/>
              <a:gdLst/>
              <a:ahLst/>
              <a:cxnLst/>
              <a:rect l="l" t="t" r="r" b="b"/>
              <a:pathLst>
                <a:path w="1139189" h="1132839">
                  <a:moveTo>
                    <a:pt x="1139189" y="1132332"/>
                  </a:moveTo>
                  <a:lnTo>
                    <a:pt x="443738" y="496697"/>
                  </a:lnTo>
                  <a:lnTo>
                    <a:pt x="623951" y="600837"/>
                  </a:lnTo>
                  <a:lnTo>
                    <a:pt x="0" y="0"/>
                  </a:lnTo>
                  <a:lnTo>
                    <a:pt x="830326" y="747395"/>
                  </a:lnTo>
                  <a:lnTo>
                    <a:pt x="646302" y="651891"/>
                  </a:lnTo>
                  <a:lnTo>
                    <a:pt x="1139189" y="1132332"/>
                  </a:lnTo>
                </a:path>
              </a:pathLst>
            </a:custGeom>
            <a:ln w="127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3"/>
            <p:cNvSpPr/>
            <p:nvPr/>
          </p:nvSpPr>
          <p:spPr>
            <a:xfrm>
              <a:off x="4449699" y="3796791"/>
              <a:ext cx="1950720" cy="344805"/>
            </a:xfrm>
            <a:custGeom>
              <a:avLst/>
              <a:gdLst/>
              <a:ahLst/>
              <a:cxnLst/>
              <a:rect l="l" t="t" r="r" b="b"/>
              <a:pathLst>
                <a:path w="1950720" h="344804">
                  <a:moveTo>
                    <a:pt x="1950339" y="0"/>
                  </a:moveTo>
                  <a:lnTo>
                    <a:pt x="1115949" y="155828"/>
                  </a:lnTo>
                  <a:lnTo>
                    <a:pt x="1343278" y="38480"/>
                  </a:lnTo>
                  <a:lnTo>
                    <a:pt x="0" y="344677"/>
                  </a:lnTo>
                  <a:lnTo>
                    <a:pt x="1048639" y="142239"/>
                  </a:lnTo>
                  <a:lnTo>
                    <a:pt x="815466" y="249808"/>
                  </a:lnTo>
                  <a:lnTo>
                    <a:pt x="195033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4"/>
            <p:cNvSpPr/>
            <p:nvPr/>
          </p:nvSpPr>
          <p:spPr>
            <a:xfrm>
              <a:off x="4449699" y="3796791"/>
              <a:ext cx="1950720" cy="344805"/>
            </a:xfrm>
            <a:custGeom>
              <a:avLst/>
              <a:gdLst/>
              <a:ahLst/>
              <a:cxnLst/>
              <a:rect l="l" t="t" r="r" b="b"/>
              <a:pathLst>
                <a:path w="1950720" h="344804">
                  <a:moveTo>
                    <a:pt x="1950339" y="0"/>
                  </a:moveTo>
                  <a:lnTo>
                    <a:pt x="815466" y="249808"/>
                  </a:lnTo>
                  <a:lnTo>
                    <a:pt x="1048639" y="142239"/>
                  </a:lnTo>
                  <a:lnTo>
                    <a:pt x="0" y="344677"/>
                  </a:lnTo>
                  <a:lnTo>
                    <a:pt x="1343278" y="38480"/>
                  </a:lnTo>
                  <a:lnTo>
                    <a:pt x="1115949" y="155828"/>
                  </a:lnTo>
                  <a:lnTo>
                    <a:pt x="1950339" y="0"/>
                  </a:lnTo>
                </a:path>
              </a:pathLst>
            </a:custGeom>
            <a:ln w="126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5"/>
            <p:cNvSpPr/>
            <p:nvPr/>
          </p:nvSpPr>
          <p:spPr>
            <a:xfrm>
              <a:off x="5628259" y="1575815"/>
              <a:ext cx="1127125" cy="1929130"/>
            </a:xfrm>
            <a:custGeom>
              <a:avLst/>
              <a:gdLst/>
              <a:ahLst/>
              <a:cxnLst/>
              <a:rect l="l" t="t" r="r" b="b"/>
              <a:pathLst>
                <a:path w="1127125" h="1929129">
                  <a:moveTo>
                    <a:pt x="0" y="0"/>
                  </a:moveTo>
                  <a:lnTo>
                    <a:pt x="624839" y="1015746"/>
                  </a:lnTo>
                  <a:lnTo>
                    <a:pt x="416178" y="869061"/>
                  </a:lnTo>
                  <a:lnTo>
                    <a:pt x="1126743" y="1929130"/>
                  </a:lnTo>
                  <a:lnTo>
                    <a:pt x="635380" y="1114552"/>
                  </a:lnTo>
                  <a:lnTo>
                    <a:pt x="852804" y="1241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6"/>
            <p:cNvSpPr/>
            <p:nvPr/>
          </p:nvSpPr>
          <p:spPr>
            <a:xfrm>
              <a:off x="5628259" y="1575815"/>
              <a:ext cx="1127125" cy="1929130"/>
            </a:xfrm>
            <a:custGeom>
              <a:avLst/>
              <a:gdLst/>
              <a:ahLst/>
              <a:cxnLst/>
              <a:rect l="l" t="t" r="r" b="b"/>
              <a:pathLst>
                <a:path w="1127125" h="1929129">
                  <a:moveTo>
                    <a:pt x="1126743" y="1929130"/>
                  </a:moveTo>
                  <a:lnTo>
                    <a:pt x="416178" y="869061"/>
                  </a:lnTo>
                  <a:lnTo>
                    <a:pt x="624839" y="1015746"/>
                  </a:lnTo>
                  <a:lnTo>
                    <a:pt x="0" y="0"/>
                  </a:lnTo>
                  <a:lnTo>
                    <a:pt x="852804" y="1241679"/>
                  </a:lnTo>
                  <a:lnTo>
                    <a:pt x="635380" y="1114552"/>
                  </a:lnTo>
                  <a:lnTo>
                    <a:pt x="1126743" y="1929130"/>
                  </a:lnTo>
                </a:path>
              </a:pathLst>
            </a:custGeom>
            <a:ln w="127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7"/>
            <p:cNvSpPr/>
            <p:nvPr/>
          </p:nvSpPr>
          <p:spPr>
            <a:xfrm>
              <a:off x="2641981" y="2657094"/>
              <a:ext cx="3432175" cy="953135"/>
            </a:xfrm>
            <a:custGeom>
              <a:avLst/>
              <a:gdLst/>
              <a:ahLst/>
              <a:cxnLst/>
              <a:rect l="l" t="t" r="r" b="b"/>
              <a:pathLst>
                <a:path w="3432175" h="953135">
                  <a:moveTo>
                    <a:pt x="0" y="0"/>
                  </a:moveTo>
                  <a:lnTo>
                    <a:pt x="1852548" y="475106"/>
                  </a:lnTo>
                  <a:lnTo>
                    <a:pt x="1414526" y="506094"/>
                  </a:lnTo>
                  <a:lnTo>
                    <a:pt x="3432175" y="952880"/>
                  </a:lnTo>
                  <a:lnTo>
                    <a:pt x="1960371" y="563626"/>
                  </a:lnTo>
                  <a:lnTo>
                    <a:pt x="2392680" y="506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8"/>
            <p:cNvSpPr/>
            <p:nvPr/>
          </p:nvSpPr>
          <p:spPr>
            <a:xfrm>
              <a:off x="2641981" y="2657094"/>
              <a:ext cx="3432175" cy="953135"/>
            </a:xfrm>
            <a:custGeom>
              <a:avLst/>
              <a:gdLst/>
              <a:ahLst/>
              <a:cxnLst/>
              <a:rect l="l" t="t" r="r" b="b"/>
              <a:pathLst>
                <a:path w="3432175" h="953135">
                  <a:moveTo>
                    <a:pt x="3432175" y="952880"/>
                  </a:moveTo>
                  <a:lnTo>
                    <a:pt x="1414526" y="506094"/>
                  </a:lnTo>
                  <a:lnTo>
                    <a:pt x="1852548" y="475106"/>
                  </a:lnTo>
                  <a:lnTo>
                    <a:pt x="0" y="0"/>
                  </a:lnTo>
                  <a:lnTo>
                    <a:pt x="2392680" y="506094"/>
                  </a:lnTo>
                  <a:lnTo>
                    <a:pt x="1960371" y="563626"/>
                  </a:lnTo>
                  <a:lnTo>
                    <a:pt x="3432175" y="952880"/>
                  </a:lnTo>
                </a:path>
              </a:pathLst>
            </a:custGeom>
            <a:ln w="126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323703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6131"/>
            <a:ext cx="4484370" cy="309816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Modulation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Linear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Modulation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Complex Signal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Representation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Pulse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Shaping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Linear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Modulation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II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Non-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linear</a:t>
            </a:r>
            <a:r>
              <a:rPr sz="2400" b="1" spc="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Modulation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FDMA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241" y="343661"/>
            <a:ext cx="8288020" cy="2096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MODULATION:</a:t>
            </a:r>
            <a:r>
              <a:rPr sz="2400" spc="-135" dirty="0">
                <a:latin typeface="Arial Black"/>
                <a:cs typeface="Arial Black"/>
              </a:rPr>
              <a:t> </a:t>
            </a:r>
            <a:r>
              <a:rPr sz="2400" spc="-10" dirty="0">
                <a:latin typeface="Arial Black"/>
                <a:cs typeface="Arial Black"/>
              </a:rPr>
              <a:t>DEFINITION</a:t>
            </a:r>
            <a:endParaRPr sz="24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505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What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modulation?</a:t>
            </a:r>
            <a:endParaRPr sz="2000">
              <a:latin typeface="Times New Roman"/>
              <a:cs typeface="Times New Roman"/>
            </a:endParaRPr>
          </a:p>
          <a:p>
            <a:pPr marL="1086485" marR="5080" lvl="1" indent="-287020">
              <a:lnSpc>
                <a:spcPct val="100000"/>
              </a:lnSpc>
              <a:spcBef>
                <a:spcPts val="440"/>
              </a:spcBef>
              <a:buChar char="–"/>
              <a:tabLst>
                <a:tab pos="10864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process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modifying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carrier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signal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(usually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sinusoid)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accordance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information-</a:t>
            </a:r>
            <a:r>
              <a:rPr sz="1800" dirty="0">
                <a:latin typeface="Times New Roman"/>
                <a:cs typeface="Times New Roman"/>
              </a:rPr>
              <a:t>bearing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modulating</a:t>
            </a:r>
            <a:r>
              <a:rPr sz="18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signal</a:t>
            </a:r>
            <a:r>
              <a:rPr sz="1800" dirty="0">
                <a:latin typeface="Times New Roman"/>
                <a:cs typeface="Times New Roman"/>
              </a:rPr>
              <a:t>),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such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10" dirty="0">
                <a:latin typeface="Times New Roman"/>
                <a:cs typeface="Times New Roman"/>
              </a:rPr>
              <a:t>modified </a:t>
            </a:r>
            <a:r>
              <a:rPr sz="1800" dirty="0">
                <a:latin typeface="Times New Roman"/>
                <a:cs typeface="Times New Roman"/>
              </a:rPr>
              <a:t>carrier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modulated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signal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convey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information.</a:t>
            </a:r>
            <a:endParaRPr sz="1800">
              <a:latin typeface="Times New Roman"/>
              <a:cs typeface="Times New Roman"/>
            </a:endParaRPr>
          </a:p>
          <a:p>
            <a:pPr marL="10864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1086485" algn="l"/>
              </a:tabLst>
            </a:pPr>
            <a:r>
              <a:rPr sz="1800" dirty="0">
                <a:latin typeface="Times New Roman"/>
                <a:cs typeface="Times New Roman"/>
              </a:rPr>
              <a:t>Carrier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signal: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3951" y="2447544"/>
            <a:ext cx="3596640" cy="589915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ts val="3740"/>
              </a:lnSpc>
            </a:pPr>
            <a:r>
              <a:rPr sz="3100" i="1" spc="60" dirty="0">
                <a:latin typeface="Times New Roman"/>
                <a:cs typeface="Times New Roman"/>
              </a:rPr>
              <a:t>c</a:t>
            </a:r>
            <a:r>
              <a:rPr sz="3100" spc="60" dirty="0">
                <a:latin typeface="Times New Roman"/>
                <a:cs typeface="Times New Roman"/>
              </a:rPr>
              <a:t>(</a:t>
            </a:r>
            <a:r>
              <a:rPr sz="3100" i="1" spc="60" dirty="0">
                <a:latin typeface="Times New Roman"/>
                <a:cs typeface="Times New Roman"/>
              </a:rPr>
              <a:t>t</a:t>
            </a:r>
            <a:r>
              <a:rPr sz="3100" spc="60" dirty="0">
                <a:latin typeface="Times New Roman"/>
                <a:cs typeface="Times New Roman"/>
              </a:rPr>
              <a:t>)</a:t>
            </a:r>
            <a:r>
              <a:rPr sz="3100" spc="-180" dirty="0">
                <a:latin typeface="Times New Roman"/>
                <a:cs typeface="Times New Roman"/>
              </a:rPr>
              <a:t> </a:t>
            </a:r>
            <a:r>
              <a:rPr sz="3100" spc="65" dirty="0">
                <a:latin typeface="Symbol"/>
                <a:cs typeface="Symbol"/>
              </a:rPr>
              <a:t></a:t>
            </a:r>
            <a:r>
              <a:rPr sz="3100" spc="55" dirty="0">
                <a:latin typeface="Times New Roman"/>
                <a:cs typeface="Times New Roman"/>
              </a:rPr>
              <a:t> </a:t>
            </a:r>
            <a:r>
              <a:rPr sz="3100" i="1" dirty="0">
                <a:latin typeface="Times New Roman"/>
                <a:cs typeface="Times New Roman"/>
              </a:rPr>
              <a:t>A</a:t>
            </a:r>
            <a:r>
              <a:rPr sz="2700" i="1" baseline="-24691" dirty="0">
                <a:latin typeface="Times New Roman"/>
                <a:cs typeface="Times New Roman"/>
              </a:rPr>
              <a:t>c</a:t>
            </a:r>
            <a:r>
              <a:rPr sz="2700" i="1" spc="225" baseline="-24691" dirty="0">
                <a:latin typeface="Times New Roman"/>
                <a:cs typeface="Times New Roman"/>
              </a:rPr>
              <a:t> </a:t>
            </a:r>
            <a:r>
              <a:rPr sz="3100" dirty="0">
                <a:latin typeface="Times New Roman"/>
                <a:cs typeface="Times New Roman"/>
              </a:rPr>
              <a:t>sin(2</a:t>
            </a:r>
            <a:r>
              <a:rPr sz="3250" dirty="0">
                <a:latin typeface="Symbol"/>
                <a:cs typeface="Symbol"/>
              </a:rPr>
              <a:t></a:t>
            </a:r>
            <a:r>
              <a:rPr sz="3100" i="1" dirty="0">
                <a:latin typeface="Times New Roman"/>
                <a:cs typeface="Times New Roman"/>
              </a:rPr>
              <a:t>f</a:t>
            </a:r>
            <a:r>
              <a:rPr sz="2700" i="1" baseline="-24691" dirty="0">
                <a:latin typeface="Times New Roman"/>
                <a:cs typeface="Times New Roman"/>
              </a:rPr>
              <a:t>c</a:t>
            </a:r>
            <a:r>
              <a:rPr sz="3100" i="1" dirty="0">
                <a:latin typeface="Times New Roman"/>
                <a:cs typeface="Times New Roman"/>
              </a:rPr>
              <a:t>t</a:t>
            </a:r>
            <a:r>
              <a:rPr sz="3100" i="1" spc="-170" dirty="0">
                <a:latin typeface="Times New Roman"/>
                <a:cs typeface="Times New Roman"/>
              </a:rPr>
              <a:t> </a:t>
            </a:r>
            <a:r>
              <a:rPr sz="3100" spc="125" dirty="0">
                <a:latin typeface="Symbol"/>
                <a:cs typeface="Symbol"/>
              </a:rPr>
              <a:t></a:t>
            </a:r>
            <a:r>
              <a:rPr sz="3250" spc="125" dirty="0">
                <a:latin typeface="Symbol"/>
                <a:cs typeface="Symbol"/>
              </a:rPr>
              <a:t></a:t>
            </a:r>
            <a:r>
              <a:rPr sz="3250" spc="-470" dirty="0">
                <a:latin typeface="Times New Roman"/>
                <a:cs typeface="Times New Roman"/>
              </a:rPr>
              <a:t> </a:t>
            </a:r>
            <a:r>
              <a:rPr sz="3100" spc="-50" dirty="0">
                <a:latin typeface="Times New Roman"/>
                <a:cs typeface="Times New Roman"/>
              </a:rPr>
              <a:t>)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99895" y="3011551"/>
            <a:ext cx="5868670" cy="151257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66065" indent="-227965">
              <a:lnSpc>
                <a:spcPct val="100000"/>
              </a:lnSpc>
              <a:spcBef>
                <a:spcPts val="530"/>
              </a:spcBef>
              <a:buChar char="•"/>
              <a:tabLst>
                <a:tab pos="266065" algn="l"/>
              </a:tabLst>
            </a:pPr>
            <a:r>
              <a:rPr sz="1800" dirty="0">
                <a:latin typeface="Times New Roman"/>
                <a:cs typeface="Times New Roman"/>
              </a:rPr>
              <a:t>Three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parameters: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amplitude,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frequency,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phase</a:t>
            </a:r>
            <a:endParaRPr sz="1800">
              <a:latin typeface="Times New Roman"/>
              <a:cs typeface="Times New Roman"/>
            </a:endParaRPr>
          </a:p>
          <a:p>
            <a:pPr marL="266065" indent="-227965">
              <a:lnSpc>
                <a:spcPct val="100000"/>
              </a:lnSpc>
              <a:spcBef>
                <a:spcPts val="430"/>
              </a:spcBef>
              <a:buChar char="•"/>
              <a:tabLst>
                <a:tab pos="266065" algn="l"/>
              </a:tabLst>
            </a:pP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them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modified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carry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information.</a:t>
            </a:r>
            <a:endParaRPr sz="1800">
              <a:latin typeface="Times New Roman"/>
              <a:cs typeface="Times New Roman"/>
            </a:endParaRPr>
          </a:p>
          <a:p>
            <a:pPr marL="4953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3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amplitude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modified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carry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spc="-20" dirty="0">
                <a:latin typeface="Times New Roman"/>
                <a:cs typeface="Times New Roman"/>
              </a:rPr>
              <a:t>m</a:t>
            </a:r>
            <a:r>
              <a:rPr sz="1800" spc="-20" dirty="0">
                <a:latin typeface="Times New Roman"/>
                <a:cs typeface="Times New Roman"/>
              </a:rPr>
              <a:t>(</a:t>
            </a:r>
            <a:r>
              <a:rPr sz="1800" i="1" spc="-20" dirty="0">
                <a:latin typeface="Times New Roman"/>
                <a:cs typeface="Times New Roman"/>
              </a:rPr>
              <a:t>t</a:t>
            </a:r>
            <a:r>
              <a:rPr sz="1800" spc="-2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22225" algn="ctr">
              <a:lnSpc>
                <a:spcPct val="100000"/>
              </a:lnSpc>
              <a:spcBef>
                <a:spcPts val="270"/>
              </a:spcBef>
            </a:pPr>
            <a:r>
              <a:rPr sz="2900" i="1" spc="70" dirty="0">
                <a:latin typeface="Times New Roman"/>
                <a:cs typeface="Times New Roman"/>
              </a:rPr>
              <a:t>s</a:t>
            </a:r>
            <a:r>
              <a:rPr sz="2900" spc="70" dirty="0">
                <a:latin typeface="Times New Roman"/>
                <a:cs typeface="Times New Roman"/>
              </a:rPr>
              <a:t>(</a:t>
            </a:r>
            <a:r>
              <a:rPr sz="2900" i="1" spc="70" dirty="0">
                <a:latin typeface="Times New Roman"/>
                <a:cs typeface="Times New Roman"/>
              </a:rPr>
              <a:t>t</a:t>
            </a:r>
            <a:r>
              <a:rPr sz="2900" spc="70" dirty="0">
                <a:latin typeface="Times New Roman"/>
                <a:cs typeface="Times New Roman"/>
              </a:rPr>
              <a:t>)</a:t>
            </a:r>
            <a:r>
              <a:rPr sz="2900" spc="-90" dirty="0">
                <a:latin typeface="Times New Roman"/>
                <a:cs typeface="Times New Roman"/>
              </a:rPr>
              <a:t> </a:t>
            </a:r>
            <a:r>
              <a:rPr sz="2900" spc="60" dirty="0">
                <a:latin typeface="Symbol"/>
                <a:cs typeface="Symbol"/>
              </a:rPr>
              <a:t></a:t>
            </a:r>
            <a:r>
              <a:rPr sz="2900" spc="-105" dirty="0">
                <a:latin typeface="Times New Roman"/>
                <a:cs typeface="Times New Roman"/>
              </a:rPr>
              <a:t> </a:t>
            </a:r>
            <a:r>
              <a:rPr sz="2900" i="1" spc="-15" dirty="0">
                <a:latin typeface="Times New Roman"/>
                <a:cs typeface="Times New Roman"/>
              </a:rPr>
              <a:t>m</a:t>
            </a:r>
            <a:r>
              <a:rPr sz="2900" spc="-10" dirty="0">
                <a:latin typeface="Times New Roman"/>
                <a:cs typeface="Times New Roman"/>
              </a:rPr>
              <a:t>(</a:t>
            </a:r>
            <a:r>
              <a:rPr sz="2900" i="1" spc="200" dirty="0">
                <a:latin typeface="Times New Roman"/>
                <a:cs typeface="Times New Roman"/>
              </a:rPr>
              <a:t>t</a:t>
            </a:r>
            <a:r>
              <a:rPr sz="2900" spc="300" dirty="0">
                <a:latin typeface="Times New Roman"/>
                <a:cs typeface="Times New Roman"/>
              </a:rPr>
              <a:t>)</a:t>
            </a:r>
            <a:r>
              <a:rPr sz="2900" i="1" spc="-235" dirty="0">
                <a:latin typeface="Times New Roman"/>
                <a:cs typeface="Times New Roman"/>
              </a:rPr>
              <a:t>A</a:t>
            </a:r>
            <a:r>
              <a:rPr sz="2475" i="1" spc="75" baseline="-25252" dirty="0">
                <a:latin typeface="Times New Roman"/>
                <a:cs typeface="Times New Roman"/>
              </a:rPr>
              <a:t>c</a:t>
            </a:r>
            <a:r>
              <a:rPr sz="2475" i="1" spc="307" baseline="-25252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sin(2</a:t>
            </a:r>
            <a:r>
              <a:rPr sz="3050" dirty="0">
                <a:latin typeface="Symbol"/>
                <a:cs typeface="Symbol"/>
              </a:rPr>
              <a:t></a:t>
            </a:r>
            <a:r>
              <a:rPr sz="2900" i="1" dirty="0">
                <a:latin typeface="Times New Roman"/>
                <a:cs typeface="Times New Roman"/>
              </a:rPr>
              <a:t>f</a:t>
            </a:r>
            <a:r>
              <a:rPr sz="2475" i="1" baseline="-25252" dirty="0">
                <a:latin typeface="Times New Roman"/>
                <a:cs typeface="Times New Roman"/>
              </a:rPr>
              <a:t>c</a:t>
            </a:r>
            <a:r>
              <a:rPr sz="2900" i="1" dirty="0">
                <a:latin typeface="Times New Roman"/>
                <a:cs typeface="Times New Roman"/>
              </a:rPr>
              <a:t>t</a:t>
            </a:r>
            <a:r>
              <a:rPr sz="2900" i="1" spc="-100" dirty="0">
                <a:latin typeface="Times New Roman"/>
                <a:cs typeface="Times New Roman"/>
              </a:rPr>
              <a:t> </a:t>
            </a:r>
            <a:r>
              <a:rPr sz="2900" spc="114" dirty="0">
                <a:latin typeface="Symbol"/>
                <a:cs typeface="Symbol"/>
              </a:rPr>
              <a:t></a:t>
            </a:r>
            <a:r>
              <a:rPr sz="3050" spc="114" dirty="0">
                <a:latin typeface="Symbol"/>
                <a:cs typeface="Symbol"/>
              </a:rPr>
              <a:t></a:t>
            </a:r>
            <a:r>
              <a:rPr sz="3050" spc="-434" dirty="0">
                <a:latin typeface="Times New Roman"/>
                <a:cs typeface="Times New Roman"/>
              </a:rPr>
              <a:t> </a:t>
            </a:r>
            <a:r>
              <a:rPr sz="2900" spc="-50" dirty="0">
                <a:latin typeface="Times New Roman"/>
                <a:cs typeface="Times New Roman"/>
              </a:rPr>
              <a:t>)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56432" y="5052059"/>
            <a:ext cx="2040889" cy="501650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455"/>
              </a:spcBef>
            </a:pPr>
            <a:r>
              <a:rPr sz="2400" b="1" spc="-10" dirty="0">
                <a:latin typeface="Times New Roman"/>
                <a:cs typeface="Times New Roman"/>
              </a:rPr>
              <a:t>Modulator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64307" y="5248655"/>
            <a:ext cx="993775" cy="76200"/>
          </a:xfrm>
          <a:custGeom>
            <a:avLst/>
            <a:gdLst/>
            <a:ahLst/>
            <a:cxnLst/>
            <a:rect l="l" t="t" r="r" b="b"/>
            <a:pathLst>
              <a:path w="993775" h="76200">
                <a:moveTo>
                  <a:pt x="917447" y="0"/>
                </a:moveTo>
                <a:lnTo>
                  <a:pt x="917447" y="76200"/>
                </a:lnTo>
                <a:lnTo>
                  <a:pt x="980947" y="44450"/>
                </a:lnTo>
                <a:lnTo>
                  <a:pt x="930147" y="44450"/>
                </a:lnTo>
                <a:lnTo>
                  <a:pt x="930147" y="31750"/>
                </a:lnTo>
                <a:lnTo>
                  <a:pt x="980947" y="31750"/>
                </a:lnTo>
                <a:lnTo>
                  <a:pt x="917447" y="0"/>
                </a:lnTo>
                <a:close/>
              </a:path>
              <a:path w="993775" h="76200">
                <a:moveTo>
                  <a:pt x="91744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917447" y="44450"/>
                </a:lnTo>
                <a:lnTo>
                  <a:pt x="917447" y="31750"/>
                </a:lnTo>
                <a:close/>
              </a:path>
              <a:path w="993775" h="76200">
                <a:moveTo>
                  <a:pt x="980947" y="31750"/>
                </a:moveTo>
                <a:lnTo>
                  <a:pt x="930147" y="31750"/>
                </a:lnTo>
                <a:lnTo>
                  <a:pt x="930147" y="44450"/>
                </a:lnTo>
                <a:lnTo>
                  <a:pt x="980947" y="44450"/>
                </a:lnTo>
                <a:lnTo>
                  <a:pt x="993647" y="38100"/>
                </a:lnTo>
                <a:lnTo>
                  <a:pt x="980947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97067" y="5225796"/>
            <a:ext cx="993775" cy="76200"/>
          </a:xfrm>
          <a:custGeom>
            <a:avLst/>
            <a:gdLst/>
            <a:ahLst/>
            <a:cxnLst/>
            <a:rect l="l" t="t" r="r" b="b"/>
            <a:pathLst>
              <a:path w="993775" h="76200">
                <a:moveTo>
                  <a:pt x="917448" y="0"/>
                </a:moveTo>
                <a:lnTo>
                  <a:pt x="917448" y="76199"/>
                </a:lnTo>
                <a:lnTo>
                  <a:pt x="980948" y="44449"/>
                </a:lnTo>
                <a:lnTo>
                  <a:pt x="930148" y="44449"/>
                </a:lnTo>
                <a:lnTo>
                  <a:pt x="930148" y="31749"/>
                </a:lnTo>
                <a:lnTo>
                  <a:pt x="980948" y="31749"/>
                </a:lnTo>
                <a:lnTo>
                  <a:pt x="917448" y="0"/>
                </a:lnTo>
                <a:close/>
              </a:path>
              <a:path w="993775" h="76200">
                <a:moveTo>
                  <a:pt x="917448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917448" y="44449"/>
                </a:lnTo>
                <a:lnTo>
                  <a:pt x="917448" y="31749"/>
                </a:lnTo>
                <a:close/>
              </a:path>
              <a:path w="993775" h="76200">
                <a:moveTo>
                  <a:pt x="980948" y="31749"/>
                </a:moveTo>
                <a:lnTo>
                  <a:pt x="930148" y="31749"/>
                </a:lnTo>
                <a:lnTo>
                  <a:pt x="930148" y="44449"/>
                </a:lnTo>
                <a:lnTo>
                  <a:pt x="980948" y="44449"/>
                </a:lnTo>
                <a:lnTo>
                  <a:pt x="993648" y="38099"/>
                </a:lnTo>
                <a:lnTo>
                  <a:pt x="980948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50517" y="5048250"/>
            <a:ext cx="553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20" dirty="0">
                <a:latin typeface="Times New Roman"/>
                <a:cs typeface="Times New Roman"/>
              </a:rPr>
              <a:t>m</a:t>
            </a:r>
            <a:r>
              <a:rPr sz="2400" b="1" spc="-20" dirty="0">
                <a:latin typeface="Times New Roman"/>
                <a:cs typeface="Times New Roman"/>
              </a:rPr>
              <a:t>(</a:t>
            </a:r>
            <a:r>
              <a:rPr sz="2400" b="1" i="1" spc="-20" dirty="0">
                <a:latin typeface="Times New Roman"/>
                <a:cs typeface="Times New Roman"/>
              </a:rPr>
              <a:t>t</a:t>
            </a:r>
            <a:r>
              <a:rPr sz="2400" b="1" spc="-2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33158" y="5070475"/>
            <a:ext cx="433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20" dirty="0">
                <a:latin typeface="Times New Roman"/>
                <a:cs typeface="Times New Roman"/>
              </a:rPr>
              <a:t>s</a:t>
            </a:r>
            <a:r>
              <a:rPr sz="2400" b="1" spc="-20" dirty="0">
                <a:latin typeface="Times New Roman"/>
                <a:cs typeface="Times New Roman"/>
              </a:rPr>
              <a:t>(</a:t>
            </a:r>
            <a:r>
              <a:rPr sz="2400" b="1" i="1" spc="-20" dirty="0">
                <a:latin typeface="Times New Roman"/>
                <a:cs typeface="Times New Roman"/>
              </a:rPr>
              <a:t>t</a:t>
            </a:r>
            <a:r>
              <a:rPr sz="2400" b="1" spc="-2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MODULATION:</a:t>
            </a:r>
            <a:r>
              <a:rPr spc="-135" dirty="0"/>
              <a:t> </a:t>
            </a:r>
            <a:r>
              <a:rPr spc="-10" dirty="0"/>
              <a:t>DEFINITION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566025" cy="401637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What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modulation?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(cont’d)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Modulating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i="1" spc="-20" dirty="0">
                <a:latin typeface="Times New Roman"/>
                <a:cs typeface="Times New Roman"/>
              </a:rPr>
              <a:t>m</a:t>
            </a:r>
            <a:r>
              <a:rPr sz="1800" spc="-20" dirty="0">
                <a:latin typeface="Times New Roman"/>
                <a:cs typeface="Times New Roman"/>
              </a:rPr>
              <a:t>(</a:t>
            </a:r>
            <a:r>
              <a:rPr sz="1800" i="1" spc="-20" dirty="0">
                <a:latin typeface="Times New Roman"/>
                <a:cs typeface="Times New Roman"/>
              </a:rPr>
              <a:t>t</a:t>
            </a:r>
            <a:r>
              <a:rPr sz="1800" spc="-2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Original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electrical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information-</a:t>
            </a:r>
            <a:r>
              <a:rPr sz="1800" dirty="0">
                <a:latin typeface="Times New Roman"/>
                <a:cs typeface="Times New Roman"/>
              </a:rPr>
              <a:t>bearing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signal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electrical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waveform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representing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voice,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ASCII,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digital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video,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etc.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Usually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low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frequency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Also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called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baseband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signal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Carrier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i="1" spc="-20" dirty="0">
                <a:latin typeface="Times New Roman"/>
                <a:cs typeface="Times New Roman"/>
              </a:rPr>
              <a:t>c</a:t>
            </a:r>
            <a:r>
              <a:rPr sz="1800" spc="-20" dirty="0">
                <a:latin typeface="Times New Roman"/>
                <a:cs typeface="Times New Roman"/>
              </a:rPr>
              <a:t>(</a:t>
            </a:r>
            <a:r>
              <a:rPr sz="1800" i="1" spc="-20" dirty="0">
                <a:latin typeface="Times New Roman"/>
                <a:cs typeface="Times New Roman"/>
              </a:rPr>
              <a:t>t</a:t>
            </a:r>
            <a:r>
              <a:rPr sz="1800" spc="-2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High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sinusoid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carry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information.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Modulated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 </a:t>
            </a:r>
            <a:r>
              <a:rPr sz="1800" i="1" spc="-20" dirty="0">
                <a:latin typeface="Times New Roman"/>
                <a:cs typeface="Times New Roman"/>
              </a:rPr>
              <a:t>s</a:t>
            </a:r>
            <a:r>
              <a:rPr sz="1800" spc="-20" dirty="0">
                <a:latin typeface="Times New Roman"/>
                <a:cs typeface="Times New Roman"/>
              </a:rPr>
              <a:t>(</a:t>
            </a:r>
            <a:r>
              <a:rPr sz="1800" i="1" spc="-20" dirty="0">
                <a:latin typeface="Times New Roman"/>
                <a:cs typeface="Times New Roman"/>
              </a:rPr>
              <a:t>t</a:t>
            </a:r>
            <a:r>
              <a:rPr sz="1800" spc="-2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Carrier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modified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modulating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signal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output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modulator.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Also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called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bandpass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signal,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RF</a:t>
            </a:r>
            <a:r>
              <a:rPr sz="1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signal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56432" y="5052059"/>
            <a:ext cx="2040889" cy="501650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455"/>
              </a:spcBef>
            </a:pPr>
            <a:r>
              <a:rPr sz="2400" b="1" spc="-10" dirty="0">
                <a:latin typeface="Times New Roman"/>
                <a:cs typeface="Times New Roman"/>
              </a:rPr>
              <a:t>Modulator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64307" y="5248655"/>
            <a:ext cx="993775" cy="76200"/>
          </a:xfrm>
          <a:custGeom>
            <a:avLst/>
            <a:gdLst/>
            <a:ahLst/>
            <a:cxnLst/>
            <a:rect l="l" t="t" r="r" b="b"/>
            <a:pathLst>
              <a:path w="993775" h="76200">
                <a:moveTo>
                  <a:pt x="917447" y="0"/>
                </a:moveTo>
                <a:lnTo>
                  <a:pt x="917447" y="76200"/>
                </a:lnTo>
                <a:lnTo>
                  <a:pt x="980947" y="44450"/>
                </a:lnTo>
                <a:lnTo>
                  <a:pt x="930147" y="44450"/>
                </a:lnTo>
                <a:lnTo>
                  <a:pt x="930147" y="31750"/>
                </a:lnTo>
                <a:lnTo>
                  <a:pt x="980947" y="31750"/>
                </a:lnTo>
                <a:lnTo>
                  <a:pt x="917447" y="0"/>
                </a:lnTo>
                <a:close/>
              </a:path>
              <a:path w="993775" h="76200">
                <a:moveTo>
                  <a:pt x="91744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917447" y="44450"/>
                </a:lnTo>
                <a:lnTo>
                  <a:pt x="917447" y="31750"/>
                </a:lnTo>
                <a:close/>
              </a:path>
              <a:path w="993775" h="76200">
                <a:moveTo>
                  <a:pt x="980947" y="31750"/>
                </a:moveTo>
                <a:lnTo>
                  <a:pt x="930147" y="31750"/>
                </a:lnTo>
                <a:lnTo>
                  <a:pt x="930147" y="44450"/>
                </a:lnTo>
                <a:lnTo>
                  <a:pt x="980947" y="44450"/>
                </a:lnTo>
                <a:lnTo>
                  <a:pt x="993647" y="38100"/>
                </a:lnTo>
                <a:lnTo>
                  <a:pt x="980947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97067" y="5225796"/>
            <a:ext cx="993775" cy="76200"/>
          </a:xfrm>
          <a:custGeom>
            <a:avLst/>
            <a:gdLst/>
            <a:ahLst/>
            <a:cxnLst/>
            <a:rect l="l" t="t" r="r" b="b"/>
            <a:pathLst>
              <a:path w="993775" h="76200">
                <a:moveTo>
                  <a:pt x="917448" y="0"/>
                </a:moveTo>
                <a:lnTo>
                  <a:pt x="917448" y="76199"/>
                </a:lnTo>
                <a:lnTo>
                  <a:pt x="980948" y="44449"/>
                </a:lnTo>
                <a:lnTo>
                  <a:pt x="930148" y="44449"/>
                </a:lnTo>
                <a:lnTo>
                  <a:pt x="930148" y="31749"/>
                </a:lnTo>
                <a:lnTo>
                  <a:pt x="980948" y="31749"/>
                </a:lnTo>
                <a:lnTo>
                  <a:pt x="917448" y="0"/>
                </a:lnTo>
                <a:close/>
              </a:path>
              <a:path w="993775" h="76200">
                <a:moveTo>
                  <a:pt x="917448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917448" y="44449"/>
                </a:lnTo>
                <a:lnTo>
                  <a:pt x="917448" y="31749"/>
                </a:lnTo>
                <a:close/>
              </a:path>
              <a:path w="993775" h="76200">
                <a:moveTo>
                  <a:pt x="980948" y="31749"/>
                </a:moveTo>
                <a:lnTo>
                  <a:pt x="930148" y="31749"/>
                </a:lnTo>
                <a:lnTo>
                  <a:pt x="930148" y="44449"/>
                </a:lnTo>
                <a:lnTo>
                  <a:pt x="980948" y="44449"/>
                </a:lnTo>
                <a:lnTo>
                  <a:pt x="993648" y="38099"/>
                </a:lnTo>
                <a:lnTo>
                  <a:pt x="980948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2647" y="5541264"/>
            <a:ext cx="76200" cy="23622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392548" y="5705652"/>
            <a:ext cx="450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20" dirty="0">
                <a:latin typeface="Times New Roman"/>
                <a:cs typeface="Times New Roman"/>
              </a:rPr>
              <a:t>c</a:t>
            </a:r>
            <a:r>
              <a:rPr sz="2400" b="1" spc="-20" dirty="0">
                <a:latin typeface="Times New Roman"/>
                <a:cs typeface="Times New Roman"/>
              </a:rPr>
              <a:t>(</a:t>
            </a:r>
            <a:r>
              <a:rPr sz="2400" b="1" i="1" spc="-20" dirty="0">
                <a:latin typeface="Times New Roman"/>
                <a:cs typeface="Times New Roman"/>
              </a:rPr>
              <a:t>t</a:t>
            </a:r>
            <a:r>
              <a:rPr sz="2400" b="1" spc="-2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50517" y="5048250"/>
            <a:ext cx="553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20" dirty="0">
                <a:latin typeface="Times New Roman"/>
                <a:cs typeface="Times New Roman"/>
              </a:rPr>
              <a:t>m</a:t>
            </a:r>
            <a:r>
              <a:rPr sz="2400" b="1" spc="-20" dirty="0">
                <a:latin typeface="Times New Roman"/>
                <a:cs typeface="Times New Roman"/>
              </a:rPr>
              <a:t>(</a:t>
            </a:r>
            <a:r>
              <a:rPr sz="2400" b="1" i="1" spc="-20" dirty="0">
                <a:latin typeface="Times New Roman"/>
                <a:cs typeface="Times New Roman"/>
              </a:rPr>
              <a:t>t</a:t>
            </a:r>
            <a:r>
              <a:rPr sz="2400" b="1" spc="-2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33158" y="5070475"/>
            <a:ext cx="433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20" dirty="0">
                <a:latin typeface="Times New Roman"/>
                <a:cs typeface="Times New Roman"/>
              </a:rPr>
              <a:t>s</a:t>
            </a:r>
            <a:r>
              <a:rPr sz="2400" b="1" spc="-20" dirty="0">
                <a:latin typeface="Times New Roman"/>
                <a:cs typeface="Times New Roman"/>
              </a:rPr>
              <a:t>(</a:t>
            </a:r>
            <a:r>
              <a:rPr sz="2400" b="1" i="1" spc="-20" dirty="0">
                <a:latin typeface="Times New Roman"/>
                <a:cs typeface="Times New Roman"/>
              </a:rPr>
              <a:t>t</a:t>
            </a:r>
            <a:r>
              <a:rPr sz="2400" b="1" spc="-2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MODULATION:</a:t>
            </a:r>
            <a:r>
              <a:rPr spc="-135" dirty="0"/>
              <a:t> </a:t>
            </a:r>
            <a:r>
              <a:rPr spc="-20" dirty="0"/>
              <a:t>WHY?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0090" y="824528"/>
            <a:ext cx="8021320" cy="479742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Why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modulation?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Shift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frequency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message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pre-allocated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channel.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4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example:</a:t>
            </a:r>
            <a:endParaRPr sz="2000">
              <a:latin typeface="Times New Roman"/>
              <a:cs typeface="Times New Roman"/>
            </a:endParaRPr>
          </a:p>
          <a:p>
            <a:pPr marL="1612265" lvl="3" indent="-227965">
              <a:lnSpc>
                <a:spcPct val="100000"/>
              </a:lnSpc>
              <a:spcBef>
                <a:spcPts val="480"/>
              </a:spcBef>
              <a:buChar char="–"/>
              <a:tabLst>
                <a:tab pos="1612265" algn="l"/>
                <a:tab pos="4874895" algn="l"/>
              </a:tabLst>
            </a:pPr>
            <a:r>
              <a:rPr sz="2000" dirty="0">
                <a:latin typeface="Times New Roman"/>
                <a:cs typeface="Times New Roman"/>
              </a:rPr>
              <a:t>speech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300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~ 3100</a:t>
            </a:r>
            <a:r>
              <a:rPr sz="2000" spc="-25" dirty="0">
                <a:latin typeface="Times New Roman"/>
                <a:cs typeface="Times New Roman"/>
              </a:rPr>
              <a:t> Hz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i="1" spc="-20" dirty="0">
                <a:latin typeface="Times New Roman"/>
                <a:cs typeface="Times New Roman"/>
              </a:rPr>
              <a:t>m</a:t>
            </a:r>
            <a:r>
              <a:rPr sz="2000" spc="-20" dirty="0">
                <a:latin typeface="Times New Roman"/>
                <a:cs typeface="Times New Roman"/>
              </a:rPr>
              <a:t>(</a:t>
            </a:r>
            <a:r>
              <a:rPr sz="2000" i="1" spc="-20" dirty="0">
                <a:latin typeface="Times New Roman"/>
                <a:cs typeface="Times New Roman"/>
              </a:rPr>
              <a:t>t</a:t>
            </a:r>
            <a:r>
              <a:rPr sz="2000" spc="-20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 marL="1612265" lvl="3" indent="-227965">
              <a:lnSpc>
                <a:spcPct val="100000"/>
              </a:lnSpc>
              <a:spcBef>
                <a:spcPts val="480"/>
              </a:spcBef>
              <a:buChar char="–"/>
              <a:tabLst>
                <a:tab pos="1612265" algn="l"/>
              </a:tabLst>
            </a:pPr>
            <a:r>
              <a:rPr sz="2000" dirty="0">
                <a:latin typeface="Times New Roman"/>
                <a:cs typeface="Times New Roman"/>
              </a:rPr>
              <a:t>Shift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allocated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frequency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range: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900MHz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i="1" spc="-20" dirty="0">
                <a:latin typeface="Times New Roman"/>
                <a:cs typeface="Times New Roman"/>
              </a:rPr>
              <a:t>c</a:t>
            </a:r>
            <a:r>
              <a:rPr sz="2000" spc="-20" dirty="0">
                <a:latin typeface="Times New Roman"/>
                <a:cs typeface="Times New Roman"/>
              </a:rPr>
              <a:t>(</a:t>
            </a:r>
            <a:r>
              <a:rPr sz="2000" i="1" spc="-20" dirty="0">
                <a:latin typeface="Times New Roman"/>
                <a:cs typeface="Times New Roman"/>
              </a:rPr>
              <a:t>t</a:t>
            </a:r>
            <a:r>
              <a:rPr sz="2000" spc="-20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Transfer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message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form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suitable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wireless</a:t>
            </a:r>
            <a:endParaRPr sz="20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transmission.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Limited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bandwidth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Make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better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limited</a:t>
            </a:r>
            <a:r>
              <a:rPr sz="2000" spc="-10" dirty="0">
                <a:latin typeface="Times New Roman"/>
                <a:cs typeface="Times New Roman"/>
              </a:rPr>
              <a:t> spectrum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4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High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frequency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more suitable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wireless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transmission.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Enables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multiple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access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Signals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different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be shifted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different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frequencies.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Modulation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allows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simultaneous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transmission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multiple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users.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MODULATION:</a:t>
            </a:r>
            <a:r>
              <a:rPr spc="-135" dirty="0"/>
              <a:t> </a:t>
            </a:r>
            <a:r>
              <a:rPr spc="-20" dirty="0"/>
              <a:t>TERMS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528"/>
            <a:ext cx="8112759" cy="334327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Demodulation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Recover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original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message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modulated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latin typeface="Times New Roman"/>
                <a:cs typeface="Times New Roman"/>
              </a:rPr>
              <a:t>s</a:t>
            </a:r>
            <a:r>
              <a:rPr sz="2000" spc="-10" dirty="0">
                <a:latin typeface="Times New Roman"/>
                <a:cs typeface="Times New Roman"/>
              </a:rPr>
              <a:t>(</a:t>
            </a:r>
            <a:r>
              <a:rPr sz="2000" i="1" spc="-10" dirty="0">
                <a:latin typeface="Times New Roman"/>
                <a:cs typeface="Times New Roman"/>
              </a:rPr>
              <a:t>t</a:t>
            </a:r>
            <a:r>
              <a:rPr sz="2000" spc="-10" dirty="0">
                <a:latin typeface="Times New Roman"/>
                <a:cs typeface="Times New Roman"/>
              </a:rPr>
              <a:t>).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6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Modulator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Device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perform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modulation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Demodulator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Device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perform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demodulation.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endParaRPr sz="2000">
              <a:latin typeface="Times New Roman"/>
              <a:cs typeface="Times New Roman"/>
            </a:endParaRPr>
          </a:p>
          <a:p>
            <a:pPr marL="12065" algn="ctr">
              <a:lnSpc>
                <a:spcPct val="100000"/>
              </a:lnSpc>
              <a:tabLst>
                <a:tab pos="2231390" algn="l"/>
              </a:tabLst>
            </a:pPr>
            <a:r>
              <a:rPr sz="2400" b="1" i="1" spc="-20" dirty="0">
                <a:latin typeface="Times New Roman"/>
                <a:cs typeface="Times New Roman"/>
              </a:rPr>
              <a:t>s</a:t>
            </a:r>
            <a:r>
              <a:rPr sz="2400" b="1" spc="-20" dirty="0">
                <a:latin typeface="Times New Roman"/>
                <a:cs typeface="Times New Roman"/>
              </a:rPr>
              <a:t>(</a:t>
            </a:r>
            <a:r>
              <a:rPr sz="2400" b="1" i="1" spc="-20" dirty="0">
                <a:latin typeface="Times New Roman"/>
                <a:cs typeface="Times New Roman"/>
              </a:rPr>
              <a:t>t</a:t>
            </a:r>
            <a:r>
              <a:rPr sz="2400" b="1" spc="-20" dirty="0">
                <a:latin typeface="Times New Roman"/>
                <a:cs typeface="Times New Roman"/>
              </a:rPr>
              <a:t>)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i="1" spc="-20" dirty="0">
                <a:latin typeface="Times New Roman"/>
                <a:cs typeface="Times New Roman"/>
              </a:rPr>
              <a:t>r</a:t>
            </a:r>
            <a:r>
              <a:rPr sz="2400" b="1" spc="-20" dirty="0">
                <a:latin typeface="Times New Roman"/>
                <a:cs typeface="Times New Roman"/>
              </a:rPr>
              <a:t>(</a:t>
            </a:r>
            <a:r>
              <a:rPr sz="2400" b="1" i="1" spc="-20" dirty="0">
                <a:latin typeface="Times New Roman"/>
                <a:cs typeface="Times New Roman"/>
              </a:rPr>
              <a:t>t</a:t>
            </a:r>
            <a:r>
              <a:rPr sz="2400" b="1" spc="-2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2055" y="4794503"/>
            <a:ext cx="1348740" cy="591820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1070"/>
              </a:spcBef>
            </a:pPr>
            <a:r>
              <a:rPr sz="2000" b="1" spc="-10" dirty="0">
                <a:latin typeface="Times New Roman"/>
                <a:cs typeface="Times New Roman"/>
              </a:rPr>
              <a:t>Modulator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21552" y="4817364"/>
            <a:ext cx="1504315" cy="593090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13716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080"/>
              </a:spcBef>
            </a:pPr>
            <a:r>
              <a:rPr sz="2000" b="1" spc="-10" dirty="0">
                <a:latin typeface="Times New Roman"/>
                <a:cs typeface="Times New Roman"/>
              </a:rPr>
              <a:t>Demodulator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320" y="4271771"/>
            <a:ext cx="603885" cy="802005"/>
          </a:xfrm>
          <a:custGeom>
            <a:avLst/>
            <a:gdLst/>
            <a:ahLst/>
            <a:cxnLst/>
            <a:rect l="l" t="t" r="r" b="b"/>
            <a:pathLst>
              <a:path w="603885" h="802004">
                <a:moveTo>
                  <a:pt x="100583" y="0"/>
                </a:moveTo>
                <a:lnTo>
                  <a:pt x="592835" y="0"/>
                </a:lnTo>
              </a:path>
              <a:path w="603885" h="802004">
                <a:moveTo>
                  <a:pt x="100583" y="0"/>
                </a:moveTo>
                <a:lnTo>
                  <a:pt x="390143" y="301751"/>
                </a:lnTo>
              </a:path>
              <a:path w="603885" h="802004">
                <a:moveTo>
                  <a:pt x="603503" y="0"/>
                </a:moveTo>
                <a:lnTo>
                  <a:pt x="379475" y="312419"/>
                </a:lnTo>
              </a:path>
              <a:path w="603885" h="802004">
                <a:moveTo>
                  <a:pt x="0" y="801623"/>
                </a:moveTo>
                <a:lnTo>
                  <a:pt x="379475" y="801623"/>
                </a:lnTo>
              </a:path>
              <a:path w="603885" h="802004">
                <a:moveTo>
                  <a:pt x="379475" y="277367"/>
                </a:moveTo>
                <a:lnTo>
                  <a:pt x="379475" y="80162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64708" y="4305300"/>
            <a:ext cx="657225" cy="835660"/>
          </a:xfrm>
          <a:custGeom>
            <a:avLst/>
            <a:gdLst/>
            <a:ahLst/>
            <a:cxnLst/>
            <a:rect l="l" t="t" r="r" b="b"/>
            <a:pathLst>
              <a:path w="657225" h="835660">
                <a:moveTo>
                  <a:pt x="0" y="0"/>
                </a:moveTo>
                <a:lnTo>
                  <a:pt x="492251" y="0"/>
                </a:lnTo>
              </a:path>
              <a:path w="657225" h="835660">
                <a:moveTo>
                  <a:pt x="0" y="0"/>
                </a:moveTo>
                <a:lnTo>
                  <a:pt x="289559" y="301751"/>
                </a:lnTo>
              </a:path>
              <a:path w="657225" h="835660">
                <a:moveTo>
                  <a:pt x="502919" y="0"/>
                </a:moveTo>
                <a:lnTo>
                  <a:pt x="278891" y="312419"/>
                </a:lnTo>
              </a:path>
              <a:path w="657225" h="835660">
                <a:moveTo>
                  <a:pt x="289559" y="310895"/>
                </a:moveTo>
                <a:lnTo>
                  <a:pt x="289559" y="835151"/>
                </a:lnTo>
              </a:path>
              <a:path w="657225" h="835660">
                <a:moveTo>
                  <a:pt x="277367" y="824483"/>
                </a:moveTo>
                <a:lnTo>
                  <a:pt x="656843" y="82448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05483" y="5068823"/>
            <a:ext cx="745490" cy="76200"/>
          </a:xfrm>
          <a:custGeom>
            <a:avLst/>
            <a:gdLst/>
            <a:ahLst/>
            <a:cxnLst/>
            <a:rect l="l" t="t" r="r" b="b"/>
            <a:pathLst>
              <a:path w="745489" h="76200">
                <a:moveTo>
                  <a:pt x="669035" y="0"/>
                </a:moveTo>
                <a:lnTo>
                  <a:pt x="669035" y="76200"/>
                </a:lnTo>
                <a:lnTo>
                  <a:pt x="732535" y="44450"/>
                </a:lnTo>
                <a:lnTo>
                  <a:pt x="681735" y="44450"/>
                </a:lnTo>
                <a:lnTo>
                  <a:pt x="681735" y="31750"/>
                </a:lnTo>
                <a:lnTo>
                  <a:pt x="732535" y="31750"/>
                </a:lnTo>
                <a:lnTo>
                  <a:pt x="669035" y="0"/>
                </a:lnTo>
                <a:close/>
              </a:path>
              <a:path w="745489" h="76200">
                <a:moveTo>
                  <a:pt x="66903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69035" y="44450"/>
                </a:lnTo>
                <a:lnTo>
                  <a:pt x="669035" y="31750"/>
                </a:lnTo>
                <a:close/>
              </a:path>
              <a:path w="745489" h="76200">
                <a:moveTo>
                  <a:pt x="732535" y="31750"/>
                </a:moveTo>
                <a:lnTo>
                  <a:pt x="681735" y="31750"/>
                </a:lnTo>
                <a:lnTo>
                  <a:pt x="681735" y="44450"/>
                </a:lnTo>
                <a:lnTo>
                  <a:pt x="732535" y="44450"/>
                </a:lnTo>
                <a:lnTo>
                  <a:pt x="745235" y="38100"/>
                </a:lnTo>
                <a:lnTo>
                  <a:pt x="73253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69365" y="4590364"/>
            <a:ext cx="5530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20" dirty="0">
                <a:latin typeface="Times New Roman"/>
                <a:cs typeface="Times New Roman"/>
              </a:rPr>
              <a:t>m</a:t>
            </a:r>
            <a:r>
              <a:rPr sz="2400" b="1" spc="-20" dirty="0">
                <a:latin typeface="Times New Roman"/>
                <a:cs typeface="Times New Roman"/>
              </a:rPr>
              <a:t>(</a:t>
            </a:r>
            <a:r>
              <a:rPr sz="2400" b="1" i="1" spc="-20" dirty="0">
                <a:latin typeface="Times New Roman"/>
                <a:cs typeface="Times New Roman"/>
              </a:rPr>
              <a:t>t</a:t>
            </a:r>
            <a:r>
              <a:rPr sz="2400" b="1" spc="-2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27264" y="5091684"/>
            <a:ext cx="948055" cy="76200"/>
          </a:xfrm>
          <a:custGeom>
            <a:avLst/>
            <a:gdLst/>
            <a:ahLst/>
            <a:cxnLst/>
            <a:rect l="l" t="t" r="r" b="b"/>
            <a:pathLst>
              <a:path w="948054" h="76200">
                <a:moveTo>
                  <a:pt x="871727" y="0"/>
                </a:moveTo>
                <a:lnTo>
                  <a:pt x="871727" y="76200"/>
                </a:lnTo>
                <a:lnTo>
                  <a:pt x="935227" y="44450"/>
                </a:lnTo>
                <a:lnTo>
                  <a:pt x="884427" y="44450"/>
                </a:lnTo>
                <a:lnTo>
                  <a:pt x="884427" y="31750"/>
                </a:lnTo>
                <a:lnTo>
                  <a:pt x="935227" y="31750"/>
                </a:lnTo>
                <a:lnTo>
                  <a:pt x="871727" y="0"/>
                </a:lnTo>
                <a:close/>
              </a:path>
              <a:path w="948054" h="76200">
                <a:moveTo>
                  <a:pt x="87172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71727" y="44450"/>
                </a:lnTo>
                <a:lnTo>
                  <a:pt x="871727" y="31750"/>
                </a:lnTo>
                <a:close/>
              </a:path>
              <a:path w="948054" h="76200">
                <a:moveTo>
                  <a:pt x="935227" y="31750"/>
                </a:moveTo>
                <a:lnTo>
                  <a:pt x="884427" y="31750"/>
                </a:lnTo>
                <a:lnTo>
                  <a:pt x="884427" y="44450"/>
                </a:lnTo>
                <a:lnTo>
                  <a:pt x="935227" y="44450"/>
                </a:lnTo>
                <a:lnTo>
                  <a:pt x="947927" y="38100"/>
                </a:lnTo>
                <a:lnTo>
                  <a:pt x="935227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047186" y="4529383"/>
            <a:ext cx="551815" cy="3860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50" i="1" spc="-1140" dirty="0">
                <a:latin typeface="Times New Roman"/>
                <a:cs typeface="Times New Roman"/>
              </a:rPr>
              <a:t>m</a:t>
            </a:r>
            <a:r>
              <a:rPr sz="3525" spc="15" baseline="2364" dirty="0">
                <a:latin typeface="Times New Roman"/>
                <a:cs typeface="Times New Roman"/>
              </a:rPr>
              <a:t>ˆ</a:t>
            </a:r>
            <a:r>
              <a:rPr sz="3525" spc="-352" baseline="2364" dirty="0">
                <a:latin typeface="Times New Roman"/>
                <a:cs typeface="Times New Roman"/>
              </a:rPr>
              <a:t> </a:t>
            </a:r>
            <a:r>
              <a:rPr sz="2350" spc="25" dirty="0">
                <a:latin typeface="Times New Roman"/>
                <a:cs typeface="Times New Roman"/>
              </a:rPr>
              <a:t>(</a:t>
            </a:r>
            <a:r>
              <a:rPr sz="2350" i="1" spc="25" dirty="0">
                <a:latin typeface="Times New Roman"/>
                <a:cs typeface="Times New Roman"/>
              </a:rPr>
              <a:t>t</a:t>
            </a:r>
            <a:r>
              <a:rPr sz="2350" spc="25" dirty="0">
                <a:latin typeface="Times New Roman"/>
                <a:cs typeface="Times New Roman"/>
              </a:rPr>
              <a:t>)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82624" y="5647944"/>
            <a:ext cx="6941820" cy="457200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2400" b="1" i="1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(</a:t>
            </a:r>
            <a:r>
              <a:rPr sz="2400" b="1" i="1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Times New Roman"/>
                <a:cs typeface="Times New Roman"/>
              </a:rPr>
              <a:t>):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modulated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signal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impaired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by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fading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noise.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MODULATION:</a:t>
            </a:r>
            <a:r>
              <a:rPr spc="-135" dirty="0"/>
              <a:t> </a:t>
            </a:r>
            <a:r>
              <a:rPr spc="-10" dirty="0"/>
              <a:t>CLASSIFICATIONS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98905"/>
            <a:ext cx="6317615" cy="2147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Linear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modulation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v.s.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non-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linear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modulation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75"/>
              </a:spcBef>
              <a:buClr>
                <a:srgbClr val="000099"/>
              </a:buClr>
              <a:buFont typeface="Times New Roman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Analog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modulation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v.s.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Digital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modulation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Clr>
                <a:srgbClr val="000099"/>
              </a:buClr>
              <a:buFont typeface="Times New Roman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Amplitude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modulation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v.s.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Angle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modulation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241" y="343661"/>
            <a:ext cx="6818630" cy="88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MODULATION:</a:t>
            </a:r>
            <a:r>
              <a:rPr sz="2400" spc="-75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LINEAR</a:t>
            </a:r>
            <a:r>
              <a:rPr sz="2400" spc="-40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V.S.</a:t>
            </a:r>
            <a:r>
              <a:rPr sz="2400" spc="-45" dirty="0">
                <a:latin typeface="Arial Black"/>
                <a:cs typeface="Arial Black"/>
              </a:rPr>
              <a:t> </a:t>
            </a:r>
            <a:r>
              <a:rPr sz="2400" spc="-20" dirty="0">
                <a:latin typeface="Arial Black"/>
                <a:cs typeface="Arial Black"/>
              </a:rPr>
              <a:t>NON-</a:t>
            </a:r>
            <a:r>
              <a:rPr sz="2400" spc="-10" dirty="0">
                <a:latin typeface="Arial Black"/>
                <a:cs typeface="Arial Black"/>
              </a:rPr>
              <a:t>LINEAR</a:t>
            </a:r>
            <a:endParaRPr sz="24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505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Principle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superposition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68623" y="1551432"/>
            <a:ext cx="1516380" cy="535305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835"/>
              </a:spcBef>
            </a:pPr>
            <a:r>
              <a:rPr sz="2000" b="1" spc="-10" dirty="0">
                <a:latin typeface="Times New Roman"/>
                <a:cs typeface="Times New Roman"/>
              </a:rPr>
              <a:t>Modulator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21279" y="1757172"/>
            <a:ext cx="836930" cy="76200"/>
          </a:xfrm>
          <a:custGeom>
            <a:avLst/>
            <a:gdLst/>
            <a:ahLst/>
            <a:cxnLst/>
            <a:rect l="l" t="t" r="r" b="b"/>
            <a:pathLst>
              <a:path w="836929" h="76200">
                <a:moveTo>
                  <a:pt x="760475" y="0"/>
                </a:moveTo>
                <a:lnTo>
                  <a:pt x="760475" y="76200"/>
                </a:lnTo>
                <a:lnTo>
                  <a:pt x="823975" y="44450"/>
                </a:lnTo>
                <a:lnTo>
                  <a:pt x="773175" y="44450"/>
                </a:lnTo>
                <a:lnTo>
                  <a:pt x="773175" y="31750"/>
                </a:lnTo>
                <a:lnTo>
                  <a:pt x="823975" y="31750"/>
                </a:lnTo>
                <a:lnTo>
                  <a:pt x="760475" y="0"/>
                </a:lnTo>
                <a:close/>
              </a:path>
              <a:path w="836929" h="76200">
                <a:moveTo>
                  <a:pt x="76047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760475" y="44450"/>
                </a:lnTo>
                <a:lnTo>
                  <a:pt x="760475" y="31750"/>
                </a:lnTo>
                <a:close/>
              </a:path>
              <a:path w="836929" h="76200">
                <a:moveTo>
                  <a:pt x="823975" y="31750"/>
                </a:moveTo>
                <a:lnTo>
                  <a:pt x="773175" y="31750"/>
                </a:lnTo>
                <a:lnTo>
                  <a:pt x="773175" y="44450"/>
                </a:lnTo>
                <a:lnTo>
                  <a:pt x="823975" y="44450"/>
                </a:lnTo>
                <a:lnTo>
                  <a:pt x="836675" y="38100"/>
                </a:lnTo>
                <a:lnTo>
                  <a:pt x="82397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06340" y="1780032"/>
            <a:ext cx="836930" cy="76200"/>
          </a:xfrm>
          <a:custGeom>
            <a:avLst/>
            <a:gdLst/>
            <a:ahLst/>
            <a:cxnLst/>
            <a:rect l="l" t="t" r="r" b="b"/>
            <a:pathLst>
              <a:path w="836929" h="76200">
                <a:moveTo>
                  <a:pt x="760476" y="0"/>
                </a:moveTo>
                <a:lnTo>
                  <a:pt x="760476" y="76200"/>
                </a:lnTo>
                <a:lnTo>
                  <a:pt x="823976" y="44450"/>
                </a:lnTo>
                <a:lnTo>
                  <a:pt x="773176" y="44450"/>
                </a:lnTo>
                <a:lnTo>
                  <a:pt x="773176" y="31750"/>
                </a:lnTo>
                <a:lnTo>
                  <a:pt x="823976" y="31750"/>
                </a:lnTo>
                <a:lnTo>
                  <a:pt x="760476" y="0"/>
                </a:lnTo>
                <a:close/>
              </a:path>
              <a:path w="836929" h="76200">
                <a:moveTo>
                  <a:pt x="76047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760476" y="44450"/>
                </a:lnTo>
                <a:lnTo>
                  <a:pt x="760476" y="31750"/>
                </a:lnTo>
                <a:close/>
              </a:path>
              <a:path w="836929" h="76200">
                <a:moveTo>
                  <a:pt x="823976" y="31750"/>
                </a:moveTo>
                <a:lnTo>
                  <a:pt x="773176" y="31750"/>
                </a:lnTo>
                <a:lnTo>
                  <a:pt x="773176" y="44450"/>
                </a:lnTo>
                <a:lnTo>
                  <a:pt x="823976" y="44450"/>
                </a:lnTo>
                <a:lnTo>
                  <a:pt x="836676" y="38100"/>
                </a:lnTo>
                <a:lnTo>
                  <a:pt x="823976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74798" y="1422908"/>
            <a:ext cx="594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10" dirty="0">
                <a:latin typeface="Times New Roman"/>
                <a:cs typeface="Times New Roman"/>
              </a:rPr>
              <a:t>m</a:t>
            </a:r>
            <a:r>
              <a:rPr sz="1200" b="1" i="1" spc="-10" dirty="0">
                <a:latin typeface="Times New Roman"/>
                <a:cs typeface="Times New Roman"/>
              </a:rPr>
              <a:t>i</a:t>
            </a:r>
            <a:r>
              <a:rPr sz="2400" b="1" spc="-10" dirty="0">
                <a:latin typeface="Times New Roman"/>
                <a:cs typeface="Times New Roman"/>
              </a:rPr>
              <a:t>(</a:t>
            </a:r>
            <a:r>
              <a:rPr sz="2400" b="1" i="1" spc="-10" dirty="0">
                <a:latin typeface="Times New Roman"/>
                <a:cs typeface="Times New Roman"/>
              </a:rPr>
              <a:t>t</a:t>
            </a:r>
            <a:r>
              <a:rPr sz="2400" b="1" spc="-1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51830" y="1400378"/>
            <a:ext cx="4762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10" dirty="0">
                <a:latin typeface="Times New Roman"/>
                <a:cs typeface="Times New Roman"/>
              </a:rPr>
              <a:t>s</a:t>
            </a:r>
            <a:r>
              <a:rPr sz="1200" b="1" i="1" spc="-10" dirty="0">
                <a:latin typeface="Times New Roman"/>
                <a:cs typeface="Times New Roman"/>
              </a:rPr>
              <a:t>i</a:t>
            </a:r>
            <a:r>
              <a:rPr sz="2400" b="1" spc="-10" dirty="0">
                <a:latin typeface="Times New Roman"/>
                <a:cs typeface="Times New Roman"/>
              </a:rPr>
              <a:t>(</a:t>
            </a:r>
            <a:r>
              <a:rPr sz="2400" b="1" i="1" spc="-10" dirty="0">
                <a:latin typeface="Times New Roman"/>
                <a:cs typeface="Times New Roman"/>
              </a:rPr>
              <a:t>t</a:t>
            </a:r>
            <a:r>
              <a:rPr sz="2400" b="1" spc="-1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3340" y="2979801"/>
            <a:ext cx="6912609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If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input-output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modulator</a:t>
            </a:r>
            <a:r>
              <a:rPr sz="2000" b="1" spc="-8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satisfies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principle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of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superposition,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then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modulator</a:t>
            </a:r>
            <a:r>
              <a:rPr sz="2000" b="1" spc="-8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called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linear</a:t>
            </a:r>
            <a:r>
              <a:rPr sz="20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modulator.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80871" y="3646170"/>
            <a:ext cx="681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20" dirty="0">
                <a:latin typeface="Times New Roman"/>
                <a:cs typeface="Times New Roman"/>
              </a:rPr>
              <a:t>E.g.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12539" y="2250352"/>
            <a:ext cx="1252220" cy="3435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50" i="1" spc="-35" dirty="0">
                <a:latin typeface="Times New Roman"/>
                <a:cs typeface="Times New Roman"/>
              </a:rPr>
              <a:t>s</a:t>
            </a:r>
            <a:r>
              <a:rPr sz="1800" spc="-52" baseline="-23148" dirty="0">
                <a:latin typeface="Times New Roman"/>
                <a:cs typeface="Times New Roman"/>
              </a:rPr>
              <a:t>1</a:t>
            </a:r>
            <a:r>
              <a:rPr sz="1800" spc="-277" baseline="-23148" dirty="0">
                <a:latin typeface="Times New Roman"/>
                <a:cs typeface="Times New Roman"/>
              </a:rPr>
              <a:t> </a:t>
            </a:r>
            <a:r>
              <a:rPr sz="2050" spc="50" dirty="0">
                <a:latin typeface="Times New Roman"/>
                <a:cs typeface="Times New Roman"/>
              </a:rPr>
              <a:t>(</a:t>
            </a:r>
            <a:r>
              <a:rPr sz="2050" i="1" spc="50" dirty="0">
                <a:latin typeface="Times New Roman"/>
                <a:cs typeface="Times New Roman"/>
              </a:rPr>
              <a:t>t</a:t>
            </a:r>
            <a:r>
              <a:rPr sz="2050" spc="50" dirty="0">
                <a:latin typeface="Times New Roman"/>
                <a:cs typeface="Times New Roman"/>
              </a:rPr>
              <a:t>)</a:t>
            </a:r>
            <a:r>
              <a:rPr sz="2050" spc="-175" dirty="0">
                <a:latin typeface="Times New Roman"/>
                <a:cs typeface="Times New Roman"/>
              </a:rPr>
              <a:t> </a:t>
            </a:r>
            <a:r>
              <a:rPr sz="2050" spc="55" dirty="0">
                <a:latin typeface="Symbol"/>
                <a:cs typeface="Symbol"/>
              </a:rPr>
              <a:t></a:t>
            </a:r>
            <a:r>
              <a:rPr sz="2050" spc="-110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s</a:t>
            </a:r>
            <a:r>
              <a:rPr sz="1800" baseline="-23148" dirty="0">
                <a:latin typeface="Times New Roman"/>
                <a:cs typeface="Times New Roman"/>
              </a:rPr>
              <a:t>2</a:t>
            </a:r>
            <a:r>
              <a:rPr sz="1800" spc="-127" baseline="-23148" dirty="0">
                <a:latin typeface="Times New Roman"/>
                <a:cs typeface="Times New Roman"/>
              </a:rPr>
              <a:t> </a:t>
            </a:r>
            <a:r>
              <a:rPr sz="2050" spc="-25" dirty="0">
                <a:latin typeface="Times New Roman"/>
                <a:cs typeface="Times New Roman"/>
              </a:rPr>
              <a:t>(</a:t>
            </a:r>
            <a:r>
              <a:rPr sz="2050" i="1" spc="-25" dirty="0">
                <a:latin typeface="Times New Roman"/>
                <a:cs typeface="Times New Roman"/>
              </a:rPr>
              <a:t>t</a:t>
            </a:r>
            <a:r>
              <a:rPr sz="2050" spc="-25" dirty="0">
                <a:latin typeface="Times New Roman"/>
                <a:cs typeface="Times New Roman"/>
              </a:rPr>
              <a:t>)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42771" y="2276510"/>
            <a:ext cx="4429125" cy="67183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337185" indent="-286385">
              <a:lnSpc>
                <a:spcPct val="100000"/>
              </a:lnSpc>
              <a:spcBef>
                <a:spcPts val="415"/>
              </a:spcBef>
              <a:buChar char="–"/>
              <a:tabLst>
                <a:tab pos="337185" algn="l"/>
                <a:tab pos="1369060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input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is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2400" i="1" spc="-75" baseline="5208" dirty="0">
                <a:latin typeface="Times New Roman"/>
                <a:cs typeface="Times New Roman"/>
              </a:rPr>
              <a:t>m</a:t>
            </a:r>
            <a:r>
              <a:rPr sz="1425" spc="-75" baseline="-14619" dirty="0">
                <a:latin typeface="Times New Roman"/>
                <a:cs typeface="Times New Roman"/>
              </a:rPr>
              <a:t>1</a:t>
            </a:r>
            <a:r>
              <a:rPr sz="1425" spc="-217" baseline="-14619" dirty="0">
                <a:latin typeface="Times New Roman"/>
                <a:cs typeface="Times New Roman"/>
              </a:rPr>
              <a:t> </a:t>
            </a:r>
            <a:r>
              <a:rPr sz="2400" baseline="5208" dirty="0">
                <a:latin typeface="Times New Roman"/>
                <a:cs typeface="Times New Roman"/>
              </a:rPr>
              <a:t>(</a:t>
            </a:r>
            <a:r>
              <a:rPr sz="2400" i="1" baseline="5208" dirty="0">
                <a:latin typeface="Times New Roman"/>
                <a:cs typeface="Times New Roman"/>
              </a:rPr>
              <a:t>t</a:t>
            </a:r>
            <a:r>
              <a:rPr sz="2400" baseline="5208" dirty="0">
                <a:latin typeface="Times New Roman"/>
                <a:cs typeface="Times New Roman"/>
              </a:rPr>
              <a:t>)</a:t>
            </a:r>
            <a:r>
              <a:rPr sz="2400" spc="-195" baseline="5208" dirty="0">
                <a:latin typeface="Times New Roman"/>
                <a:cs typeface="Times New Roman"/>
              </a:rPr>
              <a:t> </a:t>
            </a:r>
            <a:r>
              <a:rPr sz="2400" spc="75" baseline="5208" dirty="0">
                <a:latin typeface="Symbol"/>
                <a:cs typeface="Symbol"/>
              </a:rPr>
              <a:t></a:t>
            </a:r>
            <a:r>
              <a:rPr sz="2400" spc="-172" baseline="5208" dirty="0">
                <a:latin typeface="Times New Roman"/>
                <a:cs typeface="Times New Roman"/>
              </a:rPr>
              <a:t> </a:t>
            </a:r>
            <a:r>
              <a:rPr sz="2400" i="1" baseline="5208" dirty="0">
                <a:latin typeface="Times New Roman"/>
                <a:cs typeface="Times New Roman"/>
              </a:rPr>
              <a:t>m</a:t>
            </a:r>
            <a:r>
              <a:rPr sz="1425" baseline="-14619" dirty="0">
                <a:latin typeface="Times New Roman"/>
                <a:cs typeface="Times New Roman"/>
              </a:rPr>
              <a:t>2</a:t>
            </a:r>
            <a:r>
              <a:rPr sz="1425" spc="-97" baseline="-14619" dirty="0">
                <a:latin typeface="Times New Roman"/>
                <a:cs typeface="Times New Roman"/>
              </a:rPr>
              <a:t> </a:t>
            </a:r>
            <a:r>
              <a:rPr sz="2400" baseline="5208" dirty="0">
                <a:latin typeface="Times New Roman"/>
                <a:cs typeface="Times New Roman"/>
              </a:rPr>
              <a:t>(</a:t>
            </a:r>
            <a:r>
              <a:rPr sz="2400" i="1" baseline="5208" dirty="0">
                <a:latin typeface="Times New Roman"/>
                <a:cs typeface="Times New Roman"/>
              </a:rPr>
              <a:t>t</a:t>
            </a:r>
            <a:r>
              <a:rPr sz="2400" baseline="5208" dirty="0">
                <a:latin typeface="Times New Roman"/>
                <a:cs typeface="Times New Roman"/>
              </a:rPr>
              <a:t>)</a:t>
            </a:r>
            <a:r>
              <a:rPr sz="2400" spc="300" baseline="520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then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output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is</a:t>
            </a:r>
            <a:endParaRPr sz="1800">
              <a:latin typeface="Times New Roman"/>
              <a:cs typeface="Times New Roman"/>
            </a:endParaRPr>
          </a:p>
          <a:p>
            <a:pPr marL="337185" indent="-286385">
              <a:lnSpc>
                <a:spcPct val="100000"/>
              </a:lnSpc>
              <a:spcBef>
                <a:spcPts val="334"/>
              </a:spcBef>
              <a:buChar char="–"/>
              <a:tabLst>
                <a:tab pos="337185" algn="l"/>
                <a:tab pos="3701415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input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305" dirty="0">
                <a:latin typeface="Times New Roman"/>
                <a:cs typeface="Times New Roman"/>
              </a:rPr>
              <a:t> </a:t>
            </a:r>
            <a:r>
              <a:rPr sz="2850" i="1" baseline="1461" dirty="0">
                <a:latin typeface="Times New Roman"/>
                <a:cs typeface="Times New Roman"/>
              </a:rPr>
              <a:t>a</a:t>
            </a:r>
            <a:r>
              <a:rPr sz="2850" i="1" spc="-352" baseline="1461" dirty="0">
                <a:latin typeface="Times New Roman"/>
                <a:cs typeface="Times New Roman"/>
              </a:rPr>
              <a:t> </a:t>
            </a:r>
            <a:r>
              <a:rPr sz="2850" baseline="1461" dirty="0">
                <a:latin typeface="Symbol"/>
                <a:cs typeface="Symbol"/>
              </a:rPr>
              <a:t></a:t>
            </a:r>
            <a:r>
              <a:rPr sz="2850" spc="-375" baseline="1461" dirty="0">
                <a:latin typeface="Times New Roman"/>
                <a:cs typeface="Times New Roman"/>
              </a:rPr>
              <a:t> </a:t>
            </a:r>
            <a:r>
              <a:rPr sz="2850" i="1" spc="-97" baseline="1461" dirty="0">
                <a:latin typeface="Times New Roman"/>
                <a:cs typeface="Times New Roman"/>
              </a:rPr>
              <a:t>m</a:t>
            </a:r>
            <a:r>
              <a:rPr sz="1650" spc="-97" baseline="-22727" dirty="0">
                <a:latin typeface="Times New Roman"/>
                <a:cs typeface="Times New Roman"/>
              </a:rPr>
              <a:t>1</a:t>
            </a:r>
            <a:r>
              <a:rPr sz="1650" spc="-247" baseline="-22727" dirty="0">
                <a:latin typeface="Times New Roman"/>
                <a:cs typeface="Times New Roman"/>
              </a:rPr>
              <a:t> </a:t>
            </a:r>
            <a:r>
              <a:rPr sz="2850" baseline="1461" dirty="0">
                <a:latin typeface="Times New Roman"/>
                <a:cs typeface="Times New Roman"/>
              </a:rPr>
              <a:t>(</a:t>
            </a:r>
            <a:r>
              <a:rPr sz="2850" i="1" baseline="1461" dirty="0">
                <a:latin typeface="Times New Roman"/>
                <a:cs typeface="Times New Roman"/>
              </a:rPr>
              <a:t>t</a:t>
            </a:r>
            <a:r>
              <a:rPr sz="2850" baseline="1461" dirty="0">
                <a:latin typeface="Times New Roman"/>
                <a:cs typeface="Times New Roman"/>
              </a:rPr>
              <a:t>)</a:t>
            </a:r>
            <a:r>
              <a:rPr sz="2850" spc="337" baseline="1461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then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output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is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2850" i="1" baseline="1461" dirty="0">
                <a:latin typeface="Times New Roman"/>
                <a:cs typeface="Times New Roman"/>
              </a:rPr>
              <a:t>a</a:t>
            </a:r>
            <a:r>
              <a:rPr sz="2850" i="1" spc="-330" baseline="1461" dirty="0">
                <a:latin typeface="Times New Roman"/>
                <a:cs typeface="Times New Roman"/>
              </a:rPr>
              <a:t> </a:t>
            </a:r>
            <a:r>
              <a:rPr sz="2850" baseline="1461" dirty="0">
                <a:latin typeface="Symbol"/>
                <a:cs typeface="Symbol"/>
              </a:rPr>
              <a:t></a:t>
            </a:r>
            <a:r>
              <a:rPr sz="2850" spc="-300" baseline="1461" dirty="0">
                <a:latin typeface="Times New Roman"/>
                <a:cs typeface="Times New Roman"/>
              </a:rPr>
              <a:t> </a:t>
            </a:r>
            <a:r>
              <a:rPr sz="2850" i="1" spc="-67" baseline="1461" dirty="0">
                <a:latin typeface="Times New Roman"/>
                <a:cs typeface="Times New Roman"/>
              </a:rPr>
              <a:t>s</a:t>
            </a:r>
            <a:r>
              <a:rPr sz="1650" spc="-67" baseline="-22727" dirty="0">
                <a:latin typeface="Times New Roman"/>
                <a:cs typeface="Times New Roman"/>
              </a:rPr>
              <a:t>1</a:t>
            </a:r>
            <a:r>
              <a:rPr sz="1650" spc="-232" baseline="-22727" dirty="0">
                <a:latin typeface="Times New Roman"/>
                <a:cs typeface="Times New Roman"/>
              </a:rPr>
              <a:t> </a:t>
            </a:r>
            <a:r>
              <a:rPr sz="2850" spc="-37" baseline="1461" dirty="0">
                <a:latin typeface="Times New Roman"/>
                <a:cs typeface="Times New Roman"/>
              </a:rPr>
              <a:t>(</a:t>
            </a:r>
            <a:r>
              <a:rPr sz="2850" i="1" spc="-37" baseline="1461" dirty="0">
                <a:latin typeface="Times New Roman"/>
                <a:cs typeface="Times New Roman"/>
              </a:rPr>
              <a:t>t</a:t>
            </a:r>
            <a:r>
              <a:rPr sz="2850" spc="-37" baseline="1461" dirty="0">
                <a:latin typeface="Times New Roman"/>
                <a:cs typeface="Times New Roman"/>
              </a:rPr>
              <a:t>)</a:t>
            </a:r>
            <a:endParaRPr sz="2850" baseline="1461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49268" y="3709794"/>
            <a:ext cx="317627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300" i="1" spc="55" dirty="0">
                <a:latin typeface="Times New Roman"/>
                <a:cs typeface="Times New Roman"/>
              </a:rPr>
              <a:t>s</a:t>
            </a:r>
            <a:r>
              <a:rPr sz="2300" spc="55" dirty="0">
                <a:latin typeface="Times New Roman"/>
                <a:cs typeface="Times New Roman"/>
              </a:rPr>
              <a:t>(</a:t>
            </a:r>
            <a:r>
              <a:rPr sz="2300" i="1" spc="55" dirty="0">
                <a:latin typeface="Times New Roman"/>
                <a:cs typeface="Times New Roman"/>
              </a:rPr>
              <a:t>t</a:t>
            </a:r>
            <a:r>
              <a:rPr sz="2300" spc="55" dirty="0">
                <a:latin typeface="Times New Roman"/>
                <a:cs typeface="Times New Roman"/>
              </a:rPr>
              <a:t>)</a:t>
            </a:r>
            <a:r>
              <a:rPr sz="2300" spc="-10" dirty="0">
                <a:latin typeface="Times New Roman"/>
                <a:cs typeface="Times New Roman"/>
              </a:rPr>
              <a:t> </a:t>
            </a:r>
            <a:r>
              <a:rPr sz="2300" spc="50" dirty="0">
                <a:latin typeface="Symbol"/>
                <a:cs typeface="Symbol"/>
              </a:rPr>
              <a:t></a:t>
            </a:r>
            <a:r>
              <a:rPr sz="2300" spc="-30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Times New Roman"/>
                <a:cs typeface="Times New Roman"/>
              </a:rPr>
              <a:t>m</a:t>
            </a:r>
            <a:r>
              <a:rPr sz="2300" dirty="0">
                <a:latin typeface="Times New Roman"/>
                <a:cs typeface="Times New Roman"/>
              </a:rPr>
              <a:t>(</a:t>
            </a:r>
            <a:r>
              <a:rPr sz="2300" i="1" dirty="0">
                <a:latin typeface="Times New Roman"/>
                <a:cs typeface="Times New Roman"/>
              </a:rPr>
              <a:t>t</a:t>
            </a:r>
            <a:r>
              <a:rPr sz="2300" dirty="0">
                <a:latin typeface="Times New Roman"/>
                <a:cs typeface="Times New Roman"/>
              </a:rPr>
              <a:t>)</a:t>
            </a:r>
            <a:r>
              <a:rPr sz="2300" i="1" dirty="0">
                <a:latin typeface="Times New Roman"/>
                <a:cs typeface="Times New Roman"/>
              </a:rPr>
              <a:t>A</a:t>
            </a:r>
            <a:r>
              <a:rPr sz="2025" i="1" baseline="-24691" dirty="0">
                <a:latin typeface="Times New Roman"/>
                <a:cs typeface="Times New Roman"/>
              </a:rPr>
              <a:t>c</a:t>
            </a:r>
            <a:r>
              <a:rPr sz="2025" i="1" spc="322" baseline="-24691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sin(2</a:t>
            </a:r>
            <a:r>
              <a:rPr sz="2450" dirty="0">
                <a:latin typeface="Symbol"/>
                <a:cs typeface="Symbol"/>
              </a:rPr>
              <a:t></a:t>
            </a:r>
            <a:r>
              <a:rPr sz="2300" i="1" dirty="0">
                <a:latin typeface="Times New Roman"/>
                <a:cs typeface="Times New Roman"/>
              </a:rPr>
              <a:t>f</a:t>
            </a:r>
            <a:r>
              <a:rPr sz="2025" i="1" baseline="-24691" dirty="0">
                <a:latin typeface="Times New Roman"/>
                <a:cs typeface="Times New Roman"/>
              </a:rPr>
              <a:t>c</a:t>
            </a:r>
            <a:r>
              <a:rPr sz="2300" i="1" dirty="0">
                <a:latin typeface="Times New Roman"/>
                <a:cs typeface="Times New Roman"/>
              </a:rPr>
              <a:t>t</a:t>
            </a:r>
            <a:r>
              <a:rPr sz="2300" i="1" spc="-20" dirty="0">
                <a:latin typeface="Times New Roman"/>
                <a:cs typeface="Times New Roman"/>
              </a:rPr>
              <a:t> </a:t>
            </a:r>
            <a:r>
              <a:rPr sz="2300" spc="85" dirty="0">
                <a:latin typeface="Symbol"/>
                <a:cs typeface="Symbol"/>
              </a:rPr>
              <a:t></a:t>
            </a:r>
            <a:r>
              <a:rPr sz="2450" spc="85" dirty="0">
                <a:latin typeface="Symbol"/>
                <a:cs typeface="Symbol"/>
              </a:rPr>
              <a:t></a:t>
            </a:r>
            <a:r>
              <a:rPr sz="2450" spc="-320" dirty="0">
                <a:latin typeface="Times New Roman"/>
                <a:cs typeface="Times New Roman"/>
              </a:rPr>
              <a:t> </a:t>
            </a:r>
            <a:r>
              <a:rPr sz="2300" spc="-50" dirty="0">
                <a:latin typeface="Times New Roman"/>
                <a:cs typeface="Times New Roman"/>
              </a:rPr>
              <a:t>)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9119" y="5136896"/>
            <a:ext cx="728472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If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principle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superposition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not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satisfied,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modulator</a:t>
            </a:r>
            <a:r>
              <a:rPr sz="2000" b="1" spc="-8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non-linear</a:t>
            </a:r>
            <a:r>
              <a:rPr sz="2000" b="1" spc="-8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modulator.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13</a:t>
            </a:r>
            <a:endParaRPr sz="1600">
              <a:latin typeface="Arial Black"/>
              <a:cs typeface="Arial Blac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804987" y="1328737"/>
            <a:ext cx="4581525" cy="628650"/>
            <a:chOff x="1804987" y="1328737"/>
            <a:chExt cx="4581525" cy="628650"/>
          </a:xfrm>
        </p:grpSpPr>
        <p:sp>
          <p:nvSpPr>
            <p:cNvPr id="7" name="object 7"/>
            <p:cNvSpPr/>
            <p:nvPr/>
          </p:nvSpPr>
          <p:spPr>
            <a:xfrm>
              <a:off x="1809750" y="1333500"/>
              <a:ext cx="4572000" cy="619125"/>
            </a:xfrm>
            <a:custGeom>
              <a:avLst/>
              <a:gdLst/>
              <a:ahLst/>
              <a:cxnLst/>
              <a:rect l="l" t="t" r="r" b="b"/>
              <a:pathLst>
                <a:path w="4572000" h="619125">
                  <a:moveTo>
                    <a:pt x="4572000" y="0"/>
                  </a:moveTo>
                  <a:lnTo>
                    <a:pt x="0" y="0"/>
                  </a:lnTo>
                  <a:lnTo>
                    <a:pt x="0" y="619125"/>
                  </a:lnTo>
                  <a:lnTo>
                    <a:pt x="4572000" y="619125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09750" y="1333500"/>
              <a:ext cx="4572000" cy="619125"/>
            </a:xfrm>
            <a:custGeom>
              <a:avLst/>
              <a:gdLst/>
              <a:ahLst/>
              <a:cxnLst/>
              <a:rect l="l" t="t" r="r" b="b"/>
              <a:pathLst>
                <a:path w="4572000" h="619125">
                  <a:moveTo>
                    <a:pt x="0" y="619125"/>
                  </a:moveTo>
                  <a:lnTo>
                    <a:pt x="4572000" y="619125"/>
                  </a:lnTo>
                  <a:lnTo>
                    <a:pt x="4572000" y="0"/>
                  </a:lnTo>
                  <a:lnTo>
                    <a:pt x="0" y="0"/>
                  </a:lnTo>
                  <a:lnTo>
                    <a:pt x="0" y="6191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16034" y="1536327"/>
              <a:ext cx="388620" cy="288290"/>
            </a:xfrm>
            <a:custGeom>
              <a:avLst/>
              <a:gdLst/>
              <a:ahLst/>
              <a:cxnLst/>
              <a:rect l="l" t="t" r="r" b="b"/>
              <a:pathLst>
                <a:path w="388620" h="288289">
                  <a:moveTo>
                    <a:pt x="0" y="0"/>
                  </a:moveTo>
                  <a:lnTo>
                    <a:pt x="0" y="287671"/>
                  </a:lnTo>
                </a:path>
                <a:path w="388620" h="288289">
                  <a:moveTo>
                    <a:pt x="388574" y="0"/>
                  </a:moveTo>
                  <a:lnTo>
                    <a:pt x="388574" y="287671"/>
                  </a:lnTo>
                </a:path>
              </a:pathLst>
            </a:custGeom>
            <a:ln w="10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58241" y="343661"/>
            <a:ext cx="4881880" cy="88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 Black"/>
                <a:cs typeface="Arial Black"/>
              </a:rPr>
              <a:t>ENERGY</a:t>
            </a:r>
            <a:endParaRPr sz="24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505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energy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 signal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s(t)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defined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as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21264" y="1406428"/>
            <a:ext cx="1892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Symbol"/>
                <a:cs typeface="Symbol"/>
              </a:rPr>
              <a:t></a:t>
            </a:r>
            <a:endParaRPr sz="11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86447" y="1498444"/>
            <a:ext cx="321945" cy="4578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4200" spc="-37" baseline="6944" dirty="0">
                <a:latin typeface="Symbol"/>
                <a:cs typeface="Symbol"/>
              </a:rPr>
              <a:t></a:t>
            </a:r>
            <a:r>
              <a:rPr sz="1100" spc="-25" dirty="0">
                <a:latin typeface="Symbol"/>
                <a:cs typeface="Symbol"/>
              </a:rPr>
              <a:t></a:t>
            </a:r>
            <a:endParaRPr sz="11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27107" y="1487319"/>
            <a:ext cx="438784" cy="313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292100" algn="l"/>
              </a:tabLst>
            </a:pPr>
            <a:r>
              <a:rPr sz="1900" i="1" spc="-50" dirty="0">
                <a:latin typeface="Times New Roman"/>
                <a:cs typeface="Times New Roman"/>
              </a:rPr>
              <a:t>E</a:t>
            </a:r>
            <a:r>
              <a:rPr sz="1900" i="1" dirty="0">
                <a:latin typeface="Times New Roman"/>
                <a:cs typeface="Times New Roman"/>
              </a:rPr>
              <a:t>	</a:t>
            </a:r>
            <a:r>
              <a:rPr sz="1900" spc="-50" dirty="0">
                <a:latin typeface="Symbol"/>
                <a:cs typeface="Symbol"/>
              </a:rPr>
              <a:t>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79691" y="1647609"/>
            <a:ext cx="679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i="1" spc="-50" dirty="0">
                <a:latin typeface="Times New Roman"/>
                <a:cs typeface="Times New Roman"/>
              </a:rPr>
              <a:t>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19588" y="1487319"/>
            <a:ext cx="745490" cy="313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1900" i="1" dirty="0">
                <a:latin typeface="Times New Roman"/>
                <a:cs typeface="Times New Roman"/>
              </a:rPr>
              <a:t>s</a:t>
            </a:r>
            <a:r>
              <a:rPr sz="1900" dirty="0">
                <a:latin typeface="Times New Roman"/>
                <a:cs typeface="Times New Roman"/>
              </a:rPr>
              <a:t>(</a:t>
            </a:r>
            <a:r>
              <a:rPr sz="1900" i="1" dirty="0">
                <a:latin typeface="Times New Roman"/>
                <a:cs typeface="Times New Roman"/>
              </a:rPr>
              <a:t>t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650" baseline="58080" dirty="0">
                <a:latin typeface="Times New Roman"/>
                <a:cs typeface="Times New Roman"/>
              </a:rPr>
              <a:t>2</a:t>
            </a:r>
            <a:r>
              <a:rPr sz="1650" spc="44" baseline="58080" dirty="0">
                <a:latin typeface="Times New Roman"/>
                <a:cs typeface="Times New Roman"/>
              </a:rPr>
              <a:t> </a:t>
            </a:r>
            <a:r>
              <a:rPr sz="1900" i="1" spc="-25" dirty="0">
                <a:latin typeface="Times New Roman"/>
                <a:cs typeface="Times New Roman"/>
              </a:rPr>
              <a:t>dt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33144" y="1956713"/>
            <a:ext cx="5977255" cy="130429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11785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311785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finite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energy,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called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energy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signal.</a:t>
            </a:r>
            <a:endParaRPr sz="1800">
              <a:latin typeface="Times New Roman"/>
              <a:cs typeface="Times New Roman"/>
            </a:endParaRPr>
          </a:p>
          <a:p>
            <a:pPr marL="311785" indent="-286385">
              <a:lnSpc>
                <a:spcPct val="100000"/>
              </a:lnSpc>
              <a:spcBef>
                <a:spcPts val="340"/>
              </a:spcBef>
              <a:buChar char="–"/>
              <a:tabLst>
                <a:tab pos="311785" algn="l"/>
                <a:tab pos="923290" algn="l"/>
              </a:tabLst>
            </a:pPr>
            <a:r>
              <a:rPr sz="2700" spc="-30" baseline="1543" dirty="0">
                <a:latin typeface="Times New Roman"/>
                <a:cs typeface="Times New Roman"/>
              </a:rPr>
              <a:t>E.g.</a:t>
            </a:r>
            <a:r>
              <a:rPr sz="2700" baseline="1543" dirty="0">
                <a:latin typeface="Times New Roman"/>
                <a:cs typeface="Times New Roman"/>
              </a:rPr>
              <a:t>	</a:t>
            </a:r>
            <a:r>
              <a:rPr sz="1950" i="1" spc="50" dirty="0">
                <a:latin typeface="Times New Roman"/>
                <a:cs typeface="Times New Roman"/>
              </a:rPr>
              <a:t>s</a:t>
            </a:r>
            <a:r>
              <a:rPr sz="1950" spc="50" dirty="0">
                <a:latin typeface="Times New Roman"/>
                <a:cs typeface="Times New Roman"/>
              </a:rPr>
              <a:t>(</a:t>
            </a:r>
            <a:r>
              <a:rPr sz="1950" i="1" spc="50" dirty="0">
                <a:latin typeface="Times New Roman"/>
                <a:cs typeface="Times New Roman"/>
              </a:rPr>
              <a:t>t</a:t>
            </a:r>
            <a:r>
              <a:rPr sz="1950" spc="50" dirty="0">
                <a:latin typeface="Times New Roman"/>
                <a:cs typeface="Times New Roman"/>
              </a:rPr>
              <a:t>)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Symbol"/>
                <a:cs typeface="Symbol"/>
              </a:rPr>
              <a:t></a:t>
            </a:r>
            <a:r>
              <a:rPr sz="1950" spc="-3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exp(</a:t>
            </a:r>
            <a:r>
              <a:rPr sz="1950" spc="10" dirty="0">
                <a:latin typeface="Symbol"/>
                <a:cs typeface="Symbol"/>
              </a:rPr>
              <a:t></a:t>
            </a:r>
            <a:r>
              <a:rPr sz="1950" i="1" spc="10" dirty="0">
                <a:latin typeface="Times New Roman"/>
                <a:cs typeface="Times New Roman"/>
              </a:rPr>
              <a:t>t</a:t>
            </a:r>
            <a:r>
              <a:rPr sz="1950" spc="10" dirty="0">
                <a:latin typeface="Times New Roman"/>
                <a:cs typeface="Times New Roman"/>
              </a:rPr>
              <a:t>),</a:t>
            </a:r>
            <a:r>
              <a:rPr sz="1950" spc="-265" dirty="0">
                <a:latin typeface="Times New Roman"/>
                <a:cs typeface="Times New Roman"/>
              </a:rPr>
              <a:t> </a:t>
            </a:r>
            <a:r>
              <a:rPr sz="1950" i="1" spc="10" dirty="0">
                <a:latin typeface="Times New Roman"/>
                <a:cs typeface="Times New Roman"/>
              </a:rPr>
              <a:t>t</a:t>
            </a:r>
            <a:r>
              <a:rPr sz="1950" i="1" spc="8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Symbol"/>
                <a:cs typeface="Symbol"/>
              </a:rPr>
              <a:t></a:t>
            </a:r>
            <a:r>
              <a:rPr sz="1950" spc="-45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Times New Roman"/>
                <a:cs typeface="Times New Roman"/>
              </a:rPr>
              <a:t>0</a:t>
            </a: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950">
              <a:latin typeface="Times New Roman"/>
              <a:cs typeface="Times New Roman"/>
            </a:endParaRPr>
          </a:p>
          <a:p>
            <a:pPr marL="1043305">
              <a:lnSpc>
                <a:spcPct val="100000"/>
              </a:lnSpc>
            </a:pPr>
            <a:r>
              <a:rPr sz="2150" i="1" dirty="0">
                <a:latin typeface="Times New Roman"/>
                <a:cs typeface="Times New Roman"/>
              </a:rPr>
              <a:t>E</a:t>
            </a:r>
            <a:r>
              <a:rPr sz="1875" i="1" baseline="-24444" dirty="0">
                <a:latin typeface="Times New Roman"/>
                <a:cs typeface="Times New Roman"/>
              </a:rPr>
              <a:t>s</a:t>
            </a:r>
            <a:r>
              <a:rPr sz="1875" i="1" spc="675" baseline="-24444" dirty="0">
                <a:latin typeface="Times New Roman"/>
                <a:cs typeface="Times New Roman"/>
              </a:rPr>
              <a:t> </a:t>
            </a:r>
            <a:r>
              <a:rPr sz="2150" spc="-60" dirty="0">
                <a:latin typeface="Symbol"/>
                <a:cs typeface="Symbol"/>
              </a:rPr>
              <a:t></a:t>
            </a:r>
            <a:endParaRPr sz="2150">
              <a:latin typeface="Symbol"/>
              <a:cs typeface="Symbo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614487" y="4538662"/>
            <a:ext cx="5705475" cy="914400"/>
            <a:chOff x="1614487" y="4538662"/>
            <a:chExt cx="5705475" cy="914400"/>
          </a:xfrm>
        </p:grpSpPr>
        <p:sp>
          <p:nvSpPr>
            <p:cNvPr id="18" name="object 18"/>
            <p:cNvSpPr/>
            <p:nvPr/>
          </p:nvSpPr>
          <p:spPr>
            <a:xfrm>
              <a:off x="1619250" y="4543425"/>
              <a:ext cx="5695950" cy="904875"/>
            </a:xfrm>
            <a:custGeom>
              <a:avLst/>
              <a:gdLst/>
              <a:ahLst/>
              <a:cxnLst/>
              <a:rect l="l" t="t" r="r" b="b"/>
              <a:pathLst>
                <a:path w="5695950" h="904875">
                  <a:moveTo>
                    <a:pt x="5695950" y="0"/>
                  </a:moveTo>
                  <a:lnTo>
                    <a:pt x="0" y="0"/>
                  </a:lnTo>
                  <a:lnTo>
                    <a:pt x="0" y="904875"/>
                  </a:lnTo>
                  <a:lnTo>
                    <a:pt x="5695950" y="904875"/>
                  </a:lnTo>
                  <a:lnTo>
                    <a:pt x="569595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19250" y="4543425"/>
              <a:ext cx="5695950" cy="904875"/>
            </a:xfrm>
            <a:custGeom>
              <a:avLst/>
              <a:gdLst/>
              <a:ahLst/>
              <a:cxnLst/>
              <a:rect l="l" t="t" r="r" b="b"/>
              <a:pathLst>
                <a:path w="5695950" h="904875">
                  <a:moveTo>
                    <a:pt x="0" y="904875"/>
                  </a:moveTo>
                  <a:lnTo>
                    <a:pt x="5695950" y="904875"/>
                  </a:lnTo>
                  <a:lnTo>
                    <a:pt x="5695950" y="0"/>
                  </a:lnTo>
                  <a:lnTo>
                    <a:pt x="0" y="0"/>
                  </a:lnTo>
                  <a:lnTo>
                    <a:pt x="0" y="9048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97823" y="4806554"/>
              <a:ext cx="454659" cy="334645"/>
            </a:xfrm>
            <a:custGeom>
              <a:avLst/>
              <a:gdLst/>
              <a:ahLst/>
              <a:cxnLst/>
              <a:rect l="l" t="t" r="r" b="b"/>
              <a:pathLst>
                <a:path w="454660" h="334645">
                  <a:moveTo>
                    <a:pt x="0" y="0"/>
                  </a:moveTo>
                  <a:lnTo>
                    <a:pt x="0" y="334041"/>
                  </a:lnTo>
                </a:path>
                <a:path w="454660" h="334645">
                  <a:moveTo>
                    <a:pt x="454385" y="0"/>
                  </a:moveTo>
                  <a:lnTo>
                    <a:pt x="454385" y="334041"/>
                  </a:lnTo>
                </a:path>
              </a:pathLst>
            </a:custGeom>
            <a:ln w="119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492860" y="4937499"/>
            <a:ext cx="7747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250" i="1" spc="-50" dirty="0">
                <a:latin typeface="Times New Roman"/>
                <a:cs typeface="Times New Roman"/>
              </a:rPr>
              <a:t>s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55406" y="4937499"/>
            <a:ext cx="7747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250" i="1" spc="-50" dirty="0">
                <a:latin typeface="Times New Roman"/>
                <a:cs typeface="Times New Roman"/>
              </a:rPr>
              <a:t>s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53828" y="4751613"/>
            <a:ext cx="2510790" cy="360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200" i="1" spc="65" dirty="0">
                <a:latin typeface="Times New Roman"/>
                <a:cs typeface="Times New Roman"/>
              </a:rPr>
              <a:t>s</a:t>
            </a:r>
            <a:r>
              <a:rPr sz="2200" spc="65" dirty="0">
                <a:latin typeface="Times New Roman"/>
                <a:cs typeface="Times New Roman"/>
              </a:rPr>
              <a:t>(</a:t>
            </a:r>
            <a:r>
              <a:rPr sz="2200" i="1" spc="65" dirty="0">
                <a:latin typeface="Times New Roman"/>
                <a:cs typeface="Times New Roman"/>
              </a:rPr>
              <a:t>t</a:t>
            </a:r>
            <a:r>
              <a:rPr sz="2200" spc="65" dirty="0">
                <a:latin typeface="Times New Roman"/>
                <a:cs typeface="Times New Roman"/>
              </a:rPr>
              <a:t>)</a:t>
            </a:r>
            <a:r>
              <a:rPr sz="2200" i="1" spc="65" dirty="0">
                <a:latin typeface="Times New Roman"/>
                <a:cs typeface="Times New Roman"/>
              </a:rPr>
              <a:t>s</a:t>
            </a:r>
            <a:r>
              <a:rPr sz="1875" spc="97" baseline="44444" dirty="0">
                <a:latin typeface="Times New Roman"/>
                <a:cs typeface="Times New Roman"/>
              </a:rPr>
              <a:t>*</a:t>
            </a:r>
            <a:r>
              <a:rPr sz="1875" spc="-179" baseline="4444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</a:t>
            </a:r>
            <a:r>
              <a:rPr sz="2200" i="1" dirty="0">
                <a:latin typeface="Times New Roman"/>
                <a:cs typeface="Times New Roman"/>
              </a:rPr>
              <a:t>t</a:t>
            </a:r>
            <a:r>
              <a:rPr sz="2200" i="1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</a:t>
            </a:r>
            <a:r>
              <a:rPr sz="2200" spc="-20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0)</a:t>
            </a:r>
            <a:r>
              <a:rPr sz="2200" i="1" dirty="0">
                <a:latin typeface="Times New Roman"/>
                <a:cs typeface="Times New Roman"/>
              </a:rPr>
              <a:t>dt</a:t>
            </a:r>
            <a:r>
              <a:rPr sz="2200" i="1" spc="9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45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R</a:t>
            </a:r>
            <a:r>
              <a:rPr sz="2200" i="1" spc="24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(0)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06151" y="4751613"/>
            <a:ext cx="1093470" cy="360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200" i="1" spc="50" dirty="0">
                <a:latin typeface="Times New Roman"/>
                <a:cs typeface="Times New Roman"/>
              </a:rPr>
              <a:t>s</a:t>
            </a:r>
            <a:r>
              <a:rPr sz="2200" spc="50" dirty="0">
                <a:latin typeface="Times New Roman"/>
                <a:cs typeface="Times New Roman"/>
              </a:rPr>
              <a:t>(</a:t>
            </a:r>
            <a:r>
              <a:rPr sz="2200" i="1" spc="50" dirty="0">
                <a:latin typeface="Times New Roman"/>
                <a:cs typeface="Times New Roman"/>
              </a:rPr>
              <a:t>t</a:t>
            </a:r>
            <a:r>
              <a:rPr sz="2200" spc="50" dirty="0">
                <a:latin typeface="Times New Roman"/>
                <a:cs typeface="Times New Roman"/>
              </a:rPr>
              <a:t>)</a:t>
            </a:r>
            <a:r>
              <a:rPr sz="2200" spc="-120" dirty="0">
                <a:latin typeface="Times New Roman"/>
                <a:cs typeface="Times New Roman"/>
              </a:rPr>
              <a:t> </a:t>
            </a:r>
            <a:r>
              <a:rPr sz="1875" baseline="60000" dirty="0">
                <a:latin typeface="Times New Roman"/>
                <a:cs typeface="Times New Roman"/>
              </a:rPr>
              <a:t>2</a:t>
            </a:r>
            <a:r>
              <a:rPr sz="1875" spc="-37" baseline="60000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dt</a:t>
            </a:r>
            <a:r>
              <a:rPr sz="2200" i="1" spc="100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Symbol"/>
                <a:cs typeface="Symbol"/>
              </a:rPr>
              <a:t>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77088" y="4751613"/>
            <a:ext cx="509270" cy="360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0995" algn="l"/>
              </a:tabLst>
            </a:pPr>
            <a:r>
              <a:rPr sz="2200" i="1" spc="-50" dirty="0">
                <a:latin typeface="Times New Roman"/>
                <a:cs typeface="Times New Roman"/>
              </a:rPr>
              <a:t>E</a:t>
            </a:r>
            <a:r>
              <a:rPr sz="2200" i="1" dirty="0">
                <a:latin typeface="Times New Roman"/>
                <a:cs typeface="Times New Roman"/>
              </a:rPr>
              <a:t>	</a:t>
            </a:r>
            <a:r>
              <a:rPr sz="2200" spc="-50" dirty="0">
                <a:latin typeface="Symbol"/>
                <a:cs typeface="Symbol"/>
              </a:rPr>
              <a:t>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58059" y="4657534"/>
            <a:ext cx="21717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250" spc="-25" dirty="0">
                <a:latin typeface="Symbol"/>
                <a:cs typeface="Symbol"/>
              </a:rPr>
              <a:t>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05199" y="4764575"/>
            <a:ext cx="36449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4950" spc="-37" baseline="6734" dirty="0">
                <a:latin typeface="Symbol"/>
                <a:cs typeface="Symbol"/>
              </a:rPr>
              <a:t></a:t>
            </a:r>
            <a:r>
              <a:rPr sz="1250" spc="-25" dirty="0">
                <a:latin typeface="Symbol"/>
                <a:cs typeface="Symbol"/>
              </a:rPr>
              <a:t>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70935" y="4657534"/>
            <a:ext cx="21717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250" spc="-25" dirty="0">
                <a:latin typeface="Symbol"/>
                <a:cs typeface="Symbol"/>
              </a:rPr>
              <a:t>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18074" y="4764575"/>
            <a:ext cx="36449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4950" spc="-37" baseline="6734" dirty="0">
                <a:latin typeface="Symbol"/>
                <a:cs typeface="Symbol"/>
              </a:rPr>
              <a:t></a:t>
            </a:r>
            <a:r>
              <a:rPr sz="1250" spc="-25" dirty="0">
                <a:latin typeface="Symbol"/>
                <a:cs typeface="Symbol"/>
              </a:rPr>
              <a:t>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0791" y="3968241"/>
            <a:ext cx="67456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Relationship</a:t>
            </a:r>
            <a:r>
              <a:rPr sz="2000" b="1" spc="-6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between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energy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auto-correlation</a:t>
            </a:r>
            <a:r>
              <a:rPr sz="20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function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MODULATION:</a:t>
            </a:r>
            <a:r>
              <a:rPr spc="-70" dirty="0"/>
              <a:t> </a:t>
            </a:r>
            <a:r>
              <a:rPr dirty="0"/>
              <a:t>ANALOG</a:t>
            </a:r>
            <a:r>
              <a:rPr spc="-55" dirty="0"/>
              <a:t> </a:t>
            </a:r>
            <a:r>
              <a:rPr dirty="0"/>
              <a:t>V.S.</a:t>
            </a:r>
            <a:r>
              <a:rPr spc="-50" dirty="0"/>
              <a:t> </a:t>
            </a:r>
            <a:r>
              <a:rPr spc="-10" dirty="0"/>
              <a:t>DIGITAL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50240" y="824528"/>
            <a:ext cx="7918450" cy="456565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937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Analog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modulation</a:t>
            </a:r>
            <a:endParaRPr sz="2400">
              <a:latin typeface="Times New Roman"/>
              <a:cs typeface="Times New Roman"/>
            </a:endParaRPr>
          </a:p>
          <a:p>
            <a:pPr marL="794385" lvl="1" indent="-286385">
              <a:lnSpc>
                <a:spcPct val="100000"/>
              </a:lnSpc>
              <a:spcBef>
                <a:spcPts val="495"/>
              </a:spcBef>
              <a:buFont typeface="Times New Roman"/>
              <a:buChar char="–"/>
              <a:tabLst>
                <a:tab pos="794385" algn="l"/>
              </a:tabLst>
            </a:pPr>
            <a:r>
              <a:rPr sz="2000" i="1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analog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signal</a:t>
            </a:r>
            <a:endParaRPr sz="2000">
              <a:latin typeface="Times New Roman"/>
              <a:cs typeface="Times New Roman"/>
            </a:endParaRPr>
          </a:p>
          <a:p>
            <a:pPr marL="1193800" lvl="2" indent="-228600">
              <a:lnSpc>
                <a:spcPct val="100000"/>
              </a:lnSpc>
              <a:spcBef>
                <a:spcPts val="484"/>
              </a:spcBef>
              <a:buFont typeface="Times New Roman"/>
              <a:buChar char="•"/>
              <a:tabLst>
                <a:tab pos="1193800" algn="l"/>
              </a:tabLst>
            </a:pPr>
            <a:r>
              <a:rPr sz="2000" i="1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continuous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function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t.</a:t>
            </a:r>
            <a:endParaRPr sz="2000">
              <a:latin typeface="Times New Roman"/>
              <a:cs typeface="Times New Roman"/>
            </a:endParaRPr>
          </a:p>
          <a:p>
            <a:pPr marL="1193800" lvl="2" indent="-228600">
              <a:lnSpc>
                <a:spcPct val="100000"/>
              </a:lnSpc>
              <a:spcBef>
                <a:spcPts val="480"/>
              </a:spcBef>
              <a:buFont typeface="Times New Roman"/>
              <a:buChar char="•"/>
              <a:tabLst>
                <a:tab pos="1193800" algn="l"/>
              </a:tabLst>
            </a:pPr>
            <a:r>
              <a:rPr sz="2000" i="1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take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infinite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values</a:t>
            </a:r>
            <a:endParaRPr sz="2000">
              <a:latin typeface="Times New Roman"/>
              <a:cs typeface="Times New Roman"/>
            </a:endParaRPr>
          </a:p>
          <a:p>
            <a:pPr marL="7943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94385" algn="l"/>
              </a:tabLst>
            </a:pPr>
            <a:r>
              <a:rPr sz="2000" dirty="0">
                <a:latin typeface="Times New Roman"/>
                <a:cs typeface="Times New Roman"/>
              </a:rPr>
              <a:t>Analog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modulation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also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called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continuous-wave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(CW)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modulation.</a:t>
            </a:r>
            <a:endParaRPr sz="2000">
              <a:latin typeface="Times New Roman"/>
              <a:cs typeface="Times New Roman"/>
            </a:endParaRPr>
          </a:p>
          <a:p>
            <a:pPr marL="7943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94385" algn="l"/>
              </a:tabLst>
            </a:pPr>
            <a:r>
              <a:rPr sz="2000" dirty="0">
                <a:latin typeface="Times New Roman"/>
                <a:cs typeface="Times New Roman"/>
              </a:rPr>
              <a:t>AM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radio,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FM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radio,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first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generation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cell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phone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  <a:p>
            <a:pPr marL="393700" indent="-342900">
              <a:lnSpc>
                <a:spcPct val="100000"/>
              </a:lnSpc>
              <a:spcBef>
                <a:spcPts val="560"/>
              </a:spcBef>
              <a:buFont typeface="Times New Roman"/>
              <a:buChar char="•"/>
              <a:tabLst>
                <a:tab pos="3937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Digital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modulation</a:t>
            </a:r>
            <a:endParaRPr sz="2400">
              <a:latin typeface="Times New Roman"/>
              <a:cs typeface="Times New Roman"/>
            </a:endParaRPr>
          </a:p>
          <a:p>
            <a:pPr marL="794385" lvl="1" indent="-286385">
              <a:lnSpc>
                <a:spcPct val="100000"/>
              </a:lnSpc>
              <a:spcBef>
                <a:spcPts val="495"/>
              </a:spcBef>
              <a:buFont typeface="Times New Roman"/>
              <a:buChar char="–"/>
              <a:tabLst>
                <a:tab pos="794385" algn="l"/>
              </a:tabLst>
            </a:pPr>
            <a:r>
              <a:rPr sz="2000" i="1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digital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signal</a:t>
            </a:r>
            <a:endParaRPr sz="2000">
              <a:latin typeface="Times New Roman"/>
              <a:cs typeface="Times New Roman"/>
            </a:endParaRPr>
          </a:p>
          <a:p>
            <a:pPr marL="11938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93800" algn="l"/>
              </a:tabLst>
            </a:pPr>
            <a:r>
              <a:rPr sz="2000" dirty="0">
                <a:latin typeface="Times New Roman"/>
                <a:cs typeface="Times New Roman"/>
              </a:rPr>
              <a:t>Take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finite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values</a:t>
            </a:r>
            <a:endParaRPr sz="2000">
              <a:latin typeface="Times New Roman"/>
              <a:cs typeface="Times New Roman"/>
            </a:endParaRPr>
          </a:p>
          <a:p>
            <a:pPr marL="1193800" lvl="2" indent="-228600">
              <a:lnSpc>
                <a:spcPct val="100000"/>
              </a:lnSpc>
              <a:spcBef>
                <a:spcPts val="484"/>
              </a:spcBef>
              <a:buChar char="•"/>
              <a:tabLst>
                <a:tab pos="1193800" algn="l"/>
              </a:tabLst>
            </a:pPr>
            <a:r>
              <a:rPr sz="2000" dirty="0">
                <a:latin typeface="Times New Roman"/>
                <a:cs typeface="Times New Roman"/>
              </a:rPr>
              <a:t>E.g.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{-</a:t>
            </a:r>
            <a:r>
              <a:rPr sz="2000" dirty="0">
                <a:latin typeface="Times New Roman"/>
                <a:cs typeface="Times New Roman"/>
              </a:rPr>
              <a:t>1,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1}, </a:t>
            </a:r>
            <a:r>
              <a:rPr sz="2000" spc="-10" dirty="0">
                <a:latin typeface="Times New Roman"/>
                <a:cs typeface="Times New Roman"/>
              </a:rPr>
              <a:t>{-</a:t>
            </a:r>
            <a:r>
              <a:rPr sz="2000" dirty="0">
                <a:latin typeface="Times New Roman"/>
                <a:cs typeface="Times New Roman"/>
              </a:rPr>
              <a:t>2,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-1,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1, 2}, </a:t>
            </a:r>
            <a:r>
              <a:rPr sz="2000" spc="-50" dirty="0">
                <a:latin typeface="Times New Roman"/>
                <a:cs typeface="Times New Roman"/>
              </a:rPr>
              <a:t>…</a:t>
            </a:r>
            <a:endParaRPr sz="2000">
              <a:latin typeface="Times New Roman"/>
              <a:cs typeface="Times New Roman"/>
            </a:endParaRPr>
          </a:p>
          <a:p>
            <a:pPr marL="7943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94385" algn="l"/>
              </a:tabLst>
            </a:pPr>
            <a:r>
              <a:rPr sz="2000" dirty="0">
                <a:latin typeface="Times New Roman"/>
                <a:cs typeface="Times New Roman"/>
              </a:rPr>
              <a:t>2</a:t>
            </a:r>
            <a:r>
              <a:rPr sz="1950" baseline="25641" dirty="0">
                <a:latin typeface="Times New Roman"/>
                <a:cs typeface="Times New Roman"/>
              </a:rPr>
              <a:t>nd</a:t>
            </a:r>
            <a:r>
              <a:rPr sz="1950" spc="232" baseline="2564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generation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cell phone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  <a:p>
            <a:pPr marL="7943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94385" algn="l"/>
              </a:tabLst>
            </a:pPr>
            <a:r>
              <a:rPr sz="2000" dirty="0">
                <a:latin typeface="Times New Roman"/>
                <a:cs typeface="Times New Roman"/>
              </a:rPr>
              <a:t>Digital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modulation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become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popular.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MODULATION:</a:t>
            </a:r>
            <a:r>
              <a:rPr spc="-110" dirty="0"/>
              <a:t> </a:t>
            </a:r>
            <a:r>
              <a:rPr spc="-10" dirty="0"/>
              <a:t>AMPLITUDE</a:t>
            </a:r>
            <a:r>
              <a:rPr spc="-85" dirty="0"/>
              <a:t> </a:t>
            </a:r>
            <a:r>
              <a:rPr dirty="0"/>
              <a:t>V.S.</a:t>
            </a:r>
            <a:r>
              <a:rPr spc="-90" dirty="0"/>
              <a:t> </a:t>
            </a:r>
            <a:r>
              <a:rPr spc="-10" dirty="0"/>
              <a:t>ANGLE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0640" y="824528"/>
            <a:ext cx="7218680" cy="377317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683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Amplitude</a:t>
            </a:r>
            <a:r>
              <a:rPr sz="24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modulation</a:t>
            </a:r>
            <a:endParaRPr sz="24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6898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amplitude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carrier,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925" i="1" baseline="4273" dirty="0">
                <a:latin typeface="Times New Roman"/>
                <a:cs typeface="Times New Roman"/>
              </a:rPr>
              <a:t>A</a:t>
            </a:r>
            <a:r>
              <a:rPr sz="1725" i="1" baseline="-16908" dirty="0">
                <a:latin typeface="Times New Roman"/>
                <a:cs typeface="Times New Roman"/>
              </a:rPr>
              <a:t>c</a:t>
            </a:r>
            <a:r>
              <a:rPr sz="1725" i="1" spc="652" baseline="-16908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modified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message</a:t>
            </a:r>
            <a:endParaRPr sz="2000">
              <a:latin typeface="Times New Roman"/>
              <a:cs typeface="Times New Roman"/>
            </a:endParaRPr>
          </a:p>
          <a:p>
            <a:pPr marL="76898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i="1" spc="-20" dirty="0">
                <a:latin typeface="Times New Roman"/>
                <a:cs typeface="Times New Roman"/>
              </a:rPr>
              <a:t>m</a:t>
            </a:r>
            <a:r>
              <a:rPr sz="2000" spc="-20" dirty="0">
                <a:latin typeface="Times New Roman"/>
                <a:cs typeface="Times New Roman"/>
              </a:rPr>
              <a:t>(</a:t>
            </a:r>
            <a:r>
              <a:rPr sz="2000" i="1" spc="-20" dirty="0">
                <a:latin typeface="Times New Roman"/>
                <a:cs typeface="Times New Roman"/>
              </a:rPr>
              <a:t>t</a:t>
            </a:r>
            <a:r>
              <a:rPr sz="2000" spc="-20" dirty="0">
                <a:latin typeface="Times New Roman"/>
                <a:cs typeface="Times New Roman"/>
              </a:rPr>
              <a:t>).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35"/>
              </a:spcBef>
            </a:pPr>
            <a:endParaRPr sz="2000">
              <a:latin typeface="Times New Roman"/>
              <a:cs typeface="Times New Roman"/>
            </a:endParaRPr>
          </a:p>
          <a:p>
            <a:pPr marL="368300" indent="-342900">
              <a:lnSpc>
                <a:spcPct val="100000"/>
              </a:lnSpc>
              <a:spcBef>
                <a:spcPts val="5"/>
              </a:spcBef>
              <a:buFont typeface="Times New Roman"/>
              <a:buChar char="•"/>
              <a:tabLst>
                <a:tab pos="3683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Angle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modulation</a:t>
            </a:r>
            <a:endParaRPr sz="24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6898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angle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carrier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modified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message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latin typeface="Times New Roman"/>
                <a:cs typeface="Times New Roman"/>
              </a:rPr>
              <a:t>m</a:t>
            </a:r>
            <a:r>
              <a:rPr sz="2000" spc="-10" dirty="0">
                <a:latin typeface="Times New Roman"/>
                <a:cs typeface="Times New Roman"/>
              </a:rPr>
              <a:t>(</a:t>
            </a:r>
            <a:r>
              <a:rPr sz="2000" i="1" spc="-10" dirty="0">
                <a:latin typeface="Times New Roman"/>
                <a:cs typeface="Times New Roman"/>
              </a:rPr>
              <a:t>t</a:t>
            </a:r>
            <a:r>
              <a:rPr sz="2000" spc="-10" dirty="0">
                <a:latin typeface="Times New Roman"/>
                <a:cs typeface="Times New Roman"/>
              </a:rPr>
              <a:t>).</a:t>
            </a:r>
            <a:endParaRPr sz="2000">
              <a:latin typeface="Times New Roman"/>
              <a:cs typeface="Times New Roman"/>
            </a:endParaRPr>
          </a:p>
          <a:p>
            <a:pPr marL="2239010">
              <a:lnSpc>
                <a:spcPct val="100000"/>
              </a:lnSpc>
              <a:spcBef>
                <a:spcPts val="1520"/>
              </a:spcBef>
            </a:pPr>
            <a:r>
              <a:rPr sz="2050" dirty="0">
                <a:latin typeface="Symbol"/>
                <a:cs typeface="Symbol"/>
              </a:rPr>
              <a:t></a:t>
            </a:r>
            <a:r>
              <a:rPr sz="2050" spc="-185" dirty="0">
                <a:latin typeface="Times New Roman"/>
                <a:cs typeface="Times New Roman"/>
              </a:rPr>
              <a:t> </a:t>
            </a:r>
            <a:r>
              <a:rPr sz="1950" spc="50" dirty="0">
                <a:latin typeface="Times New Roman"/>
                <a:cs typeface="Times New Roman"/>
              </a:rPr>
              <a:t>(</a:t>
            </a:r>
            <a:r>
              <a:rPr sz="1950" i="1" spc="50" dirty="0">
                <a:latin typeface="Times New Roman"/>
                <a:cs typeface="Times New Roman"/>
              </a:rPr>
              <a:t>t</a:t>
            </a:r>
            <a:r>
              <a:rPr sz="1950" spc="50" dirty="0">
                <a:latin typeface="Times New Roman"/>
                <a:cs typeface="Times New Roman"/>
              </a:rPr>
              <a:t>)</a:t>
            </a:r>
            <a:r>
              <a:rPr sz="1950" spc="-50" dirty="0">
                <a:latin typeface="Times New Roman"/>
                <a:cs typeface="Times New Roman"/>
              </a:rPr>
              <a:t> </a:t>
            </a:r>
            <a:r>
              <a:rPr sz="1950" spc="50" dirty="0">
                <a:latin typeface="Symbol"/>
                <a:cs typeface="Symbol"/>
              </a:rPr>
              <a:t></a:t>
            </a:r>
            <a:r>
              <a:rPr sz="1950" spc="-6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2</a:t>
            </a:r>
            <a:r>
              <a:rPr sz="2050" dirty="0">
                <a:latin typeface="Symbol"/>
                <a:cs typeface="Symbol"/>
              </a:rPr>
              <a:t></a:t>
            </a:r>
            <a:r>
              <a:rPr sz="1950" i="1" dirty="0">
                <a:latin typeface="Times New Roman"/>
                <a:cs typeface="Times New Roman"/>
              </a:rPr>
              <a:t>f</a:t>
            </a:r>
            <a:r>
              <a:rPr sz="1725" i="1" baseline="-24154" dirty="0">
                <a:latin typeface="Times New Roman"/>
                <a:cs typeface="Times New Roman"/>
              </a:rPr>
              <a:t>c</a:t>
            </a:r>
            <a:r>
              <a:rPr sz="1950" i="1" dirty="0">
                <a:latin typeface="Times New Roman"/>
                <a:cs typeface="Times New Roman"/>
              </a:rPr>
              <a:t>t</a:t>
            </a:r>
            <a:r>
              <a:rPr sz="1950" i="1" spc="-65" dirty="0">
                <a:latin typeface="Times New Roman"/>
                <a:cs typeface="Times New Roman"/>
              </a:rPr>
              <a:t> </a:t>
            </a:r>
            <a:r>
              <a:rPr sz="1950" spc="65" dirty="0">
                <a:latin typeface="Symbol"/>
                <a:cs typeface="Symbol"/>
              </a:rPr>
              <a:t></a:t>
            </a:r>
            <a:r>
              <a:rPr sz="2050" spc="65" dirty="0">
                <a:latin typeface="Symbol"/>
                <a:cs typeface="Symbol"/>
              </a:rPr>
              <a:t></a:t>
            </a:r>
            <a:endParaRPr sz="2050">
              <a:latin typeface="Symbol"/>
              <a:cs typeface="Symbol"/>
            </a:endParaRPr>
          </a:p>
          <a:p>
            <a:pPr marL="768985" lvl="1" indent="-286385">
              <a:lnSpc>
                <a:spcPct val="100000"/>
              </a:lnSpc>
              <a:spcBef>
                <a:spcPts val="2260"/>
              </a:spcBef>
              <a:buChar char="–"/>
              <a:tabLst>
                <a:tab pos="768985" algn="l"/>
              </a:tabLst>
            </a:pPr>
            <a:r>
              <a:rPr sz="2000" dirty="0">
                <a:latin typeface="Times New Roman"/>
                <a:cs typeface="Times New Roman"/>
              </a:rPr>
              <a:t>Frequency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modulation: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frequency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modified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latin typeface="Times New Roman"/>
                <a:cs typeface="Times New Roman"/>
              </a:rPr>
              <a:t>m</a:t>
            </a:r>
            <a:r>
              <a:rPr sz="2000" spc="-10" dirty="0">
                <a:latin typeface="Times New Roman"/>
                <a:cs typeface="Times New Roman"/>
              </a:rPr>
              <a:t>(</a:t>
            </a:r>
            <a:r>
              <a:rPr sz="2000" i="1" spc="-10" dirty="0">
                <a:latin typeface="Times New Roman"/>
                <a:cs typeface="Times New Roman"/>
              </a:rPr>
              <a:t>t</a:t>
            </a:r>
            <a:r>
              <a:rPr sz="2000" spc="-10" dirty="0">
                <a:latin typeface="Times New Roman"/>
                <a:cs typeface="Times New Roman"/>
              </a:rPr>
              <a:t>).</a:t>
            </a:r>
            <a:endParaRPr sz="20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68985" algn="l"/>
              </a:tabLst>
            </a:pPr>
            <a:r>
              <a:rPr sz="2000" dirty="0">
                <a:latin typeface="Times New Roman"/>
                <a:cs typeface="Times New Roman"/>
              </a:rPr>
              <a:t>Phase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modulation: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phase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modified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i="1" spc="-20" dirty="0">
                <a:latin typeface="Times New Roman"/>
                <a:cs typeface="Times New Roman"/>
              </a:rPr>
              <a:t>m</a:t>
            </a:r>
            <a:r>
              <a:rPr sz="2000" spc="-20" dirty="0">
                <a:latin typeface="Times New Roman"/>
                <a:cs typeface="Times New Roman"/>
              </a:rPr>
              <a:t>(</a:t>
            </a:r>
            <a:r>
              <a:rPr sz="2000" i="1" spc="-20" dirty="0">
                <a:latin typeface="Times New Roman"/>
                <a:cs typeface="Times New Roman"/>
              </a:rPr>
              <a:t>t</a:t>
            </a:r>
            <a:r>
              <a:rPr sz="2000" spc="-20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11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6131"/>
            <a:ext cx="4729480" cy="309816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Modulation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Linear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Modulation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Techniques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Complex Signal</a:t>
            </a: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 Representation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Pulse</a:t>
            </a: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 Shaping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Linear</a:t>
            </a:r>
            <a:r>
              <a:rPr sz="2400" b="1" spc="-3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Modulation</a:t>
            </a:r>
            <a:r>
              <a:rPr sz="2400" b="1" spc="-4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Techniques</a:t>
            </a:r>
            <a:r>
              <a:rPr sz="2400" b="1" spc="-1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B1B1B1"/>
                </a:solidFill>
                <a:latin typeface="Times New Roman"/>
                <a:cs typeface="Times New Roman"/>
              </a:rPr>
              <a:t>II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25" dirty="0">
                <a:solidFill>
                  <a:srgbClr val="B1B1B1"/>
                </a:solidFill>
                <a:latin typeface="Times New Roman"/>
                <a:cs typeface="Times New Roman"/>
              </a:rPr>
              <a:t>Non-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linear</a:t>
            </a:r>
            <a:r>
              <a:rPr sz="2400" b="1" spc="3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modulation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20" dirty="0">
                <a:solidFill>
                  <a:srgbClr val="B1B1B1"/>
                </a:solidFill>
                <a:latin typeface="Times New Roman"/>
                <a:cs typeface="Times New Roman"/>
              </a:rPr>
              <a:t>FDMA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LINEAR</a:t>
            </a:r>
            <a:r>
              <a:rPr spc="-55" dirty="0"/>
              <a:t> </a:t>
            </a:r>
            <a:r>
              <a:rPr dirty="0"/>
              <a:t>MODULATION:</a:t>
            </a:r>
            <a:r>
              <a:rPr spc="-80" dirty="0"/>
              <a:t> </a:t>
            </a:r>
            <a:r>
              <a:rPr spc="-25" dirty="0"/>
              <a:t>AM</a:t>
            </a:r>
          </a:p>
        </p:txBody>
      </p:sp>
      <p:sp>
        <p:nvSpPr>
          <p:cNvPr id="7" name="object 7"/>
          <p:cNvSpPr/>
          <p:nvPr/>
        </p:nvSpPr>
        <p:spPr>
          <a:xfrm>
            <a:off x="3046476" y="1603247"/>
            <a:ext cx="2586355" cy="405765"/>
          </a:xfrm>
          <a:custGeom>
            <a:avLst/>
            <a:gdLst/>
            <a:ahLst/>
            <a:cxnLst/>
            <a:rect l="l" t="t" r="r" b="b"/>
            <a:pathLst>
              <a:path w="2586354" h="405764">
                <a:moveTo>
                  <a:pt x="2586228" y="0"/>
                </a:moveTo>
                <a:lnTo>
                  <a:pt x="0" y="0"/>
                </a:lnTo>
                <a:lnTo>
                  <a:pt x="0" y="405384"/>
                </a:lnTo>
                <a:lnTo>
                  <a:pt x="2586228" y="405384"/>
                </a:lnTo>
                <a:lnTo>
                  <a:pt x="2586228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5640" y="838330"/>
            <a:ext cx="5438140" cy="110490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683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Amplitude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modulation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(AM)</a:t>
            </a:r>
            <a:endParaRPr sz="200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spcBef>
                <a:spcPts val="440"/>
              </a:spcBef>
              <a:tabLst>
                <a:tab pos="7689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term,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usually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when 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analog</a:t>
            </a:r>
            <a:endParaRPr sz="1800">
              <a:latin typeface="Times New Roman"/>
              <a:cs typeface="Times New Roman"/>
            </a:endParaRPr>
          </a:p>
          <a:p>
            <a:pPr marL="2415540">
              <a:lnSpc>
                <a:spcPct val="100000"/>
              </a:lnSpc>
              <a:spcBef>
                <a:spcPts val="305"/>
              </a:spcBef>
            </a:pPr>
            <a:r>
              <a:rPr sz="2100" i="1" spc="60" dirty="0">
                <a:latin typeface="Times New Roman"/>
                <a:cs typeface="Times New Roman"/>
              </a:rPr>
              <a:t>s</a:t>
            </a:r>
            <a:r>
              <a:rPr sz="2100" spc="60" dirty="0">
                <a:latin typeface="Times New Roman"/>
                <a:cs typeface="Times New Roman"/>
              </a:rPr>
              <a:t>(</a:t>
            </a:r>
            <a:r>
              <a:rPr sz="2100" i="1" spc="60" dirty="0">
                <a:latin typeface="Times New Roman"/>
                <a:cs typeface="Times New Roman"/>
              </a:rPr>
              <a:t>t</a:t>
            </a:r>
            <a:r>
              <a:rPr sz="2100" spc="60" dirty="0">
                <a:latin typeface="Times New Roman"/>
                <a:cs typeface="Times New Roman"/>
              </a:rPr>
              <a:t>)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2100" spc="55" dirty="0">
                <a:latin typeface="Symbol"/>
                <a:cs typeface="Symbol"/>
              </a:rPr>
              <a:t></a:t>
            </a:r>
            <a:r>
              <a:rPr sz="2100" spc="175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A</a:t>
            </a:r>
            <a:r>
              <a:rPr sz="1800" i="1" baseline="-25462" dirty="0">
                <a:latin typeface="Times New Roman"/>
                <a:cs typeface="Times New Roman"/>
              </a:rPr>
              <a:t>c</a:t>
            </a:r>
            <a:r>
              <a:rPr sz="2100" i="1" dirty="0">
                <a:latin typeface="Times New Roman"/>
                <a:cs typeface="Times New Roman"/>
              </a:rPr>
              <a:t>m</a:t>
            </a:r>
            <a:r>
              <a:rPr sz="2100" dirty="0">
                <a:latin typeface="Times New Roman"/>
                <a:cs typeface="Times New Roman"/>
              </a:rPr>
              <a:t>(</a:t>
            </a:r>
            <a:r>
              <a:rPr sz="2100" i="1" dirty="0">
                <a:latin typeface="Times New Roman"/>
                <a:cs typeface="Times New Roman"/>
              </a:rPr>
              <a:t>t</a:t>
            </a:r>
            <a:r>
              <a:rPr sz="2100" dirty="0">
                <a:latin typeface="Times New Roman"/>
                <a:cs typeface="Times New Roman"/>
              </a:rPr>
              <a:t>)</a:t>
            </a:r>
            <a:r>
              <a:rPr sz="2100" spc="-270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cos(2</a:t>
            </a:r>
            <a:r>
              <a:rPr sz="2250" spc="-10" dirty="0">
                <a:latin typeface="Symbol"/>
                <a:cs typeface="Symbol"/>
              </a:rPr>
              <a:t></a:t>
            </a:r>
            <a:r>
              <a:rPr sz="2100" i="1" spc="-10" dirty="0">
                <a:latin typeface="Times New Roman"/>
                <a:cs typeface="Times New Roman"/>
              </a:rPr>
              <a:t>f</a:t>
            </a:r>
            <a:r>
              <a:rPr sz="1800" i="1" spc="-15" baseline="-25462" dirty="0">
                <a:latin typeface="Times New Roman"/>
                <a:cs typeface="Times New Roman"/>
              </a:rPr>
              <a:t>c</a:t>
            </a:r>
            <a:r>
              <a:rPr sz="2100" i="1" spc="-10" dirty="0">
                <a:latin typeface="Times New Roman"/>
                <a:cs typeface="Times New Roman"/>
              </a:rPr>
              <a:t>t</a:t>
            </a:r>
            <a:r>
              <a:rPr sz="2100" spc="-10" dirty="0"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23872" y="2263139"/>
            <a:ext cx="1571625" cy="376555"/>
          </a:xfrm>
          <a:custGeom>
            <a:avLst/>
            <a:gdLst/>
            <a:ahLst/>
            <a:cxnLst/>
            <a:rect l="l" t="t" r="r" b="b"/>
            <a:pathLst>
              <a:path w="1571625" h="376555">
                <a:moveTo>
                  <a:pt x="0" y="376427"/>
                </a:moveTo>
                <a:lnTo>
                  <a:pt x="1571244" y="376427"/>
                </a:lnTo>
                <a:lnTo>
                  <a:pt x="1571244" y="0"/>
                </a:lnTo>
                <a:lnTo>
                  <a:pt x="0" y="0"/>
                </a:lnTo>
                <a:lnTo>
                  <a:pt x="0" y="376427"/>
                </a:lnTo>
                <a:close/>
              </a:path>
            </a:pathLst>
          </a:custGeom>
          <a:ln w="9144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03247" y="2289809"/>
            <a:ext cx="1403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message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signal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42410" y="1941576"/>
            <a:ext cx="583565" cy="452120"/>
          </a:xfrm>
          <a:custGeom>
            <a:avLst/>
            <a:gdLst/>
            <a:ahLst/>
            <a:cxnLst/>
            <a:rect l="l" t="t" r="r" b="b"/>
            <a:pathLst>
              <a:path w="583564" h="452119">
                <a:moveTo>
                  <a:pt x="518833" y="41486"/>
                </a:moveTo>
                <a:lnTo>
                  <a:pt x="0" y="441451"/>
                </a:lnTo>
                <a:lnTo>
                  <a:pt x="7874" y="451612"/>
                </a:lnTo>
                <a:lnTo>
                  <a:pt x="526619" y="51590"/>
                </a:lnTo>
                <a:lnTo>
                  <a:pt x="518833" y="41486"/>
                </a:lnTo>
                <a:close/>
              </a:path>
              <a:path w="583564" h="452119">
                <a:moveTo>
                  <a:pt x="566725" y="33782"/>
                </a:moveTo>
                <a:lnTo>
                  <a:pt x="528827" y="33782"/>
                </a:lnTo>
                <a:lnTo>
                  <a:pt x="536701" y="43814"/>
                </a:lnTo>
                <a:lnTo>
                  <a:pt x="526619" y="51590"/>
                </a:lnTo>
                <a:lnTo>
                  <a:pt x="545973" y="76708"/>
                </a:lnTo>
                <a:lnTo>
                  <a:pt x="566725" y="33782"/>
                </a:lnTo>
                <a:close/>
              </a:path>
              <a:path w="583564" h="452119">
                <a:moveTo>
                  <a:pt x="528827" y="33782"/>
                </a:moveTo>
                <a:lnTo>
                  <a:pt x="518833" y="41486"/>
                </a:lnTo>
                <a:lnTo>
                  <a:pt x="526619" y="51590"/>
                </a:lnTo>
                <a:lnTo>
                  <a:pt x="536701" y="43814"/>
                </a:lnTo>
                <a:lnTo>
                  <a:pt x="528827" y="33782"/>
                </a:lnTo>
                <a:close/>
              </a:path>
              <a:path w="583564" h="452119">
                <a:moveTo>
                  <a:pt x="583056" y="0"/>
                </a:moveTo>
                <a:lnTo>
                  <a:pt x="499490" y="16383"/>
                </a:lnTo>
                <a:lnTo>
                  <a:pt x="518833" y="41486"/>
                </a:lnTo>
                <a:lnTo>
                  <a:pt x="528827" y="33782"/>
                </a:lnTo>
                <a:lnTo>
                  <a:pt x="566725" y="33782"/>
                </a:lnTo>
                <a:lnTo>
                  <a:pt x="5830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469635" y="2397251"/>
            <a:ext cx="1762125" cy="376555"/>
          </a:xfrm>
          <a:prstGeom prst="rect">
            <a:avLst/>
          </a:prstGeom>
          <a:ln w="9144">
            <a:solidFill>
              <a:srgbClr val="000099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latin typeface="Times New Roman"/>
                <a:cs typeface="Times New Roman"/>
              </a:rPr>
              <a:t>carrier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frequency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30952" y="1975104"/>
            <a:ext cx="282575" cy="404495"/>
          </a:xfrm>
          <a:custGeom>
            <a:avLst/>
            <a:gdLst/>
            <a:ahLst/>
            <a:cxnLst/>
            <a:rect l="l" t="t" r="r" b="b"/>
            <a:pathLst>
              <a:path w="282575" h="404494">
                <a:moveTo>
                  <a:pt x="48605" y="59053"/>
                </a:moveTo>
                <a:lnTo>
                  <a:pt x="38093" y="66324"/>
                </a:lnTo>
                <a:lnTo>
                  <a:pt x="272161" y="404368"/>
                </a:lnTo>
                <a:lnTo>
                  <a:pt x="282575" y="397256"/>
                </a:lnTo>
                <a:lnTo>
                  <a:pt x="48605" y="59053"/>
                </a:lnTo>
                <a:close/>
              </a:path>
              <a:path w="282575" h="404494">
                <a:moveTo>
                  <a:pt x="0" y="0"/>
                </a:moveTo>
                <a:lnTo>
                  <a:pt x="12064" y="84328"/>
                </a:lnTo>
                <a:lnTo>
                  <a:pt x="38093" y="66324"/>
                </a:lnTo>
                <a:lnTo>
                  <a:pt x="30861" y="55880"/>
                </a:lnTo>
                <a:lnTo>
                  <a:pt x="41401" y="48641"/>
                </a:lnTo>
                <a:lnTo>
                  <a:pt x="63659" y="48641"/>
                </a:lnTo>
                <a:lnTo>
                  <a:pt x="74675" y="41021"/>
                </a:lnTo>
                <a:lnTo>
                  <a:pt x="0" y="0"/>
                </a:lnTo>
                <a:close/>
              </a:path>
              <a:path w="282575" h="404494">
                <a:moveTo>
                  <a:pt x="41401" y="48641"/>
                </a:moveTo>
                <a:lnTo>
                  <a:pt x="30861" y="55880"/>
                </a:lnTo>
                <a:lnTo>
                  <a:pt x="38093" y="66324"/>
                </a:lnTo>
                <a:lnTo>
                  <a:pt x="48605" y="59053"/>
                </a:lnTo>
                <a:lnTo>
                  <a:pt x="41401" y="48641"/>
                </a:lnTo>
                <a:close/>
              </a:path>
              <a:path w="282575" h="404494">
                <a:moveTo>
                  <a:pt x="63659" y="48641"/>
                </a:moveTo>
                <a:lnTo>
                  <a:pt x="41401" y="48641"/>
                </a:lnTo>
                <a:lnTo>
                  <a:pt x="48605" y="59053"/>
                </a:lnTo>
                <a:lnTo>
                  <a:pt x="63659" y="486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66368" y="2729306"/>
            <a:ext cx="21736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Spectrum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1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AM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23568" y="3091053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10129" y="3091053"/>
            <a:ext cx="269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Wingdings"/>
                <a:cs typeface="Wingdings"/>
              </a:rPr>
              <a:t>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23568" y="3749420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59583" y="3662708"/>
            <a:ext cx="174434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</a:pPr>
            <a:r>
              <a:rPr sz="2100" i="1" dirty="0">
                <a:latin typeface="Times New Roman"/>
                <a:cs typeface="Times New Roman"/>
              </a:rPr>
              <a:t>A</a:t>
            </a:r>
            <a:r>
              <a:rPr sz="1875" i="1" baseline="-24444" dirty="0">
                <a:latin typeface="Times New Roman"/>
                <a:cs typeface="Times New Roman"/>
              </a:rPr>
              <a:t>c</a:t>
            </a:r>
            <a:r>
              <a:rPr sz="1875" i="1" spc="270" baseline="-24444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cos(2</a:t>
            </a:r>
            <a:r>
              <a:rPr sz="2250" dirty="0">
                <a:latin typeface="Symbol"/>
                <a:cs typeface="Symbol"/>
              </a:rPr>
              <a:t></a:t>
            </a:r>
            <a:r>
              <a:rPr sz="2100" i="1" dirty="0">
                <a:latin typeface="Times New Roman"/>
                <a:cs typeface="Times New Roman"/>
              </a:rPr>
              <a:t>f</a:t>
            </a:r>
            <a:r>
              <a:rPr sz="1875" i="1" baseline="-24444" dirty="0">
                <a:latin typeface="Times New Roman"/>
                <a:cs typeface="Times New Roman"/>
              </a:rPr>
              <a:t>c</a:t>
            </a:r>
            <a:r>
              <a:rPr sz="2100" i="1" dirty="0">
                <a:latin typeface="Times New Roman"/>
                <a:cs typeface="Times New Roman"/>
              </a:rPr>
              <a:t>t</a:t>
            </a:r>
            <a:r>
              <a:rPr sz="2100" dirty="0">
                <a:latin typeface="Times New Roman"/>
                <a:cs typeface="Times New Roman"/>
              </a:rPr>
              <a:t>)</a:t>
            </a:r>
            <a:r>
              <a:rPr sz="2100" spc="-140" dirty="0">
                <a:latin typeface="Times New Roman"/>
                <a:cs typeface="Times New Roman"/>
              </a:rPr>
              <a:t> </a:t>
            </a:r>
            <a:r>
              <a:rPr sz="2700" spc="-75" baseline="-7716" dirty="0">
                <a:latin typeface="Wingdings"/>
                <a:cs typeface="Wingdings"/>
              </a:rPr>
              <a:t></a:t>
            </a:r>
            <a:endParaRPr sz="2700" baseline="-7716">
              <a:latin typeface="Wingdings"/>
              <a:cs typeface="Wingding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23568" y="4364115"/>
            <a:ext cx="2145030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19760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3225" i="1" baseline="1291" dirty="0">
                <a:latin typeface="Times New Roman"/>
                <a:cs typeface="Times New Roman"/>
              </a:rPr>
              <a:t>s</a:t>
            </a:r>
            <a:r>
              <a:rPr sz="3225" baseline="1291" dirty="0">
                <a:latin typeface="Times New Roman"/>
                <a:cs typeface="Times New Roman"/>
              </a:rPr>
              <a:t>(</a:t>
            </a:r>
            <a:r>
              <a:rPr sz="3225" i="1" baseline="1291" dirty="0">
                <a:latin typeface="Times New Roman"/>
                <a:cs typeface="Times New Roman"/>
              </a:rPr>
              <a:t>t</a:t>
            </a:r>
            <a:r>
              <a:rPr sz="3225" baseline="1291" dirty="0">
                <a:latin typeface="Times New Roman"/>
                <a:cs typeface="Times New Roman"/>
              </a:rPr>
              <a:t>)</a:t>
            </a:r>
            <a:r>
              <a:rPr sz="3225" spc="337" baseline="1291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49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75298" y="3061145"/>
            <a:ext cx="1741805" cy="351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077595" algn="l"/>
              </a:tabLst>
            </a:pPr>
            <a:r>
              <a:rPr sz="2100" i="1" spc="-20" dirty="0">
                <a:latin typeface="Times New Roman"/>
                <a:cs typeface="Times New Roman"/>
              </a:rPr>
              <a:t>m</a:t>
            </a:r>
            <a:r>
              <a:rPr sz="2100" spc="-20" dirty="0">
                <a:latin typeface="Times New Roman"/>
                <a:cs typeface="Times New Roman"/>
              </a:rPr>
              <a:t>(</a:t>
            </a:r>
            <a:r>
              <a:rPr sz="2100" i="1" spc="-20" dirty="0">
                <a:latin typeface="Times New Roman"/>
                <a:cs typeface="Times New Roman"/>
              </a:rPr>
              <a:t>t</a:t>
            </a:r>
            <a:r>
              <a:rPr sz="2100" spc="-20" dirty="0">
                <a:latin typeface="Times New Roman"/>
                <a:cs typeface="Times New Roman"/>
              </a:rPr>
              <a:t>)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i="1" spc="70" dirty="0">
                <a:latin typeface="Times New Roman"/>
                <a:cs typeface="Times New Roman"/>
              </a:rPr>
              <a:t>M</a:t>
            </a:r>
            <a:r>
              <a:rPr sz="2100" i="1" spc="-2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(</a:t>
            </a:r>
            <a:r>
              <a:rPr sz="2100" spc="-75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f</a:t>
            </a:r>
            <a:r>
              <a:rPr sz="2100" i="1" spc="-20" dirty="0">
                <a:latin typeface="Times New Roman"/>
                <a:cs typeface="Times New Roman"/>
              </a:rPr>
              <a:t> </a:t>
            </a:r>
            <a:r>
              <a:rPr sz="2100" spc="-60" dirty="0"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394958" y="3861854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0" y="0"/>
                </a:moveTo>
                <a:lnTo>
                  <a:pt x="298020" y="0"/>
                </a:lnTo>
              </a:path>
            </a:pathLst>
          </a:custGeom>
          <a:ln w="109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467648" y="3857273"/>
            <a:ext cx="163830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-50" dirty="0">
                <a:latin typeface="Times New Roman"/>
                <a:cs typeface="Times New Roman"/>
              </a:rPr>
              <a:t>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77472" y="3826159"/>
            <a:ext cx="97155" cy="2152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i="1" spc="-50" dirty="0">
                <a:latin typeface="Times New Roman"/>
                <a:cs typeface="Times New Roman"/>
              </a:rPr>
              <a:t>c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613449" y="3826159"/>
            <a:ext cx="97155" cy="2152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i="1" spc="-50" dirty="0">
                <a:latin typeface="Times New Roman"/>
                <a:cs typeface="Times New Roman"/>
              </a:rPr>
              <a:t>c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15456" y="3546283"/>
            <a:ext cx="2478405" cy="469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900" spc="-280" dirty="0">
                <a:latin typeface="Symbol"/>
                <a:cs typeface="Symbol"/>
              </a:rPr>
              <a:t></a:t>
            </a:r>
            <a:r>
              <a:rPr sz="2250" spc="-280" dirty="0">
                <a:latin typeface="Symbol"/>
                <a:cs typeface="Symbol"/>
              </a:rPr>
              <a:t></a:t>
            </a:r>
            <a:r>
              <a:rPr sz="2250" spc="-2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(</a:t>
            </a:r>
            <a:r>
              <a:rPr sz="2100" spc="-75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f</a:t>
            </a:r>
            <a:r>
              <a:rPr sz="2100" i="1" spc="3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</a:t>
            </a:r>
            <a:r>
              <a:rPr sz="2100" spc="225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f</a:t>
            </a:r>
            <a:r>
              <a:rPr sz="2100" i="1" spc="4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)</a:t>
            </a:r>
            <a:r>
              <a:rPr sz="2100" spc="-18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</a:t>
            </a:r>
            <a:r>
              <a:rPr sz="2100" spc="-285" dirty="0">
                <a:latin typeface="Times New Roman"/>
                <a:cs typeface="Times New Roman"/>
              </a:rPr>
              <a:t> </a:t>
            </a:r>
            <a:r>
              <a:rPr sz="2250" spc="-50" dirty="0">
                <a:latin typeface="Symbol"/>
                <a:cs typeface="Symbol"/>
              </a:rPr>
              <a:t></a:t>
            </a:r>
            <a:r>
              <a:rPr sz="2250" spc="-2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(</a:t>
            </a:r>
            <a:r>
              <a:rPr sz="2100" spc="-75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f</a:t>
            </a:r>
            <a:r>
              <a:rPr sz="2100" i="1" spc="3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</a:t>
            </a:r>
            <a:r>
              <a:rPr sz="2100" spc="260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f</a:t>
            </a:r>
            <a:r>
              <a:rPr sz="2100" i="1" spc="420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Times New Roman"/>
                <a:cs typeface="Times New Roman"/>
              </a:rPr>
              <a:t>)</a:t>
            </a:r>
            <a:r>
              <a:rPr sz="2900" spc="-25" dirty="0">
                <a:latin typeface="Symbol"/>
                <a:cs typeface="Symbol"/>
              </a:rPr>
              <a:t>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66435" y="3655093"/>
            <a:ext cx="97155" cy="2152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i="1" spc="-50" dirty="0">
                <a:latin typeface="Times New Roman"/>
                <a:cs typeface="Times New Roman"/>
              </a:rPr>
              <a:t>c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21325" y="3474723"/>
            <a:ext cx="181610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i="1" spc="-50" dirty="0">
                <a:latin typeface="Times New Roman"/>
                <a:cs typeface="Times New Roman"/>
              </a:rPr>
              <a:t>A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LINEAR</a:t>
            </a:r>
            <a:r>
              <a:rPr spc="-55" dirty="0"/>
              <a:t> </a:t>
            </a:r>
            <a:r>
              <a:rPr dirty="0"/>
              <a:t>MODULATION:</a:t>
            </a:r>
            <a:r>
              <a:rPr spc="-80" dirty="0"/>
              <a:t> </a:t>
            </a:r>
            <a:r>
              <a:rPr spc="-25" dirty="0"/>
              <a:t>AM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554223" y="1482852"/>
            <a:ext cx="3714115" cy="1315720"/>
            <a:chOff x="2554223" y="1482852"/>
            <a:chExt cx="3714115" cy="1315720"/>
          </a:xfrm>
        </p:grpSpPr>
        <p:sp>
          <p:nvSpPr>
            <p:cNvPr id="8" name="object 8"/>
            <p:cNvSpPr/>
            <p:nvPr/>
          </p:nvSpPr>
          <p:spPr>
            <a:xfrm>
              <a:off x="2554224" y="1482851"/>
              <a:ext cx="3714115" cy="1315720"/>
            </a:xfrm>
            <a:custGeom>
              <a:avLst/>
              <a:gdLst/>
              <a:ahLst/>
              <a:cxnLst/>
              <a:rect l="l" t="t" r="r" b="b"/>
              <a:pathLst>
                <a:path w="3714115" h="1315720">
                  <a:moveTo>
                    <a:pt x="3713988" y="1036320"/>
                  </a:moveTo>
                  <a:lnTo>
                    <a:pt x="3701288" y="1029970"/>
                  </a:lnTo>
                  <a:lnTo>
                    <a:pt x="3637788" y="998220"/>
                  </a:lnTo>
                  <a:lnTo>
                    <a:pt x="3637788" y="1029970"/>
                  </a:lnTo>
                  <a:lnTo>
                    <a:pt x="1858010" y="1029970"/>
                  </a:lnTo>
                  <a:lnTo>
                    <a:pt x="1858010" y="76200"/>
                  </a:lnTo>
                  <a:lnTo>
                    <a:pt x="1889760" y="76200"/>
                  </a:lnTo>
                  <a:lnTo>
                    <a:pt x="1883410" y="63500"/>
                  </a:lnTo>
                  <a:lnTo>
                    <a:pt x="1851660" y="0"/>
                  </a:lnTo>
                  <a:lnTo>
                    <a:pt x="1813560" y="76200"/>
                  </a:lnTo>
                  <a:lnTo>
                    <a:pt x="1845310" y="76200"/>
                  </a:lnTo>
                  <a:lnTo>
                    <a:pt x="1845310" y="1029970"/>
                  </a:lnTo>
                  <a:lnTo>
                    <a:pt x="0" y="1029970"/>
                  </a:lnTo>
                  <a:lnTo>
                    <a:pt x="0" y="1042670"/>
                  </a:lnTo>
                  <a:lnTo>
                    <a:pt x="1845310" y="1042670"/>
                  </a:lnTo>
                  <a:lnTo>
                    <a:pt x="1845310" y="1315212"/>
                  </a:lnTo>
                  <a:lnTo>
                    <a:pt x="1858010" y="1315212"/>
                  </a:lnTo>
                  <a:lnTo>
                    <a:pt x="1858010" y="1042670"/>
                  </a:lnTo>
                  <a:lnTo>
                    <a:pt x="3637788" y="1042670"/>
                  </a:lnTo>
                  <a:lnTo>
                    <a:pt x="3637788" y="1074420"/>
                  </a:lnTo>
                  <a:lnTo>
                    <a:pt x="3701288" y="1042670"/>
                  </a:lnTo>
                  <a:lnTo>
                    <a:pt x="3713988" y="1036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80053" y="1829562"/>
              <a:ext cx="1841500" cy="680085"/>
            </a:xfrm>
            <a:custGeom>
              <a:avLst/>
              <a:gdLst/>
              <a:ahLst/>
              <a:cxnLst/>
              <a:rect l="l" t="t" r="r" b="b"/>
              <a:pathLst>
                <a:path w="1841500" h="680085">
                  <a:moveTo>
                    <a:pt x="914400" y="0"/>
                  </a:moveTo>
                  <a:lnTo>
                    <a:pt x="0" y="669036"/>
                  </a:lnTo>
                </a:path>
                <a:path w="1841500" h="680085">
                  <a:moveTo>
                    <a:pt x="914400" y="10667"/>
                  </a:moveTo>
                  <a:lnTo>
                    <a:pt x="1840992" y="679703"/>
                  </a:lnTo>
                </a:path>
              </a:pathLst>
            </a:custGeom>
            <a:ln w="38100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187700" y="2558288"/>
            <a:ext cx="305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Times New Roman"/>
                <a:cs typeface="Times New Roman"/>
              </a:rPr>
              <a:t>-</a:t>
            </a:r>
            <a:r>
              <a:rPr sz="1800" b="1" i="1" spc="-50" dirty="0">
                <a:latin typeface="Times New Roman"/>
                <a:cs typeface="Times New Roman"/>
              </a:rPr>
              <a:t>W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27752" y="2536063"/>
            <a:ext cx="22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0" dirty="0">
                <a:latin typeface="Times New Roman"/>
                <a:cs typeface="Times New Roman"/>
              </a:rPr>
              <a:t>W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55207" y="2402585"/>
            <a:ext cx="10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0" dirty="0">
                <a:latin typeface="Times New Roman"/>
                <a:cs typeface="Times New Roman"/>
              </a:rPr>
              <a:t>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24553" y="2469260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0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41801" y="1643634"/>
            <a:ext cx="457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20" dirty="0">
                <a:latin typeface="Times New Roman"/>
                <a:cs typeface="Times New Roman"/>
              </a:rPr>
              <a:t>M</a:t>
            </a:r>
            <a:r>
              <a:rPr sz="1800" b="1" spc="-20" dirty="0">
                <a:latin typeface="Times New Roman"/>
                <a:cs typeface="Times New Roman"/>
              </a:rPr>
              <a:t>(</a:t>
            </a:r>
            <a:r>
              <a:rPr sz="1800" b="1" i="1" spc="-20" dirty="0">
                <a:latin typeface="Times New Roman"/>
                <a:cs typeface="Times New Roman"/>
              </a:rPr>
              <a:t>f</a:t>
            </a:r>
            <a:r>
              <a:rPr sz="1800" b="1" spc="-2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03375" y="3133344"/>
            <a:ext cx="6623684" cy="1316990"/>
            <a:chOff x="1103375" y="3133344"/>
            <a:chExt cx="6623684" cy="1316990"/>
          </a:xfrm>
        </p:grpSpPr>
        <p:sp>
          <p:nvSpPr>
            <p:cNvPr id="16" name="object 16"/>
            <p:cNvSpPr/>
            <p:nvPr/>
          </p:nvSpPr>
          <p:spPr>
            <a:xfrm>
              <a:off x="1103376" y="3133343"/>
              <a:ext cx="6623684" cy="1316990"/>
            </a:xfrm>
            <a:custGeom>
              <a:avLst/>
              <a:gdLst/>
              <a:ahLst/>
              <a:cxnLst/>
              <a:rect l="l" t="t" r="r" b="b"/>
              <a:pathLst>
                <a:path w="6623684" h="1316989">
                  <a:moveTo>
                    <a:pt x="6623304" y="1036320"/>
                  </a:moveTo>
                  <a:lnTo>
                    <a:pt x="6610604" y="1029970"/>
                  </a:lnTo>
                  <a:lnTo>
                    <a:pt x="6547104" y="998220"/>
                  </a:lnTo>
                  <a:lnTo>
                    <a:pt x="6547104" y="1029970"/>
                  </a:lnTo>
                  <a:lnTo>
                    <a:pt x="3307334" y="1029970"/>
                  </a:lnTo>
                  <a:lnTo>
                    <a:pt x="3307334" y="76200"/>
                  </a:lnTo>
                  <a:lnTo>
                    <a:pt x="3339084" y="76200"/>
                  </a:lnTo>
                  <a:lnTo>
                    <a:pt x="3332734" y="63500"/>
                  </a:lnTo>
                  <a:lnTo>
                    <a:pt x="3300984" y="0"/>
                  </a:lnTo>
                  <a:lnTo>
                    <a:pt x="3262884" y="76200"/>
                  </a:lnTo>
                  <a:lnTo>
                    <a:pt x="3294634" y="76200"/>
                  </a:lnTo>
                  <a:lnTo>
                    <a:pt x="3294634" y="1029970"/>
                  </a:lnTo>
                  <a:lnTo>
                    <a:pt x="0" y="1029970"/>
                  </a:lnTo>
                  <a:lnTo>
                    <a:pt x="0" y="1042670"/>
                  </a:lnTo>
                  <a:lnTo>
                    <a:pt x="3294634" y="1042670"/>
                  </a:lnTo>
                  <a:lnTo>
                    <a:pt x="3294634" y="1316736"/>
                  </a:lnTo>
                  <a:lnTo>
                    <a:pt x="3307334" y="1316736"/>
                  </a:lnTo>
                  <a:lnTo>
                    <a:pt x="3307334" y="1042670"/>
                  </a:lnTo>
                  <a:lnTo>
                    <a:pt x="6547104" y="1042670"/>
                  </a:lnTo>
                  <a:lnTo>
                    <a:pt x="6547104" y="1074420"/>
                  </a:lnTo>
                  <a:lnTo>
                    <a:pt x="6610604" y="1042670"/>
                  </a:lnTo>
                  <a:lnTo>
                    <a:pt x="6623304" y="1036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40001" y="3492246"/>
              <a:ext cx="5664835" cy="690880"/>
            </a:xfrm>
            <a:custGeom>
              <a:avLst/>
              <a:gdLst/>
              <a:ahLst/>
              <a:cxnLst/>
              <a:rect l="l" t="t" r="r" b="b"/>
              <a:pathLst>
                <a:path w="5664834" h="690879">
                  <a:moveTo>
                    <a:pt x="4739640" y="10667"/>
                  </a:moveTo>
                  <a:lnTo>
                    <a:pt x="3825240" y="678179"/>
                  </a:lnTo>
                </a:path>
                <a:path w="5664834" h="690879">
                  <a:moveTo>
                    <a:pt x="4739640" y="21336"/>
                  </a:moveTo>
                  <a:lnTo>
                    <a:pt x="5664708" y="690371"/>
                  </a:lnTo>
                </a:path>
                <a:path w="5664834" h="690879">
                  <a:moveTo>
                    <a:pt x="914399" y="0"/>
                  </a:moveTo>
                  <a:lnTo>
                    <a:pt x="0" y="667511"/>
                  </a:lnTo>
                </a:path>
                <a:path w="5664834" h="690879">
                  <a:moveTo>
                    <a:pt x="914399" y="10667"/>
                  </a:moveTo>
                  <a:lnTo>
                    <a:pt x="1840992" y="678179"/>
                  </a:lnTo>
                </a:path>
              </a:pathLst>
            </a:custGeom>
            <a:ln w="38100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865626" y="3003880"/>
            <a:ext cx="3810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20" dirty="0">
                <a:latin typeface="Times New Roman"/>
                <a:cs typeface="Times New Roman"/>
              </a:rPr>
              <a:t>S</a:t>
            </a:r>
            <a:r>
              <a:rPr sz="1800" b="1" spc="-20" dirty="0">
                <a:latin typeface="Times New Roman"/>
                <a:cs typeface="Times New Roman"/>
              </a:rPr>
              <a:t>(</a:t>
            </a:r>
            <a:r>
              <a:rPr sz="1800" b="1" i="1" spc="-20" dirty="0">
                <a:latin typeface="Times New Roman"/>
                <a:cs typeface="Times New Roman"/>
              </a:rPr>
              <a:t>f</a:t>
            </a:r>
            <a:r>
              <a:rPr sz="1800" b="1" spc="-2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7034" y="4030217"/>
            <a:ext cx="10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0" dirty="0">
                <a:latin typeface="Times New Roman"/>
                <a:cs typeface="Times New Roman"/>
              </a:rPr>
              <a:t>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90778" y="4228496"/>
            <a:ext cx="734695" cy="363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200" i="1" spc="55" dirty="0">
                <a:latin typeface="Times New Roman"/>
                <a:cs typeface="Times New Roman"/>
              </a:rPr>
              <a:t>f</a:t>
            </a:r>
            <a:r>
              <a:rPr sz="1950" i="1" spc="82" baseline="-23504" dirty="0">
                <a:latin typeface="Times New Roman"/>
                <a:cs typeface="Times New Roman"/>
              </a:rPr>
              <a:t>c</a:t>
            </a:r>
            <a:r>
              <a:rPr sz="1950" i="1" spc="427" baseline="-23504" dirty="0">
                <a:latin typeface="Times New Roman"/>
                <a:cs typeface="Times New Roman"/>
              </a:rPr>
              <a:t> </a:t>
            </a:r>
            <a:r>
              <a:rPr sz="2200" spc="70" dirty="0">
                <a:latin typeface="Symbol"/>
                <a:cs typeface="Symbol"/>
              </a:rPr>
              <a:t></a:t>
            </a:r>
            <a:r>
              <a:rPr sz="2200" i="1" spc="70" dirty="0">
                <a:latin typeface="Times New Roman"/>
                <a:cs typeface="Times New Roman"/>
              </a:rPr>
              <a:t>W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49117" y="4218796"/>
            <a:ext cx="1445260" cy="363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4"/>
              </a:spcBef>
              <a:tabLst>
                <a:tab pos="731520" algn="l"/>
              </a:tabLst>
            </a:pPr>
            <a:r>
              <a:rPr sz="2200" i="1" spc="-25" dirty="0">
                <a:latin typeface="Times New Roman"/>
                <a:cs typeface="Times New Roman"/>
              </a:rPr>
              <a:t>f</a:t>
            </a:r>
            <a:r>
              <a:rPr sz="1950" i="1" spc="-37" baseline="-23504" dirty="0">
                <a:latin typeface="Times New Roman"/>
                <a:cs typeface="Times New Roman"/>
              </a:rPr>
              <a:t>c</a:t>
            </a:r>
            <a:r>
              <a:rPr sz="1950" i="1" baseline="-23504" dirty="0">
                <a:latin typeface="Times New Roman"/>
                <a:cs typeface="Times New Roman"/>
              </a:rPr>
              <a:t>	</a:t>
            </a:r>
            <a:r>
              <a:rPr sz="2200" i="1" spc="55" dirty="0">
                <a:latin typeface="Times New Roman"/>
                <a:cs typeface="Times New Roman"/>
              </a:rPr>
              <a:t>f</a:t>
            </a:r>
            <a:r>
              <a:rPr sz="1950" i="1" spc="82" baseline="-23504" dirty="0">
                <a:latin typeface="Times New Roman"/>
                <a:cs typeface="Times New Roman"/>
              </a:rPr>
              <a:t>c</a:t>
            </a:r>
            <a:r>
              <a:rPr sz="1950" i="1" spc="427" baseline="-23504" dirty="0">
                <a:latin typeface="Times New Roman"/>
                <a:cs typeface="Times New Roman"/>
              </a:rPr>
              <a:t> </a:t>
            </a:r>
            <a:r>
              <a:rPr sz="2200" spc="90" dirty="0">
                <a:latin typeface="Symbol"/>
                <a:cs typeface="Symbol"/>
              </a:rPr>
              <a:t></a:t>
            </a:r>
            <a:r>
              <a:rPr sz="2200" i="1" spc="90" dirty="0">
                <a:latin typeface="Times New Roman"/>
                <a:cs typeface="Times New Roman"/>
              </a:rPr>
              <a:t>W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42972" y="3521964"/>
            <a:ext cx="3825240" cy="660400"/>
          </a:xfrm>
          <a:custGeom>
            <a:avLst/>
            <a:gdLst/>
            <a:ahLst/>
            <a:cxnLst/>
            <a:rect l="l" t="t" r="r" b="b"/>
            <a:pathLst>
              <a:path w="3825240" h="660400">
                <a:moveTo>
                  <a:pt x="3825240" y="0"/>
                </a:moveTo>
                <a:lnTo>
                  <a:pt x="3825240" y="659892"/>
                </a:lnTo>
              </a:path>
              <a:path w="3825240" h="660400">
                <a:moveTo>
                  <a:pt x="0" y="0"/>
                </a:moveTo>
                <a:lnTo>
                  <a:pt x="0" y="659892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125609" y="4230020"/>
            <a:ext cx="494665" cy="363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latin typeface="Symbol"/>
                <a:cs typeface="Symbol"/>
              </a:rPr>
              <a:t></a:t>
            </a:r>
            <a:r>
              <a:rPr sz="2200" spc="220" dirty="0">
                <a:latin typeface="Times New Roman"/>
                <a:cs typeface="Times New Roman"/>
              </a:rPr>
              <a:t> </a:t>
            </a:r>
            <a:r>
              <a:rPr sz="2200" i="1" spc="25" dirty="0">
                <a:latin typeface="Times New Roman"/>
                <a:cs typeface="Times New Roman"/>
              </a:rPr>
              <a:t>f</a:t>
            </a:r>
            <a:r>
              <a:rPr sz="1950" i="1" spc="37" baseline="-23504" dirty="0">
                <a:latin typeface="Times New Roman"/>
                <a:cs typeface="Times New Roman"/>
              </a:rPr>
              <a:t>c</a:t>
            </a:r>
            <a:endParaRPr sz="1950" baseline="-23504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4499" y="4193450"/>
            <a:ext cx="990600" cy="364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200" dirty="0">
                <a:latin typeface="Symbol"/>
                <a:cs typeface="Symbol"/>
              </a:rPr>
              <a:t></a:t>
            </a:r>
            <a:r>
              <a:rPr sz="2200" spc="215" dirty="0">
                <a:latin typeface="Times New Roman"/>
                <a:cs typeface="Times New Roman"/>
              </a:rPr>
              <a:t> </a:t>
            </a:r>
            <a:r>
              <a:rPr sz="2200" i="1" spc="60" dirty="0">
                <a:latin typeface="Times New Roman"/>
                <a:cs typeface="Times New Roman"/>
              </a:rPr>
              <a:t>f</a:t>
            </a:r>
            <a:r>
              <a:rPr sz="1950" i="1" spc="89" baseline="-23504" dirty="0">
                <a:latin typeface="Times New Roman"/>
                <a:cs typeface="Times New Roman"/>
              </a:rPr>
              <a:t>c</a:t>
            </a:r>
            <a:r>
              <a:rPr sz="1950" i="1" spc="434" baseline="-23504" dirty="0">
                <a:latin typeface="Times New Roman"/>
                <a:cs typeface="Times New Roman"/>
              </a:rPr>
              <a:t> </a:t>
            </a:r>
            <a:r>
              <a:rPr sz="2200" spc="75" dirty="0">
                <a:latin typeface="Symbol"/>
                <a:cs typeface="Symbol"/>
              </a:rPr>
              <a:t></a:t>
            </a:r>
            <a:r>
              <a:rPr sz="2200" i="1" spc="75" dirty="0">
                <a:latin typeface="Times New Roman"/>
                <a:cs typeface="Times New Roman"/>
              </a:rPr>
              <a:t>W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47111" y="4251356"/>
            <a:ext cx="1009650" cy="363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4"/>
              </a:spcBef>
            </a:pPr>
            <a:r>
              <a:rPr sz="2200" dirty="0">
                <a:latin typeface="Symbol"/>
                <a:cs typeface="Symbol"/>
              </a:rPr>
              <a:t></a:t>
            </a:r>
            <a:r>
              <a:rPr sz="2200" spc="220" dirty="0">
                <a:latin typeface="Times New Roman"/>
                <a:cs typeface="Times New Roman"/>
              </a:rPr>
              <a:t> </a:t>
            </a:r>
            <a:r>
              <a:rPr sz="2200" i="1" spc="60" dirty="0">
                <a:latin typeface="Times New Roman"/>
                <a:cs typeface="Times New Roman"/>
              </a:rPr>
              <a:t>f</a:t>
            </a:r>
            <a:r>
              <a:rPr sz="1950" i="1" spc="89" baseline="-23504" dirty="0">
                <a:latin typeface="Times New Roman"/>
                <a:cs typeface="Times New Roman"/>
              </a:rPr>
              <a:t>c</a:t>
            </a:r>
            <a:r>
              <a:rPr sz="1950" i="1" spc="450" baseline="-23504" dirty="0">
                <a:latin typeface="Times New Roman"/>
                <a:cs typeface="Times New Roman"/>
              </a:rPr>
              <a:t> </a:t>
            </a:r>
            <a:r>
              <a:rPr sz="2200" spc="100" dirty="0">
                <a:latin typeface="Symbol"/>
                <a:cs typeface="Symbol"/>
              </a:rPr>
              <a:t></a:t>
            </a:r>
            <a:r>
              <a:rPr sz="2200" i="1" spc="100" dirty="0">
                <a:latin typeface="Times New Roman"/>
                <a:cs typeface="Times New Roman"/>
              </a:rPr>
              <a:t>W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76172" y="5224271"/>
            <a:ext cx="5504815" cy="864235"/>
          </a:xfrm>
          <a:custGeom>
            <a:avLst/>
            <a:gdLst/>
            <a:ahLst/>
            <a:cxnLst/>
            <a:rect l="l" t="t" r="r" b="b"/>
            <a:pathLst>
              <a:path w="5504815" h="864235">
                <a:moveTo>
                  <a:pt x="5504687" y="0"/>
                </a:moveTo>
                <a:lnTo>
                  <a:pt x="0" y="0"/>
                </a:lnTo>
                <a:lnTo>
                  <a:pt x="0" y="864107"/>
                </a:lnTo>
                <a:lnTo>
                  <a:pt x="5504687" y="864107"/>
                </a:lnTo>
                <a:lnTo>
                  <a:pt x="5504687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467866" y="5189698"/>
            <a:ext cx="4760595" cy="75692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429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Center</a:t>
            </a:r>
            <a:r>
              <a:rPr sz="2000" b="1" spc="-7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shifted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from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0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to</a:t>
            </a:r>
            <a:endParaRPr sz="2000">
              <a:latin typeface="Times New Roman"/>
              <a:cs typeface="Times New Roman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Font typeface="Times New Roman"/>
              <a:buChar char="•"/>
              <a:tabLst>
                <a:tab pos="342900" algn="l"/>
              </a:tabLst>
            </a:pP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bandwidth</a:t>
            </a:r>
            <a:r>
              <a:rPr sz="20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0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doubled</a:t>
            </a:r>
            <a:r>
              <a:rPr sz="20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from</a:t>
            </a:r>
            <a:r>
              <a:rPr sz="20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sz="2000" b="1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0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2</a:t>
            </a:r>
            <a:r>
              <a:rPr sz="2000" b="1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27508" y="5200808"/>
            <a:ext cx="226695" cy="363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4"/>
              </a:spcBef>
            </a:pPr>
            <a:r>
              <a:rPr sz="2200" i="1" spc="-25" dirty="0">
                <a:latin typeface="Times New Roman"/>
                <a:cs typeface="Times New Roman"/>
              </a:rPr>
              <a:t>f</a:t>
            </a:r>
            <a:r>
              <a:rPr sz="1950" i="1" spc="-37" baseline="-23504" dirty="0">
                <a:latin typeface="Times New Roman"/>
                <a:cs typeface="Times New Roman"/>
              </a:rPr>
              <a:t>c</a:t>
            </a:r>
            <a:endParaRPr sz="1950" baseline="-23504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32891" y="989457"/>
            <a:ext cx="21729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Spectrum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1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AM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01155" y="1774901"/>
            <a:ext cx="16897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Baseband</a:t>
            </a:r>
            <a:r>
              <a:rPr sz="2000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99"/>
                </a:solidFill>
                <a:latin typeface="Times New Roman"/>
                <a:cs typeface="Times New Roman"/>
              </a:rPr>
              <a:t>signal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125081" y="3358083"/>
            <a:ext cx="16275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bandpass</a:t>
            </a:r>
            <a:r>
              <a:rPr sz="2000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99"/>
                </a:solidFill>
                <a:latin typeface="Times New Roman"/>
                <a:cs typeface="Times New Roman"/>
              </a:rPr>
              <a:t>signal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LINEAR</a:t>
            </a:r>
            <a:r>
              <a:rPr spc="-55" dirty="0"/>
              <a:t> </a:t>
            </a:r>
            <a:r>
              <a:rPr dirty="0"/>
              <a:t>MODULATION:</a:t>
            </a:r>
            <a:r>
              <a:rPr spc="-80" dirty="0"/>
              <a:t> </a:t>
            </a:r>
            <a:r>
              <a:rPr spc="-25" dirty="0"/>
              <a:t>AM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91"/>
            <a:ext cx="7759065" cy="311340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5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Bandwidth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Baseband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bandwidth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(bandwidth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baseband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signal):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W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Passband</a:t>
            </a:r>
            <a:r>
              <a:rPr sz="1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bandwidth</a:t>
            </a: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(bandwidth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modulated signal):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Times New Roman"/>
                <a:cs typeface="Times New Roman"/>
              </a:rPr>
              <a:t>Fc-</a:t>
            </a:r>
            <a:r>
              <a:rPr sz="1800" i="1" dirty="0">
                <a:latin typeface="Times New Roman"/>
                <a:cs typeface="Times New Roman"/>
              </a:rPr>
              <a:t>W</a:t>
            </a:r>
            <a:r>
              <a:rPr sz="1800" i="1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Times New Roman"/>
                <a:cs typeface="Times New Roman"/>
              </a:rPr>
              <a:t>Fc+W.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2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Passband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twice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baseband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bandwidth.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29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How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do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we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define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bandwidth?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many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definitions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bandwidth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B’: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half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(3dB</a:t>
            </a:r>
            <a:r>
              <a:rPr sz="1800" spc="-10" dirty="0">
                <a:latin typeface="Times New Roman"/>
                <a:cs typeface="Times New Roman"/>
              </a:rPr>
              <a:t> bandwidth).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B’’: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null-to-</a:t>
            </a:r>
            <a:r>
              <a:rPr sz="1800" dirty="0">
                <a:latin typeface="Times New Roman"/>
                <a:cs typeface="Times New Roman"/>
              </a:rPr>
              <a:t>null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bandwidth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B’’’: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absolute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bandwidth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FCC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definition: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contains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99%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power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13710" y="4104894"/>
            <a:ext cx="3491865" cy="1702435"/>
          </a:xfrm>
          <a:custGeom>
            <a:avLst/>
            <a:gdLst/>
            <a:ahLst/>
            <a:cxnLst/>
            <a:rect l="l" t="t" r="r" b="b"/>
            <a:pathLst>
              <a:path w="3491865" h="1702435">
                <a:moveTo>
                  <a:pt x="51816" y="51816"/>
                </a:moveTo>
                <a:lnTo>
                  <a:pt x="45339" y="38862"/>
                </a:lnTo>
                <a:lnTo>
                  <a:pt x="25908" y="0"/>
                </a:lnTo>
                <a:lnTo>
                  <a:pt x="0" y="51816"/>
                </a:lnTo>
                <a:lnTo>
                  <a:pt x="12954" y="51816"/>
                </a:lnTo>
                <a:lnTo>
                  <a:pt x="12954" y="1243584"/>
                </a:lnTo>
                <a:lnTo>
                  <a:pt x="38862" y="1243584"/>
                </a:lnTo>
                <a:lnTo>
                  <a:pt x="38862" y="51816"/>
                </a:lnTo>
                <a:lnTo>
                  <a:pt x="51816" y="51816"/>
                </a:lnTo>
                <a:close/>
              </a:path>
              <a:path w="3491865" h="1702435">
                <a:moveTo>
                  <a:pt x="2074926" y="796290"/>
                </a:moveTo>
                <a:lnTo>
                  <a:pt x="2013077" y="756539"/>
                </a:lnTo>
                <a:lnTo>
                  <a:pt x="2009140" y="757428"/>
                </a:lnTo>
                <a:lnTo>
                  <a:pt x="2005330" y="763270"/>
                </a:lnTo>
                <a:lnTo>
                  <a:pt x="2006219" y="767207"/>
                </a:lnTo>
                <a:lnTo>
                  <a:pt x="2040928" y="789533"/>
                </a:lnTo>
                <a:lnTo>
                  <a:pt x="1505623" y="782739"/>
                </a:lnTo>
                <a:lnTo>
                  <a:pt x="1495348" y="788974"/>
                </a:lnTo>
                <a:lnTo>
                  <a:pt x="1504416" y="783463"/>
                </a:lnTo>
                <a:lnTo>
                  <a:pt x="1505623" y="782739"/>
                </a:lnTo>
                <a:lnTo>
                  <a:pt x="1506080" y="782447"/>
                </a:lnTo>
                <a:lnTo>
                  <a:pt x="1537843" y="763143"/>
                </a:lnTo>
                <a:lnTo>
                  <a:pt x="1540891" y="761365"/>
                </a:lnTo>
                <a:lnTo>
                  <a:pt x="1541780" y="757428"/>
                </a:lnTo>
                <a:lnTo>
                  <a:pt x="1540002" y="754380"/>
                </a:lnTo>
                <a:lnTo>
                  <a:pt x="1538224" y="751459"/>
                </a:lnTo>
                <a:lnTo>
                  <a:pt x="1534287" y="750443"/>
                </a:lnTo>
                <a:lnTo>
                  <a:pt x="1531239" y="752348"/>
                </a:lnTo>
                <a:lnTo>
                  <a:pt x="1471422" y="788670"/>
                </a:lnTo>
                <a:lnTo>
                  <a:pt x="1533271" y="828421"/>
                </a:lnTo>
                <a:lnTo>
                  <a:pt x="1537208" y="827532"/>
                </a:lnTo>
                <a:lnTo>
                  <a:pt x="1541018" y="821690"/>
                </a:lnTo>
                <a:lnTo>
                  <a:pt x="1540129" y="817753"/>
                </a:lnTo>
                <a:lnTo>
                  <a:pt x="1505407" y="795439"/>
                </a:lnTo>
                <a:lnTo>
                  <a:pt x="2040712" y="802233"/>
                </a:lnTo>
                <a:lnTo>
                  <a:pt x="2008505" y="821817"/>
                </a:lnTo>
                <a:lnTo>
                  <a:pt x="2005457" y="823595"/>
                </a:lnTo>
                <a:lnTo>
                  <a:pt x="2004568" y="827532"/>
                </a:lnTo>
                <a:lnTo>
                  <a:pt x="2006346" y="830580"/>
                </a:lnTo>
                <a:lnTo>
                  <a:pt x="2008124" y="833501"/>
                </a:lnTo>
                <a:lnTo>
                  <a:pt x="2012061" y="834517"/>
                </a:lnTo>
                <a:lnTo>
                  <a:pt x="2015109" y="832612"/>
                </a:lnTo>
                <a:lnTo>
                  <a:pt x="2064677" y="802513"/>
                </a:lnTo>
                <a:lnTo>
                  <a:pt x="2074926" y="796290"/>
                </a:lnTo>
                <a:close/>
              </a:path>
              <a:path w="3491865" h="1702435">
                <a:moveTo>
                  <a:pt x="2109978" y="1658874"/>
                </a:moveTo>
                <a:lnTo>
                  <a:pt x="2099792" y="1652600"/>
                </a:lnTo>
                <a:lnTo>
                  <a:pt x="2050415" y="1622145"/>
                </a:lnTo>
                <a:lnTo>
                  <a:pt x="2047367" y="1620304"/>
                </a:lnTo>
                <a:lnTo>
                  <a:pt x="2043430" y="1621231"/>
                </a:lnTo>
                <a:lnTo>
                  <a:pt x="2041652" y="1624215"/>
                </a:lnTo>
                <a:lnTo>
                  <a:pt x="2039747" y="1627212"/>
                </a:lnTo>
                <a:lnTo>
                  <a:pt x="2040763" y="1631124"/>
                </a:lnTo>
                <a:lnTo>
                  <a:pt x="2043684" y="1632953"/>
                </a:lnTo>
                <a:lnTo>
                  <a:pt x="2075853" y="1652752"/>
                </a:lnTo>
                <a:lnTo>
                  <a:pt x="1468882" y="1656880"/>
                </a:lnTo>
                <a:lnTo>
                  <a:pt x="1458760" y="1663306"/>
                </a:lnTo>
                <a:lnTo>
                  <a:pt x="1467167" y="1657959"/>
                </a:lnTo>
                <a:lnTo>
                  <a:pt x="1468882" y="1656880"/>
                </a:lnTo>
                <a:lnTo>
                  <a:pt x="1503680" y="1634756"/>
                </a:lnTo>
                <a:lnTo>
                  <a:pt x="1504569" y="1630832"/>
                </a:lnTo>
                <a:lnTo>
                  <a:pt x="1502791" y="1627873"/>
                </a:lnTo>
                <a:lnTo>
                  <a:pt x="1500886" y="1624914"/>
                </a:lnTo>
                <a:lnTo>
                  <a:pt x="1496949" y="1624025"/>
                </a:lnTo>
                <a:lnTo>
                  <a:pt x="1493901" y="1625904"/>
                </a:lnTo>
                <a:lnTo>
                  <a:pt x="1434846" y="1663446"/>
                </a:lnTo>
                <a:lnTo>
                  <a:pt x="1494409" y="1700174"/>
                </a:lnTo>
                <a:lnTo>
                  <a:pt x="1497457" y="1702015"/>
                </a:lnTo>
                <a:lnTo>
                  <a:pt x="1501394" y="1701088"/>
                </a:lnTo>
                <a:lnTo>
                  <a:pt x="1503172" y="1698104"/>
                </a:lnTo>
                <a:lnTo>
                  <a:pt x="1505077" y="1695107"/>
                </a:lnTo>
                <a:lnTo>
                  <a:pt x="1504061" y="1691195"/>
                </a:lnTo>
                <a:lnTo>
                  <a:pt x="1501140" y="1689366"/>
                </a:lnTo>
                <a:lnTo>
                  <a:pt x="1469199" y="1669719"/>
                </a:lnTo>
                <a:lnTo>
                  <a:pt x="1468958" y="1669580"/>
                </a:lnTo>
                <a:lnTo>
                  <a:pt x="2075929" y="1665452"/>
                </a:lnTo>
                <a:lnTo>
                  <a:pt x="2041144" y="1687563"/>
                </a:lnTo>
                <a:lnTo>
                  <a:pt x="2040255" y="1691487"/>
                </a:lnTo>
                <a:lnTo>
                  <a:pt x="2042033" y="1694446"/>
                </a:lnTo>
                <a:lnTo>
                  <a:pt x="2043938" y="1697405"/>
                </a:lnTo>
                <a:lnTo>
                  <a:pt x="2047875" y="1698294"/>
                </a:lnTo>
                <a:lnTo>
                  <a:pt x="2109978" y="1658874"/>
                </a:lnTo>
                <a:close/>
              </a:path>
              <a:path w="3491865" h="1702435">
                <a:moveTo>
                  <a:pt x="3491484" y="1239012"/>
                </a:moveTo>
                <a:lnTo>
                  <a:pt x="3439668" y="1213104"/>
                </a:lnTo>
                <a:lnTo>
                  <a:pt x="3439668" y="1226058"/>
                </a:lnTo>
                <a:lnTo>
                  <a:pt x="289560" y="1224534"/>
                </a:lnTo>
                <a:lnTo>
                  <a:pt x="289560" y="1250442"/>
                </a:lnTo>
                <a:lnTo>
                  <a:pt x="3439668" y="1251966"/>
                </a:lnTo>
                <a:lnTo>
                  <a:pt x="3439668" y="1264920"/>
                </a:lnTo>
                <a:lnTo>
                  <a:pt x="3465576" y="1251966"/>
                </a:lnTo>
                <a:lnTo>
                  <a:pt x="3491484" y="1239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75806" y="5143627"/>
            <a:ext cx="755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0" dirty="0">
                <a:latin typeface="Times New Roman"/>
                <a:cs typeface="Times New Roman"/>
              </a:rPr>
              <a:t>f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75123" y="4579365"/>
            <a:ext cx="1930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25" dirty="0">
                <a:latin typeface="Times New Roman"/>
                <a:cs typeface="Times New Roman"/>
              </a:rPr>
              <a:t>B</a:t>
            </a:r>
            <a:r>
              <a:rPr sz="1400" spc="-25" dirty="0">
                <a:latin typeface="Times New Roman"/>
                <a:cs typeface="Times New Roman"/>
              </a:rPr>
              <a:t>’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014408" y="4419346"/>
            <a:ext cx="3068320" cy="1723389"/>
            <a:chOff x="3014408" y="4419346"/>
            <a:chExt cx="3068320" cy="1723389"/>
          </a:xfrm>
        </p:grpSpPr>
        <p:sp>
          <p:nvSpPr>
            <p:cNvPr id="12" name="object 12"/>
            <p:cNvSpPr/>
            <p:nvPr/>
          </p:nvSpPr>
          <p:spPr>
            <a:xfrm>
              <a:off x="4783073" y="5278374"/>
              <a:ext cx="1905" cy="146685"/>
            </a:xfrm>
            <a:custGeom>
              <a:avLst/>
              <a:gdLst/>
              <a:ahLst/>
              <a:cxnLst/>
              <a:rect l="l" t="t" r="r" b="b"/>
              <a:pathLst>
                <a:path w="1904" h="146685">
                  <a:moveTo>
                    <a:pt x="0" y="0"/>
                  </a:moveTo>
                  <a:lnTo>
                    <a:pt x="1524" y="146303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27425" y="5337810"/>
              <a:ext cx="146685" cy="1905"/>
            </a:xfrm>
            <a:custGeom>
              <a:avLst/>
              <a:gdLst/>
              <a:ahLst/>
              <a:cxnLst/>
              <a:rect l="l" t="t" r="r" b="b"/>
              <a:pathLst>
                <a:path w="146685" h="1904">
                  <a:moveTo>
                    <a:pt x="0" y="0"/>
                  </a:moveTo>
                  <a:lnTo>
                    <a:pt x="146304" y="1523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67811" y="5149834"/>
              <a:ext cx="327660" cy="354965"/>
            </a:xfrm>
            <a:custGeom>
              <a:avLst/>
              <a:gdLst/>
              <a:ahLst/>
              <a:cxnLst/>
              <a:rect l="l" t="t" r="r" b="b"/>
              <a:pathLst>
                <a:path w="327660" h="354964">
                  <a:moveTo>
                    <a:pt x="202691" y="52466"/>
                  </a:moveTo>
                  <a:lnTo>
                    <a:pt x="182741" y="15047"/>
                  </a:lnTo>
                  <a:lnTo>
                    <a:pt x="165576" y="0"/>
                  </a:lnTo>
                  <a:lnTo>
                    <a:pt x="150078" y="263"/>
                  </a:lnTo>
                  <a:lnTo>
                    <a:pt x="135127" y="8778"/>
                  </a:lnTo>
                  <a:lnTo>
                    <a:pt x="127486" y="25923"/>
                  </a:lnTo>
                  <a:lnTo>
                    <a:pt x="122761" y="46402"/>
                  </a:lnTo>
                  <a:lnTo>
                    <a:pt x="119393" y="67500"/>
                  </a:lnTo>
                  <a:lnTo>
                    <a:pt x="115824" y="86502"/>
                  </a:lnTo>
                  <a:lnTo>
                    <a:pt x="113284" y="114139"/>
                  </a:lnTo>
                  <a:lnTo>
                    <a:pt x="112839" y="129857"/>
                  </a:lnTo>
                  <a:lnTo>
                    <a:pt x="112680" y="145742"/>
                  </a:lnTo>
                  <a:lnTo>
                    <a:pt x="110998" y="173878"/>
                  </a:lnTo>
                  <a:lnTo>
                    <a:pt x="106119" y="219929"/>
                  </a:lnTo>
                  <a:lnTo>
                    <a:pt x="98683" y="264834"/>
                  </a:lnTo>
                  <a:lnTo>
                    <a:pt x="87487" y="303403"/>
                  </a:lnTo>
                  <a:lnTo>
                    <a:pt x="49000" y="340775"/>
                  </a:lnTo>
                  <a:lnTo>
                    <a:pt x="19304" y="329199"/>
                  </a:lnTo>
                  <a:lnTo>
                    <a:pt x="8715" y="305621"/>
                  </a:lnTo>
                  <a:lnTo>
                    <a:pt x="3937" y="300688"/>
                  </a:lnTo>
                  <a:lnTo>
                    <a:pt x="2016" y="303946"/>
                  </a:lnTo>
                  <a:lnTo>
                    <a:pt x="0" y="304942"/>
                  </a:lnTo>
                </a:path>
                <a:path w="327660" h="354964">
                  <a:moveTo>
                    <a:pt x="327660" y="66182"/>
                  </a:moveTo>
                  <a:lnTo>
                    <a:pt x="307709" y="28763"/>
                  </a:lnTo>
                  <a:lnTo>
                    <a:pt x="290544" y="13716"/>
                  </a:lnTo>
                  <a:lnTo>
                    <a:pt x="275046" y="13979"/>
                  </a:lnTo>
                  <a:lnTo>
                    <a:pt x="260096" y="22494"/>
                  </a:lnTo>
                  <a:lnTo>
                    <a:pt x="252454" y="39639"/>
                  </a:lnTo>
                  <a:lnTo>
                    <a:pt x="247729" y="60118"/>
                  </a:lnTo>
                  <a:lnTo>
                    <a:pt x="244361" y="81216"/>
                  </a:lnTo>
                  <a:lnTo>
                    <a:pt x="240791" y="100218"/>
                  </a:lnTo>
                  <a:lnTo>
                    <a:pt x="238251" y="127855"/>
                  </a:lnTo>
                  <a:lnTo>
                    <a:pt x="237807" y="143573"/>
                  </a:lnTo>
                  <a:lnTo>
                    <a:pt x="237648" y="159458"/>
                  </a:lnTo>
                  <a:lnTo>
                    <a:pt x="235965" y="187594"/>
                  </a:lnTo>
                  <a:lnTo>
                    <a:pt x="231087" y="233645"/>
                  </a:lnTo>
                  <a:lnTo>
                    <a:pt x="223651" y="278550"/>
                  </a:lnTo>
                  <a:lnTo>
                    <a:pt x="212455" y="317119"/>
                  </a:lnTo>
                  <a:lnTo>
                    <a:pt x="173968" y="354491"/>
                  </a:lnTo>
                  <a:lnTo>
                    <a:pt x="144271" y="342915"/>
                  </a:lnTo>
                  <a:lnTo>
                    <a:pt x="133683" y="319337"/>
                  </a:lnTo>
                  <a:lnTo>
                    <a:pt x="128905" y="314404"/>
                  </a:lnTo>
                  <a:lnTo>
                    <a:pt x="126984" y="317662"/>
                  </a:lnTo>
                  <a:lnTo>
                    <a:pt x="124968" y="318658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35601" y="4435602"/>
              <a:ext cx="1164590" cy="911860"/>
            </a:xfrm>
            <a:custGeom>
              <a:avLst/>
              <a:gdLst/>
              <a:ahLst/>
              <a:cxnLst/>
              <a:rect l="l" t="t" r="r" b="b"/>
              <a:pathLst>
                <a:path w="1164589" h="911860">
                  <a:moveTo>
                    <a:pt x="350520" y="0"/>
                  </a:moveTo>
                  <a:lnTo>
                    <a:pt x="298731" y="9682"/>
                  </a:lnTo>
                  <a:lnTo>
                    <a:pt x="249299" y="37808"/>
                  </a:lnTo>
                  <a:lnTo>
                    <a:pt x="202766" y="82996"/>
                  </a:lnTo>
                  <a:lnTo>
                    <a:pt x="159675" y="143867"/>
                  </a:lnTo>
                  <a:lnTo>
                    <a:pt x="139590" y="179751"/>
                  </a:lnTo>
                  <a:lnTo>
                    <a:pt x="120568" y="219039"/>
                  </a:lnTo>
                  <a:lnTo>
                    <a:pt x="102679" y="261556"/>
                  </a:lnTo>
                  <a:lnTo>
                    <a:pt x="85989" y="307131"/>
                  </a:lnTo>
                  <a:lnTo>
                    <a:pt x="70567" y="355590"/>
                  </a:lnTo>
                  <a:lnTo>
                    <a:pt x="56480" y="406762"/>
                  </a:lnTo>
                  <a:lnTo>
                    <a:pt x="43797" y="460473"/>
                  </a:lnTo>
                  <a:lnTo>
                    <a:pt x="32584" y="516552"/>
                  </a:lnTo>
                  <a:lnTo>
                    <a:pt x="22910" y="574825"/>
                  </a:lnTo>
                  <a:lnTo>
                    <a:pt x="14843" y="635119"/>
                  </a:lnTo>
                  <a:lnTo>
                    <a:pt x="8451" y="697263"/>
                  </a:lnTo>
                  <a:lnTo>
                    <a:pt x="3801" y="761083"/>
                  </a:lnTo>
                  <a:lnTo>
                    <a:pt x="961" y="826408"/>
                  </a:lnTo>
                  <a:lnTo>
                    <a:pt x="0" y="893064"/>
                  </a:lnTo>
                </a:path>
                <a:path w="1164589" h="911860">
                  <a:moveTo>
                    <a:pt x="348996" y="0"/>
                  </a:moveTo>
                  <a:lnTo>
                    <a:pt x="400784" y="9682"/>
                  </a:lnTo>
                  <a:lnTo>
                    <a:pt x="450216" y="37808"/>
                  </a:lnTo>
                  <a:lnTo>
                    <a:pt x="496749" y="82996"/>
                  </a:lnTo>
                  <a:lnTo>
                    <a:pt x="539840" y="143867"/>
                  </a:lnTo>
                  <a:lnTo>
                    <a:pt x="559925" y="179751"/>
                  </a:lnTo>
                  <a:lnTo>
                    <a:pt x="578947" y="219039"/>
                  </a:lnTo>
                  <a:lnTo>
                    <a:pt x="596836" y="261556"/>
                  </a:lnTo>
                  <a:lnTo>
                    <a:pt x="613526" y="307131"/>
                  </a:lnTo>
                  <a:lnTo>
                    <a:pt x="628948" y="355590"/>
                  </a:lnTo>
                  <a:lnTo>
                    <a:pt x="643035" y="406762"/>
                  </a:lnTo>
                  <a:lnTo>
                    <a:pt x="655718" y="460473"/>
                  </a:lnTo>
                  <a:lnTo>
                    <a:pt x="666931" y="516552"/>
                  </a:lnTo>
                  <a:lnTo>
                    <a:pt x="676605" y="574825"/>
                  </a:lnTo>
                  <a:lnTo>
                    <a:pt x="684672" y="635119"/>
                  </a:lnTo>
                  <a:lnTo>
                    <a:pt x="691064" y="697263"/>
                  </a:lnTo>
                  <a:lnTo>
                    <a:pt x="695714" y="761083"/>
                  </a:lnTo>
                  <a:lnTo>
                    <a:pt x="698554" y="826408"/>
                  </a:lnTo>
                  <a:lnTo>
                    <a:pt x="699515" y="893064"/>
                  </a:lnTo>
                </a:path>
                <a:path w="1164589" h="911860">
                  <a:moveTo>
                    <a:pt x="938784" y="516636"/>
                  </a:moveTo>
                  <a:lnTo>
                    <a:pt x="873223" y="533342"/>
                  </a:lnTo>
                  <a:lnTo>
                    <a:pt x="815165" y="580211"/>
                  </a:lnTo>
                  <a:lnTo>
                    <a:pt x="789830" y="613431"/>
                  </a:lnTo>
                  <a:lnTo>
                    <a:pt x="767426" y="652363"/>
                  </a:lnTo>
                  <a:lnTo>
                    <a:pt x="748306" y="696397"/>
                  </a:lnTo>
                  <a:lnTo>
                    <a:pt x="732823" y="744922"/>
                  </a:lnTo>
                  <a:lnTo>
                    <a:pt x="721327" y="797329"/>
                  </a:lnTo>
                  <a:lnTo>
                    <a:pt x="714171" y="853009"/>
                  </a:lnTo>
                  <a:lnTo>
                    <a:pt x="711708" y="911352"/>
                  </a:lnTo>
                </a:path>
                <a:path w="1164589" h="911860">
                  <a:moveTo>
                    <a:pt x="937260" y="516636"/>
                  </a:moveTo>
                  <a:lnTo>
                    <a:pt x="1002820" y="533342"/>
                  </a:lnTo>
                  <a:lnTo>
                    <a:pt x="1060878" y="580211"/>
                  </a:lnTo>
                  <a:lnTo>
                    <a:pt x="1086213" y="613431"/>
                  </a:lnTo>
                  <a:lnTo>
                    <a:pt x="1108617" y="652363"/>
                  </a:lnTo>
                  <a:lnTo>
                    <a:pt x="1127737" y="696397"/>
                  </a:lnTo>
                  <a:lnTo>
                    <a:pt x="1143220" y="744922"/>
                  </a:lnTo>
                  <a:lnTo>
                    <a:pt x="1154716" y="797329"/>
                  </a:lnTo>
                  <a:lnTo>
                    <a:pt x="1161872" y="853009"/>
                  </a:lnTo>
                  <a:lnTo>
                    <a:pt x="1164336" y="911352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5272" y="5128260"/>
              <a:ext cx="477011" cy="21945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984497" y="4958334"/>
              <a:ext cx="451484" cy="394970"/>
            </a:xfrm>
            <a:custGeom>
              <a:avLst/>
              <a:gdLst/>
              <a:ahLst/>
              <a:cxnLst/>
              <a:rect l="l" t="t" r="r" b="b"/>
              <a:pathLst>
                <a:path w="451485" h="394970">
                  <a:moveTo>
                    <a:pt x="225551" y="0"/>
                  </a:moveTo>
                  <a:lnTo>
                    <a:pt x="160403" y="16706"/>
                  </a:lnTo>
                  <a:lnTo>
                    <a:pt x="102728" y="63575"/>
                  </a:lnTo>
                  <a:lnTo>
                    <a:pt x="77565" y="96795"/>
                  </a:lnTo>
                  <a:lnTo>
                    <a:pt x="55317" y="135727"/>
                  </a:lnTo>
                  <a:lnTo>
                    <a:pt x="36333" y="179761"/>
                  </a:lnTo>
                  <a:lnTo>
                    <a:pt x="20960" y="228286"/>
                  </a:lnTo>
                  <a:lnTo>
                    <a:pt x="9548" y="280693"/>
                  </a:lnTo>
                  <a:lnTo>
                    <a:pt x="2445" y="336373"/>
                  </a:lnTo>
                  <a:lnTo>
                    <a:pt x="0" y="394716"/>
                  </a:lnTo>
                </a:path>
                <a:path w="451485" h="394970">
                  <a:moveTo>
                    <a:pt x="225551" y="0"/>
                  </a:moveTo>
                  <a:lnTo>
                    <a:pt x="290700" y="16706"/>
                  </a:lnTo>
                  <a:lnTo>
                    <a:pt x="348375" y="63575"/>
                  </a:lnTo>
                  <a:lnTo>
                    <a:pt x="373538" y="96795"/>
                  </a:lnTo>
                  <a:lnTo>
                    <a:pt x="395786" y="135727"/>
                  </a:lnTo>
                  <a:lnTo>
                    <a:pt x="414770" y="179761"/>
                  </a:lnTo>
                  <a:lnTo>
                    <a:pt x="430143" y="228286"/>
                  </a:lnTo>
                  <a:lnTo>
                    <a:pt x="441555" y="280693"/>
                  </a:lnTo>
                  <a:lnTo>
                    <a:pt x="448658" y="336373"/>
                  </a:lnTo>
                  <a:lnTo>
                    <a:pt x="451103" y="394716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8915" y="5134356"/>
              <a:ext cx="478535" cy="2209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031235" y="4425696"/>
              <a:ext cx="1736089" cy="460375"/>
            </a:xfrm>
            <a:custGeom>
              <a:avLst/>
              <a:gdLst/>
              <a:ahLst/>
              <a:cxnLst/>
              <a:rect l="l" t="t" r="r" b="b"/>
              <a:pathLst>
                <a:path w="1736089" h="460375">
                  <a:moveTo>
                    <a:pt x="1735836" y="0"/>
                  </a:moveTo>
                  <a:lnTo>
                    <a:pt x="0" y="0"/>
                  </a:lnTo>
                </a:path>
                <a:path w="1736089" h="460375">
                  <a:moveTo>
                    <a:pt x="1429512" y="460247"/>
                  </a:moveTo>
                  <a:lnTo>
                    <a:pt x="13715" y="460247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44823" y="6064631"/>
              <a:ext cx="2514600" cy="78105"/>
            </a:xfrm>
            <a:custGeom>
              <a:avLst/>
              <a:gdLst/>
              <a:ahLst/>
              <a:cxnLst/>
              <a:rect l="l" t="t" r="r" b="b"/>
              <a:pathLst>
                <a:path w="2514600" h="78104">
                  <a:moveTo>
                    <a:pt x="62356" y="0"/>
                  </a:moveTo>
                  <a:lnTo>
                    <a:pt x="59309" y="1854"/>
                  </a:lnTo>
                  <a:lnTo>
                    <a:pt x="0" y="38989"/>
                  </a:lnTo>
                  <a:lnTo>
                    <a:pt x="59309" y="76123"/>
                  </a:lnTo>
                  <a:lnTo>
                    <a:pt x="62356" y="77978"/>
                  </a:lnTo>
                  <a:lnTo>
                    <a:pt x="66293" y="77076"/>
                  </a:lnTo>
                  <a:lnTo>
                    <a:pt x="68072" y="74104"/>
                  </a:lnTo>
                  <a:lnTo>
                    <a:pt x="69976" y="71132"/>
                  </a:lnTo>
                  <a:lnTo>
                    <a:pt x="69087" y="67208"/>
                  </a:lnTo>
                  <a:lnTo>
                    <a:pt x="66039" y="65354"/>
                  </a:lnTo>
                  <a:lnTo>
                    <a:pt x="34015" y="45339"/>
                  </a:lnTo>
                  <a:lnTo>
                    <a:pt x="11937" y="45339"/>
                  </a:lnTo>
                  <a:lnTo>
                    <a:pt x="11937" y="32639"/>
                  </a:lnTo>
                  <a:lnTo>
                    <a:pt x="34015" y="32639"/>
                  </a:lnTo>
                  <a:lnTo>
                    <a:pt x="66039" y="12623"/>
                  </a:lnTo>
                  <a:lnTo>
                    <a:pt x="69087" y="10769"/>
                  </a:lnTo>
                  <a:lnTo>
                    <a:pt x="69976" y="6845"/>
                  </a:lnTo>
                  <a:lnTo>
                    <a:pt x="68072" y="3873"/>
                  </a:lnTo>
                  <a:lnTo>
                    <a:pt x="66293" y="901"/>
                  </a:lnTo>
                  <a:lnTo>
                    <a:pt x="62356" y="0"/>
                  </a:lnTo>
                  <a:close/>
                </a:path>
                <a:path w="2514600" h="78104">
                  <a:moveTo>
                    <a:pt x="2490617" y="38989"/>
                  </a:moveTo>
                  <a:lnTo>
                    <a:pt x="2445512" y="67208"/>
                  </a:lnTo>
                  <a:lnTo>
                    <a:pt x="2444623" y="71132"/>
                  </a:lnTo>
                  <a:lnTo>
                    <a:pt x="2446528" y="74104"/>
                  </a:lnTo>
                  <a:lnTo>
                    <a:pt x="2448305" y="77076"/>
                  </a:lnTo>
                  <a:lnTo>
                    <a:pt x="2452242" y="77978"/>
                  </a:lnTo>
                  <a:lnTo>
                    <a:pt x="2504436" y="45339"/>
                  </a:lnTo>
                  <a:lnTo>
                    <a:pt x="2502662" y="45339"/>
                  </a:lnTo>
                  <a:lnTo>
                    <a:pt x="2502662" y="44373"/>
                  </a:lnTo>
                  <a:lnTo>
                    <a:pt x="2499233" y="44373"/>
                  </a:lnTo>
                  <a:lnTo>
                    <a:pt x="2490617" y="38989"/>
                  </a:lnTo>
                  <a:close/>
                </a:path>
                <a:path w="2514600" h="78104">
                  <a:moveTo>
                    <a:pt x="34015" y="32639"/>
                  </a:moveTo>
                  <a:lnTo>
                    <a:pt x="11937" y="32639"/>
                  </a:lnTo>
                  <a:lnTo>
                    <a:pt x="11937" y="45339"/>
                  </a:lnTo>
                  <a:lnTo>
                    <a:pt x="34015" y="45339"/>
                  </a:lnTo>
                  <a:lnTo>
                    <a:pt x="32471" y="44373"/>
                  </a:lnTo>
                  <a:lnTo>
                    <a:pt x="15239" y="44373"/>
                  </a:lnTo>
                  <a:lnTo>
                    <a:pt x="15239" y="33604"/>
                  </a:lnTo>
                  <a:lnTo>
                    <a:pt x="32471" y="33604"/>
                  </a:lnTo>
                  <a:lnTo>
                    <a:pt x="34015" y="32639"/>
                  </a:lnTo>
                  <a:close/>
                </a:path>
                <a:path w="2514600" h="78104">
                  <a:moveTo>
                    <a:pt x="2480457" y="32639"/>
                  </a:moveTo>
                  <a:lnTo>
                    <a:pt x="34015" y="32639"/>
                  </a:lnTo>
                  <a:lnTo>
                    <a:pt x="23855" y="38989"/>
                  </a:lnTo>
                  <a:lnTo>
                    <a:pt x="34015" y="45339"/>
                  </a:lnTo>
                  <a:lnTo>
                    <a:pt x="2480457" y="45339"/>
                  </a:lnTo>
                  <a:lnTo>
                    <a:pt x="2490617" y="38989"/>
                  </a:lnTo>
                  <a:lnTo>
                    <a:pt x="2480457" y="32639"/>
                  </a:lnTo>
                  <a:close/>
                </a:path>
                <a:path w="2514600" h="78104">
                  <a:moveTo>
                    <a:pt x="2504436" y="32639"/>
                  </a:moveTo>
                  <a:lnTo>
                    <a:pt x="2502662" y="32639"/>
                  </a:lnTo>
                  <a:lnTo>
                    <a:pt x="2502662" y="45339"/>
                  </a:lnTo>
                  <a:lnTo>
                    <a:pt x="2504436" y="45339"/>
                  </a:lnTo>
                  <a:lnTo>
                    <a:pt x="2514600" y="38989"/>
                  </a:lnTo>
                  <a:lnTo>
                    <a:pt x="2504436" y="32639"/>
                  </a:lnTo>
                  <a:close/>
                </a:path>
                <a:path w="2514600" h="78104">
                  <a:moveTo>
                    <a:pt x="15239" y="33604"/>
                  </a:moveTo>
                  <a:lnTo>
                    <a:pt x="15239" y="44373"/>
                  </a:lnTo>
                  <a:lnTo>
                    <a:pt x="23855" y="38989"/>
                  </a:lnTo>
                  <a:lnTo>
                    <a:pt x="15239" y="33604"/>
                  </a:lnTo>
                  <a:close/>
                </a:path>
                <a:path w="2514600" h="78104">
                  <a:moveTo>
                    <a:pt x="23855" y="38989"/>
                  </a:moveTo>
                  <a:lnTo>
                    <a:pt x="15239" y="44373"/>
                  </a:lnTo>
                  <a:lnTo>
                    <a:pt x="32471" y="44373"/>
                  </a:lnTo>
                  <a:lnTo>
                    <a:pt x="23855" y="38989"/>
                  </a:lnTo>
                  <a:close/>
                </a:path>
                <a:path w="2514600" h="78104">
                  <a:moveTo>
                    <a:pt x="2499233" y="33604"/>
                  </a:moveTo>
                  <a:lnTo>
                    <a:pt x="2490617" y="38989"/>
                  </a:lnTo>
                  <a:lnTo>
                    <a:pt x="2499233" y="44373"/>
                  </a:lnTo>
                  <a:lnTo>
                    <a:pt x="2499233" y="33604"/>
                  </a:lnTo>
                  <a:close/>
                </a:path>
                <a:path w="2514600" h="78104">
                  <a:moveTo>
                    <a:pt x="2502662" y="33604"/>
                  </a:moveTo>
                  <a:lnTo>
                    <a:pt x="2499233" y="33604"/>
                  </a:lnTo>
                  <a:lnTo>
                    <a:pt x="2499233" y="44373"/>
                  </a:lnTo>
                  <a:lnTo>
                    <a:pt x="2502662" y="44373"/>
                  </a:lnTo>
                  <a:lnTo>
                    <a:pt x="2502662" y="33604"/>
                  </a:lnTo>
                  <a:close/>
                </a:path>
                <a:path w="2514600" h="78104">
                  <a:moveTo>
                    <a:pt x="32471" y="33604"/>
                  </a:moveTo>
                  <a:lnTo>
                    <a:pt x="15239" y="33604"/>
                  </a:lnTo>
                  <a:lnTo>
                    <a:pt x="23855" y="38989"/>
                  </a:lnTo>
                  <a:lnTo>
                    <a:pt x="32471" y="33604"/>
                  </a:lnTo>
                  <a:close/>
                </a:path>
                <a:path w="2514600" h="78104">
                  <a:moveTo>
                    <a:pt x="2452242" y="0"/>
                  </a:moveTo>
                  <a:lnTo>
                    <a:pt x="2448305" y="901"/>
                  </a:lnTo>
                  <a:lnTo>
                    <a:pt x="2446528" y="3873"/>
                  </a:lnTo>
                  <a:lnTo>
                    <a:pt x="2444623" y="6845"/>
                  </a:lnTo>
                  <a:lnTo>
                    <a:pt x="2445512" y="10769"/>
                  </a:lnTo>
                  <a:lnTo>
                    <a:pt x="2490617" y="38989"/>
                  </a:lnTo>
                  <a:lnTo>
                    <a:pt x="2499233" y="33604"/>
                  </a:lnTo>
                  <a:lnTo>
                    <a:pt x="2502662" y="33604"/>
                  </a:lnTo>
                  <a:lnTo>
                    <a:pt x="2502662" y="32639"/>
                  </a:lnTo>
                  <a:lnTo>
                    <a:pt x="2504436" y="32639"/>
                  </a:lnTo>
                  <a:lnTo>
                    <a:pt x="24522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578984" y="5417921"/>
            <a:ext cx="323215" cy="959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00"/>
              </a:spcBef>
            </a:pPr>
            <a:r>
              <a:rPr sz="1400" i="1" spc="-25" dirty="0">
                <a:latin typeface="Times New Roman"/>
                <a:cs typeface="Times New Roman"/>
              </a:rPr>
              <a:t>f</a:t>
            </a:r>
            <a:r>
              <a:rPr sz="1350" i="1" spc="-37" baseline="-21604" dirty="0">
                <a:latin typeface="Times New Roman"/>
                <a:cs typeface="Times New Roman"/>
              </a:rPr>
              <a:t>c</a:t>
            </a:r>
            <a:endParaRPr sz="1350" baseline="-21604">
              <a:latin typeface="Times New Roman"/>
              <a:cs typeface="Times New Roman"/>
            </a:endParaRPr>
          </a:p>
          <a:p>
            <a:pPr marL="38100" marR="30480" indent="36195">
              <a:lnSpc>
                <a:spcPct val="162000"/>
              </a:lnSpc>
              <a:spcBef>
                <a:spcPts val="225"/>
              </a:spcBef>
            </a:pPr>
            <a:r>
              <a:rPr sz="1400" i="1" spc="-25" dirty="0">
                <a:latin typeface="Times New Roman"/>
                <a:cs typeface="Times New Roman"/>
              </a:rPr>
              <a:t>B</a:t>
            </a:r>
            <a:r>
              <a:rPr sz="1400" spc="-25" dirty="0">
                <a:latin typeface="Times New Roman"/>
                <a:cs typeface="Times New Roman"/>
              </a:rPr>
              <a:t>” </a:t>
            </a:r>
            <a:r>
              <a:rPr sz="1400" i="1" spc="-25" dirty="0">
                <a:latin typeface="Times New Roman"/>
                <a:cs typeface="Times New Roman"/>
              </a:rPr>
              <a:t>B</a:t>
            </a:r>
            <a:r>
              <a:rPr sz="1400" spc="-25" dirty="0">
                <a:latin typeface="Times New Roman"/>
                <a:cs typeface="Times New Roman"/>
              </a:rPr>
              <a:t>”’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18638" y="4309109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22879" y="4752594"/>
            <a:ext cx="215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Times New Roman"/>
                <a:cs typeface="Times New Roman"/>
              </a:rPr>
              <a:t>0.5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29584" y="5326379"/>
            <a:ext cx="2537460" cy="782320"/>
          </a:xfrm>
          <a:custGeom>
            <a:avLst/>
            <a:gdLst/>
            <a:ahLst/>
            <a:cxnLst/>
            <a:rect l="l" t="t" r="r" b="b"/>
            <a:pathLst>
              <a:path w="2537460" h="782320">
                <a:moveTo>
                  <a:pt x="0" y="769620"/>
                </a:moveTo>
                <a:lnTo>
                  <a:pt x="0" y="6096"/>
                </a:lnTo>
              </a:path>
              <a:path w="2537460" h="782320">
                <a:moveTo>
                  <a:pt x="2537460" y="781812"/>
                </a:moveTo>
                <a:lnTo>
                  <a:pt x="2537460" y="18288"/>
                </a:lnTo>
              </a:path>
              <a:path w="2537460" h="782320">
                <a:moveTo>
                  <a:pt x="899160" y="448056"/>
                </a:moveTo>
                <a:lnTo>
                  <a:pt x="899160" y="0"/>
                </a:lnTo>
              </a:path>
              <a:path w="2537460" h="782320">
                <a:moveTo>
                  <a:pt x="1609343" y="466344"/>
                </a:moveTo>
                <a:lnTo>
                  <a:pt x="1609343" y="18288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54888" y="5438343"/>
            <a:ext cx="21329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power</a:t>
            </a:r>
            <a:r>
              <a:rPr sz="2400" b="1" spc="-8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spectrum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LINEAR</a:t>
            </a:r>
            <a:r>
              <a:rPr spc="-55" dirty="0"/>
              <a:t> </a:t>
            </a:r>
            <a:r>
              <a:rPr dirty="0"/>
              <a:t>MODULATION:</a:t>
            </a:r>
            <a:r>
              <a:rPr spc="-80" dirty="0"/>
              <a:t> </a:t>
            </a:r>
            <a:r>
              <a:rPr spc="-20" dirty="0"/>
              <a:t>BPSK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900430"/>
            <a:ext cx="64585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Binary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phase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shift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keying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(BPSK) </a:t>
            </a:r>
            <a:r>
              <a:rPr sz="2000" dirty="0">
                <a:solidFill>
                  <a:srgbClr val="000099"/>
                </a:solidFill>
                <a:latin typeface="Wingdings"/>
                <a:cs typeface="Wingdings"/>
              </a:rPr>
              <a:t></a:t>
            </a:r>
            <a:r>
              <a:rPr sz="2000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Digital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modulation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40051" y="1632204"/>
            <a:ext cx="4482465" cy="920750"/>
          </a:xfrm>
          <a:custGeom>
            <a:avLst/>
            <a:gdLst/>
            <a:ahLst/>
            <a:cxnLst/>
            <a:rect l="l" t="t" r="r" b="b"/>
            <a:pathLst>
              <a:path w="4482465" h="920750">
                <a:moveTo>
                  <a:pt x="4482084" y="0"/>
                </a:moveTo>
                <a:lnTo>
                  <a:pt x="0" y="0"/>
                </a:lnTo>
                <a:lnTo>
                  <a:pt x="0" y="920496"/>
                </a:lnTo>
                <a:lnTo>
                  <a:pt x="4482084" y="920496"/>
                </a:lnTo>
                <a:lnTo>
                  <a:pt x="4482084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34736" y="1557765"/>
            <a:ext cx="1360170" cy="89789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825"/>
              </a:spcBef>
            </a:pPr>
            <a:r>
              <a:rPr sz="2250" dirty="0">
                <a:latin typeface="Times New Roman"/>
                <a:cs typeface="Times New Roman"/>
              </a:rPr>
              <a:t>for</a:t>
            </a:r>
            <a:r>
              <a:rPr sz="2250" spc="-40" dirty="0">
                <a:latin typeface="Times New Roman"/>
                <a:cs typeface="Times New Roman"/>
              </a:rPr>
              <a:t> </a:t>
            </a:r>
            <a:r>
              <a:rPr sz="2250" spc="-10" dirty="0">
                <a:latin typeface="Times New Roman"/>
                <a:cs typeface="Times New Roman"/>
              </a:rPr>
              <a:t>binary</a:t>
            </a:r>
            <a:r>
              <a:rPr sz="2250" spc="-245" dirty="0">
                <a:latin typeface="Times New Roman"/>
                <a:cs typeface="Times New Roman"/>
              </a:rPr>
              <a:t> </a:t>
            </a:r>
            <a:r>
              <a:rPr sz="2250" spc="-50" dirty="0">
                <a:latin typeface="Times New Roman"/>
                <a:cs typeface="Times New Roman"/>
              </a:rPr>
              <a:t>1</a:t>
            </a: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35"/>
              </a:spcBef>
            </a:pPr>
            <a:r>
              <a:rPr sz="2250" dirty="0">
                <a:latin typeface="Times New Roman"/>
                <a:cs typeface="Times New Roman"/>
              </a:rPr>
              <a:t>for</a:t>
            </a:r>
            <a:r>
              <a:rPr sz="2250" spc="-7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binary</a:t>
            </a:r>
            <a:r>
              <a:rPr sz="2250" spc="-60" dirty="0">
                <a:latin typeface="Times New Roman"/>
                <a:cs typeface="Times New Roman"/>
              </a:rPr>
              <a:t> </a:t>
            </a:r>
            <a:r>
              <a:rPr sz="2250" spc="-50" dirty="0">
                <a:latin typeface="Times New Roman"/>
                <a:cs typeface="Times New Roman"/>
              </a:rPr>
              <a:t>0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71325" y="2065078"/>
            <a:ext cx="2132330" cy="3937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4"/>
              </a:spcBef>
            </a:pPr>
            <a:r>
              <a:rPr sz="3375" spc="179" baseline="33333" dirty="0">
                <a:latin typeface="Symbol"/>
                <a:cs typeface="Symbol"/>
              </a:rPr>
              <a:t></a:t>
            </a:r>
            <a:r>
              <a:rPr sz="2250" i="1" spc="120" dirty="0">
                <a:latin typeface="Times New Roman"/>
                <a:cs typeface="Times New Roman"/>
              </a:rPr>
              <a:t>A</a:t>
            </a:r>
            <a:r>
              <a:rPr sz="2250" i="1" spc="34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cos(2</a:t>
            </a:r>
            <a:r>
              <a:rPr sz="2400" dirty="0">
                <a:latin typeface="Symbol"/>
                <a:cs typeface="Symbol"/>
              </a:rPr>
              <a:t></a:t>
            </a:r>
            <a:r>
              <a:rPr sz="2250" i="1" dirty="0">
                <a:latin typeface="Times New Roman"/>
                <a:cs typeface="Times New Roman"/>
              </a:rPr>
              <a:t>f</a:t>
            </a:r>
            <a:r>
              <a:rPr sz="2250" i="1" spc="200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t</a:t>
            </a:r>
            <a:r>
              <a:rPr sz="2250" i="1" spc="-8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310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Symbol"/>
                <a:cs typeface="Symbol"/>
              </a:rPr>
              <a:t></a:t>
            </a:r>
            <a:r>
              <a:rPr sz="2400" spc="-275" dirty="0">
                <a:latin typeface="Times New Roman"/>
                <a:cs typeface="Times New Roman"/>
              </a:rPr>
              <a:t> </a:t>
            </a:r>
            <a:r>
              <a:rPr sz="2250" spc="-50" dirty="0"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62846" y="1861914"/>
            <a:ext cx="918844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2250" i="1" spc="60" dirty="0">
                <a:latin typeface="Times New Roman"/>
                <a:cs typeface="Times New Roman"/>
              </a:rPr>
              <a:t>s</a:t>
            </a:r>
            <a:r>
              <a:rPr sz="2250" spc="60" dirty="0">
                <a:latin typeface="Times New Roman"/>
                <a:cs typeface="Times New Roman"/>
              </a:rPr>
              <a:t>(</a:t>
            </a:r>
            <a:r>
              <a:rPr sz="2250" i="1" spc="60" dirty="0">
                <a:latin typeface="Times New Roman"/>
                <a:cs typeface="Times New Roman"/>
              </a:rPr>
              <a:t>t</a:t>
            </a:r>
            <a:r>
              <a:rPr sz="2250" spc="60" dirty="0">
                <a:latin typeface="Times New Roman"/>
                <a:cs typeface="Times New Roman"/>
              </a:rPr>
              <a:t>)</a:t>
            </a:r>
            <a:r>
              <a:rPr sz="2250" spc="-3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30" dirty="0">
                <a:latin typeface="Times New Roman"/>
                <a:cs typeface="Times New Roman"/>
              </a:rPr>
              <a:t> </a:t>
            </a:r>
            <a:r>
              <a:rPr sz="3375" spc="-75" baseline="38271" dirty="0">
                <a:latin typeface="Symbol"/>
                <a:cs typeface="Symbol"/>
              </a:rPr>
              <a:t></a:t>
            </a:r>
            <a:endParaRPr sz="3375" baseline="38271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96726" y="2157543"/>
            <a:ext cx="14300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323850" algn="l"/>
                <a:tab pos="1339850" algn="l"/>
              </a:tabLst>
            </a:pPr>
            <a:r>
              <a:rPr sz="2250" spc="-50" dirty="0">
                <a:latin typeface="Symbol"/>
                <a:cs typeface="Symbol"/>
              </a:rPr>
              <a:t>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1950" i="1" spc="-75" baseline="2136" dirty="0">
                <a:latin typeface="Times New Roman"/>
                <a:cs typeface="Times New Roman"/>
              </a:rPr>
              <a:t>c</a:t>
            </a:r>
            <a:r>
              <a:rPr sz="1950" i="1" baseline="2136" dirty="0">
                <a:latin typeface="Times New Roman"/>
                <a:cs typeface="Times New Roman"/>
              </a:rPr>
              <a:t>	</a:t>
            </a:r>
            <a:r>
              <a:rPr sz="1950" i="1" spc="-75" baseline="2136" dirty="0">
                <a:latin typeface="Times New Roman"/>
                <a:cs typeface="Times New Roman"/>
              </a:rPr>
              <a:t>c</a:t>
            </a:r>
            <a:endParaRPr sz="1950" baseline="2136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61705" y="1629007"/>
            <a:ext cx="1519555" cy="3937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4"/>
              </a:spcBef>
            </a:pPr>
            <a:r>
              <a:rPr sz="2250" i="1" dirty="0">
                <a:latin typeface="Times New Roman"/>
                <a:cs typeface="Times New Roman"/>
              </a:rPr>
              <a:t>A</a:t>
            </a:r>
            <a:r>
              <a:rPr sz="1950" i="1" baseline="-23504" dirty="0">
                <a:latin typeface="Times New Roman"/>
                <a:cs typeface="Times New Roman"/>
              </a:rPr>
              <a:t>c</a:t>
            </a:r>
            <a:r>
              <a:rPr sz="1950" i="1" spc="104" baseline="-23504" dirty="0">
                <a:latin typeface="Times New Roman"/>
                <a:cs typeface="Times New Roman"/>
              </a:rPr>
              <a:t> </a:t>
            </a:r>
            <a:r>
              <a:rPr sz="2250" spc="-10" dirty="0">
                <a:latin typeface="Times New Roman"/>
                <a:cs typeface="Times New Roman"/>
              </a:rPr>
              <a:t>cos(2</a:t>
            </a:r>
            <a:r>
              <a:rPr sz="2400" spc="-10" dirty="0">
                <a:latin typeface="Symbol"/>
                <a:cs typeface="Symbol"/>
              </a:rPr>
              <a:t></a:t>
            </a:r>
            <a:r>
              <a:rPr sz="2250" i="1" spc="-10" dirty="0">
                <a:latin typeface="Times New Roman"/>
                <a:cs typeface="Times New Roman"/>
              </a:rPr>
              <a:t>f</a:t>
            </a:r>
            <a:r>
              <a:rPr sz="1950" i="1" spc="-15" baseline="-23504" dirty="0">
                <a:latin typeface="Times New Roman"/>
                <a:cs typeface="Times New Roman"/>
              </a:rPr>
              <a:t>c</a:t>
            </a:r>
            <a:r>
              <a:rPr sz="2250" i="1" spc="-10" dirty="0">
                <a:latin typeface="Times New Roman"/>
                <a:cs typeface="Times New Roman"/>
              </a:rPr>
              <a:t>t</a:t>
            </a:r>
            <a:r>
              <a:rPr sz="2250" spc="-10" dirty="0"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88541" y="2853690"/>
            <a:ext cx="1755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alternatively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93976" y="3395471"/>
            <a:ext cx="4238625" cy="920750"/>
          </a:xfrm>
          <a:custGeom>
            <a:avLst/>
            <a:gdLst/>
            <a:ahLst/>
            <a:cxnLst/>
            <a:rect l="l" t="t" r="r" b="b"/>
            <a:pathLst>
              <a:path w="4238625" h="920750">
                <a:moveTo>
                  <a:pt x="4238244" y="0"/>
                </a:moveTo>
                <a:lnTo>
                  <a:pt x="0" y="0"/>
                </a:lnTo>
                <a:lnTo>
                  <a:pt x="0" y="920495"/>
                </a:lnTo>
                <a:lnTo>
                  <a:pt x="4238244" y="920495"/>
                </a:lnTo>
                <a:lnTo>
                  <a:pt x="4238244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951123" y="3321033"/>
            <a:ext cx="1359535" cy="89789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825"/>
              </a:spcBef>
            </a:pPr>
            <a:r>
              <a:rPr sz="2250" dirty="0">
                <a:latin typeface="Times New Roman"/>
                <a:cs typeface="Times New Roman"/>
              </a:rPr>
              <a:t>for</a:t>
            </a:r>
            <a:r>
              <a:rPr sz="2250" spc="-40" dirty="0">
                <a:latin typeface="Times New Roman"/>
                <a:cs typeface="Times New Roman"/>
              </a:rPr>
              <a:t> </a:t>
            </a:r>
            <a:r>
              <a:rPr sz="2250" spc="-10" dirty="0">
                <a:latin typeface="Times New Roman"/>
                <a:cs typeface="Times New Roman"/>
              </a:rPr>
              <a:t>binary</a:t>
            </a:r>
            <a:r>
              <a:rPr sz="2250" spc="-250" dirty="0">
                <a:latin typeface="Times New Roman"/>
                <a:cs typeface="Times New Roman"/>
              </a:rPr>
              <a:t> </a:t>
            </a:r>
            <a:r>
              <a:rPr sz="2250" spc="-50" dirty="0">
                <a:latin typeface="Times New Roman"/>
                <a:cs typeface="Times New Roman"/>
              </a:rPr>
              <a:t>1</a:t>
            </a: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35"/>
              </a:spcBef>
            </a:pPr>
            <a:r>
              <a:rPr sz="2250" dirty="0">
                <a:latin typeface="Times New Roman"/>
                <a:cs typeface="Times New Roman"/>
              </a:rPr>
              <a:t>for</a:t>
            </a:r>
            <a:r>
              <a:rPr sz="2250" spc="-7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binary</a:t>
            </a:r>
            <a:r>
              <a:rPr sz="2250" spc="-55" dirty="0">
                <a:latin typeface="Times New Roman"/>
                <a:cs typeface="Times New Roman"/>
              </a:rPr>
              <a:t> </a:t>
            </a:r>
            <a:r>
              <a:rPr sz="2250" spc="-50" dirty="0">
                <a:latin typeface="Times New Roman"/>
                <a:cs typeface="Times New Roman"/>
              </a:rPr>
              <a:t>0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50725" y="3920810"/>
            <a:ext cx="163830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531495" algn="l"/>
                <a:tab pos="1548130" algn="l"/>
              </a:tabLst>
            </a:pPr>
            <a:r>
              <a:rPr sz="2250" spc="-50" dirty="0">
                <a:latin typeface="Symbol"/>
                <a:cs typeface="Symbol"/>
              </a:rPr>
              <a:t>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1950" i="1" spc="-75" baseline="2136" dirty="0">
                <a:latin typeface="Times New Roman"/>
                <a:cs typeface="Times New Roman"/>
              </a:rPr>
              <a:t>c</a:t>
            </a:r>
            <a:r>
              <a:rPr sz="1950" i="1" baseline="2136" dirty="0">
                <a:latin typeface="Times New Roman"/>
                <a:cs typeface="Times New Roman"/>
              </a:rPr>
              <a:t>	</a:t>
            </a:r>
            <a:r>
              <a:rPr sz="1950" i="1" spc="-75" baseline="2136" dirty="0">
                <a:latin typeface="Times New Roman"/>
                <a:cs typeface="Times New Roman"/>
              </a:rPr>
              <a:t>c</a:t>
            </a:r>
            <a:endParaRPr sz="1950" baseline="2136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25325" y="3828368"/>
            <a:ext cx="1895475" cy="3937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4"/>
              </a:spcBef>
            </a:pPr>
            <a:r>
              <a:rPr sz="3375" baseline="33333" dirty="0">
                <a:latin typeface="Symbol"/>
                <a:cs typeface="Symbol"/>
              </a:rPr>
              <a:t></a:t>
            </a:r>
            <a:r>
              <a:rPr sz="2250" dirty="0">
                <a:latin typeface="Symbol"/>
                <a:cs typeface="Symbol"/>
              </a:rPr>
              <a:t></a:t>
            </a:r>
            <a:r>
              <a:rPr sz="2250" spc="-30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A</a:t>
            </a:r>
            <a:r>
              <a:rPr sz="2250" i="1" spc="36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cos(2</a:t>
            </a:r>
            <a:r>
              <a:rPr sz="2400" dirty="0">
                <a:latin typeface="Symbol"/>
                <a:cs typeface="Symbol"/>
              </a:rPr>
              <a:t></a:t>
            </a:r>
            <a:r>
              <a:rPr sz="2250" i="1" dirty="0">
                <a:latin typeface="Times New Roman"/>
                <a:cs typeface="Times New Roman"/>
              </a:rPr>
              <a:t>f</a:t>
            </a:r>
            <a:r>
              <a:rPr sz="2250" i="1" spc="210" dirty="0">
                <a:latin typeface="Times New Roman"/>
                <a:cs typeface="Times New Roman"/>
              </a:rPr>
              <a:t> </a:t>
            </a:r>
            <a:r>
              <a:rPr sz="2250" i="1" spc="50" dirty="0">
                <a:latin typeface="Times New Roman"/>
                <a:cs typeface="Times New Roman"/>
              </a:rPr>
              <a:t>t</a:t>
            </a:r>
            <a:r>
              <a:rPr sz="2250" spc="50" dirty="0"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16737" y="3392297"/>
            <a:ext cx="2499360" cy="3937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4"/>
              </a:spcBef>
            </a:pPr>
            <a:r>
              <a:rPr sz="3375" i="1" spc="89" baseline="-41975" dirty="0">
                <a:latin typeface="Times New Roman"/>
                <a:cs typeface="Times New Roman"/>
              </a:rPr>
              <a:t>s</a:t>
            </a:r>
            <a:r>
              <a:rPr sz="3375" spc="89" baseline="-41975" dirty="0">
                <a:latin typeface="Times New Roman"/>
                <a:cs typeface="Times New Roman"/>
              </a:rPr>
              <a:t>(</a:t>
            </a:r>
            <a:r>
              <a:rPr sz="3375" i="1" spc="89" baseline="-41975" dirty="0">
                <a:latin typeface="Times New Roman"/>
                <a:cs typeface="Times New Roman"/>
              </a:rPr>
              <a:t>t</a:t>
            </a:r>
            <a:r>
              <a:rPr sz="3375" spc="89" baseline="-41975" dirty="0">
                <a:latin typeface="Times New Roman"/>
                <a:cs typeface="Times New Roman"/>
              </a:rPr>
              <a:t>)</a:t>
            </a:r>
            <a:r>
              <a:rPr sz="3375" spc="-89" baseline="-41975" dirty="0">
                <a:latin typeface="Times New Roman"/>
                <a:cs typeface="Times New Roman"/>
              </a:rPr>
              <a:t> </a:t>
            </a:r>
            <a:r>
              <a:rPr sz="3375" baseline="-41975" dirty="0">
                <a:latin typeface="Symbol"/>
                <a:cs typeface="Symbol"/>
              </a:rPr>
              <a:t></a:t>
            </a:r>
            <a:r>
              <a:rPr sz="3375" spc="-104" baseline="-41975" dirty="0">
                <a:latin typeface="Times New Roman"/>
                <a:cs typeface="Times New Roman"/>
              </a:rPr>
              <a:t> </a:t>
            </a:r>
            <a:r>
              <a:rPr sz="3375" baseline="-3703" dirty="0">
                <a:latin typeface="Symbol"/>
                <a:cs typeface="Symbol"/>
              </a:rPr>
              <a:t></a:t>
            </a:r>
            <a:r>
              <a:rPr sz="3375" spc="607" baseline="-3703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A</a:t>
            </a:r>
            <a:r>
              <a:rPr sz="1950" i="1" baseline="-23504" dirty="0">
                <a:latin typeface="Times New Roman"/>
                <a:cs typeface="Times New Roman"/>
              </a:rPr>
              <a:t>c</a:t>
            </a:r>
            <a:r>
              <a:rPr sz="1950" i="1" spc="284" baseline="-23504" dirty="0">
                <a:latin typeface="Times New Roman"/>
                <a:cs typeface="Times New Roman"/>
              </a:rPr>
              <a:t> </a:t>
            </a:r>
            <a:r>
              <a:rPr sz="2250" spc="-10" dirty="0">
                <a:latin typeface="Times New Roman"/>
                <a:cs typeface="Times New Roman"/>
              </a:rPr>
              <a:t>cos(2</a:t>
            </a:r>
            <a:r>
              <a:rPr sz="2400" spc="-10" dirty="0">
                <a:latin typeface="Symbol"/>
                <a:cs typeface="Symbol"/>
              </a:rPr>
              <a:t></a:t>
            </a:r>
            <a:r>
              <a:rPr sz="2250" i="1" spc="-10" dirty="0">
                <a:latin typeface="Times New Roman"/>
                <a:cs typeface="Times New Roman"/>
              </a:rPr>
              <a:t>f</a:t>
            </a:r>
            <a:r>
              <a:rPr sz="1950" i="1" spc="-15" baseline="-23504" dirty="0">
                <a:latin typeface="Times New Roman"/>
                <a:cs typeface="Times New Roman"/>
              </a:rPr>
              <a:t>c</a:t>
            </a:r>
            <a:r>
              <a:rPr sz="2250" i="1" spc="-10" dirty="0">
                <a:latin typeface="Times New Roman"/>
                <a:cs typeface="Times New Roman"/>
              </a:rPr>
              <a:t>t</a:t>
            </a:r>
            <a:r>
              <a:rPr sz="2250" spc="-10" dirty="0"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55216" y="4803394"/>
            <a:ext cx="4921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Also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called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binary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amplitude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shift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keying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(BASK)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LINEAR</a:t>
            </a:r>
            <a:r>
              <a:rPr spc="-55" dirty="0"/>
              <a:t> </a:t>
            </a:r>
            <a:r>
              <a:rPr dirty="0"/>
              <a:t>MODULATION:</a:t>
            </a:r>
            <a:r>
              <a:rPr spc="-80" dirty="0"/>
              <a:t> </a:t>
            </a:r>
            <a:r>
              <a:rPr spc="-20" dirty="0"/>
              <a:t>BPSK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4240" y="1055263"/>
            <a:ext cx="4986446" cy="275117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915027" y="398907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53403" y="3966717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50922" y="3865245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11651" y="3853942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69592" y="4146803"/>
            <a:ext cx="6772909" cy="1673860"/>
            <a:chOff x="2069592" y="4146803"/>
            <a:chExt cx="6772909" cy="1673860"/>
          </a:xfrm>
        </p:grpSpPr>
        <p:sp>
          <p:nvSpPr>
            <p:cNvPr id="13" name="object 13"/>
            <p:cNvSpPr/>
            <p:nvPr/>
          </p:nvSpPr>
          <p:spPr>
            <a:xfrm>
              <a:off x="2108454" y="4673345"/>
              <a:ext cx="4648200" cy="867410"/>
            </a:xfrm>
            <a:custGeom>
              <a:avLst/>
              <a:gdLst/>
              <a:ahLst/>
              <a:cxnLst/>
              <a:rect l="l" t="t" r="r" b="b"/>
              <a:pathLst>
                <a:path w="4648200" h="867410">
                  <a:moveTo>
                    <a:pt x="0" y="0"/>
                  </a:moveTo>
                  <a:lnTo>
                    <a:pt x="1170432" y="0"/>
                  </a:lnTo>
                </a:path>
                <a:path w="4648200" h="867410">
                  <a:moveTo>
                    <a:pt x="1170432" y="0"/>
                  </a:moveTo>
                  <a:lnTo>
                    <a:pt x="1170432" y="856487"/>
                  </a:lnTo>
                </a:path>
                <a:path w="4648200" h="867410">
                  <a:moveTo>
                    <a:pt x="1182623" y="835151"/>
                  </a:moveTo>
                  <a:lnTo>
                    <a:pt x="2353056" y="835151"/>
                  </a:lnTo>
                </a:path>
                <a:path w="4648200" h="867410">
                  <a:moveTo>
                    <a:pt x="2331720" y="10667"/>
                  </a:moveTo>
                  <a:lnTo>
                    <a:pt x="2331720" y="867155"/>
                  </a:lnTo>
                </a:path>
                <a:path w="4648200" h="867410">
                  <a:moveTo>
                    <a:pt x="2319528" y="33527"/>
                  </a:moveTo>
                  <a:lnTo>
                    <a:pt x="3489959" y="33527"/>
                  </a:lnTo>
                </a:path>
                <a:path w="4648200" h="867410">
                  <a:moveTo>
                    <a:pt x="3479292" y="33527"/>
                  </a:moveTo>
                  <a:lnTo>
                    <a:pt x="4648200" y="33527"/>
                  </a:lnTo>
                </a:path>
              </a:pathLst>
            </a:custGeom>
            <a:ln w="38100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69592" y="4146803"/>
              <a:ext cx="76200" cy="1673860"/>
            </a:xfrm>
            <a:custGeom>
              <a:avLst/>
              <a:gdLst/>
              <a:ahLst/>
              <a:cxnLst/>
              <a:rect l="l" t="t" r="r" b="b"/>
              <a:pathLst>
                <a:path w="76200" h="167386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673352"/>
                  </a:lnTo>
                  <a:lnTo>
                    <a:pt x="44450" y="1673352"/>
                  </a:lnTo>
                  <a:lnTo>
                    <a:pt x="44450" y="63500"/>
                  </a:lnTo>
                  <a:close/>
                </a:path>
                <a:path w="76200" h="167386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67386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11012" y="5245607"/>
              <a:ext cx="3031490" cy="513715"/>
            </a:xfrm>
            <a:custGeom>
              <a:avLst/>
              <a:gdLst/>
              <a:ahLst/>
              <a:cxnLst/>
              <a:rect l="l" t="t" r="r" b="b"/>
              <a:pathLst>
                <a:path w="3031490" h="513714">
                  <a:moveTo>
                    <a:pt x="3031236" y="0"/>
                  </a:moveTo>
                  <a:lnTo>
                    <a:pt x="0" y="0"/>
                  </a:lnTo>
                  <a:lnTo>
                    <a:pt x="0" y="513587"/>
                  </a:lnTo>
                  <a:lnTo>
                    <a:pt x="3031236" y="513587"/>
                  </a:lnTo>
                  <a:lnTo>
                    <a:pt x="3031236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10844" y="4457446"/>
            <a:ext cx="1033780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3444">
              <a:lnSpc>
                <a:spcPts val="2385"/>
              </a:lnSpc>
              <a:spcBef>
                <a:spcPts val="100"/>
              </a:spcBef>
            </a:pPr>
            <a:r>
              <a:rPr sz="2000" b="1" spc="-5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385"/>
              </a:lnSpc>
            </a:pPr>
            <a:r>
              <a:rPr sz="2000" b="1" i="1" spc="-20" dirty="0">
                <a:latin typeface="Times New Roman"/>
                <a:cs typeface="Times New Roman"/>
              </a:rPr>
              <a:t>m</a:t>
            </a:r>
            <a:r>
              <a:rPr sz="2000" b="1" spc="-20" dirty="0">
                <a:latin typeface="Times New Roman"/>
                <a:cs typeface="Times New Roman"/>
              </a:rPr>
              <a:t>(</a:t>
            </a:r>
            <a:r>
              <a:rPr sz="2000" b="1" i="1" spc="-20" dirty="0">
                <a:latin typeface="Times New Roman"/>
                <a:cs typeface="Times New Roman"/>
              </a:rPr>
              <a:t>t</a:t>
            </a:r>
            <a:r>
              <a:rPr sz="2000" b="1" spc="-20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68220" y="5260975"/>
            <a:ext cx="2381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-</a:t>
            </a:r>
            <a:r>
              <a:rPr sz="2000" b="1" spc="-5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3094" y="2216912"/>
            <a:ext cx="3651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20" dirty="0">
                <a:latin typeface="Times New Roman"/>
                <a:cs typeface="Times New Roman"/>
              </a:rPr>
              <a:t>s</a:t>
            </a:r>
            <a:r>
              <a:rPr sz="2000" b="1" spc="-20" dirty="0">
                <a:latin typeface="Times New Roman"/>
                <a:cs typeface="Times New Roman"/>
              </a:rPr>
              <a:t>(</a:t>
            </a:r>
            <a:r>
              <a:rPr sz="2000" b="1" i="1" spc="-20" dirty="0">
                <a:latin typeface="Times New Roman"/>
                <a:cs typeface="Times New Roman"/>
              </a:rPr>
              <a:t>t</a:t>
            </a:r>
            <a:r>
              <a:rPr sz="2000" b="1" spc="-20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30278" y="5212536"/>
            <a:ext cx="2981960" cy="46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i="1" spc="65" dirty="0">
                <a:latin typeface="Times New Roman"/>
                <a:cs typeface="Times New Roman"/>
              </a:rPr>
              <a:t>s</a:t>
            </a:r>
            <a:r>
              <a:rPr sz="2700" spc="65" dirty="0">
                <a:latin typeface="Times New Roman"/>
                <a:cs typeface="Times New Roman"/>
              </a:rPr>
              <a:t>(</a:t>
            </a:r>
            <a:r>
              <a:rPr sz="2700" i="1" spc="65" dirty="0">
                <a:latin typeface="Times New Roman"/>
                <a:cs typeface="Times New Roman"/>
              </a:rPr>
              <a:t>t</a:t>
            </a:r>
            <a:r>
              <a:rPr sz="2700" spc="65" dirty="0">
                <a:latin typeface="Times New Roman"/>
                <a:cs typeface="Times New Roman"/>
              </a:rPr>
              <a:t>)</a:t>
            </a:r>
            <a:r>
              <a:rPr sz="2700" spc="-95" dirty="0">
                <a:latin typeface="Times New Roman"/>
                <a:cs typeface="Times New Roman"/>
              </a:rPr>
              <a:t> </a:t>
            </a:r>
            <a:r>
              <a:rPr sz="2700" spc="55" dirty="0">
                <a:latin typeface="Symbol"/>
                <a:cs typeface="Symbol"/>
              </a:rPr>
              <a:t></a:t>
            </a:r>
            <a:r>
              <a:rPr sz="2700" spc="-110" dirty="0">
                <a:latin typeface="Times New Roman"/>
                <a:cs typeface="Times New Roman"/>
              </a:rPr>
              <a:t> </a:t>
            </a:r>
            <a:r>
              <a:rPr sz="2700" i="1" spc="50" dirty="0">
                <a:latin typeface="Times New Roman"/>
                <a:cs typeface="Times New Roman"/>
              </a:rPr>
              <a:t>m</a:t>
            </a:r>
            <a:r>
              <a:rPr sz="2700" spc="50" dirty="0">
                <a:latin typeface="Times New Roman"/>
                <a:cs typeface="Times New Roman"/>
              </a:rPr>
              <a:t>(</a:t>
            </a:r>
            <a:r>
              <a:rPr sz="2700" i="1" spc="50" dirty="0">
                <a:latin typeface="Times New Roman"/>
                <a:cs typeface="Times New Roman"/>
              </a:rPr>
              <a:t>t</a:t>
            </a:r>
            <a:r>
              <a:rPr sz="2700" spc="50" dirty="0">
                <a:latin typeface="Times New Roman"/>
                <a:cs typeface="Times New Roman"/>
              </a:rPr>
              <a:t>)</a:t>
            </a:r>
            <a:r>
              <a:rPr sz="2700" spc="-385" dirty="0">
                <a:latin typeface="Times New Roman"/>
                <a:cs typeface="Times New Roman"/>
              </a:rPr>
              <a:t> </a:t>
            </a:r>
            <a:r>
              <a:rPr sz="2700" spc="-10" dirty="0">
                <a:latin typeface="Symbol"/>
                <a:cs typeface="Symbol"/>
              </a:rPr>
              <a:t></a:t>
            </a:r>
            <a:r>
              <a:rPr sz="2700" spc="-10" dirty="0">
                <a:latin typeface="Times New Roman"/>
                <a:cs typeface="Times New Roman"/>
              </a:rPr>
              <a:t>sin(2</a:t>
            </a:r>
            <a:r>
              <a:rPr sz="2850" spc="-10" dirty="0">
                <a:latin typeface="Symbol"/>
                <a:cs typeface="Symbol"/>
              </a:rPr>
              <a:t></a:t>
            </a:r>
            <a:r>
              <a:rPr sz="2700" i="1" spc="-10" dirty="0">
                <a:latin typeface="Times New Roman"/>
                <a:cs typeface="Times New Roman"/>
              </a:rPr>
              <a:t>f</a:t>
            </a:r>
            <a:r>
              <a:rPr sz="2325" i="1" spc="-15" baseline="-25089" dirty="0">
                <a:latin typeface="Times New Roman"/>
                <a:cs typeface="Times New Roman"/>
              </a:rPr>
              <a:t>c</a:t>
            </a:r>
            <a:r>
              <a:rPr sz="2700" i="1" spc="-10" dirty="0">
                <a:latin typeface="Times New Roman"/>
                <a:cs typeface="Times New Roman"/>
              </a:rPr>
              <a:t>t</a:t>
            </a:r>
            <a:r>
              <a:rPr sz="2700" spc="-10" dirty="0">
                <a:latin typeface="Times New Roman"/>
                <a:cs typeface="Times New Roman"/>
              </a:rPr>
              <a:t>)</a:t>
            </a:r>
            <a:endParaRPr sz="2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241" y="343661"/>
            <a:ext cx="4850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LINEAR</a:t>
            </a:r>
            <a:r>
              <a:rPr sz="2400" spc="-55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MODULATION:</a:t>
            </a:r>
            <a:r>
              <a:rPr sz="2400" spc="-80" dirty="0">
                <a:latin typeface="Arial Black"/>
                <a:cs typeface="Arial Black"/>
              </a:rPr>
              <a:t> </a:t>
            </a:r>
            <a:r>
              <a:rPr sz="2400" spc="-20" dirty="0">
                <a:latin typeface="Arial Black"/>
                <a:cs typeface="Arial Black"/>
              </a:rPr>
              <a:t>BPSK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11779" y="880872"/>
            <a:ext cx="2651760" cy="843280"/>
          </a:xfrm>
          <a:custGeom>
            <a:avLst/>
            <a:gdLst/>
            <a:ahLst/>
            <a:cxnLst/>
            <a:rect l="l" t="t" r="r" b="b"/>
            <a:pathLst>
              <a:path w="2651760" h="843280">
                <a:moveTo>
                  <a:pt x="2651760" y="0"/>
                </a:moveTo>
                <a:lnTo>
                  <a:pt x="0" y="0"/>
                </a:lnTo>
                <a:lnTo>
                  <a:pt x="0" y="842772"/>
                </a:lnTo>
                <a:lnTo>
                  <a:pt x="2651760" y="842772"/>
                </a:lnTo>
                <a:lnTo>
                  <a:pt x="2651760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66901" y="888564"/>
            <a:ext cx="139065" cy="23367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350" spc="-50" dirty="0">
                <a:latin typeface="Symbol"/>
                <a:cs typeface="Symbol"/>
              </a:rPr>
              <a:t>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31189" y="862346"/>
            <a:ext cx="2621915" cy="84645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50"/>
              </a:spcBef>
            </a:pPr>
            <a:r>
              <a:rPr sz="2350" i="1" dirty="0">
                <a:latin typeface="Times New Roman"/>
                <a:cs typeface="Times New Roman"/>
              </a:rPr>
              <a:t>m</a:t>
            </a:r>
            <a:r>
              <a:rPr sz="2350" dirty="0">
                <a:latin typeface="Times New Roman"/>
                <a:cs typeface="Times New Roman"/>
              </a:rPr>
              <a:t>(</a:t>
            </a:r>
            <a:r>
              <a:rPr sz="2350" i="1" dirty="0">
                <a:latin typeface="Times New Roman"/>
                <a:cs typeface="Times New Roman"/>
              </a:rPr>
              <a:t>t</a:t>
            </a:r>
            <a:r>
              <a:rPr sz="2350" dirty="0">
                <a:latin typeface="Times New Roman"/>
                <a:cs typeface="Times New Roman"/>
              </a:rPr>
              <a:t>)</a:t>
            </a:r>
            <a:r>
              <a:rPr sz="2350" spc="5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Symbol"/>
                <a:cs typeface="Symbol"/>
              </a:rPr>
              <a:t></a:t>
            </a:r>
            <a:r>
              <a:rPr sz="2350" spc="-30" dirty="0">
                <a:latin typeface="Times New Roman"/>
                <a:cs typeface="Times New Roman"/>
              </a:rPr>
              <a:t> </a:t>
            </a:r>
            <a:r>
              <a:rPr sz="5250" baseline="-8730" dirty="0">
                <a:latin typeface="Symbol"/>
                <a:cs typeface="Symbol"/>
              </a:rPr>
              <a:t></a:t>
            </a:r>
            <a:r>
              <a:rPr sz="2350" i="1" dirty="0">
                <a:latin typeface="Times New Roman"/>
                <a:cs typeface="Times New Roman"/>
              </a:rPr>
              <a:t>b</a:t>
            </a:r>
            <a:r>
              <a:rPr sz="2025" i="1" baseline="-24691" dirty="0">
                <a:latin typeface="Times New Roman"/>
                <a:cs typeface="Times New Roman"/>
              </a:rPr>
              <a:t>k</a:t>
            </a:r>
            <a:r>
              <a:rPr sz="2025" i="1" spc="367" baseline="-24691" dirty="0">
                <a:latin typeface="Times New Roman"/>
                <a:cs typeface="Times New Roman"/>
              </a:rPr>
              <a:t> </a:t>
            </a:r>
            <a:r>
              <a:rPr sz="2350" i="1" dirty="0">
                <a:latin typeface="Times New Roman"/>
                <a:cs typeface="Times New Roman"/>
              </a:rPr>
              <a:t>p</a:t>
            </a:r>
            <a:r>
              <a:rPr sz="2350" dirty="0">
                <a:latin typeface="Times New Roman"/>
                <a:cs typeface="Times New Roman"/>
              </a:rPr>
              <a:t>(</a:t>
            </a:r>
            <a:r>
              <a:rPr sz="2350" i="1" dirty="0">
                <a:latin typeface="Times New Roman"/>
                <a:cs typeface="Times New Roman"/>
              </a:rPr>
              <a:t>t</a:t>
            </a:r>
            <a:r>
              <a:rPr sz="2350" i="1" spc="-15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Symbol"/>
                <a:cs typeface="Symbol"/>
              </a:rPr>
              <a:t></a:t>
            </a:r>
            <a:r>
              <a:rPr sz="2350" spc="-170" dirty="0">
                <a:latin typeface="Times New Roman"/>
                <a:cs typeface="Times New Roman"/>
              </a:rPr>
              <a:t> </a:t>
            </a:r>
            <a:r>
              <a:rPr sz="2350" i="1" spc="-35" dirty="0">
                <a:latin typeface="Times New Roman"/>
                <a:cs typeface="Times New Roman"/>
              </a:rPr>
              <a:t>kT</a:t>
            </a:r>
            <a:r>
              <a:rPr sz="2025" i="1" spc="-52" baseline="-24691" dirty="0">
                <a:latin typeface="Times New Roman"/>
                <a:cs typeface="Times New Roman"/>
              </a:rPr>
              <a:t>s</a:t>
            </a:r>
            <a:r>
              <a:rPr sz="2025" i="1" spc="-7" baseline="-24691" dirty="0">
                <a:latin typeface="Times New Roman"/>
                <a:cs typeface="Times New Roman"/>
              </a:rPr>
              <a:t> </a:t>
            </a:r>
            <a:r>
              <a:rPr sz="2350" spc="-50" dirty="0">
                <a:latin typeface="Times New Roman"/>
                <a:cs typeface="Times New Roman"/>
              </a:rPr>
              <a:t>)</a:t>
            </a:r>
            <a:endParaRPr sz="2350">
              <a:latin typeface="Times New Roman"/>
              <a:cs typeface="Times New Roman"/>
            </a:endParaRPr>
          </a:p>
          <a:p>
            <a:pPr marL="871219">
              <a:lnSpc>
                <a:spcPct val="100000"/>
              </a:lnSpc>
              <a:spcBef>
                <a:spcPts val="185"/>
              </a:spcBef>
            </a:pPr>
            <a:r>
              <a:rPr sz="1350" i="1" dirty="0">
                <a:latin typeface="Times New Roman"/>
                <a:cs typeface="Times New Roman"/>
              </a:rPr>
              <a:t>k</a:t>
            </a:r>
            <a:r>
              <a:rPr sz="1350" i="1" spc="-160" dirty="0">
                <a:latin typeface="Times New Roman"/>
                <a:cs typeface="Times New Roman"/>
              </a:rPr>
              <a:t> </a:t>
            </a:r>
            <a:r>
              <a:rPr sz="1350" spc="-25" dirty="0">
                <a:latin typeface="Symbol"/>
                <a:cs typeface="Symbol"/>
              </a:rPr>
              <a:t></a:t>
            </a:r>
            <a:r>
              <a:rPr sz="1350" spc="-25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24552" y="2276977"/>
            <a:ext cx="147320" cy="3213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900" spc="-50" dirty="0">
                <a:latin typeface="Symbol"/>
                <a:cs typeface="Symbol"/>
              </a:rPr>
              <a:t>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99152" y="2218044"/>
            <a:ext cx="471805" cy="3213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2850" spc="44" baseline="33625" dirty="0">
                <a:latin typeface="Symbol"/>
                <a:cs typeface="Symbol"/>
              </a:rPr>
              <a:t></a:t>
            </a:r>
            <a:r>
              <a:rPr sz="1900" spc="30" dirty="0">
                <a:latin typeface="Symbol"/>
                <a:cs typeface="Symbol"/>
              </a:rPr>
              <a:t></a:t>
            </a:r>
            <a:r>
              <a:rPr sz="1900" spc="30" dirty="0">
                <a:latin typeface="Times New Roman"/>
                <a:cs typeface="Times New Roman"/>
              </a:rPr>
              <a:t>1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76374" y="2193609"/>
            <a:ext cx="89535" cy="198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i="1" spc="-50" dirty="0">
                <a:latin typeface="Times New Roman"/>
                <a:cs typeface="Times New Roman"/>
              </a:rPr>
              <a:t>k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36580" y="2029760"/>
            <a:ext cx="845819" cy="3213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  <a:tabLst>
                <a:tab pos="309245" algn="l"/>
              </a:tabLst>
            </a:pPr>
            <a:r>
              <a:rPr sz="1900" i="1" spc="-50" dirty="0">
                <a:latin typeface="Times New Roman"/>
                <a:cs typeface="Times New Roman"/>
              </a:rPr>
              <a:t>b</a:t>
            </a:r>
            <a:r>
              <a:rPr sz="1900" i="1" dirty="0">
                <a:latin typeface="Times New Roman"/>
                <a:cs typeface="Times New Roman"/>
              </a:rPr>
              <a:t>	</a:t>
            </a:r>
            <a:r>
              <a:rPr sz="1900" dirty="0">
                <a:latin typeface="Symbol"/>
                <a:cs typeface="Symbol"/>
              </a:rPr>
              <a:t>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2850" baseline="38011" dirty="0">
                <a:latin typeface="Symbol"/>
                <a:cs typeface="Symbol"/>
              </a:rPr>
              <a:t></a:t>
            </a:r>
            <a:r>
              <a:rPr sz="2850" spc="44" baseline="38011" dirty="0">
                <a:latin typeface="Times New Roman"/>
                <a:cs typeface="Times New Roman"/>
              </a:rPr>
              <a:t> </a:t>
            </a:r>
            <a:r>
              <a:rPr sz="2850" spc="-75" baseline="40935" dirty="0">
                <a:latin typeface="Times New Roman"/>
                <a:cs typeface="Times New Roman"/>
              </a:rPr>
              <a:t>1</a:t>
            </a:r>
            <a:endParaRPr sz="2850" baseline="40935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82547" y="2038678"/>
            <a:ext cx="161925" cy="3517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100" spc="-50" dirty="0">
                <a:latin typeface="Symbol"/>
                <a:cs typeface="Symbol"/>
              </a:rPr>
              <a:t>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44447" y="1711864"/>
            <a:ext cx="1492885" cy="84010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565785">
              <a:lnSpc>
                <a:spcPct val="100000"/>
              </a:lnSpc>
              <a:spcBef>
                <a:spcPts val="775"/>
              </a:spcBef>
            </a:pPr>
            <a:r>
              <a:rPr sz="2100" dirty="0">
                <a:latin typeface="Times New Roman"/>
                <a:cs typeface="Times New Roman"/>
              </a:rPr>
              <a:t>0</a:t>
            </a:r>
            <a:r>
              <a:rPr sz="2100" spc="-8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</a:t>
            </a:r>
            <a:r>
              <a:rPr sz="2100" spc="-95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t</a:t>
            </a:r>
            <a:r>
              <a:rPr sz="2100" i="1" spc="7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</a:t>
            </a:r>
            <a:r>
              <a:rPr sz="2100" spc="-165" dirty="0">
                <a:latin typeface="Times New Roman"/>
                <a:cs typeface="Times New Roman"/>
              </a:rPr>
              <a:t> </a:t>
            </a:r>
            <a:r>
              <a:rPr sz="2100" i="1" spc="-60" dirty="0">
                <a:latin typeface="Times New Roman"/>
                <a:cs typeface="Times New Roman"/>
              </a:rPr>
              <a:t>T</a:t>
            </a:r>
            <a:endParaRPr sz="21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685"/>
              </a:spcBef>
              <a:tabLst>
                <a:tab pos="821690" algn="l"/>
              </a:tabLst>
            </a:pPr>
            <a:r>
              <a:rPr sz="3150" spc="-37" baseline="-13227" dirty="0">
                <a:latin typeface="Symbol"/>
                <a:cs typeface="Symbol"/>
              </a:rPr>
              <a:t></a:t>
            </a:r>
            <a:r>
              <a:rPr sz="2100" spc="-25" dirty="0">
                <a:latin typeface="Times New Roman"/>
                <a:cs typeface="Times New Roman"/>
              </a:rPr>
              <a:t>0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i="1" spc="-20" dirty="0">
                <a:latin typeface="Times New Roman"/>
                <a:cs typeface="Times New Roman"/>
              </a:rPr>
              <a:t>o</a:t>
            </a:r>
            <a:r>
              <a:rPr sz="2100" spc="-20" dirty="0">
                <a:latin typeface="Times New Roman"/>
                <a:cs typeface="Times New Roman"/>
              </a:rPr>
              <a:t>.</a:t>
            </a:r>
            <a:r>
              <a:rPr sz="2100" i="1" spc="-20" dirty="0">
                <a:latin typeface="Times New Roman"/>
                <a:cs typeface="Times New Roman"/>
              </a:rPr>
              <a:t>w</a:t>
            </a:r>
            <a:r>
              <a:rPr sz="2100" spc="-20" dirty="0">
                <a:latin typeface="Times New Roman"/>
                <a:cs typeface="Times New Roman"/>
              </a:rPr>
              <a:t>.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68681" y="1992409"/>
            <a:ext cx="1031240" cy="3517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2100" i="1" spc="55" dirty="0">
                <a:latin typeface="Times New Roman"/>
                <a:cs typeface="Times New Roman"/>
              </a:rPr>
              <a:t>p</a:t>
            </a:r>
            <a:r>
              <a:rPr sz="2100" spc="55" dirty="0">
                <a:latin typeface="Times New Roman"/>
                <a:cs typeface="Times New Roman"/>
              </a:rPr>
              <a:t>(</a:t>
            </a:r>
            <a:r>
              <a:rPr sz="2100" i="1" spc="55" dirty="0">
                <a:latin typeface="Times New Roman"/>
                <a:cs typeface="Times New Roman"/>
              </a:rPr>
              <a:t>t</a:t>
            </a:r>
            <a:r>
              <a:rPr sz="2100" spc="55" dirty="0">
                <a:latin typeface="Times New Roman"/>
                <a:cs typeface="Times New Roman"/>
              </a:rPr>
              <a:t>)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-35" dirty="0">
                <a:latin typeface="Times New Roman"/>
                <a:cs typeface="Times New Roman"/>
              </a:rPr>
              <a:t> </a:t>
            </a:r>
            <a:r>
              <a:rPr sz="3150" spc="-37" baseline="37037" dirty="0">
                <a:latin typeface="Symbol"/>
                <a:cs typeface="Symbol"/>
              </a:rPr>
              <a:t></a:t>
            </a:r>
            <a:r>
              <a:rPr sz="3150" spc="-37" baseline="41005" dirty="0">
                <a:latin typeface="Times New Roman"/>
                <a:cs typeface="Times New Roman"/>
              </a:rPr>
              <a:t>1</a:t>
            </a:r>
            <a:endParaRPr sz="3150" baseline="41005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47927" y="3015995"/>
            <a:ext cx="2964180" cy="1148080"/>
            <a:chOff x="947927" y="3015995"/>
            <a:chExt cx="2964180" cy="1148080"/>
          </a:xfrm>
        </p:grpSpPr>
        <p:sp>
          <p:nvSpPr>
            <p:cNvPr id="18" name="object 18"/>
            <p:cNvSpPr/>
            <p:nvPr/>
          </p:nvSpPr>
          <p:spPr>
            <a:xfrm>
              <a:off x="947927" y="4087367"/>
              <a:ext cx="2964180" cy="76200"/>
            </a:xfrm>
            <a:custGeom>
              <a:avLst/>
              <a:gdLst/>
              <a:ahLst/>
              <a:cxnLst/>
              <a:rect l="l" t="t" r="r" b="b"/>
              <a:pathLst>
                <a:path w="2964179" h="76200">
                  <a:moveTo>
                    <a:pt x="2887980" y="0"/>
                  </a:moveTo>
                  <a:lnTo>
                    <a:pt x="2887980" y="76199"/>
                  </a:lnTo>
                  <a:lnTo>
                    <a:pt x="2951480" y="44449"/>
                  </a:lnTo>
                  <a:lnTo>
                    <a:pt x="2900680" y="44449"/>
                  </a:lnTo>
                  <a:lnTo>
                    <a:pt x="2900680" y="31749"/>
                  </a:lnTo>
                  <a:lnTo>
                    <a:pt x="2951480" y="31749"/>
                  </a:lnTo>
                  <a:lnTo>
                    <a:pt x="2887980" y="0"/>
                  </a:lnTo>
                  <a:close/>
                </a:path>
                <a:path w="2964179" h="76200">
                  <a:moveTo>
                    <a:pt x="288798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2887980" y="44449"/>
                  </a:lnTo>
                  <a:lnTo>
                    <a:pt x="2887980" y="31749"/>
                  </a:lnTo>
                  <a:close/>
                </a:path>
                <a:path w="2964179" h="76200">
                  <a:moveTo>
                    <a:pt x="2951480" y="31749"/>
                  </a:moveTo>
                  <a:lnTo>
                    <a:pt x="2900680" y="31749"/>
                  </a:lnTo>
                  <a:lnTo>
                    <a:pt x="2900680" y="44449"/>
                  </a:lnTo>
                  <a:lnTo>
                    <a:pt x="2951480" y="44449"/>
                  </a:lnTo>
                  <a:lnTo>
                    <a:pt x="2964180" y="38099"/>
                  </a:lnTo>
                  <a:lnTo>
                    <a:pt x="2951480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29918" y="3035045"/>
              <a:ext cx="868680" cy="1080770"/>
            </a:xfrm>
            <a:custGeom>
              <a:avLst/>
              <a:gdLst/>
              <a:ahLst/>
              <a:cxnLst/>
              <a:rect l="l" t="t" r="r" b="b"/>
              <a:pathLst>
                <a:path w="868680" h="1080770">
                  <a:moveTo>
                    <a:pt x="10668" y="1080515"/>
                  </a:moveTo>
                  <a:lnTo>
                    <a:pt x="10668" y="0"/>
                  </a:lnTo>
                </a:path>
                <a:path w="868680" h="1080770">
                  <a:moveTo>
                    <a:pt x="868680" y="1080515"/>
                  </a:moveTo>
                  <a:lnTo>
                    <a:pt x="868680" y="0"/>
                  </a:lnTo>
                </a:path>
                <a:path w="868680" h="1080770">
                  <a:moveTo>
                    <a:pt x="0" y="0"/>
                  </a:moveTo>
                  <a:lnTo>
                    <a:pt x="868680" y="0"/>
                  </a:lnTo>
                </a:path>
              </a:pathLst>
            </a:custGeom>
            <a:ln w="38100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580769" y="4087495"/>
            <a:ext cx="1087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93750" algn="l"/>
              </a:tabLst>
            </a:pPr>
            <a:r>
              <a:rPr sz="2400" b="1" spc="-50" dirty="0">
                <a:latin typeface="Times New Roman"/>
                <a:cs typeface="Times New Roman"/>
              </a:rPr>
              <a:t>0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145" dirty="0">
                <a:latin typeface="Times New Roman"/>
                <a:cs typeface="Times New Roman"/>
              </a:rPr>
              <a:t>Ts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44067" y="2748788"/>
            <a:ext cx="4673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20" dirty="0">
                <a:latin typeface="Times New Roman"/>
                <a:cs typeface="Times New Roman"/>
              </a:rPr>
              <a:t>p</a:t>
            </a:r>
            <a:r>
              <a:rPr sz="2400" b="1" spc="-20" dirty="0">
                <a:latin typeface="Times New Roman"/>
                <a:cs typeface="Times New Roman"/>
              </a:rPr>
              <a:t>(</a:t>
            </a:r>
            <a:r>
              <a:rPr sz="2400" b="1" i="1" spc="-20" dirty="0">
                <a:latin typeface="Times New Roman"/>
                <a:cs typeface="Times New Roman"/>
              </a:rPr>
              <a:t>t</a:t>
            </a:r>
            <a:r>
              <a:rPr sz="2400" b="1" spc="-2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91055" y="2753867"/>
            <a:ext cx="76200" cy="1350645"/>
          </a:xfrm>
          <a:custGeom>
            <a:avLst/>
            <a:gdLst/>
            <a:ahLst/>
            <a:cxnLst/>
            <a:rect l="l" t="t" r="r" b="b"/>
            <a:pathLst>
              <a:path w="76200" h="1350645">
                <a:moveTo>
                  <a:pt x="44450" y="63500"/>
                </a:moveTo>
                <a:lnTo>
                  <a:pt x="31750" y="63500"/>
                </a:lnTo>
                <a:lnTo>
                  <a:pt x="31750" y="1350264"/>
                </a:lnTo>
                <a:lnTo>
                  <a:pt x="44450" y="1350264"/>
                </a:lnTo>
                <a:lnTo>
                  <a:pt x="44450" y="63500"/>
                </a:lnTo>
                <a:close/>
              </a:path>
              <a:path w="76200" h="135064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35064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4738115" y="2776727"/>
            <a:ext cx="2964180" cy="1399540"/>
            <a:chOff x="4738115" y="2776727"/>
            <a:chExt cx="2964180" cy="1399540"/>
          </a:xfrm>
        </p:grpSpPr>
        <p:sp>
          <p:nvSpPr>
            <p:cNvPr id="24" name="object 24"/>
            <p:cNvSpPr/>
            <p:nvPr/>
          </p:nvSpPr>
          <p:spPr>
            <a:xfrm>
              <a:off x="4738115" y="4099560"/>
              <a:ext cx="2964180" cy="76200"/>
            </a:xfrm>
            <a:custGeom>
              <a:avLst/>
              <a:gdLst/>
              <a:ahLst/>
              <a:cxnLst/>
              <a:rect l="l" t="t" r="r" b="b"/>
              <a:pathLst>
                <a:path w="2964179" h="76200">
                  <a:moveTo>
                    <a:pt x="2887980" y="0"/>
                  </a:moveTo>
                  <a:lnTo>
                    <a:pt x="2887980" y="76200"/>
                  </a:lnTo>
                  <a:lnTo>
                    <a:pt x="2951480" y="44450"/>
                  </a:lnTo>
                  <a:lnTo>
                    <a:pt x="2900680" y="44450"/>
                  </a:lnTo>
                  <a:lnTo>
                    <a:pt x="2900680" y="31750"/>
                  </a:lnTo>
                  <a:lnTo>
                    <a:pt x="2951480" y="31750"/>
                  </a:lnTo>
                  <a:lnTo>
                    <a:pt x="2887980" y="0"/>
                  </a:lnTo>
                  <a:close/>
                </a:path>
                <a:path w="2964179" h="76200">
                  <a:moveTo>
                    <a:pt x="288798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887980" y="44450"/>
                  </a:lnTo>
                  <a:lnTo>
                    <a:pt x="2887980" y="31750"/>
                  </a:lnTo>
                  <a:close/>
                </a:path>
                <a:path w="2964179" h="76200">
                  <a:moveTo>
                    <a:pt x="2951480" y="31750"/>
                  </a:moveTo>
                  <a:lnTo>
                    <a:pt x="2900680" y="31750"/>
                  </a:lnTo>
                  <a:lnTo>
                    <a:pt x="2900680" y="44450"/>
                  </a:lnTo>
                  <a:lnTo>
                    <a:pt x="2951480" y="44450"/>
                  </a:lnTo>
                  <a:lnTo>
                    <a:pt x="2964180" y="38100"/>
                  </a:lnTo>
                  <a:lnTo>
                    <a:pt x="295148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659117" y="3045713"/>
              <a:ext cx="868680" cy="1080770"/>
            </a:xfrm>
            <a:custGeom>
              <a:avLst/>
              <a:gdLst/>
              <a:ahLst/>
              <a:cxnLst/>
              <a:rect l="l" t="t" r="r" b="b"/>
              <a:pathLst>
                <a:path w="868679" h="1080770">
                  <a:moveTo>
                    <a:pt x="10667" y="1080516"/>
                  </a:moveTo>
                  <a:lnTo>
                    <a:pt x="10667" y="0"/>
                  </a:lnTo>
                </a:path>
                <a:path w="868679" h="1080770">
                  <a:moveTo>
                    <a:pt x="868679" y="1080516"/>
                  </a:moveTo>
                  <a:lnTo>
                    <a:pt x="868679" y="0"/>
                  </a:lnTo>
                </a:path>
                <a:path w="868679" h="1080770">
                  <a:moveTo>
                    <a:pt x="0" y="0"/>
                  </a:moveTo>
                  <a:lnTo>
                    <a:pt x="868679" y="0"/>
                  </a:lnTo>
                </a:path>
              </a:pathLst>
            </a:custGeom>
            <a:ln w="38100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57215" y="2776727"/>
              <a:ext cx="76200" cy="1348740"/>
            </a:xfrm>
            <a:custGeom>
              <a:avLst/>
              <a:gdLst/>
              <a:ahLst/>
              <a:cxnLst/>
              <a:rect l="l" t="t" r="r" b="b"/>
              <a:pathLst>
                <a:path w="76200" h="1348739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348740"/>
                  </a:lnTo>
                  <a:lnTo>
                    <a:pt x="44450" y="1348740"/>
                  </a:lnTo>
                  <a:lnTo>
                    <a:pt x="44450" y="63500"/>
                  </a:lnTo>
                  <a:close/>
                </a:path>
                <a:path w="76200" h="1348739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348739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323581" y="4120337"/>
            <a:ext cx="10026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latin typeface="Times New Roman"/>
                <a:cs typeface="Times New Roman"/>
              </a:rPr>
              <a:t>(</a:t>
            </a:r>
            <a:r>
              <a:rPr sz="2400" b="1" i="1" spc="-30" dirty="0">
                <a:latin typeface="Times New Roman"/>
                <a:cs typeface="Times New Roman"/>
              </a:rPr>
              <a:t>k+1</a:t>
            </a:r>
            <a:r>
              <a:rPr sz="2400" b="1" spc="-30" dirty="0">
                <a:latin typeface="Times New Roman"/>
                <a:cs typeface="Times New Roman"/>
              </a:rPr>
              <a:t>)Ts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99657" y="4154170"/>
            <a:ext cx="459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100" dirty="0">
                <a:latin typeface="Times New Roman"/>
                <a:cs typeface="Times New Roman"/>
              </a:rPr>
              <a:t>k</a:t>
            </a:r>
            <a:r>
              <a:rPr sz="2400" b="1" spc="-100" dirty="0">
                <a:latin typeface="Times New Roman"/>
                <a:cs typeface="Times New Roman"/>
              </a:rPr>
              <a:t>Ts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54551" y="2748788"/>
            <a:ext cx="9855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10" dirty="0">
                <a:latin typeface="Times New Roman"/>
                <a:cs typeface="Times New Roman"/>
              </a:rPr>
              <a:t>p</a:t>
            </a:r>
            <a:r>
              <a:rPr sz="2400" b="1" spc="-10" dirty="0">
                <a:latin typeface="Times New Roman"/>
                <a:cs typeface="Times New Roman"/>
              </a:rPr>
              <a:t>(</a:t>
            </a:r>
            <a:r>
              <a:rPr sz="2400" b="1" i="1" spc="-10" dirty="0">
                <a:latin typeface="Times New Roman"/>
                <a:cs typeface="Times New Roman"/>
              </a:rPr>
              <a:t>t-</a:t>
            </a:r>
            <a:r>
              <a:rPr sz="2400" b="1" i="1" spc="-20" dirty="0">
                <a:latin typeface="Times New Roman"/>
                <a:cs typeface="Times New Roman"/>
              </a:rPr>
              <a:t>kT</a:t>
            </a:r>
            <a:r>
              <a:rPr sz="1600" b="1" i="1" spc="-20" dirty="0">
                <a:latin typeface="Times New Roman"/>
                <a:cs typeface="Times New Roman"/>
              </a:rPr>
              <a:t>s</a:t>
            </a:r>
            <a:r>
              <a:rPr sz="2400" b="1" spc="-2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26641" y="4903723"/>
            <a:ext cx="61302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Times New Roman"/>
                <a:cs typeface="Times New Roman"/>
              </a:rPr>
              <a:t>T</a:t>
            </a:r>
            <a:r>
              <a:rPr sz="1800" b="1" i="1" dirty="0">
                <a:latin typeface="Times New Roman"/>
                <a:cs typeface="Times New Roman"/>
              </a:rPr>
              <a:t>s</a:t>
            </a:r>
            <a:r>
              <a:rPr sz="2400" b="1" dirty="0">
                <a:latin typeface="Times New Roman"/>
                <a:cs typeface="Times New Roman"/>
              </a:rPr>
              <a:t>: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symbol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period.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duration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carry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symbol)</a:t>
            </a:r>
            <a:endParaRPr sz="2000">
              <a:latin typeface="Times New Roman"/>
              <a:cs typeface="Times New Roman"/>
            </a:endParaRPr>
          </a:p>
          <a:p>
            <a:pPr marL="652145" indent="-182245">
              <a:lnSpc>
                <a:spcPct val="100000"/>
              </a:lnSpc>
              <a:buChar char="•"/>
              <a:tabLst>
                <a:tab pos="652145" algn="l"/>
              </a:tabLst>
            </a:pPr>
            <a:r>
              <a:rPr sz="2400" dirty="0">
                <a:latin typeface="Times New Roman"/>
                <a:cs typeface="Times New Roman"/>
              </a:rPr>
              <a:t>usually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inverse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proportional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signal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BW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LINEAR</a:t>
            </a:r>
            <a:r>
              <a:rPr spc="-55" dirty="0"/>
              <a:t> </a:t>
            </a:r>
            <a:r>
              <a:rPr dirty="0"/>
              <a:t>MODULATION:</a:t>
            </a:r>
            <a:r>
              <a:rPr spc="-80" dirty="0"/>
              <a:t> </a:t>
            </a:r>
            <a:r>
              <a:rPr spc="-20" dirty="0"/>
              <a:t>MASK</a:t>
            </a:r>
          </a:p>
        </p:txBody>
      </p:sp>
      <p:sp>
        <p:nvSpPr>
          <p:cNvPr id="7" name="object 7"/>
          <p:cNvSpPr/>
          <p:nvPr/>
        </p:nvSpPr>
        <p:spPr>
          <a:xfrm>
            <a:off x="3035807" y="1786127"/>
            <a:ext cx="2651760" cy="818515"/>
          </a:xfrm>
          <a:custGeom>
            <a:avLst/>
            <a:gdLst/>
            <a:ahLst/>
            <a:cxnLst/>
            <a:rect l="l" t="t" r="r" b="b"/>
            <a:pathLst>
              <a:path w="2651760" h="818514">
                <a:moveTo>
                  <a:pt x="2651760" y="0"/>
                </a:moveTo>
                <a:lnTo>
                  <a:pt x="0" y="0"/>
                </a:lnTo>
                <a:lnTo>
                  <a:pt x="0" y="818388"/>
                </a:lnTo>
                <a:lnTo>
                  <a:pt x="2651760" y="818388"/>
                </a:lnTo>
                <a:lnTo>
                  <a:pt x="2651760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64527" y="1793233"/>
            <a:ext cx="135890" cy="227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300" spc="-50" dirty="0">
                <a:latin typeface="Symbol"/>
                <a:cs typeface="Symbol"/>
              </a:rPr>
              <a:t></a:t>
            </a:r>
            <a:endParaRPr sz="13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54006" y="1767538"/>
            <a:ext cx="2632710" cy="82232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35"/>
              </a:spcBef>
            </a:pPr>
            <a:r>
              <a:rPr sz="2250" i="1" spc="50" dirty="0">
                <a:latin typeface="Times New Roman"/>
                <a:cs typeface="Times New Roman"/>
              </a:rPr>
              <a:t>m</a:t>
            </a:r>
            <a:r>
              <a:rPr sz="2250" spc="50" dirty="0">
                <a:latin typeface="Times New Roman"/>
                <a:cs typeface="Times New Roman"/>
              </a:rPr>
              <a:t>(</a:t>
            </a:r>
            <a:r>
              <a:rPr sz="2250" i="1" spc="50" dirty="0">
                <a:latin typeface="Times New Roman"/>
                <a:cs typeface="Times New Roman"/>
              </a:rPr>
              <a:t>t</a:t>
            </a:r>
            <a:r>
              <a:rPr sz="2250" spc="50" dirty="0">
                <a:latin typeface="Times New Roman"/>
                <a:cs typeface="Times New Roman"/>
              </a:rPr>
              <a:t>)</a:t>
            </a:r>
            <a:r>
              <a:rPr sz="2250" spc="-3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45" dirty="0">
                <a:latin typeface="Times New Roman"/>
                <a:cs typeface="Times New Roman"/>
              </a:rPr>
              <a:t> </a:t>
            </a:r>
            <a:r>
              <a:rPr sz="5100" spc="157" baseline="-8986" dirty="0">
                <a:latin typeface="Symbol"/>
                <a:cs typeface="Symbol"/>
              </a:rPr>
              <a:t></a:t>
            </a:r>
            <a:r>
              <a:rPr sz="2250" i="1" spc="105" dirty="0">
                <a:latin typeface="Times New Roman"/>
                <a:cs typeface="Times New Roman"/>
              </a:rPr>
              <a:t>m</a:t>
            </a:r>
            <a:r>
              <a:rPr sz="1950" i="1" spc="157" baseline="-23504" dirty="0">
                <a:latin typeface="Times New Roman"/>
                <a:cs typeface="Times New Roman"/>
              </a:rPr>
              <a:t>k</a:t>
            </a:r>
            <a:r>
              <a:rPr sz="1950" i="1" spc="307" baseline="-23504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p</a:t>
            </a:r>
            <a:r>
              <a:rPr sz="2250" dirty="0">
                <a:latin typeface="Times New Roman"/>
                <a:cs typeface="Times New Roman"/>
              </a:rPr>
              <a:t>(</a:t>
            </a:r>
            <a:r>
              <a:rPr sz="2250" i="1" dirty="0">
                <a:latin typeface="Times New Roman"/>
                <a:cs typeface="Times New Roman"/>
              </a:rPr>
              <a:t>t</a:t>
            </a:r>
            <a:r>
              <a:rPr sz="2250" i="1" spc="-4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</a:t>
            </a:r>
            <a:r>
              <a:rPr sz="2250" spc="-180" dirty="0">
                <a:latin typeface="Times New Roman"/>
                <a:cs typeface="Times New Roman"/>
              </a:rPr>
              <a:t> </a:t>
            </a:r>
            <a:r>
              <a:rPr sz="2250" i="1" spc="-10" dirty="0">
                <a:latin typeface="Times New Roman"/>
                <a:cs typeface="Times New Roman"/>
              </a:rPr>
              <a:t>kT</a:t>
            </a:r>
            <a:r>
              <a:rPr sz="1950" i="1" spc="-15" baseline="-23504" dirty="0">
                <a:latin typeface="Times New Roman"/>
                <a:cs typeface="Times New Roman"/>
              </a:rPr>
              <a:t>s</a:t>
            </a:r>
            <a:r>
              <a:rPr sz="1950" i="1" spc="-30" baseline="-23504" dirty="0">
                <a:latin typeface="Times New Roman"/>
                <a:cs typeface="Times New Roman"/>
              </a:rPr>
              <a:t> </a:t>
            </a:r>
            <a:r>
              <a:rPr sz="2250" spc="-50" dirty="0"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  <a:p>
            <a:pPr marL="847725">
              <a:lnSpc>
                <a:spcPct val="100000"/>
              </a:lnSpc>
              <a:spcBef>
                <a:spcPts val="190"/>
              </a:spcBef>
            </a:pPr>
            <a:r>
              <a:rPr sz="1300" i="1" dirty="0">
                <a:latin typeface="Times New Roman"/>
                <a:cs typeface="Times New Roman"/>
              </a:rPr>
              <a:t>k</a:t>
            </a:r>
            <a:r>
              <a:rPr sz="1300" i="1" spc="-140" dirty="0">
                <a:latin typeface="Times New Roman"/>
                <a:cs typeface="Times New Roman"/>
              </a:rPr>
              <a:t> </a:t>
            </a:r>
            <a:r>
              <a:rPr sz="1300" spc="-25" dirty="0">
                <a:latin typeface="Symbol"/>
                <a:cs typeface="Symbol"/>
              </a:rPr>
              <a:t></a:t>
            </a:r>
            <a:r>
              <a:rPr sz="1300" spc="-25" dirty="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9189" y="2820323"/>
            <a:ext cx="2286000" cy="375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300" i="1" dirty="0">
                <a:latin typeface="Times New Roman"/>
                <a:cs typeface="Times New Roman"/>
              </a:rPr>
              <a:t>m</a:t>
            </a:r>
            <a:r>
              <a:rPr sz="1950" i="1" baseline="-25641" dirty="0">
                <a:latin typeface="Times New Roman"/>
                <a:cs typeface="Times New Roman"/>
              </a:rPr>
              <a:t>k</a:t>
            </a:r>
            <a:r>
              <a:rPr sz="1950" i="1" spc="232" baseline="-25641" dirty="0">
                <a:latin typeface="Times New Roman"/>
                <a:cs typeface="Times New Roman"/>
              </a:rPr>
              <a:t>  </a:t>
            </a:r>
            <a:r>
              <a:rPr sz="2300" spc="50" dirty="0">
                <a:latin typeface="Symbol"/>
                <a:cs typeface="Symbol"/>
              </a:rPr>
              <a:t></a:t>
            </a:r>
            <a:r>
              <a:rPr sz="2300" spc="50" dirty="0">
                <a:latin typeface="Times New Roman"/>
                <a:cs typeface="Times New Roman"/>
              </a:rPr>
              <a:t>{</a:t>
            </a:r>
            <a:r>
              <a:rPr sz="2300" i="1" spc="50" dirty="0">
                <a:latin typeface="Times New Roman"/>
                <a:cs typeface="Times New Roman"/>
              </a:rPr>
              <a:t>s</a:t>
            </a:r>
            <a:r>
              <a:rPr sz="1950" spc="75" baseline="-25641" dirty="0">
                <a:latin typeface="Times New Roman"/>
                <a:cs typeface="Times New Roman"/>
              </a:rPr>
              <a:t>1</a:t>
            </a:r>
            <a:r>
              <a:rPr sz="2300" spc="50" dirty="0">
                <a:latin typeface="Times New Roman"/>
                <a:cs typeface="Times New Roman"/>
              </a:rPr>
              <a:t>,</a:t>
            </a:r>
            <a:r>
              <a:rPr sz="2300" spc="-245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Times New Roman"/>
                <a:cs typeface="Times New Roman"/>
              </a:rPr>
              <a:t>s</a:t>
            </a:r>
            <a:r>
              <a:rPr sz="1950" baseline="-25641" dirty="0">
                <a:latin typeface="Times New Roman"/>
                <a:cs typeface="Times New Roman"/>
              </a:rPr>
              <a:t>2</a:t>
            </a:r>
            <a:r>
              <a:rPr sz="1950" spc="-157" baseline="-25641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,</a:t>
            </a:r>
            <a:r>
              <a:rPr sz="2300" dirty="0">
                <a:latin typeface="Segoe UI Symbol"/>
                <a:cs typeface="Segoe UI Symbol"/>
              </a:rPr>
              <a:t></a:t>
            </a:r>
            <a:r>
              <a:rPr sz="2300" dirty="0">
                <a:latin typeface="Times New Roman"/>
                <a:cs typeface="Times New Roman"/>
              </a:rPr>
              <a:t>,</a:t>
            </a:r>
            <a:r>
              <a:rPr sz="2300" spc="-240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Times New Roman"/>
                <a:cs typeface="Times New Roman"/>
              </a:rPr>
              <a:t>s</a:t>
            </a:r>
            <a:r>
              <a:rPr sz="1950" i="1" baseline="-25641" dirty="0">
                <a:latin typeface="Times New Roman"/>
                <a:cs typeface="Times New Roman"/>
              </a:rPr>
              <a:t>M </a:t>
            </a:r>
            <a:r>
              <a:rPr sz="2300" spc="-50" dirty="0">
                <a:latin typeface="Times New Roman"/>
                <a:cs typeface="Times New Roman"/>
              </a:rPr>
              <a:t>}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50187" y="2875354"/>
            <a:ext cx="161925" cy="3517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100" spc="-50" dirty="0">
                <a:latin typeface="Symbol"/>
                <a:cs typeface="Symbol"/>
              </a:rPr>
              <a:t>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12088" y="2548540"/>
            <a:ext cx="1492885" cy="84010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565785">
              <a:lnSpc>
                <a:spcPct val="100000"/>
              </a:lnSpc>
              <a:spcBef>
                <a:spcPts val="775"/>
              </a:spcBef>
            </a:pPr>
            <a:r>
              <a:rPr sz="2100" dirty="0">
                <a:latin typeface="Times New Roman"/>
                <a:cs typeface="Times New Roman"/>
              </a:rPr>
              <a:t>0</a:t>
            </a:r>
            <a:r>
              <a:rPr sz="2100" spc="-8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</a:t>
            </a:r>
            <a:r>
              <a:rPr sz="2100" spc="-95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t</a:t>
            </a:r>
            <a:r>
              <a:rPr sz="2100" i="1" spc="7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</a:t>
            </a:r>
            <a:r>
              <a:rPr sz="2100" spc="-165" dirty="0">
                <a:latin typeface="Times New Roman"/>
                <a:cs typeface="Times New Roman"/>
              </a:rPr>
              <a:t> </a:t>
            </a:r>
            <a:r>
              <a:rPr sz="2100" i="1" spc="-60" dirty="0">
                <a:latin typeface="Times New Roman"/>
                <a:cs typeface="Times New Roman"/>
              </a:rPr>
              <a:t>T</a:t>
            </a:r>
            <a:endParaRPr sz="21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685"/>
              </a:spcBef>
              <a:tabLst>
                <a:tab pos="821690" algn="l"/>
              </a:tabLst>
            </a:pPr>
            <a:r>
              <a:rPr sz="3150" spc="-37" baseline="-13227" dirty="0">
                <a:latin typeface="Symbol"/>
                <a:cs typeface="Symbol"/>
              </a:rPr>
              <a:t></a:t>
            </a:r>
            <a:r>
              <a:rPr sz="2100" spc="-25" dirty="0">
                <a:latin typeface="Times New Roman"/>
                <a:cs typeface="Times New Roman"/>
              </a:rPr>
              <a:t>0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i="1" spc="-20" dirty="0">
                <a:latin typeface="Times New Roman"/>
                <a:cs typeface="Times New Roman"/>
              </a:rPr>
              <a:t>o</a:t>
            </a:r>
            <a:r>
              <a:rPr sz="2100" spc="-20" dirty="0">
                <a:latin typeface="Times New Roman"/>
                <a:cs typeface="Times New Roman"/>
              </a:rPr>
              <a:t>.</a:t>
            </a:r>
            <a:r>
              <a:rPr sz="2100" i="1" spc="-20" dirty="0">
                <a:latin typeface="Times New Roman"/>
                <a:cs typeface="Times New Roman"/>
              </a:rPr>
              <a:t>w</a:t>
            </a:r>
            <a:r>
              <a:rPr sz="2100" spc="-20" dirty="0">
                <a:latin typeface="Times New Roman"/>
                <a:cs typeface="Times New Roman"/>
              </a:rPr>
              <a:t>.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36321" y="2829085"/>
            <a:ext cx="1031240" cy="3517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2100" i="1" spc="55" dirty="0">
                <a:latin typeface="Times New Roman"/>
                <a:cs typeface="Times New Roman"/>
              </a:rPr>
              <a:t>p</a:t>
            </a:r>
            <a:r>
              <a:rPr sz="2100" spc="55" dirty="0">
                <a:latin typeface="Times New Roman"/>
                <a:cs typeface="Times New Roman"/>
              </a:rPr>
              <a:t>(</a:t>
            </a:r>
            <a:r>
              <a:rPr sz="2100" i="1" spc="55" dirty="0">
                <a:latin typeface="Times New Roman"/>
                <a:cs typeface="Times New Roman"/>
              </a:rPr>
              <a:t>t</a:t>
            </a:r>
            <a:r>
              <a:rPr sz="2100" spc="55" dirty="0">
                <a:latin typeface="Times New Roman"/>
                <a:cs typeface="Times New Roman"/>
              </a:rPr>
              <a:t>)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-35" dirty="0">
                <a:latin typeface="Times New Roman"/>
                <a:cs typeface="Times New Roman"/>
              </a:rPr>
              <a:t> </a:t>
            </a:r>
            <a:r>
              <a:rPr sz="3150" spc="-37" baseline="37037" dirty="0">
                <a:latin typeface="Symbol"/>
                <a:cs typeface="Symbol"/>
              </a:rPr>
              <a:t></a:t>
            </a:r>
            <a:r>
              <a:rPr sz="3150" spc="-37" baseline="41005" dirty="0">
                <a:latin typeface="Times New Roman"/>
                <a:cs typeface="Times New Roman"/>
              </a:rPr>
              <a:t>1</a:t>
            </a:r>
            <a:endParaRPr sz="3150" baseline="41005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8340" y="900430"/>
            <a:ext cx="4542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M-ary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amplitude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shift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keying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(MASK)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45844" y="1261617"/>
            <a:ext cx="2618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take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38140" y="1261617"/>
            <a:ext cx="610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values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4166" y="3454658"/>
            <a:ext cx="4867910" cy="966469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1160"/>
              </a:spcBef>
              <a:buFont typeface="Times New Roman"/>
              <a:buChar char="•"/>
              <a:tabLst>
                <a:tab pos="3803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E.g.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4-ary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amplitude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shift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keying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(4ASK)</a:t>
            </a:r>
            <a:endParaRPr sz="2000">
              <a:latin typeface="Times New Roman"/>
              <a:cs typeface="Times New Roman"/>
            </a:endParaRPr>
          </a:p>
          <a:p>
            <a:pPr marL="447675">
              <a:lnSpc>
                <a:spcPct val="100000"/>
              </a:lnSpc>
              <a:spcBef>
                <a:spcPts val="1240"/>
              </a:spcBef>
            </a:pPr>
            <a:r>
              <a:rPr sz="2250" i="1" dirty="0">
                <a:latin typeface="Times New Roman"/>
                <a:cs typeface="Times New Roman"/>
              </a:rPr>
              <a:t>m</a:t>
            </a:r>
            <a:r>
              <a:rPr sz="1950" i="1" baseline="-23504" dirty="0">
                <a:latin typeface="Times New Roman"/>
                <a:cs typeface="Times New Roman"/>
              </a:rPr>
              <a:t>k</a:t>
            </a:r>
            <a:r>
              <a:rPr sz="1950" i="1" spc="157" baseline="-23504" dirty="0">
                <a:latin typeface="Times New Roman"/>
                <a:cs typeface="Times New Roman"/>
              </a:rPr>
              <a:t>  </a:t>
            </a:r>
            <a:r>
              <a:rPr sz="2250" spc="60" dirty="0">
                <a:latin typeface="Symbol"/>
                <a:cs typeface="Symbol"/>
              </a:rPr>
              <a:t></a:t>
            </a:r>
            <a:r>
              <a:rPr sz="2250" spc="-285" dirty="0">
                <a:latin typeface="Times New Roman"/>
                <a:cs typeface="Times New Roman"/>
              </a:rPr>
              <a:t> </a:t>
            </a:r>
            <a:r>
              <a:rPr sz="2250" spc="-10" dirty="0">
                <a:latin typeface="Times New Roman"/>
                <a:cs typeface="Times New Roman"/>
              </a:rPr>
              <a:t>{</a:t>
            </a:r>
            <a:r>
              <a:rPr sz="2250" spc="-10" dirty="0">
                <a:latin typeface="Symbol"/>
                <a:cs typeface="Symbol"/>
              </a:rPr>
              <a:t></a:t>
            </a:r>
            <a:r>
              <a:rPr sz="2250" spc="-10" dirty="0">
                <a:latin typeface="Times New Roman"/>
                <a:cs typeface="Times New Roman"/>
              </a:rPr>
              <a:t>3,</a:t>
            </a:r>
            <a:r>
              <a:rPr sz="2250" spc="-10" dirty="0">
                <a:latin typeface="Symbol"/>
                <a:cs typeface="Symbol"/>
              </a:rPr>
              <a:t></a:t>
            </a:r>
            <a:r>
              <a:rPr sz="2250" spc="-10" dirty="0">
                <a:latin typeface="Times New Roman"/>
                <a:cs typeface="Times New Roman"/>
              </a:rPr>
              <a:t>1,1,3}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17671" y="1258628"/>
            <a:ext cx="770890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950" i="1" dirty="0">
                <a:latin typeface="Times New Roman"/>
                <a:cs typeface="Times New Roman"/>
              </a:rPr>
              <a:t>M</a:t>
            </a:r>
            <a:r>
              <a:rPr sz="1950" i="1" spc="21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</a:t>
            </a:r>
            <a:r>
              <a:rPr sz="1950" spc="-65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Times New Roman"/>
                <a:cs typeface="Times New Roman"/>
              </a:rPr>
              <a:t>2</a:t>
            </a:r>
            <a:r>
              <a:rPr sz="1650" i="1" spc="-37" baseline="42929" dirty="0">
                <a:latin typeface="Times New Roman"/>
                <a:cs typeface="Times New Roman"/>
              </a:rPr>
              <a:t>n</a:t>
            </a:r>
            <a:endParaRPr sz="1650" baseline="4292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POWER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50240" y="1005332"/>
            <a:ext cx="44907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power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 signal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s(t)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defined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as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7744" y="2006536"/>
            <a:ext cx="5786755" cy="68453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5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finite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called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 </a:t>
            </a:r>
            <a:r>
              <a:rPr sz="1800" spc="-10" dirty="0">
                <a:latin typeface="Times New Roman"/>
                <a:cs typeface="Times New Roman"/>
              </a:rPr>
              <a:t>signal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periodic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7744" y="3708019"/>
            <a:ext cx="681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20" dirty="0">
                <a:latin typeface="Times New Roman"/>
                <a:cs typeface="Times New Roman"/>
              </a:rPr>
              <a:t>E.g.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19262" y="2814637"/>
            <a:ext cx="4619625" cy="714375"/>
            <a:chOff x="1719262" y="2814637"/>
            <a:chExt cx="4619625" cy="714375"/>
          </a:xfrm>
        </p:grpSpPr>
        <p:sp>
          <p:nvSpPr>
            <p:cNvPr id="11" name="object 11"/>
            <p:cNvSpPr/>
            <p:nvPr/>
          </p:nvSpPr>
          <p:spPr>
            <a:xfrm>
              <a:off x="1724025" y="2819400"/>
              <a:ext cx="4610100" cy="704850"/>
            </a:xfrm>
            <a:custGeom>
              <a:avLst/>
              <a:gdLst/>
              <a:ahLst/>
              <a:cxnLst/>
              <a:rect l="l" t="t" r="r" b="b"/>
              <a:pathLst>
                <a:path w="4610100" h="704850">
                  <a:moveTo>
                    <a:pt x="4610100" y="0"/>
                  </a:moveTo>
                  <a:lnTo>
                    <a:pt x="0" y="0"/>
                  </a:lnTo>
                  <a:lnTo>
                    <a:pt x="0" y="704850"/>
                  </a:lnTo>
                  <a:lnTo>
                    <a:pt x="4610100" y="704850"/>
                  </a:lnTo>
                  <a:lnTo>
                    <a:pt x="461010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24025" y="2819400"/>
              <a:ext cx="4610100" cy="704850"/>
            </a:xfrm>
            <a:custGeom>
              <a:avLst/>
              <a:gdLst/>
              <a:ahLst/>
              <a:cxnLst/>
              <a:rect l="l" t="t" r="r" b="b"/>
              <a:pathLst>
                <a:path w="4610100" h="704850">
                  <a:moveTo>
                    <a:pt x="0" y="704850"/>
                  </a:moveTo>
                  <a:lnTo>
                    <a:pt x="4610100" y="704850"/>
                  </a:lnTo>
                  <a:lnTo>
                    <a:pt x="4610100" y="0"/>
                  </a:lnTo>
                  <a:lnTo>
                    <a:pt x="0" y="0"/>
                  </a:lnTo>
                  <a:lnTo>
                    <a:pt x="0" y="7048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32454" y="3010404"/>
              <a:ext cx="952500" cy="325120"/>
            </a:xfrm>
            <a:custGeom>
              <a:avLst/>
              <a:gdLst/>
              <a:ahLst/>
              <a:cxnLst/>
              <a:rect l="l" t="t" r="r" b="b"/>
              <a:pathLst>
                <a:path w="952500" h="325120">
                  <a:moveTo>
                    <a:pt x="0" y="162388"/>
                  </a:moveTo>
                  <a:lnTo>
                    <a:pt x="197401" y="162388"/>
                  </a:lnTo>
                </a:path>
                <a:path w="952500" h="325120">
                  <a:moveTo>
                    <a:pt x="517632" y="0"/>
                  </a:moveTo>
                  <a:lnTo>
                    <a:pt x="517632" y="324776"/>
                  </a:lnTo>
                </a:path>
                <a:path w="952500" h="325120">
                  <a:moveTo>
                    <a:pt x="952486" y="0"/>
                  </a:moveTo>
                  <a:lnTo>
                    <a:pt x="952486" y="324776"/>
                  </a:lnTo>
                </a:path>
              </a:pathLst>
            </a:custGeom>
            <a:ln w="114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980296" y="2918671"/>
            <a:ext cx="11366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200" spc="-305" dirty="0">
                <a:latin typeface="Symbol"/>
                <a:cs typeface="Symbol"/>
              </a:rPr>
              <a:t></a:t>
            </a:r>
            <a:endParaRPr sz="32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92714" y="2865440"/>
            <a:ext cx="102870" cy="215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50" i="1" spc="-50" dirty="0">
                <a:latin typeface="Times New Roman"/>
                <a:cs typeface="Times New Roman"/>
              </a:rPr>
              <a:t>T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61215" y="3137509"/>
            <a:ext cx="75565" cy="215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50" i="1" spc="-50" dirty="0">
                <a:latin typeface="Times New Roman"/>
                <a:cs typeface="Times New Roman"/>
              </a:rPr>
              <a:t>s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34096" y="3168688"/>
            <a:ext cx="167005" cy="3511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100" i="1" spc="-50" dirty="0">
                <a:latin typeface="Times New Roman"/>
                <a:cs typeface="Times New Roman"/>
              </a:rPr>
              <a:t>T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59814" y="3218165"/>
            <a:ext cx="93345" cy="215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50" spc="-50" dirty="0"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57047" y="2956820"/>
            <a:ext cx="825500" cy="3511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2100" i="1" spc="55" dirty="0">
                <a:latin typeface="Times New Roman"/>
                <a:cs typeface="Times New Roman"/>
              </a:rPr>
              <a:t>s</a:t>
            </a:r>
            <a:r>
              <a:rPr sz="2100" spc="55" dirty="0">
                <a:latin typeface="Times New Roman"/>
                <a:cs typeface="Times New Roman"/>
              </a:rPr>
              <a:t>(</a:t>
            </a:r>
            <a:r>
              <a:rPr sz="2100" i="1" spc="55" dirty="0">
                <a:latin typeface="Times New Roman"/>
                <a:cs typeface="Times New Roman"/>
              </a:rPr>
              <a:t>t</a:t>
            </a:r>
            <a:r>
              <a:rPr sz="2100" spc="55" dirty="0">
                <a:latin typeface="Times New Roman"/>
                <a:cs typeface="Times New Roman"/>
              </a:rPr>
              <a:t>)</a:t>
            </a:r>
            <a:r>
              <a:rPr sz="2100" spc="-130" dirty="0">
                <a:latin typeface="Times New Roman"/>
                <a:cs typeface="Times New Roman"/>
              </a:rPr>
              <a:t> </a:t>
            </a:r>
            <a:r>
              <a:rPr sz="1875" baseline="57777" dirty="0">
                <a:latin typeface="Times New Roman"/>
                <a:cs typeface="Times New Roman"/>
              </a:rPr>
              <a:t>2</a:t>
            </a:r>
            <a:r>
              <a:rPr sz="1875" spc="-82" baseline="57777" dirty="0">
                <a:latin typeface="Times New Roman"/>
                <a:cs typeface="Times New Roman"/>
              </a:rPr>
              <a:t> </a:t>
            </a:r>
            <a:r>
              <a:rPr sz="2100" i="1" spc="-25" dirty="0">
                <a:latin typeface="Times New Roman"/>
                <a:cs typeface="Times New Roman"/>
              </a:rPr>
              <a:t>dt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06953" y="2956820"/>
            <a:ext cx="733425" cy="3511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2100" i="1" dirty="0">
                <a:latin typeface="Times New Roman"/>
                <a:cs typeface="Times New Roman"/>
              </a:rPr>
              <a:t>P</a:t>
            </a:r>
            <a:r>
              <a:rPr sz="2100" i="1" spc="4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245" dirty="0">
                <a:latin typeface="Times New Roman"/>
                <a:cs typeface="Times New Roman"/>
              </a:rPr>
              <a:t> </a:t>
            </a:r>
            <a:r>
              <a:rPr sz="3150" spc="-75" baseline="35714" dirty="0">
                <a:latin typeface="Times New Roman"/>
                <a:cs typeface="Times New Roman"/>
              </a:rPr>
              <a:t>1</a:t>
            </a:r>
            <a:endParaRPr sz="3150" baseline="35714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07473" y="3547014"/>
            <a:ext cx="2124710" cy="97091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95"/>
              </a:spcBef>
            </a:pPr>
            <a:r>
              <a:rPr sz="1950" i="1" spc="50" dirty="0">
                <a:latin typeface="Times New Roman"/>
                <a:cs typeface="Times New Roman"/>
              </a:rPr>
              <a:t>s</a:t>
            </a:r>
            <a:r>
              <a:rPr sz="1950" spc="50" dirty="0">
                <a:latin typeface="Times New Roman"/>
                <a:cs typeface="Times New Roman"/>
              </a:rPr>
              <a:t>(</a:t>
            </a:r>
            <a:r>
              <a:rPr sz="1950" i="1" spc="50" dirty="0">
                <a:latin typeface="Times New Roman"/>
                <a:cs typeface="Times New Roman"/>
              </a:rPr>
              <a:t>t</a:t>
            </a:r>
            <a:r>
              <a:rPr sz="1950" spc="50" dirty="0">
                <a:latin typeface="Times New Roman"/>
                <a:cs typeface="Times New Roman"/>
              </a:rPr>
              <a:t>)</a:t>
            </a:r>
            <a:r>
              <a:rPr sz="1950" spc="-2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</a:t>
            </a:r>
            <a:r>
              <a:rPr sz="1950" spc="140" dirty="0">
                <a:latin typeface="Times New Roman"/>
                <a:cs typeface="Times New Roman"/>
              </a:rPr>
              <a:t> </a:t>
            </a:r>
            <a:r>
              <a:rPr sz="1950" i="1" spc="-30" dirty="0">
                <a:latin typeface="Times New Roman"/>
                <a:cs typeface="Times New Roman"/>
              </a:rPr>
              <a:t>A</a:t>
            </a:r>
            <a:r>
              <a:rPr sz="1950" spc="-30" dirty="0">
                <a:latin typeface="Times New Roman"/>
                <a:cs typeface="Times New Roman"/>
              </a:rPr>
              <a:t>sin(</a:t>
            </a:r>
            <a:r>
              <a:rPr sz="1950" spc="-105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Times New Roman"/>
                <a:cs typeface="Times New Roman"/>
              </a:rPr>
              <a:t>2</a:t>
            </a:r>
            <a:r>
              <a:rPr sz="2050" spc="-25" dirty="0">
                <a:latin typeface="Symbol"/>
                <a:cs typeface="Symbol"/>
              </a:rPr>
              <a:t></a:t>
            </a:r>
            <a:r>
              <a:rPr sz="1950" i="1" spc="-25" dirty="0">
                <a:latin typeface="Times New Roman"/>
                <a:cs typeface="Times New Roman"/>
              </a:rPr>
              <a:t>ft</a:t>
            </a:r>
            <a:r>
              <a:rPr sz="1950" i="1" spc="-100" dirty="0">
                <a:latin typeface="Times New Roman"/>
                <a:cs typeface="Times New Roman"/>
              </a:rPr>
              <a:t> </a:t>
            </a:r>
            <a:r>
              <a:rPr sz="1950" spc="85" dirty="0">
                <a:latin typeface="Symbol"/>
                <a:cs typeface="Symbol"/>
              </a:rPr>
              <a:t></a:t>
            </a:r>
            <a:r>
              <a:rPr sz="2050" spc="85" dirty="0">
                <a:latin typeface="Symbol"/>
                <a:cs typeface="Symbol"/>
              </a:rPr>
              <a:t></a:t>
            </a:r>
            <a:r>
              <a:rPr sz="2050" spc="-254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Times New Roman"/>
                <a:cs typeface="Times New Roman"/>
              </a:rPr>
              <a:t>)</a:t>
            </a:r>
            <a:endParaRPr sz="1950">
              <a:latin typeface="Times New Roman"/>
              <a:cs typeface="Times New Roman"/>
            </a:endParaRPr>
          </a:p>
          <a:p>
            <a:pPr marL="71120">
              <a:lnSpc>
                <a:spcPct val="100000"/>
              </a:lnSpc>
              <a:spcBef>
                <a:spcPts val="1205"/>
              </a:spcBef>
            </a:pPr>
            <a:r>
              <a:rPr sz="2150" i="1" spc="-20" dirty="0">
                <a:latin typeface="Times New Roman"/>
                <a:cs typeface="Times New Roman"/>
              </a:rPr>
              <a:t>P</a:t>
            </a:r>
            <a:r>
              <a:rPr sz="1875" i="1" spc="-30" baseline="-24444" dirty="0">
                <a:latin typeface="Times New Roman"/>
                <a:cs typeface="Times New Roman"/>
              </a:rPr>
              <a:t>s</a:t>
            </a:r>
            <a:r>
              <a:rPr sz="1875" i="1" spc="277" baseline="-24444" dirty="0">
                <a:latin typeface="Times New Roman"/>
                <a:cs typeface="Times New Roman"/>
              </a:rPr>
              <a:t> </a:t>
            </a:r>
            <a:r>
              <a:rPr sz="2150" spc="-50" dirty="0">
                <a:latin typeface="Symbol"/>
                <a:cs typeface="Symbol"/>
              </a:rPr>
              <a:t></a:t>
            </a:r>
            <a:endParaRPr sz="2150">
              <a:latin typeface="Symbol"/>
              <a:cs typeface="Symbo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719262" y="1385887"/>
            <a:ext cx="4619625" cy="714375"/>
            <a:chOff x="1719262" y="1385887"/>
            <a:chExt cx="4619625" cy="714375"/>
          </a:xfrm>
        </p:grpSpPr>
        <p:sp>
          <p:nvSpPr>
            <p:cNvPr id="23" name="object 23"/>
            <p:cNvSpPr/>
            <p:nvPr/>
          </p:nvSpPr>
          <p:spPr>
            <a:xfrm>
              <a:off x="1724025" y="1390650"/>
              <a:ext cx="4610100" cy="704850"/>
            </a:xfrm>
            <a:custGeom>
              <a:avLst/>
              <a:gdLst/>
              <a:ahLst/>
              <a:cxnLst/>
              <a:rect l="l" t="t" r="r" b="b"/>
              <a:pathLst>
                <a:path w="4610100" h="704850">
                  <a:moveTo>
                    <a:pt x="4610100" y="0"/>
                  </a:moveTo>
                  <a:lnTo>
                    <a:pt x="0" y="0"/>
                  </a:lnTo>
                  <a:lnTo>
                    <a:pt x="0" y="704850"/>
                  </a:lnTo>
                  <a:lnTo>
                    <a:pt x="4610100" y="704850"/>
                  </a:lnTo>
                  <a:lnTo>
                    <a:pt x="461010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24025" y="1390650"/>
              <a:ext cx="4610100" cy="704850"/>
            </a:xfrm>
            <a:custGeom>
              <a:avLst/>
              <a:gdLst/>
              <a:ahLst/>
              <a:cxnLst/>
              <a:rect l="l" t="t" r="r" b="b"/>
              <a:pathLst>
                <a:path w="4610100" h="704850">
                  <a:moveTo>
                    <a:pt x="0" y="704850"/>
                  </a:moveTo>
                  <a:lnTo>
                    <a:pt x="4610100" y="704850"/>
                  </a:lnTo>
                  <a:lnTo>
                    <a:pt x="4610100" y="0"/>
                  </a:lnTo>
                  <a:lnTo>
                    <a:pt x="0" y="0"/>
                  </a:lnTo>
                  <a:lnTo>
                    <a:pt x="0" y="7048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52959" y="1581654"/>
              <a:ext cx="1175385" cy="325120"/>
            </a:xfrm>
            <a:custGeom>
              <a:avLst/>
              <a:gdLst/>
              <a:ahLst/>
              <a:cxnLst/>
              <a:rect l="l" t="t" r="r" b="b"/>
              <a:pathLst>
                <a:path w="1175385" h="325119">
                  <a:moveTo>
                    <a:pt x="0" y="162388"/>
                  </a:moveTo>
                  <a:lnTo>
                    <a:pt x="197241" y="162388"/>
                  </a:lnTo>
                </a:path>
                <a:path w="1175385" h="325119">
                  <a:moveTo>
                    <a:pt x="739126" y="0"/>
                  </a:moveTo>
                  <a:lnTo>
                    <a:pt x="739126" y="324776"/>
                  </a:lnTo>
                </a:path>
                <a:path w="1175385" h="325119">
                  <a:moveTo>
                    <a:pt x="1175245" y="0"/>
                  </a:moveTo>
                  <a:lnTo>
                    <a:pt x="1175245" y="324776"/>
                  </a:lnTo>
                </a:path>
              </a:pathLst>
            </a:custGeom>
            <a:ln w="11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101162" y="1489921"/>
            <a:ext cx="11366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Symbol"/>
                <a:cs typeface="Symbol"/>
              </a:rPr>
              <a:t></a:t>
            </a:r>
            <a:endParaRPr sz="32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62740" y="1477552"/>
            <a:ext cx="93345" cy="215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50" spc="-50" dirty="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83630" y="1357633"/>
            <a:ext cx="151130" cy="3511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100" spc="-50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83896" y="1436691"/>
            <a:ext cx="421005" cy="568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95"/>
              </a:spcBef>
            </a:pPr>
            <a:r>
              <a:rPr sz="1250" dirty="0">
                <a:latin typeface="Symbol"/>
                <a:cs typeface="Symbol"/>
              </a:rPr>
              <a:t></a:t>
            </a:r>
            <a:r>
              <a:rPr sz="1250" i="1" dirty="0">
                <a:latin typeface="Times New Roman"/>
                <a:cs typeface="Times New Roman"/>
              </a:rPr>
              <a:t>T </a:t>
            </a:r>
            <a:r>
              <a:rPr sz="1250" dirty="0">
                <a:latin typeface="Times New Roman"/>
                <a:cs typeface="Times New Roman"/>
              </a:rPr>
              <a:t>/</a:t>
            </a:r>
            <a:r>
              <a:rPr sz="1250" spc="-114" dirty="0">
                <a:latin typeface="Times New Roman"/>
                <a:cs typeface="Times New Roman"/>
              </a:rPr>
              <a:t> </a:t>
            </a:r>
            <a:r>
              <a:rPr sz="1250" spc="-50" dirty="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75"/>
              </a:spcBef>
            </a:pPr>
            <a:r>
              <a:rPr sz="1250" dirty="0">
                <a:latin typeface="Symbol"/>
                <a:cs typeface="Symbol"/>
              </a:rPr>
              <a:t></a:t>
            </a:r>
            <a:r>
              <a:rPr sz="1250" i="1" dirty="0">
                <a:latin typeface="Times New Roman"/>
                <a:cs typeface="Times New Roman"/>
              </a:rPr>
              <a:t>T</a:t>
            </a:r>
            <a:r>
              <a:rPr sz="1250" i="1" spc="-4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/</a:t>
            </a:r>
            <a:r>
              <a:rPr sz="1250" spc="-135" dirty="0">
                <a:latin typeface="Times New Roman"/>
                <a:cs typeface="Times New Roman"/>
              </a:rPr>
              <a:t> </a:t>
            </a:r>
            <a:r>
              <a:rPr sz="1250" spc="-50" dirty="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23418" y="1708759"/>
            <a:ext cx="75565" cy="215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50" i="1" spc="-50" dirty="0">
                <a:latin typeface="Times New Roman"/>
                <a:cs typeface="Times New Roman"/>
              </a:rPr>
              <a:t>s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24397" y="1528070"/>
            <a:ext cx="777240" cy="3511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  <a:tabLst>
                <a:tab pos="551180" algn="l"/>
              </a:tabLst>
            </a:pPr>
            <a:r>
              <a:rPr sz="2100" i="1" spc="35" dirty="0">
                <a:latin typeface="Times New Roman"/>
                <a:cs typeface="Times New Roman"/>
              </a:rPr>
              <a:t>s</a:t>
            </a:r>
            <a:r>
              <a:rPr sz="2100" spc="35" dirty="0">
                <a:latin typeface="Times New Roman"/>
                <a:cs typeface="Times New Roman"/>
              </a:rPr>
              <a:t>(</a:t>
            </a:r>
            <a:r>
              <a:rPr sz="2100" i="1" spc="35" dirty="0">
                <a:latin typeface="Times New Roman"/>
                <a:cs typeface="Times New Roman"/>
              </a:rPr>
              <a:t>t</a:t>
            </a:r>
            <a:r>
              <a:rPr sz="2100" spc="35" dirty="0">
                <a:latin typeface="Times New Roman"/>
                <a:cs typeface="Times New Roman"/>
              </a:rPr>
              <a:t>)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i="1" spc="-25" dirty="0">
                <a:latin typeface="Times New Roman"/>
                <a:cs typeface="Times New Roman"/>
              </a:rPr>
              <a:t>dt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58543" y="1686167"/>
            <a:ext cx="687705" cy="3511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1250" i="1" dirty="0">
                <a:latin typeface="Times New Roman"/>
                <a:cs typeface="Times New Roman"/>
              </a:rPr>
              <a:t>T</a:t>
            </a:r>
            <a:r>
              <a:rPr sz="1250" i="1" spc="-3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Symbol"/>
                <a:cs typeface="Symbol"/>
              </a:rPr>
              <a:t></a:t>
            </a:r>
            <a:r>
              <a:rPr sz="1250" spc="114" dirty="0">
                <a:latin typeface="Times New Roman"/>
                <a:cs typeface="Times New Roman"/>
              </a:rPr>
              <a:t> </a:t>
            </a:r>
            <a:r>
              <a:rPr sz="3150" i="1" spc="-75" baseline="-10582" dirty="0">
                <a:latin typeface="Times New Roman"/>
                <a:cs typeface="Times New Roman"/>
              </a:rPr>
              <a:t>T</a:t>
            </a:r>
            <a:endParaRPr sz="3150" baseline="-10582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94112" y="1528070"/>
            <a:ext cx="854710" cy="3511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100" i="1" dirty="0">
                <a:latin typeface="Times New Roman"/>
                <a:cs typeface="Times New Roman"/>
              </a:rPr>
              <a:t>P</a:t>
            </a:r>
            <a:r>
              <a:rPr sz="2100" i="1" spc="434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185" dirty="0">
                <a:latin typeface="Times New Roman"/>
                <a:cs typeface="Times New Roman"/>
              </a:rPr>
              <a:t> </a:t>
            </a:r>
            <a:r>
              <a:rPr sz="2100" spc="-90" dirty="0">
                <a:latin typeface="Times New Roman"/>
                <a:cs typeface="Times New Roman"/>
              </a:rPr>
              <a:t>lim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LINEAR</a:t>
            </a:r>
            <a:r>
              <a:rPr spc="-55" dirty="0"/>
              <a:t> </a:t>
            </a:r>
            <a:r>
              <a:rPr dirty="0"/>
              <a:t>MODULATION:</a:t>
            </a:r>
            <a:r>
              <a:rPr spc="-80" dirty="0"/>
              <a:t> </a:t>
            </a:r>
            <a:r>
              <a:rPr spc="-20" dirty="0"/>
              <a:t>MASK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13724" y="977074"/>
            <a:ext cx="4885476" cy="215147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867150" y="3130041"/>
            <a:ext cx="280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-</a:t>
            </a:r>
            <a:r>
              <a:rPr sz="2400" b="1" spc="-5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03704" y="3733800"/>
            <a:ext cx="4697730" cy="1975485"/>
            <a:chOff x="2203704" y="3733800"/>
            <a:chExt cx="4697730" cy="1975485"/>
          </a:xfrm>
        </p:grpSpPr>
        <p:sp>
          <p:nvSpPr>
            <p:cNvPr id="10" name="object 10"/>
            <p:cNvSpPr/>
            <p:nvPr/>
          </p:nvSpPr>
          <p:spPr>
            <a:xfrm>
              <a:off x="2253234" y="3880865"/>
              <a:ext cx="4648200" cy="1606550"/>
            </a:xfrm>
            <a:custGeom>
              <a:avLst/>
              <a:gdLst/>
              <a:ahLst/>
              <a:cxnLst/>
              <a:rect l="l" t="t" r="r" b="b"/>
              <a:pathLst>
                <a:path w="4648200" h="1606550">
                  <a:moveTo>
                    <a:pt x="0" y="0"/>
                  </a:moveTo>
                  <a:lnTo>
                    <a:pt x="1170432" y="0"/>
                  </a:lnTo>
                </a:path>
                <a:path w="4648200" h="1606550">
                  <a:moveTo>
                    <a:pt x="1159764" y="10667"/>
                  </a:moveTo>
                  <a:lnTo>
                    <a:pt x="1147571" y="1202435"/>
                  </a:lnTo>
                </a:path>
                <a:path w="4648200" h="1606550">
                  <a:moveTo>
                    <a:pt x="1138428" y="1202435"/>
                  </a:moveTo>
                  <a:lnTo>
                    <a:pt x="2308860" y="1202435"/>
                  </a:lnTo>
                </a:path>
                <a:path w="4648200" h="1606550">
                  <a:moveTo>
                    <a:pt x="2319528" y="390143"/>
                  </a:moveTo>
                  <a:lnTo>
                    <a:pt x="2319528" y="1248155"/>
                  </a:lnTo>
                </a:path>
                <a:path w="4648200" h="1606550">
                  <a:moveTo>
                    <a:pt x="2308860" y="413003"/>
                  </a:moveTo>
                  <a:lnTo>
                    <a:pt x="3477768" y="413003"/>
                  </a:lnTo>
                </a:path>
                <a:path w="4648200" h="1606550">
                  <a:moveTo>
                    <a:pt x="3477768" y="1606295"/>
                  </a:moveTo>
                  <a:lnTo>
                    <a:pt x="4648200" y="1606295"/>
                  </a:lnTo>
                </a:path>
              </a:pathLst>
            </a:custGeom>
            <a:ln w="38100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03704" y="3733800"/>
              <a:ext cx="76200" cy="1975485"/>
            </a:xfrm>
            <a:custGeom>
              <a:avLst/>
              <a:gdLst/>
              <a:ahLst/>
              <a:cxnLst/>
              <a:rect l="l" t="t" r="r" b="b"/>
              <a:pathLst>
                <a:path w="76200" h="1975485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975103"/>
                  </a:lnTo>
                  <a:lnTo>
                    <a:pt x="44450" y="1975103"/>
                  </a:lnTo>
                  <a:lnTo>
                    <a:pt x="44450" y="63500"/>
                  </a:lnTo>
                  <a:close/>
                </a:path>
                <a:path w="76200" h="1975485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975485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11189" y="4304537"/>
              <a:ext cx="10795" cy="1191895"/>
            </a:xfrm>
            <a:custGeom>
              <a:avLst/>
              <a:gdLst/>
              <a:ahLst/>
              <a:cxnLst/>
              <a:rect l="l" t="t" r="r" b="b"/>
              <a:pathLst>
                <a:path w="10795" h="1191895">
                  <a:moveTo>
                    <a:pt x="10668" y="0"/>
                  </a:moveTo>
                  <a:lnTo>
                    <a:pt x="0" y="1191768"/>
                  </a:lnTo>
                </a:path>
              </a:pathLst>
            </a:custGeom>
            <a:ln w="38100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879219" y="4166742"/>
            <a:ext cx="1530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90445" y="4597091"/>
            <a:ext cx="248285" cy="915669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latin typeface="Times New Roman"/>
                <a:cs typeface="Times New Roman"/>
              </a:rPr>
              <a:t>-</a:t>
            </a:r>
            <a:r>
              <a:rPr sz="2000" b="1" spc="-5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000" b="1" dirty="0">
                <a:latin typeface="Times New Roman"/>
                <a:cs typeface="Times New Roman"/>
              </a:rPr>
              <a:t>-</a:t>
            </a:r>
            <a:r>
              <a:rPr sz="2000" b="1" spc="-50" dirty="0"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4041" y="4346194"/>
            <a:ext cx="46418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20" dirty="0">
                <a:latin typeface="Times New Roman"/>
                <a:cs typeface="Times New Roman"/>
              </a:rPr>
              <a:t>m</a:t>
            </a:r>
            <a:r>
              <a:rPr sz="2000" b="1" spc="-20" dirty="0">
                <a:latin typeface="Times New Roman"/>
                <a:cs typeface="Times New Roman"/>
              </a:rPr>
              <a:t>(</a:t>
            </a:r>
            <a:r>
              <a:rPr sz="2000" b="1" i="1" spc="-20" dirty="0">
                <a:latin typeface="Times New Roman"/>
                <a:cs typeface="Times New Roman"/>
              </a:rPr>
              <a:t>t</a:t>
            </a:r>
            <a:r>
              <a:rPr sz="2000" b="1" spc="-20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05527" y="3151708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64655" y="3151708"/>
            <a:ext cx="2806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-</a:t>
            </a:r>
            <a:r>
              <a:rPr sz="2400" b="1" spc="-50" dirty="0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79219" y="3697935"/>
            <a:ext cx="153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0" dirty="0"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10767" y="1870710"/>
            <a:ext cx="3651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20" dirty="0">
                <a:latin typeface="Times New Roman"/>
                <a:cs typeface="Times New Roman"/>
              </a:rPr>
              <a:t>s</a:t>
            </a:r>
            <a:r>
              <a:rPr sz="2000" b="1" spc="-20" dirty="0">
                <a:latin typeface="Times New Roman"/>
                <a:cs typeface="Times New Roman"/>
              </a:rPr>
              <a:t>(</a:t>
            </a:r>
            <a:r>
              <a:rPr sz="2000" b="1" i="1" spc="-20" dirty="0">
                <a:latin typeface="Times New Roman"/>
                <a:cs typeface="Times New Roman"/>
              </a:rPr>
              <a:t>t</a:t>
            </a:r>
            <a:r>
              <a:rPr sz="2000" b="1" spc="-20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89350" y="4683963"/>
            <a:ext cx="44195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Times New Roman"/>
                <a:cs typeface="Times New Roman"/>
              </a:rPr>
              <a:t>(11)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59477" y="3936619"/>
            <a:ext cx="4508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Times New Roman"/>
                <a:cs typeface="Times New Roman"/>
              </a:rPr>
              <a:t>(10)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50922" y="2979295"/>
            <a:ext cx="450850" cy="93281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110"/>
              </a:spcBef>
            </a:pPr>
            <a:r>
              <a:rPr sz="2400" b="1" spc="-50" dirty="0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000" spc="-20" dirty="0">
                <a:latin typeface="Times New Roman"/>
                <a:cs typeface="Times New Roman"/>
              </a:rPr>
              <a:t>(00)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85153" y="5086350"/>
            <a:ext cx="4521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Times New Roman"/>
                <a:cs typeface="Times New Roman"/>
              </a:rPr>
              <a:t>(01)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LINEAR</a:t>
            </a:r>
            <a:r>
              <a:rPr spc="-55" dirty="0"/>
              <a:t> </a:t>
            </a:r>
            <a:r>
              <a:rPr dirty="0"/>
              <a:t>MODULATION:</a:t>
            </a:r>
            <a:r>
              <a:rPr spc="-80" dirty="0"/>
              <a:t> </a:t>
            </a:r>
            <a:r>
              <a:rPr spc="-20" dirty="0"/>
              <a:t>MASK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9816" y="824528"/>
            <a:ext cx="6905625" cy="500570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8387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48387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Each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symbol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can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take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000099"/>
                </a:solidFill>
                <a:latin typeface="Times New Roman"/>
                <a:cs typeface="Times New Roman"/>
              </a:rPr>
              <a:t>M</a:t>
            </a:r>
            <a:r>
              <a:rPr sz="2400" b="1" i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values</a:t>
            </a:r>
            <a:endParaRPr sz="2400">
              <a:latin typeface="Times New Roman"/>
              <a:cs typeface="Times New Roman"/>
            </a:endParaRPr>
          </a:p>
          <a:p>
            <a:pPr marL="598170">
              <a:lnSpc>
                <a:spcPct val="100000"/>
              </a:lnSpc>
              <a:spcBef>
                <a:spcPts val="495"/>
              </a:spcBef>
            </a:pPr>
            <a:r>
              <a:rPr sz="2000" dirty="0">
                <a:latin typeface="Wingdings"/>
                <a:cs typeface="Wingdings"/>
              </a:rPr>
              <a:t>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symbol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</a:t>
            </a:r>
            <a:r>
              <a:rPr sz="2000" spc="375" dirty="0">
                <a:latin typeface="Times New Roman"/>
                <a:cs typeface="Times New Roman"/>
              </a:rPr>
              <a:t> </a:t>
            </a:r>
            <a:r>
              <a:rPr sz="2775" i="1" baseline="-3003" dirty="0">
                <a:latin typeface="Times New Roman"/>
                <a:cs typeface="Times New Roman"/>
              </a:rPr>
              <a:t>n</a:t>
            </a:r>
            <a:r>
              <a:rPr sz="2775" i="1" spc="-60" baseline="-3003" dirty="0">
                <a:latin typeface="Times New Roman"/>
                <a:cs typeface="Times New Roman"/>
              </a:rPr>
              <a:t> </a:t>
            </a:r>
            <a:r>
              <a:rPr sz="2775" spc="89" baseline="-3003" dirty="0">
                <a:latin typeface="Symbol"/>
                <a:cs typeface="Symbol"/>
              </a:rPr>
              <a:t></a:t>
            </a:r>
            <a:r>
              <a:rPr sz="2775" spc="-120" baseline="-3003" dirty="0">
                <a:latin typeface="Times New Roman"/>
                <a:cs typeface="Times New Roman"/>
              </a:rPr>
              <a:t> </a:t>
            </a:r>
            <a:r>
              <a:rPr sz="2775" baseline="-3003" dirty="0">
                <a:latin typeface="Times New Roman"/>
                <a:cs typeface="Times New Roman"/>
              </a:rPr>
              <a:t>log</a:t>
            </a:r>
            <a:r>
              <a:rPr sz="1650" baseline="-30303" dirty="0">
                <a:latin typeface="Times New Roman"/>
                <a:cs typeface="Times New Roman"/>
              </a:rPr>
              <a:t>2</a:t>
            </a:r>
            <a:r>
              <a:rPr sz="1650" spc="292" baseline="-30303" dirty="0">
                <a:latin typeface="Times New Roman"/>
                <a:cs typeface="Times New Roman"/>
              </a:rPr>
              <a:t> </a:t>
            </a:r>
            <a:r>
              <a:rPr sz="2775" i="1" spc="135" baseline="-3003" dirty="0">
                <a:latin typeface="Times New Roman"/>
                <a:cs typeface="Times New Roman"/>
              </a:rPr>
              <a:t>M</a:t>
            </a:r>
            <a:r>
              <a:rPr sz="2775" i="1" spc="284" baseline="-300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information.</a:t>
            </a:r>
            <a:endParaRPr sz="2000">
              <a:latin typeface="Times New Roman"/>
              <a:cs typeface="Times New Roman"/>
            </a:endParaRPr>
          </a:p>
          <a:p>
            <a:pPr marL="473075" indent="-342900">
              <a:lnSpc>
                <a:spcPct val="100000"/>
              </a:lnSpc>
              <a:spcBef>
                <a:spcPts val="2215"/>
              </a:spcBef>
              <a:buFont typeface="Times New Roman"/>
              <a:buChar char="•"/>
              <a:tabLst>
                <a:tab pos="473075" algn="l"/>
              </a:tabLst>
            </a:pP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E.g.</a:t>
            </a:r>
            <a:endParaRPr sz="2400">
              <a:latin typeface="Times New Roman"/>
              <a:cs typeface="Times New Roman"/>
            </a:endParaRPr>
          </a:p>
          <a:p>
            <a:pPr marL="873760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873760" algn="l"/>
              </a:tabLst>
            </a:pPr>
            <a:r>
              <a:rPr sz="2000" dirty="0">
                <a:latin typeface="Times New Roman"/>
                <a:cs typeface="Times New Roman"/>
              </a:rPr>
              <a:t>4ASK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</a:t>
            </a:r>
            <a:r>
              <a:rPr sz="2000" spc="-10" dirty="0">
                <a:latin typeface="Times New Roman"/>
                <a:cs typeface="Times New Roman"/>
              </a:rPr>
              <a:t> bits/sym</a:t>
            </a:r>
            <a:endParaRPr sz="2000">
              <a:latin typeface="Times New Roman"/>
              <a:cs typeface="Times New Roman"/>
            </a:endParaRPr>
          </a:p>
          <a:p>
            <a:pPr marL="873760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873760" algn="l"/>
              </a:tabLst>
            </a:pPr>
            <a:r>
              <a:rPr sz="2000" dirty="0">
                <a:latin typeface="Times New Roman"/>
                <a:cs typeface="Times New Roman"/>
              </a:rPr>
              <a:t>8ASK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</a:t>
            </a:r>
            <a:r>
              <a:rPr sz="2000" spc="-10" dirty="0">
                <a:latin typeface="Times New Roman"/>
                <a:cs typeface="Times New Roman"/>
              </a:rPr>
              <a:t> bits/sym</a:t>
            </a:r>
            <a:endParaRPr sz="2000">
              <a:latin typeface="Times New Roman"/>
              <a:cs typeface="Times New Roman"/>
            </a:endParaRPr>
          </a:p>
          <a:p>
            <a:pPr marL="873760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873760" algn="l"/>
              </a:tabLst>
            </a:pPr>
            <a:r>
              <a:rPr sz="2000" dirty="0">
                <a:latin typeface="Times New Roman"/>
                <a:cs typeface="Times New Roman"/>
              </a:rPr>
              <a:t>16ASK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16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bits/sym</a:t>
            </a:r>
            <a:endParaRPr sz="2000">
              <a:latin typeface="Times New Roman"/>
              <a:cs typeface="Times New Roman"/>
            </a:endParaRPr>
          </a:p>
          <a:p>
            <a:pPr marL="405765" indent="-342265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405765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Symbol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rate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(baud)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000099"/>
                </a:solidFill>
                <a:latin typeface="Times New Roman"/>
                <a:cs typeface="Times New Roman"/>
              </a:rPr>
              <a:t>R</a:t>
            </a:r>
            <a:r>
              <a:rPr sz="1800" b="1" i="1" dirty="0">
                <a:solidFill>
                  <a:srgbClr val="000099"/>
                </a:solidFill>
                <a:latin typeface="Times New Roman"/>
                <a:cs typeface="Times New Roman"/>
              </a:rPr>
              <a:t>s</a:t>
            </a:r>
            <a:r>
              <a:rPr sz="1800" b="1" i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8070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807085" algn="l"/>
              </a:tabLst>
            </a:pPr>
            <a:r>
              <a:rPr sz="2000" dirty="0">
                <a:latin typeface="Times New Roman"/>
                <a:cs typeface="Times New Roman"/>
              </a:rPr>
              <a:t>#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modulation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symbols/second</a:t>
            </a:r>
            <a:endParaRPr sz="2000">
              <a:latin typeface="Times New Roman"/>
              <a:cs typeface="Times New Roman"/>
            </a:endParaRPr>
          </a:p>
          <a:p>
            <a:pPr marL="8070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807085" algn="l"/>
              </a:tabLst>
            </a:pP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Generally,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signal</a:t>
            </a:r>
            <a:r>
              <a:rPr sz="20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bandwidth</a:t>
            </a:r>
            <a:r>
              <a:rPr sz="20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proportional</a:t>
            </a:r>
            <a:r>
              <a:rPr sz="20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symbol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rate!</a:t>
            </a:r>
            <a:endParaRPr sz="2000">
              <a:latin typeface="Times New Roman"/>
              <a:cs typeface="Times New Roman"/>
            </a:endParaRPr>
          </a:p>
          <a:p>
            <a:pPr marL="405765" indent="-342265">
              <a:lnSpc>
                <a:spcPct val="100000"/>
              </a:lnSpc>
              <a:spcBef>
                <a:spcPts val="560"/>
              </a:spcBef>
              <a:buFont typeface="Times New Roman"/>
              <a:buChar char="•"/>
              <a:tabLst>
                <a:tab pos="405765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Bit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rate</a:t>
            </a:r>
            <a:r>
              <a:rPr sz="24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i="1" spc="-25" dirty="0">
                <a:solidFill>
                  <a:srgbClr val="000099"/>
                </a:solidFill>
                <a:latin typeface="Times New Roman"/>
                <a:cs typeface="Times New Roman"/>
              </a:rPr>
              <a:t>R</a:t>
            </a:r>
            <a:r>
              <a:rPr sz="1800" b="1" i="1" spc="-25" dirty="0">
                <a:solidFill>
                  <a:srgbClr val="000099"/>
                </a:solidFill>
                <a:latin typeface="Times New Roman"/>
                <a:cs typeface="Times New Roman"/>
              </a:rPr>
              <a:t>b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8070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807085" algn="l"/>
              </a:tabLst>
            </a:pPr>
            <a:r>
              <a:rPr sz="2000" spc="-10" dirty="0">
                <a:latin typeface="Times New Roman"/>
                <a:cs typeface="Times New Roman"/>
              </a:rPr>
              <a:t>Bits/second</a:t>
            </a:r>
            <a:endParaRPr sz="2000">
              <a:latin typeface="Times New Roman"/>
              <a:cs typeface="Times New Roman"/>
            </a:endParaRPr>
          </a:p>
          <a:p>
            <a:pPr marL="405765" indent="-342265">
              <a:lnSpc>
                <a:spcPct val="100000"/>
              </a:lnSpc>
              <a:spcBef>
                <a:spcPts val="565"/>
              </a:spcBef>
              <a:buFont typeface="Times New Roman"/>
              <a:buChar char="•"/>
              <a:tabLst>
                <a:tab pos="405765" algn="l"/>
              </a:tabLst>
            </a:pPr>
            <a:r>
              <a:rPr sz="2400" b="1" i="1" dirty="0">
                <a:solidFill>
                  <a:srgbClr val="000099"/>
                </a:solidFill>
                <a:latin typeface="Times New Roman"/>
                <a:cs typeface="Times New Roman"/>
              </a:rPr>
              <a:t>R</a:t>
            </a:r>
            <a:r>
              <a:rPr sz="1800" b="1" i="1" dirty="0">
                <a:solidFill>
                  <a:srgbClr val="000099"/>
                </a:solidFill>
                <a:latin typeface="Times New Roman"/>
                <a:cs typeface="Times New Roman"/>
              </a:rPr>
              <a:t>b</a:t>
            </a:r>
            <a:r>
              <a:rPr sz="1800" b="1" i="1" spc="1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=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000099"/>
                </a:solidFill>
                <a:latin typeface="Times New Roman"/>
                <a:cs typeface="Times New Roman"/>
              </a:rPr>
              <a:t>R</a:t>
            </a:r>
            <a:r>
              <a:rPr sz="1800" b="1" i="1" dirty="0">
                <a:solidFill>
                  <a:srgbClr val="000099"/>
                </a:solidFill>
                <a:latin typeface="Times New Roman"/>
                <a:cs typeface="Times New Roman"/>
              </a:rPr>
              <a:t>s</a:t>
            </a:r>
            <a:r>
              <a:rPr sz="1800" b="1" i="1" spc="1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x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(#</a:t>
            </a:r>
            <a:r>
              <a:rPr sz="24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bits/sym)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21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LINEAR</a:t>
            </a:r>
            <a:r>
              <a:rPr spc="-55" dirty="0"/>
              <a:t> </a:t>
            </a:r>
            <a:r>
              <a:rPr dirty="0"/>
              <a:t>MODULATION:</a:t>
            </a:r>
            <a:r>
              <a:rPr spc="-80" dirty="0"/>
              <a:t> </a:t>
            </a:r>
            <a:r>
              <a:rPr spc="-20" dirty="0"/>
              <a:t>MASK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528"/>
            <a:ext cx="7059295" cy="480949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M-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ary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modulation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same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symbol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rate,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(or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fixed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bandwidth)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4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Larger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M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bits/symbol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larger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</a:t>
            </a:r>
            <a:r>
              <a:rPr sz="2000" spc="-20" dirty="0">
                <a:latin typeface="Times New Roman"/>
                <a:cs typeface="Times New Roman"/>
              </a:rPr>
              <a:t> rate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spc="-10" dirty="0">
                <a:latin typeface="Times New Roman"/>
                <a:cs typeface="Times New Roman"/>
              </a:rPr>
              <a:t>M-</a:t>
            </a:r>
            <a:r>
              <a:rPr sz="2000" dirty="0">
                <a:latin typeface="Times New Roman"/>
                <a:cs typeface="Times New Roman"/>
              </a:rPr>
              <a:t>ary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modulation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good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band-limited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wireless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systems,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spectrum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precious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spc="-10" dirty="0">
                <a:latin typeface="Times New Roman"/>
                <a:cs typeface="Times New Roman"/>
              </a:rPr>
              <a:t>M-</a:t>
            </a:r>
            <a:r>
              <a:rPr sz="2000" dirty="0">
                <a:latin typeface="Times New Roman"/>
                <a:cs typeface="Times New Roman"/>
              </a:rPr>
              <a:t>ary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modulation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widely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wireless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systems!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Typical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wireless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system: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16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Why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don’t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we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use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very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large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M?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infinity,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analog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signal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same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SNR</a:t>
            </a:r>
            <a:endParaRPr sz="2000">
              <a:latin typeface="Times New Roman"/>
              <a:cs typeface="Times New Roman"/>
            </a:endParaRPr>
          </a:p>
          <a:p>
            <a:pPr marL="1155700" marR="5080" lvl="2" indent="-228600" algn="just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Larger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dirty="0">
                <a:latin typeface="Times New Roman"/>
                <a:cs typeface="Times New Roman"/>
              </a:rPr>
              <a:t> signals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closed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it’s </a:t>
            </a:r>
            <a:r>
              <a:rPr sz="2000" dirty="0">
                <a:latin typeface="Times New Roman"/>
                <a:cs typeface="Times New Roman"/>
              </a:rPr>
              <a:t>harder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distinguish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due</a:t>
            </a:r>
            <a:r>
              <a:rPr sz="2000" spc="-25" dirty="0">
                <a:latin typeface="Times New Roman"/>
                <a:cs typeface="Times New Roman"/>
              </a:rPr>
              <a:t> to </a:t>
            </a:r>
            <a:r>
              <a:rPr sz="2000" dirty="0">
                <a:latin typeface="Times New Roman"/>
                <a:cs typeface="Times New Roman"/>
              </a:rPr>
              <a:t>noise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probability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error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becomes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larger!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22</a:t>
            </a:r>
            <a:endParaRPr sz="1600">
              <a:latin typeface="Arial Black"/>
              <a:cs typeface="Arial Blac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820923" y="2316479"/>
            <a:ext cx="3781425" cy="2468880"/>
            <a:chOff x="2820923" y="2316479"/>
            <a:chExt cx="3781425" cy="2468880"/>
          </a:xfrm>
        </p:grpSpPr>
        <p:sp>
          <p:nvSpPr>
            <p:cNvPr id="7" name="object 7"/>
            <p:cNvSpPr/>
            <p:nvPr/>
          </p:nvSpPr>
          <p:spPr>
            <a:xfrm>
              <a:off x="3791711" y="2321051"/>
              <a:ext cx="401320" cy="379730"/>
            </a:xfrm>
            <a:custGeom>
              <a:avLst/>
              <a:gdLst/>
              <a:ahLst/>
              <a:cxnLst/>
              <a:rect l="l" t="t" r="r" b="b"/>
              <a:pathLst>
                <a:path w="401320" h="379730">
                  <a:moveTo>
                    <a:pt x="0" y="189737"/>
                  </a:moveTo>
                  <a:lnTo>
                    <a:pt x="5289" y="146237"/>
                  </a:lnTo>
                  <a:lnTo>
                    <a:pt x="20358" y="106302"/>
                  </a:lnTo>
                  <a:lnTo>
                    <a:pt x="44007" y="71072"/>
                  </a:lnTo>
                  <a:lnTo>
                    <a:pt x="75035" y="41687"/>
                  </a:lnTo>
                  <a:lnTo>
                    <a:pt x="112245" y="19287"/>
                  </a:lnTo>
                  <a:lnTo>
                    <a:pt x="154434" y="5011"/>
                  </a:lnTo>
                  <a:lnTo>
                    <a:pt x="200405" y="0"/>
                  </a:lnTo>
                  <a:lnTo>
                    <a:pt x="246377" y="5011"/>
                  </a:lnTo>
                  <a:lnTo>
                    <a:pt x="288566" y="19287"/>
                  </a:lnTo>
                  <a:lnTo>
                    <a:pt x="325776" y="41687"/>
                  </a:lnTo>
                  <a:lnTo>
                    <a:pt x="356804" y="71072"/>
                  </a:lnTo>
                  <a:lnTo>
                    <a:pt x="380453" y="106302"/>
                  </a:lnTo>
                  <a:lnTo>
                    <a:pt x="395522" y="146237"/>
                  </a:lnTo>
                  <a:lnTo>
                    <a:pt x="400812" y="189737"/>
                  </a:lnTo>
                  <a:lnTo>
                    <a:pt x="395522" y="233238"/>
                  </a:lnTo>
                  <a:lnTo>
                    <a:pt x="380453" y="273173"/>
                  </a:lnTo>
                  <a:lnTo>
                    <a:pt x="356804" y="308403"/>
                  </a:lnTo>
                  <a:lnTo>
                    <a:pt x="325776" y="337788"/>
                  </a:lnTo>
                  <a:lnTo>
                    <a:pt x="288566" y="360188"/>
                  </a:lnTo>
                  <a:lnTo>
                    <a:pt x="246377" y="374464"/>
                  </a:lnTo>
                  <a:lnTo>
                    <a:pt x="200405" y="379475"/>
                  </a:lnTo>
                  <a:lnTo>
                    <a:pt x="154434" y="374464"/>
                  </a:lnTo>
                  <a:lnTo>
                    <a:pt x="112245" y="360188"/>
                  </a:lnTo>
                  <a:lnTo>
                    <a:pt x="75035" y="337788"/>
                  </a:lnTo>
                  <a:lnTo>
                    <a:pt x="44007" y="308403"/>
                  </a:lnTo>
                  <a:lnTo>
                    <a:pt x="20358" y="273173"/>
                  </a:lnTo>
                  <a:lnTo>
                    <a:pt x="5289" y="233238"/>
                  </a:lnTo>
                  <a:lnTo>
                    <a:pt x="0" y="189737"/>
                  </a:lnTo>
                  <a:close/>
                </a:path>
                <a:path w="401320" h="379730">
                  <a:moveTo>
                    <a:pt x="54863" y="301751"/>
                  </a:moveTo>
                  <a:lnTo>
                    <a:pt x="323088" y="54863"/>
                  </a:lnTo>
                </a:path>
                <a:path w="401320" h="379730">
                  <a:moveTo>
                    <a:pt x="32003" y="54863"/>
                  </a:moveTo>
                  <a:lnTo>
                    <a:pt x="377951" y="3230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20924" y="2496311"/>
              <a:ext cx="1199515" cy="605155"/>
            </a:xfrm>
            <a:custGeom>
              <a:avLst/>
              <a:gdLst/>
              <a:ahLst/>
              <a:cxnLst/>
              <a:rect l="l" t="t" r="r" b="b"/>
              <a:pathLst>
                <a:path w="1199514" h="605155">
                  <a:moveTo>
                    <a:pt x="970788" y="38100"/>
                  </a:moveTo>
                  <a:lnTo>
                    <a:pt x="958088" y="31750"/>
                  </a:lnTo>
                  <a:lnTo>
                    <a:pt x="894588" y="0"/>
                  </a:lnTo>
                  <a:lnTo>
                    <a:pt x="894588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894588" y="44450"/>
                  </a:lnTo>
                  <a:lnTo>
                    <a:pt x="894588" y="76200"/>
                  </a:lnTo>
                  <a:lnTo>
                    <a:pt x="958088" y="44450"/>
                  </a:lnTo>
                  <a:lnTo>
                    <a:pt x="970788" y="38100"/>
                  </a:lnTo>
                  <a:close/>
                </a:path>
                <a:path w="1199514" h="605155">
                  <a:moveTo>
                    <a:pt x="1199388" y="269748"/>
                  </a:moveTo>
                  <a:lnTo>
                    <a:pt x="1193038" y="257048"/>
                  </a:lnTo>
                  <a:lnTo>
                    <a:pt x="1161288" y="193548"/>
                  </a:lnTo>
                  <a:lnTo>
                    <a:pt x="1123188" y="269748"/>
                  </a:lnTo>
                  <a:lnTo>
                    <a:pt x="1154938" y="269748"/>
                  </a:lnTo>
                  <a:lnTo>
                    <a:pt x="1154938" y="605028"/>
                  </a:lnTo>
                  <a:lnTo>
                    <a:pt x="1167638" y="605028"/>
                  </a:lnTo>
                  <a:lnTo>
                    <a:pt x="1167638" y="269748"/>
                  </a:lnTo>
                  <a:lnTo>
                    <a:pt x="1199388" y="2697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91711" y="2522219"/>
              <a:ext cx="2196465" cy="1861185"/>
            </a:xfrm>
            <a:custGeom>
              <a:avLst/>
              <a:gdLst/>
              <a:ahLst/>
              <a:cxnLst/>
              <a:rect l="l" t="t" r="r" b="b"/>
              <a:pathLst>
                <a:path w="2196465" h="1861185">
                  <a:moveTo>
                    <a:pt x="1783079" y="947165"/>
                  </a:moveTo>
                  <a:lnTo>
                    <a:pt x="1788533" y="901194"/>
                  </a:lnTo>
                  <a:lnTo>
                    <a:pt x="1804069" y="859005"/>
                  </a:lnTo>
                  <a:lnTo>
                    <a:pt x="1828446" y="821795"/>
                  </a:lnTo>
                  <a:lnTo>
                    <a:pt x="1860426" y="790767"/>
                  </a:lnTo>
                  <a:lnTo>
                    <a:pt x="1898768" y="767118"/>
                  </a:lnTo>
                  <a:lnTo>
                    <a:pt x="1942233" y="752049"/>
                  </a:lnTo>
                  <a:lnTo>
                    <a:pt x="1989582" y="746759"/>
                  </a:lnTo>
                  <a:lnTo>
                    <a:pt x="2036930" y="752049"/>
                  </a:lnTo>
                  <a:lnTo>
                    <a:pt x="2080395" y="767118"/>
                  </a:lnTo>
                  <a:lnTo>
                    <a:pt x="2118737" y="790767"/>
                  </a:lnTo>
                  <a:lnTo>
                    <a:pt x="2150717" y="821795"/>
                  </a:lnTo>
                  <a:lnTo>
                    <a:pt x="2175094" y="859005"/>
                  </a:lnTo>
                  <a:lnTo>
                    <a:pt x="2190630" y="901194"/>
                  </a:lnTo>
                  <a:lnTo>
                    <a:pt x="2196084" y="947165"/>
                  </a:lnTo>
                  <a:lnTo>
                    <a:pt x="2190630" y="993137"/>
                  </a:lnTo>
                  <a:lnTo>
                    <a:pt x="2175094" y="1035326"/>
                  </a:lnTo>
                  <a:lnTo>
                    <a:pt x="2150717" y="1072536"/>
                  </a:lnTo>
                  <a:lnTo>
                    <a:pt x="2118737" y="1103564"/>
                  </a:lnTo>
                  <a:lnTo>
                    <a:pt x="2080395" y="1127213"/>
                  </a:lnTo>
                  <a:lnTo>
                    <a:pt x="2036930" y="1142282"/>
                  </a:lnTo>
                  <a:lnTo>
                    <a:pt x="1989582" y="1147571"/>
                  </a:lnTo>
                  <a:lnTo>
                    <a:pt x="1942233" y="1142282"/>
                  </a:lnTo>
                  <a:lnTo>
                    <a:pt x="1898768" y="1127213"/>
                  </a:lnTo>
                  <a:lnTo>
                    <a:pt x="1860426" y="1103564"/>
                  </a:lnTo>
                  <a:lnTo>
                    <a:pt x="1828446" y="1072536"/>
                  </a:lnTo>
                  <a:lnTo>
                    <a:pt x="1804069" y="1035326"/>
                  </a:lnTo>
                  <a:lnTo>
                    <a:pt x="1788533" y="993137"/>
                  </a:lnTo>
                  <a:lnTo>
                    <a:pt x="1783079" y="947165"/>
                  </a:lnTo>
                  <a:close/>
                </a:path>
                <a:path w="2196465" h="1861185">
                  <a:moveTo>
                    <a:pt x="1783079" y="946403"/>
                  </a:moveTo>
                  <a:lnTo>
                    <a:pt x="2185416" y="946403"/>
                  </a:lnTo>
                </a:path>
                <a:path w="2196465" h="1861185">
                  <a:moveTo>
                    <a:pt x="1996439" y="746759"/>
                  </a:moveTo>
                  <a:lnTo>
                    <a:pt x="1996439" y="1136903"/>
                  </a:lnTo>
                </a:path>
                <a:path w="2196465" h="1861185">
                  <a:moveTo>
                    <a:pt x="400812" y="0"/>
                  </a:moveTo>
                  <a:lnTo>
                    <a:pt x="1985772" y="0"/>
                  </a:lnTo>
                </a:path>
                <a:path w="2196465" h="1861185">
                  <a:moveTo>
                    <a:pt x="0" y="1671065"/>
                  </a:moveTo>
                  <a:lnTo>
                    <a:pt x="5289" y="1627565"/>
                  </a:lnTo>
                  <a:lnTo>
                    <a:pt x="20358" y="1587630"/>
                  </a:lnTo>
                  <a:lnTo>
                    <a:pt x="44007" y="1552400"/>
                  </a:lnTo>
                  <a:lnTo>
                    <a:pt x="75035" y="1523015"/>
                  </a:lnTo>
                  <a:lnTo>
                    <a:pt x="112245" y="1500615"/>
                  </a:lnTo>
                  <a:lnTo>
                    <a:pt x="154434" y="1486339"/>
                  </a:lnTo>
                  <a:lnTo>
                    <a:pt x="200405" y="1481327"/>
                  </a:lnTo>
                  <a:lnTo>
                    <a:pt x="246377" y="1486339"/>
                  </a:lnTo>
                  <a:lnTo>
                    <a:pt x="288566" y="1500615"/>
                  </a:lnTo>
                  <a:lnTo>
                    <a:pt x="325776" y="1523015"/>
                  </a:lnTo>
                  <a:lnTo>
                    <a:pt x="356804" y="1552400"/>
                  </a:lnTo>
                  <a:lnTo>
                    <a:pt x="380453" y="1587630"/>
                  </a:lnTo>
                  <a:lnTo>
                    <a:pt x="395522" y="1627565"/>
                  </a:lnTo>
                  <a:lnTo>
                    <a:pt x="400812" y="1671065"/>
                  </a:lnTo>
                  <a:lnTo>
                    <a:pt x="395522" y="1714566"/>
                  </a:lnTo>
                  <a:lnTo>
                    <a:pt x="380453" y="1754501"/>
                  </a:lnTo>
                  <a:lnTo>
                    <a:pt x="356804" y="1789731"/>
                  </a:lnTo>
                  <a:lnTo>
                    <a:pt x="325776" y="1819116"/>
                  </a:lnTo>
                  <a:lnTo>
                    <a:pt x="288566" y="1841516"/>
                  </a:lnTo>
                  <a:lnTo>
                    <a:pt x="246377" y="1855792"/>
                  </a:lnTo>
                  <a:lnTo>
                    <a:pt x="200405" y="1860803"/>
                  </a:lnTo>
                  <a:lnTo>
                    <a:pt x="154434" y="1855792"/>
                  </a:lnTo>
                  <a:lnTo>
                    <a:pt x="112245" y="1841516"/>
                  </a:lnTo>
                  <a:lnTo>
                    <a:pt x="75035" y="1819116"/>
                  </a:lnTo>
                  <a:lnTo>
                    <a:pt x="44007" y="1789731"/>
                  </a:lnTo>
                  <a:lnTo>
                    <a:pt x="20358" y="1754501"/>
                  </a:lnTo>
                  <a:lnTo>
                    <a:pt x="5289" y="1714566"/>
                  </a:lnTo>
                  <a:lnTo>
                    <a:pt x="0" y="1671065"/>
                  </a:lnTo>
                  <a:close/>
                </a:path>
                <a:path w="2196465" h="1861185">
                  <a:moveTo>
                    <a:pt x="54863" y="1783079"/>
                  </a:moveTo>
                  <a:lnTo>
                    <a:pt x="323088" y="1537715"/>
                  </a:lnTo>
                </a:path>
                <a:path w="2196465" h="1861185">
                  <a:moveTo>
                    <a:pt x="32003" y="1537715"/>
                  </a:moveTo>
                  <a:lnTo>
                    <a:pt x="377951" y="180593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20924" y="4178807"/>
              <a:ext cx="1199515" cy="607060"/>
            </a:xfrm>
            <a:custGeom>
              <a:avLst/>
              <a:gdLst/>
              <a:ahLst/>
              <a:cxnLst/>
              <a:rect l="l" t="t" r="r" b="b"/>
              <a:pathLst>
                <a:path w="1199514" h="607060">
                  <a:moveTo>
                    <a:pt x="970788" y="38100"/>
                  </a:moveTo>
                  <a:lnTo>
                    <a:pt x="958088" y="31750"/>
                  </a:lnTo>
                  <a:lnTo>
                    <a:pt x="894588" y="0"/>
                  </a:lnTo>
                  <a:lnTo>
                    <a:pt x="894588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894588" y="44450"/>
                  </a:lnTo>
                  <a:lnTo>
                    <a:pt x="894588" y="76200"/>
                  </a:lnTo>
                  <a:lnTo>
                    <a:pt x="958088" y="44450"/>
                  </a:lnTo>
                  <a:lnTo>
                    <a:pt x="970788" y="38100"/>
                  </a:lnTo>
                  <a:close/>
                </a:path>
                <a:path w="1199514" h="607060">
                  <a:moveTo>
                    <a:pt x="1199388" y="269748"/>
                  </a:moveTo>
                  <a:lnTo>
                    <a:pt x="1193038" y="257048"/>
                  </a:lnTo>
                  <a:lnTo>
                    <a:pt x="1161288" y="193548"/>
                  </a:lnTo>
                  <a:lnTo>
                    <a:pt x="1123188" y="269748"/>
                  </a:lnTo>
                  <a:lnTo>
                    <a:pt x="1154938" y="269748"/>
                  </a:lnTo>
                  <a:lnTo>
                    <a:pt x="1154938" y="606552"/>
                  </a:lnTo>
                  <a:lnTo>
                    <a:pt x="1167638" y="606552"/>
                  </a:lnTo>
                  <a:lnTo>
                    <a:pt x="1167638" y="269748"/>
                  </a:lnTo>
                  <a:lnTo>
                    <a:pt x="1199388" y="2697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92523" y="4204715"/>
              <a:ext cx="1584960" cy="0"/>
            </a:xfrm>
            <a:custGeom>
              <a:avLst/>
              <a:gdLst/>
              <a:ahLst/>
              <a:cxnLst/>
              <a:rect l="l" t="t" r="r" b="b"/>
              <a:pathLst>
                <a:path w="1584960">
                  <a:moveTo>
                    <a:pt x="0" y="0"/>
                  </a:moveTo>
                  <a:lnTo>
                    <a:pt x="158496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39384" y="2510027"/>
              <a:ext cx="862965" cy="1684020"/>
            </a:xfrm>
            <a:custGeom>
              <a:avLst/>
              <a:gdLst/>
              <a:ahLst/>
              <a:cxnLst/>
              <a:rect l="l" t="t" r="r" b="b"/>
              <a:pathLst>
                <a:path w="862965" h="1684020">
                  <a:moveTo>
                    <a:pt x="76200" y="1225296"/>
                  </a:moveTo>
                  <a:lnTo>
                    <a:pt x="69850" y="1212596"/>
                  </a:lnTo>
                  <a:lnTo>
                    <a:pt x="38100" y="1149096"/>
                  </a:lnTo>
                  <a:lnTo>
                    <a:pt x="0" y="1225296"/>
                  </a:lnTo>
                  <a:lnTo>
                    <a:pt x="31750" y="1225296"/>
                  </a:lnTo>
                  <a:lnTo>
                    <a:pt x="31750" y="1684020"/>
                  </a:lnTo>
                  <a:lnTo>
                    <a:pt x="44450" y="1684020"/>
                  </a:lnTo>
                  <a:lnTo>
                    <a:pt x="44450" y="1225296"/>
                  </a:lnTo>
                  <a:lnTo>
                    <a:pt x="76200" y="1225296"/>
                  </a:lnTo>
                  <a:close/>
                </a:path>
                <a:path w="862965" h="1684020">
                  <a:moveTo>
                    <a:pt x="86868" y="682752"/>
                  </a:moveTo>
                  <a:lnTo>
                    <a:pt x="55118" y="682752"/>
                  </a:lnTo>
                  <a:lnTo>
                    <a:pt x="55118" y="0"/>
                  </a:lnTo>
                  <a:lnTo>
                    <a:pt x="42418" y="0"/>
                  </a:lnTo>
                  <a:lnTo>
                    <a:pt x="42418" y="682752"/>
                  </a:lnTo>
                  <a:lnTo>
                    <a:pt x="10668" y="682752"/>
                  </a:lnTo>
                  <a:lnTo>
                    <a:pt x="48768" y="758952"/>
                  </a:lnTo>
                  <a:lnTo>
                    <a:pt x="80518" y="695452"/>
                  </a:lnTo>
                  <a:lnTo>
                    <a:pt x="86868" y="682752"/>
                  </a:lnTo>
                  <a:close/>
                </a:path>
                <a:path w="862965" h="1684020">
                  <a:moveTo>
                    <a:pt x="862584" y="960120"/>
                  </a:moveTo>
                  <a:lnTo>
                    <a:pt x="849884" y="953770"/>
                  </a:lnTo>
                  <a:lnTo>
                    <a:pt x="786384" y="922020"/>
                  </a:lnTo>
                  <a:lnTo>
                    <a:pt x="786384" y="953770"/>
                  </a:lnTo>
                  <a:lnTo>
                    <a:pt x="259080" y="953770"/>
                  </a:lnTo>
                  <a:lnTo>
                    <a:pt x="259080" y="966470"/>
                  </a:lnTo>
                  <a:lnTo>
                    <a:pt x="786384" y="966470"/>
                  </a:lnTo>
                  <a:lnTo>
                    <a:pt x="786384" y="998220"/>
                  </a:lnTo>
                  <a:lnTo>
                    <a:pt x="849884" y="966470"/>
                  </a:lnTo>
                  <a:lnTo>
                    <a:pt x="862584" y="960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5541" y="343661"/>
            <a:ext cx="6799580" cy="2126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LINEAR</a:t>
            </a:r>
            <a:r>
              <a:rPr sz="2400" spc="-55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MODULATION:</a:t>
            </a:r>
            <a:r>
              <a:rPr sz="2400" spc="-80" dirty="0">
                <a:latin typeface="Arial Black"/>
                <a:cs typeface="Arial Black"/>
              </a:rPr>
              <a:t> </a:t>
            </a:r>
            <a:r>
              <a:rPr sz="2400" spc="-20" dirty="0">
                <a:latin typeface="Arial Black"/>
                <a:cs typeface="Arial Black"/>
              </a:rPr>
              <a:t>QPSK</a:t>
            </a:r>
            <a:endParaRPr sz="2400">
              <a:latin typeface="Arial Black"/>
              <a:cs typeface="Arial Black"/>
            </a:endParaRPr>
          </a:p>
          <a:p>
            <a:pPr marL="698500" indent="-343535">
              <a:lnSpc>
                <a:spcPct val="100000"/>
              </a:lnSpc>
              <a:spcBef>
                <a:spcPts val="1505"/>
              </a:spcBef>
              <a:buFont typeface="Times New Roman"/>
              <a:buChar char="•"/>
              <a:tabLst>
                <a:tab pos="6985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Quadrature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phase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shift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keying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(QPSK)</a:t>
            </a:r>
            <a:endParaRPr sz="2000">
              <a:latin typeface="Times New Roman"/>
              <a:cs typeface="Times New Roman"/>
            </a:endParaRPr>
          </a:p>
          <a:p>
            <a:pPr marL="10991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1099185" algn="l"/>
              </a:tabLst>
            </a:pPr>
            <a:r>
              <a:rPr sz="1800" dirty="0">
                <a:latin typeface="Times New Roman"/>
                <a:cs typeface="Times New Roman"/>
              </a:rPr>
              <a:t>Combination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two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BPSK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streams</a:t>
            </a:r>
            <a:endParaRPr sz="1800">
              <a:latin typeface="Times New Roman"/>
              <a:cs typeface="Times New Roman"/>
            </a:endParaRPr>
          </a:p>
          <a:p>
            <a:pPr marL="10991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1099185" algn="l"/>
              </a:tabLst>
            </a:pPr>
            <a:r>
              <a:rPr sz="1800" dirty="0">
                <a:latin typeface="Times New Roman"/>
                <a:cs typeface="Times New Roman"/>
              </a:rPr>
              <a:t>Quadrature: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orthogonal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(two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carriers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90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degree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apart)</a:t>
            </a:r>
            <a:endParaRPr sz="1800">
              <a:latin typeface="Times New Roman"/>
              <a:cs typeface="Times New Roman"/>
            </a:endParaRPr>
          </a:p>
          <a:p>
            <a:pPr marR="1454150" algn="ctr">
              <a:lnSpc>
                <a:spcPct val="100000"/>
              </a:lnSpc>
              <a:spcBef>
                <a:spcPts val="1495"/>
              </a:spcBef>
            </a:pPr>
            <a:r>
              <a:rPr sz="2550" i="1" spc="-80" dirty="0">
                <a:latin typeface="Times New Roman"/>
                <a:cs typeface="Times New Roman"/>
              </a:rPr>
              <a:t>m</a:t>
            </a:r>
            <a:r>
              <a:rPr sz="2250" spc="-120" baseline="-24074" dirty="0">
                <a:latin typeface="Times New Roman"/>
                <a:cs typeface="Times New Roman"/>
              </a:rPr>
              <a:t>1</a:t>
            </a:r>
            <a:r>
              <a:rPr sz="2250" spc="-315" baseline="-24074" dirty="0">
                <a:latin typeface="Times New Roman"/>
                <a:cs typeface="Times New Roman"/>
              </a:rPr>
              <a:t> </a:t>
            </a:r>
            <a:r>
              <a:rPr sz="2550" spc="40" dirty="0">
                <a:latin typeface="Times New Roman"/>
                <a:cs typeface="Times New Roman"/>
              </a:rPr>
              <a:t>(</a:t>
            </a:r>
            <a:r>
              <a:rPr sz="2550" i="1" spc="40" dirty="0">
                <a:latin typeface="Times New Roman"/>
                <a:cs typeface="Times New Roman"/>
              </a:rPr>
              <a:t>t</a:t>
            </a:r>
            <a:r>
              <a:rPr sz="2550" spc="40" dirty="0">
                <a:latin typeface="Times New Roman"/>
                <a:cs typeface="Times New Roman"/>
              </a:rPr>
              <a:t>)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48433" y="3013043"/>
            <a:ext cx="1589405" cy="408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350" i="1" dirty="0">
                <a:latin typeface="Times New Roman"/>
                <a:cs typeface="Times New Roman"/>
              </a:rPr>
              <a:t>A</a:t>
            </a:r>
            <a:r>
              <a:rPr sz="2025" i="1" baseline="-24691" dirty="0">
                <a:latin typeface="Times New Roman"/>
                <a:cs typeface="Times New Roman"/>
              </a:rPr>
              <a:t>c</a:t>
            </a:r>
            <a:r>
              <a:rPr sz="2025" i="1" spc="75" baseline="-24691" dirty="0">
                <a:latin typeface="Times New Roman"/>
                <a:cs typeface="Times New Roman"/>
              </a:rPr>
              <a:t> </a:t>
            </a:r>
            <a:r>
              <a:rPr sz="2350" spc="-10" dirty="0">
                <a:latin typeface="Times New Roman"/>
                <a:cs typeface="Times New Roman"/>
              </a:rPr>
              <a:t>cos(2</a:t>
            </a:r>
            <a:r>
              <a:rPr sz="2500" spc="-10" dirty="0">
                <a:latin typeface="Symbol"/>
                <a:cs typeface="Symbol"/>
              </a:rPr>
              <a:t></a:t>
            </a:r>
            <a:r>
              <a:rPr sz="2350" i="1" spc="-10" dirty="0">
                <a:latin typeface="Times New Roman"/>
                <a:cs typeface="Times New Roman"/>
              </a:rPr>
              <a:t>f</a:t>
            </a:r>
            <a:r>
              <a:rPr sz="2025" i="1" spc="-15" baseline="-24691" dirty="0">
                <a:latin typeface="Times New Roman"/>
                <a:cs typeface="Times New Roman"/>
              </a:rPr>
              <a:t>c</a:t>
            </a:r>
            <a:r>
              <a:rPr sz="2350" i="1" spc="-10" dirty="0">
                <a:latin typeface="Times New Roman"/>
                <a:cs typeface="Times New Roman"/>
              </a:rPr>
              <a:t>t</a:t>
            </a:r>
            <a:r>
              <a:rPr sz="2350" spc="-10" dirty="0">
                <a:latin typeface="Times New Roman"/>
                <a:cs typeface="Times New Roman"/>
              </a:rPr>
              <a:t>)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85053" y="3713374"/>
            <a:ext cx="2328545" cy="13373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</a:pPr>
            <a:r>
              <a:rPr sz="2550" i="1" dirty="0">
                <a:latin typeface="Times New Roman"/>
                <a:cs typeface="Times New Roman"/>
              </a:rPr>
              <a:t>m</a:t>
            </a:r>
            <a:r>
              <a:rPr sz="2250" baseline="-24074" dirty="0">
                <a:latin typeface="Times New Roman"/>
                <a:cs typeface="Times New Roman"/>
              </a:rPr>
              <a:t>2</a:t>
            </a:r>
            <a:r>
              <a:rPr sz="2250" spc="-112" baseline="-24074" dirty="0">
                <a:latin typeface="Times New Roman"/>
                <a:cs typeface="Times New Roman"/>
              </a:rPr>
              <a:t> </a:t>
            </a:r>
            <a:r>
              <a:rPr sz="2550" spc="35" dirty="0">
                <a:latin typeface="Times New Roman"/>
                <a:cs typeface="Times New Roman"/>
              </a:rPr>
              <a:t>(</a:t>
            </a:r>
            <a:r>
              <a:rPr sz="2550" i="1" spc="35" dirty="0">
                <a:latin typeface="Times New Roman"/>
                <a:cs typeface="Times New Roman"/>
              </a:rPr>
              <a:t>t</a:t>
            </a:r>
            <a:r>
              <a:rPr sz="2550" spc="35" dirty="0">
                <a:latin typeface="Times New Roman"/>
                <a:cs typeface="Times New Roman"/>
              </a:rPr>
              <a:t>)</a:t>
            </a:r>
            <a:endParaRPr sz="2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2550">
              <a:latin typeface="Times New Roman"/>
              <a:cs typeface="Times New Roman"/>
            </a:endParaRPr>
          </a:p>
          <a:p>
            <a:pPr marL="815340">
              <a:lnSpc>
                <a:spcPct val="100000"/>
              </a:lnSpc>
            </a:pPr>
            <a:r>
              <a:rPr sz="2350" i="1" dirty="0">
                <a:latin typeface="Times New Roman"/>
                <a:cs typeface="Times New Roman"/>
              </a:rPr>
              <a:t>A</a:t>
            </a:r>
            <a:r>
              <a:rPr sz="2025" i="1" baseline="-24691" dirty="0">
                <a:latin typeface="Times New Roman"/>
                <a:cs typeface="Times New Roman"/>
              </a:rPr>
              <a:t>c</a:t>
            </a:r>
            <a:r>
              <a:rPr sz="2025" i="1" spc="30" baseline="-24691" dirty="0">
                <a:latin typeface="Times New Roman"/>
                <a:cs typeface="Times New Roman"/>
              </a:rPr>
              <a:t> </a:t>
            </a:r>
            <a:r>
              <a:rPr sz="2350" spc="-10" dirty="0">
                <a:latin typeface="Times New Roman"/>
                <a:cs typeface="Times New Roman"/>
              </a:rPr>
              <a:t>sin(2</a:t>
            </a:r>
            <a:r>
              <a:rPr sz="2500" spc="-10" dirty="0">
                <a:latin typeface="Symbol"/>
                <a:cs typeface="Symbol"/>
              </a:rPr>
              <a:t></a:t>
            </a:r>
            <a:r>
              <a:rPr sz="2350" i="1" spc="-10" dirty="0">
                <a:latin typeface="Times New Roman"/>
                <a:cs typeface="Times New Roman"/>
              </a:rPr>
              <a:t>f</a:t>
            </a:r>
            <a:r>
              <a:rPr sz="2025" i="1" spc="-15" baseline="-24691" dirty="0">
                <a:latin typeface="Times New Roman"/>
                <a:cs typeface="Times New Roman"/>
              </a:rPr>
              <a:t>c</a:t>
            </a:r>
            <a:r>
              <a:rPr sz="2350" i="1" spc="-10" dirty="0">
                <a:latin typeface="Times New Roman"/>
                <a:cs typeface="Times New Roman"/>
              </a:rPr>
              <a:t>t</a:t>
            </a:r>
            <a:r>
              <a:rPr sz="2350" spc="-10" dirty="0">
                <a:latin typeface="Times New Roman"/>
                <a:cs typeface="Times New Roman"/>
              </a:rPr>
              <a:t>)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45920" y="5193791"/>
            <a:ext cx="5337175" cy="454659"/>
          </a:xfrm>
          <a:custGeom>
            <a:avLst/>
            <a:gdLst/>
            <a:ahLst/>
            <a:cxnLst/>
            <a:rect l="l" t="t" r="r" b="b"/>
            <a:pathLst>
              <a:path w="5337175" h="454660">
                <a:moveTo>
                  <a:pt x="5337048" y="0"/>
                </a:moveTo>
                <a:lnTo>
                  <a:pt x="0" y="0"/>
                </a:lnTo>
                <a:lnTo>
                  <a:pt x="0" y="454151"/>
                </a:lnTo>
                <a:lnTo>
                  <a:pt x="5337048" y="454151"/>
                </a:lnTo>
                <a:lnTo>
                  <a:pt x="5337048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45920" y="5193791"/>
            <a:ext cx="5337175" cy="45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ts val="2880"/>
              </a:lnSpc>
            </a:pPr>
            <a:r>
              <a:rPr sz="2350" i="1" spc="65" dirty="0">
                <a:latin typeface="Times New Roman"/>
                <a:cs typeface="Times New Roman"/>
              </a:rPr>
              <a:t>s</a:t>
            </a:r>
            <a:r>
              <a:rPr sz="2350" spc="65" dirty="0">
                <a:latin typeface="Times New Roman"/>
                <a:cs typeface="Times New Roman"/>
              </a:rPr>
              <a:t>(</a:t>
            </a:r>
            <a:r>
              <a:rPr sz="2350" i="1" spc="65" dirty="0">
                <a:latin typeface="Times New Roman"/>
                <a:cs typeface="Times New Roman"/>
              </a:rPr>
              <a:t>t</a:t>
            </a:r>
            <a:r>
              <a:rPr sz="2350" spc="65" dirty="0">
                <a:latin typeface="Times New Roman"/>
                <a:cs typeface="Times New Roman"/>
              </a:rPr>
              <a:t>)</a:t>
            </a:r>
            <a:r>
              <a:rPr sz="2350" spc="-20" dirty="0">
                <a:latin typeface="Times New Roman"/>
                <a:cs typeface="Times New Roman"/>
              </a:rPr>
              <a:t> </a:t>
            </a:r>
            <a:r>
              <a:rPr sz="2350" spc="75" dirty="0">
                <a:latin typeface="Symbol"/>
                <a:cs typeface="Symbol"/>
              </a:rPr>
              <a:t></a:t>
            </a:r>
            <a:r>
              <a:rPr sz="2350" spc="170" dirty="0">
                <a:latin typeface="Times New Roman"/>
                <a:cs typeface="Times New Roman"/>
              </a:rPr>
              <a:t> </a:t>
            </a:r>
            <a:r>
              <a:rPr sz="2350" i="1" spc="-35" dirty="0">
                <a:latin typeface="Times New Roman"/>
                <a:cs typeface="Times New Roman"/>
              </a:rPr>
              <a:t>A</a:t>
            </a:r>
            <a:r>
              <a:rPr sz="2025" i="1" spc="-52" baseline="-24691" dirty="0">
                <a:latin typeface="Times New Roman"/>
                <a:cs typeface="Times New Roman"/>
              </a:rPr>
              <a:t>c</a:t>
            </a:r>
            <a:r>
              <a:rPr sz="2350" i="1" spc="-35" dirty="0">
                <a:latin typeface="Times New Roman"/>
                <a:cs typeface="Times New Roman"/>
              </a:rPr>
              <a:t>m</a:t>
            </a:r>
            <a:r>
              <a:rPr sz="2025" spc="-52" baseline="-24691" dirty="0">
                <a:latin typeface="Times New Roman"/>
                <a:cs typeface="Times New Roman"/>
              </a:rPr>
              <a:t>1</a:t>
            </a:r>
            <a:r>
              <a:rPr sz="2025" spc="-292" baseline="-24691" dirty="0">
                <a:latin typeface="Times New Roman"/>
                <a:cs typeface="Times New Roman"/>
              </a:rPr>
              <a:t> </a:t>
            </a:r>
            <a:r>
              <a:rPr sz="2350" spc="60" dirty="0">
                <a:latin typeface="Times New Roman"/>
                <a:cs typeface="Times New Roman"/>
              </a:rPr>
              <a:t>(</a:t>
            </a:r>
            <a:r>
              <a:rPr sz="2350" i="1" spc="60" dirty="0">
                <a:latin typeface="Times New Roman"/>
                <a:cs typeface="Times New Roman"/>
              </a:rPr>
              <a:t>t</a:t>
            </a:r>
            <a:r>
              <a:rPr sz="2350" spc="60" dirty="0">
                <a:latin typeface="Times New Roman"/>
                <a:cs typeface="Times New Roman"/>
              </a:rPr>
              <a:t>)</a:t>
            </a:r>
            <a:r>
              <a:rPr sz="2350" spc="-305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Times New Roman"/>
                <a:cs typeface="Times New Roman"/>
              </a:rPr>
              <a:t>cos(2</a:t>
            </a:r>
            <a:r>
              <a:rPr sz="2500" dirty="0">
                <a:latin typeface="Symbol"/>
                <a:cs typeface="Symbol"/>
              </a:rPr>
              <a:t></a:t>
            </a:r>
            <a:r>
              <a:rPr sz="2350" i="1" dirty="0">
                <a:latin typeface="Times New Roman"/>
                <a:cs typeface="Times New Roman"/>
              </a:rPr>
              <a:t>f</a:t>
            </a:r>
            <a:r>
              <a:rPr sz="2025" i="1" baseline="-24691" dirty="0">
                <a:latin typeface="Times New Roman"/>
                <a:cs typeface="Times New Roman"/>
              </a:rPr>
              <a:t>c</a:t>
            </a:r>
            <a:r>
              <a:rPr sz="2350" i="1" dirty="0">
                <a:latin typeface="Times New Roman"/>
                <a:cs typeface="Times New Roman"/>
              </a:rPr>
              <a:t>t</a:t>
            </a:r>
            <a:r>
              <a:rPr sz="2350" dirty="0">
                <a:latin typeface="Times New Roman"/>
                <a:cs typeface="Times New Roman"/>
              </a:rPr>
              <a:t>)</a:t>
            </a:r>
            <a:r>
              <a:rPr sz="2350" spc="-190" dirty="0">
                <a:latin typeface="Times New Roman"/>
                <a:cs typeface="Times New Roman"/>
              </a:rPr>
              <a:t> </a:t>
            </a:r>
            <a:r>
              <a:rPr sz="2350" spc="75" dirty="0">
                <a:latin typeface="Symbol"/>
                <a:cs typeface="Symbol"/>
              </a:rPr>
              <a:t></a:t>
            </a:r>
            <a:r>
              <a:rPr sz="2350" spc="45" dirty="0">
                <a:latin typeface="Times New Roman"/>
                <a:cs typeface="Times New Roman"/>
              </a:rPr>
              <a:t> </a:t>
            </a:r>
            <a:r>
              <a:rPr sz="2350" i="1" dirty="0">
                <a:latin typeface="Times New Roman"/>
                <a:cs typeface="Times New Roman"/>
              </a:rPr>
              <a:t>A</a:t>
            </a:r>
            <a:r>
              <a:rPr sz="2025" i="1" baseline="-24691" dirty="0">
                <a:latin typeface="Times New Roman"/>
                <a:cs typeface="Times New Roman"/>
              </a:rPr>
              <a:t>c</a:t>
            </a:r>
            <a:r>
              <a:rPr sz="2350" i="1" dirty="0">
                <a:latin typeface="Times New Roman"/>
                <a:cs typeface="Times New Roman"/>
              </a:rPr>
              <a:t>m</a:t>
            </a:r>
            <a:r>
              <a:rPr sz="2025" baseline="-24691" dirty="0">
                <a:latin typeface="Times New Roman"/>
                <a:cs typeface="Times New Roman"/>
              </a:rPr>
              <a:t>2</a:t>
            </a:r>
            <a:r>
              <a:rPr sz="2025" spc="-112" baseline="-24691" dirty="0">
                <a:latin typeface="Times New Roman"/>
                <a:cs typeface="Times New Roman"/>
              </a:rPr>
              <a:t> </a:t>
            </a:r>
            <a:r>
              <a:rPr sz="2350" spc="40" dirty="0">
                <a:latin typeface="Times New Roman"/>
                <a:cs typeface="Times New Roman"/>
              </a:rPr>
              <a:t>(</a:t>
            </a:r>
            <a:r>
              <a:rPr sz="2350" i="1" spc="40" dirty="0">
                <a:latin typeface="Times New Roman"/>
                <a:cs typeface="Times New Roman"/>
              </a:rPr>
              <a:t>t</a:t>
            </a:r>
            <a:r>
              <a:rPr sz="2350" spc="40" dirty="0">
                <a:latin typeface="Times New Roman"/>
                <a:cs typeface="Times New Roman"/>
              </a:rPr>
              <a:t>)sin(2</a:t>
            </a:r>
            <a:r>
              <a:rPr sz="2500" spc="40" dirty="0">
                <a:latin typeface="Symbol"/>
                <a:cs typeface="Symbol"/>
              </a:rPr>
              <a:t></a:t>
            </a:r>
            <a:r>
              <a:rPr sz="2350" i="1" spc="40" dirty="0">
                <a:latin typeface="Times New Roman"/>
                <a:cs typeface="Times New Roman"/>
              </a:rPr>
              <a:t>f</a:t>
            </a:r>
            <a:r>
              <a:rPr sz="2025" i="1" spc="60" baseline="-24691" dirty="0">
                <a:latin typeface="Times New Roman"/>
                <a:cs typeface="Times New Roman"/>
              </a:rPr>
              <a:t>c</a:t>
            </a:r>
            <a:r>
              <a:rPr sz="2350" i="1" spc="40" dirty="0">
                <a:latin typeface="Times New Roman"/>
                <a:cs typeface="Times New Roman"/>
              </a:rPr>
              <a:t>t</a:t>
            </a:r>
            <a:r>
              <a:rPr sz="2350" spc="40" dirty="0">
                <a:latin typeface="Times New Roman"/>
                <a:cs typeface="Times New Roman"/>
              </a:rPr>
              <a:t>)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52294" y="2816118"/>
            <a:ext cx="45847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i="1" spc="-20" dirty="0">
                <a:latin typeface="Times New Roman"/>
                <a:cs typeface="Times New Roman"/>
              </a:rPr>
              <a:t>s</a:t>
            </a:r>
            <a:r>
              <a:rPr sz="2400" spc="-20" dirty="0">
                <a:latin typeface="Times New Roman"/>
                <a:cs typeface="Times New Roman"/>
              </a:rPr>
              <a:t>(</a:t>
            </a:r>
            <a:r>
              <a:rPr sz="2400" i="1" spc="-20" dirty="0">
                <a:latin typeface="Times New Roman"/>
                <a:cs typeface="Times New Roman"/>
              </a:rPr>
              <a:t>t</a:t>
            </a:r>
            <a:r>
              <a:rPr sz="2400" spc="-2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14092" y="5621273"/>
            <a:ext cx="443230" cy="268605"/>
          </a:xfrm>
          <a:custGeom>
            <a:avLst/>
            <a:gdLst/>
            <a:ahLst/>
            <a:cxnLst/>
            <a:rect l="l" t="t" r="r" b="b"/>
            <a:pathLst>
              <a:path w="443230" h="268604">
                <a:moveTo>
                  <a:pt x="360986" y="31534"/>
                </a:moveTo>
                <a:lnTo>
                  <a:pt x="0" y="243547"/>
                </a:lnTo>
                <a:lnTo>
                  <a:pt x="14731" y="268516"/>
                </a:lnTo>
                <a:lnTo>
                  <a:pt x="375625" y="56484"/>
                </a:lnTo>
                <a:lnTo>
                  <a:pt x="360986" y="31534"/>
                </a:lnTo>
                <a:close/>
              </a:path>
              <a:path w="443230" h="268604">
                <a:moveTo>
                  <a:pt x="427506" y="24180"/>
                </a:moveTo>
                <a:lnTo>
                  <a:pt x="373506" y="24180"/>
                </a:lnTo>
                <a:lnTo>
                  <a:pt x="388112" y="49148"/>
                </a:lnTo>
                <a:lnTo>
                  <a:pt x="375625" y="56484"/>
                </a:lnTo>
                <a:lnTo>
                  <a:pt x="390270" y="81445"/>
                </a:lnTo>
                <a:lnTo>
                  <a:pt x="427506" y="24180"/>
                </a:lnTo>
                <a:close/>
              </a:path>
              <a:path w="443230" h="268604">
                <a:moveTo>
                  <a:pt x="373506" y="24180"/>
                </a:moveTo>
                <a:lnTo>
                  <a:pt x="360986" y="31534"/>
                </a:lnTo>
                <a:lnTo>
                  <a:pt x="375625" y="56484"/>
                </a:lnTo>
                <a:lnTo>
                  <a:pt x="388112" y="49148"/>
                </a:lnTo>
                <a:lnTo>
                  <a:pt x="373506" y="24180"/>
                </a:lnTo>
                <a:close/>
              </a:path>
              <a:path w="443230" h="268604">
                <a:moveTo>
                  <a:pt x="443230" y="0"/>
                </a:moveTo>
                <a:lnTo>
                  <a:pt x="346328" y="6553"/>
                </a:lnTo>
                <a:lnTo>
                  <a:pt x="360986" y="31534"/>
                </a:lnTo>
                <a:lnTo>
                  <a:pt x="373506" y="24180"/>
                </a:lnTo>
                <a:lnTo>
                  <a:pt x="427506" y="24180"/>
                </a:lnTo>
                <a:lnTo>
                  <a:pt x="44323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49146" y="5846775"/>
            <a:ext cx="14859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Inphase</a:t>
            </a:r>
            <a:r>
              <a:rPr sz="2000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99"/>
                </a:solidFill>
                <a:latin typeface="Times New Roman"/>
                <a:cs typeface="Times New Roman"/>
              </a:rPr>
              <a:t>signal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42330" y="5780023"/>
            <a:ext cx="17811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quadrature</a:t>
            </a:r>
            <a:r>
              <a:rPr sz="2000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99"/>
                </a:solidFill>
                <a:latin typeface="Times New Roman"/>
                <a:cs typeface="Times New Roman"/>
              </a:rPr>
              <a:t>signal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87746" y="5598414"/>
            <a:ext cx="374650" cy="213995"/>
          </a:xfrm>
          <a:custGeom>
            <a:avLst/>
            <a:gdLst/>
            <a:ahLst/>
            <a:cxnLst/>
            <a:rect l="l" t="t" r="r" b="b"/>
            <a:pathLst>
              <a:path w="374650" h="213995">
                <a:moveTo>
                  <a:pt x="83152" y="29010"/>
                </a:moveTo>
                <a:lnTo>
                  <a:pt x="69245" y="54445"/>
                </a:lnTo>
                <a:lnTo>
                  <a:pt x="360299" y="213868"/>
                </a:lnTo>
                <a:lnTo>
                  <a:pt x="374268" y="188468"/>
                </a:lnTo>
                <a:lnTo>
                  <a:pt x="83152" y="29010"/>
                </a:lnTo>
                <a:close/>
              </a:path>
              <a:path w="374650" h="213995">
                <a:moveTo>
                  <a:pt x="0" y="0"/>
                </a:moveTo>
                <a:lnTo>
                  <a:pt x="55371" y="79819"/>
                </a:lnTo>
                <a:lnTo>
                  <a:pt x="69245" y="54445"/>
                </a:lnTo>
                <a:lnTo>
                  <a:pt x="56514" y="47472"/>
                </a:lnTo>
                <a:lnTo>
                  <a:pt x="70484" y="22072"/>
                </a:lnTo>
                <a:lnTo>
                  <a:pt x="86945" y="22072"/>
                </a:lnTo>
                <a:lnTo>
                  <a:pt x="97027" y="3632"/>
                </a:lnTo>
                <a:lnTo>
                  <a:pt x="0" y="0"/>
                </a:lnTo>
                <a:close/>
              </a:path>
              <a:path w="374650" h="213995">
                <a:moveTo>
                  <a:pt x="70484" y="22072"/>
                </a:moveTo>
                <a:lnTo>
                  <a:pt x="56514" y="47472"/>
                </a:lnTo>
                <a:lnTo>
                  <a:pt x="69245" y="54445"/>
                </a:lnTo>
                <a:lnTo>
                  <a:pt x="83152" y="29010"/>
                </a:lnTo>
                <a:lnTo>
                  <a:pt x="70484" y="22072"/>
                </a:lnTo>
                <a:close/>
              </a:path>
              <a:path w="374650" h="213995">
                <a:moveTo>
                  <a:pt x="86945" y="22072"/>
                </a:moveTo>
                <a:lnTo>
                  <a:pt x="70484" y="22072"/>
                </a:lnTo>
                <a:lnTo>
                  <a:pt x="83152" y="29010"/>
                </a:lnTo>
                <a:lnTo>
                  <a:pt x="86945" y="22072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241" y="343661"/>
            <a:ext cx="6442710" cy="1217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LINEAR</a:t>
            </a:r>
            <a:r>
              <a:rPr sz="2400" spc="-55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MODULATION:</a:t>
            </a:r>
            <a:r>
              <a:rPr sz="2400" spc="-80" dirty="0">
                <a:latin typeface="Arial Black"/>
                <a:cs typeface="Arial Black"/>
              </a:rPr>
              <a:t> </a:t>
            </a:r>
            <a:r>
              <a:rPr sz="2400" spc="-20" dirty="0">
                <a:latin typeface="Arial Black"/>
                <a:cs typeface="Arial Black"/>
              </a:rPr>
              <a:t>QPSK</a:t>
            </a:r>
            <a:endParaRPr sz="2400">
              <a:latin typeface="Arial Black"/>
              <a:cs typeface="Arial Black"/>
            </a:endParaRPr>
          </a:p>
          <a:p>
            <a:pPr marL="652145" indent="-342900">
              <a:lnSpc>
                <a:spcPct val="100000"/>
              </a:lnSpc>
              <a:spcBef>
                <a:spcPts val="1505"/>
              </a:spcBef>
              <a:buFont typeface="Times New Roman"/>
              <a:buChar char="•"/>
              <a:tabLst>
                <a:tab pos="652145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Demodulator</a:t>
            </a:r>
            <a:endParaRPr sz="2000">
              <a:latin typeface="Times New Roman"/>
              <a:cs typeface="Times New Roman"/>
            </a:endParaRPr>
          </a:p>
          <a:p>
            <a:pPr marL="766445">
              <a:lnSpc>
                <a:spcPct val="100000"/>
              </a:lnSpc>
              <a:spcBef>
                <a:spcPts val="440"/>
              </a:spcBef>
              <a:tabLst>
                <a:tab pos="1052830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How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could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these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two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interfere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other?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40890" y="4234887"/>
            <a:ext cx="96520" cy="21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50" spc="-50" dirty="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34325" y="4243454"/>
            <a:ext cx="139763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100" i="1" spc="75" dirty="0">
                <a:latin typeface="Times New Roman"/>
                <a:cs typeface="Times New Roman"/>
              </a:rPr>
              <a:t>A</a:t>
            </a:r>
            <a:r>
              <a:rPr sz="2100" i="1" spc="-60" dirty="0">
                <a:latin typeface="Times New Roman"/>
                <a:cs typeface="Times New Roman"/>
              </a:rPr>
              <a:t> </a:t>
            </a:r>
            <a:r>
              <a:rPr sz="2100" i="1" spc="105" dirty="0">
                <a:latin typeface="Times New Roman"/>
                <a:cs typeface="Times New Roman"/>
              </a:rPr>
              <a:t>m</a:t>
            </a:r>
            <a:r>
              <a:rPr sz="2100" i="1" spc="245" dirty="0">
                <a:latin typeface="Times New Roman"/>
                <a:cs typeface="Times New Roman"/>
              </a:rPr>
              <a:t> </a:t>
            </a:r>
            <a:r>
              <a:rPr sz="2100" spc="35" dirty="0">
                <a:latin typeface="Times New Roman"/>
                <a:cs typeface="Times New Roman"/>
              </a:rPr>
              <a:t>(</a:t>
            </a:r>
            <a:r>
              <a:rPr sz="2100" i="1" spc="35" dirty="0">
                <a:latin typeface="Times New Roman"/>
                <a:cs typeface="Times New Roman"/>
              </a:rPr>
              <a:t>t</a:t>
            </a:r>
            <a:r>
              <a:rPr sz="2100" spc="35" dirty="0">
                <a:latin typeface="Times New Roman"/>
                <a:cs typeface="Times New Roman"/>
              </a:rPr>
              <a:t>)sin(2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52178" y="4243454"/>
            <a:ext cx="153860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100" i="1" spc="75" dirty="0">
                <a:latin typeface="Times New Roman"/>
                <a:cs typeface="Times New Roman"/>
              </a:rPr>
              <a:t>A</a:t>
            </a:r>
            <a:r>
              <a:rPr sz="2100" i="1" spc="-55" dirty="0">
                <a:latin typeface="Times New Roman"/>
                <a:cs typeface="Times New Roman"/>
              </a:rPr>
              <a:t> </a:t>
            </a:r>
            <a:r>
              <a:rPr sz="2100" i="1" spc="105" dirty="0">
                <a:latin typeface="Times New Roman"/>
                <a:cs typeface="Times New Roman"/>
              </a:rPr>
              <a:t>m</a:t>
            </a:r>
            <a:r>
              <a:rPr sz="2100" i="1" spc="15" dirty="0">
                <a:latin typeface="Times New Roman"/>
                <a:cs typeface="Times New Roman"/>
              </a:rPr>
              <a:t> </a:t>
            </a:r>
            <a:r>
              <a:rPr sz="2100" spc="60" dirty="0">
                <a:latin typeface="Times New Roman"/>
                <a:cs typeface="Times New Roman"/>
              </a:rPr>
              <a:t>(</a:t>
            </a:r>
            <a:r>
              <a:rPr sz="2100" i="1" spc="60" dirty="0">
                <a:latin typeface="Times New Roman"/>
                <a:cs typeface="Times New Roman"/>
              </a:rPr>
              <a:t>t</a:t>
            </a:r>
            <a:r>
              <a:rPr sz="2100" spc="60" dirty="0">
                <a:latin typeface="Times New Roman"/>
                <a:cs typeface="Times New Roman"/>
              </a:rPr>
              <a:t>)</a:t>
            </a:r>
            <a:r>
              <a:rPr sz="2100" spc="-30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cos</a:t>
            </a:r>
            <a:r>
              <a:rPr sz="2100" spc="465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Times New Roman"/>
                <a:cs typeface="Times New Roman"/>
              </a:rPr>
              <a:t>(2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56963" y="4423992"/>
            <a:ext cx="86995" cy="21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50" i="1" spc="-50" dirty="0">
                <a:latin typeface="Times New Roman"/>
                <a:cs typeface="Times New Roman"/>
              </a:rPr>
              <a:t>c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46143" y="4423992"/>
            <a:ext cx="86995" cy="21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50" i="1" spc="-50" dirty="0">
                <a:latin typeface="Times New Roman"/>
                <a:cs typeface="Times New Roman"/>
              </a:rPr>
              <a:t>c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79725" y="4423992"/>
            <a:ext cx="378460" cy="21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81940" algn="l"/>
              </a:tabLst>
            </a:pPr>
            <a:r>
              <a:rPr sz="1250" i="1" spc="-50" dirty="0">
                <a:latin typeface="Times New Roman"/>
                <a:cs typeface="Times New Roman"/>
              </a:rPr>
              <a:t>c</a:t>
            </a:r>
            <a:r>
              <a:rPr sz="1250" i="1" dirty="0">
                <a:latin typeface="Times New Roman"/>
                <a:cs typeface="Times New Roman"/>
              </a:rPr>
              <a:t>	</a:t>
            </a:r>
            <a:r>
              <a:rPr sz="1250" spc="-50" dirty="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05105" y="4423992"/>
            <a:ext cx="86995" cy="21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50" i="1" spc="-50" dirty="0">
                <a:latin typeface="Times New Roman"/>
                <a:cs typeface="Times New Roman"/>
              </a:rPr>
              <a:t>c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97736" y="4423992"/>
            <a:ext cx="360680" cy="21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64160" algn="l"/>
              </a:tabLst>
            </a:pPr>
            <a:r>
              <a:rPr sz="1250" i="1" spc="-50" dirty="0">
                <a:latin typeface="Times New Roman"/>
                <a:cs typeface="Times New Roman"/>
              </a:rPr>
              <a:t>c</a:t>
            </a:r>
            <a:r>
              <a:rPr sz="1250" i="1" dirty="0">
                <a:latin typeface="Times New Roman"/>
                <a:cs typeface="Times New Roman"/>
              </a:rPr>
              <a:t>	</a:t>
            </a:r>
            <a:r>
              <a:rPr sz="1250" spc="-50" dirty="0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93652" y="4423992"/>
            <a:ext cx="86995" cy="21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50" i="1" spc="-50" dirty="0">
                <a:latin typeface="Times New Roman"/>
                <a:cs typeface="Times New Roman"/>
              </a:rPr>
              <a:t>c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22832" y="4227320"/>
            <a:ext cx="514350" cy="3708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250" dirty="0">
                <a:latin typeface="Symbol"/>
                <a:cs typeface="Symbol"/>
              </a:rPr>
              <a:t></a:t>
            </a:r>
            <a:r>
              <a:rPr sz="2100" i="1" dirty="0">
                <a:latin typeface="Times New Roman"/>
                <a:cs typeface="Times New Roman"/>
              </a:rPr>
              <a:t>f</a:t>
            </a:r>
            <a:r>
              <a:rPr sz="2100" i="1" spc="95" dirty="0">
                <a:latin typeface="Times New Roman"/>
                <a:cs typeface="Times New Roman"/>
              </a:rPr>
              <a:t> </a:t>
            </a:r>
            <a:r>
              <a:rPr sz="2100" i="1" spc="65" dirty="0">
                <a:latin typeface="Times New Roman"/>
                <a:cs typeface="Times New Roman"/>
              </a:rPr>
              <a:t>t</a:t>
            </a:r>
            <a:r>
              <a:rPr sz="2100" spc="65" dirty="0"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12013" y="4227320"/>
            <a:ext cx="1130300" cy="3708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250" dirty="0">
                <a:latin typeface="Symbol"/>
                <a:cs typeface="Symbol"/>
              </a:rPr>
              <a:t></a:t>
            </a:r>
            <a:r>
              <a:rPr sz="2100" i="1" dirty="0">
                <a:latin typeface="Times New Roman"/>
                <a:cs typeface="Times New Roman"/>
              </a:rPr>
              <a:t>f</a:t>
            </a:r>
            <a:r>
              <a:rPr sz="2100" i="1" spc="110" dirty="0">
                <a:latin typeface="Times New Roman"/>
                <a:cs typeface="Times New Roman"/>
              </a:rPr>
              <a:t> </a:t>
            </a:r>
            <a:r>
              <a:rPr sz="2100" i="1" spc="90" dirty="0">
                <a:latin typeface="Times New Roman"/>
                <a:cs typeface="Times New Roman"/>
              </a:rPr>
              <a:t>t</a:t>
            </a:r>
            <a:r>
              <a:rPr sz="2100" spc="90" dirty="0">
                <a:latin typeface="Times New Roman"/>
                <a:cs typeface="Times New Roman"/>
              </a:rPr>
              <a:t>)</a:t>
            </a:r>
            <a:r>
              <a:rPr sz="2100" spc="-305" dirty="0">
                <a:latin typeface="Times New Roman"/>
                <a:cs typeface="Times New Roman"/>
              </a:rPr>
              <a:t> </a:t>
            </a:r>
            <a:r>
              <a:rPr sz="2100" spc="-20" dirty="0">
                <a:latin typeface="Times New Roman"/>
                <a:cs typeface="Times New Roman"/>
              </a:rPr>
              <a:t>cos(2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8136" y="4227320"/>
            <a:ext cx="1170940" cy="3708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100" i="1" spc="65" dirty="0">
                <a:latin typeface="Times New Roman"/>
                <a:cs typeface="Times New Roman"/>
              </a:rPr>
              <a:t>s</a:t>
            </a:r>
            <a:r>
              <a:rPr sz="2100" spc="65" dirty="0">
                <a:latin typeface="Times New Roman"/>
                <a:cs typeface="Times New Roman"/>
              </a:rPr>
              <a:t>(</a:t>
            </a:r>
            <a:r>
              <a:rPr sz="2100" i="1" spc="65" dirty="0">
                <a:latin typeface="Times New Roman"/>
                <a:cs typeface="Times New Roman"/>
              </a:rPr>
              <a:t>t</a:t>
            </a:r>
            <a:r>
              <a:rPr sz="2100" spc="65" dirty="0">
                <a:latin typeface="Times New Roman"/>
                <a:cs typeface="Times New Roman"/>
              </a:rPr>
              <a:t>)</a:t>
            </a:r>
            <a:r>
              <a:rPr sz="2100" spc="-305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cos(2</a:t>
            </a:r>
            <a:r>
              <a:rPr sz="2250" spc="-10" dirty="0">
                <a:latin typeface="Symbol"/>
                <a:cs typeface="Symbol"/>
              </a:rPr>
              <a:t>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71427" y="4227320"/>
            <a:ext cx="711200" cy="3708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250" dirty="0">
                <a:latin typeface="Symbol"/>
                <a:cs typeface="Symbol"/>
              </a:rPr>
              <a:t></a:t>
            </a:r>
            <a:r>
              <a:rPr sz="2100" i="1" dirty="0">
                <a:latin typeface="Times New Roman"/>
                <a:cs typeface="Times New Roman"/>
              </a:rPr>
              <a:t>f</a:t>
            </a:r>
            <a:r>
              <a:rPr sz="2100" i="1" spc="110" dirty="0">
                <a:latin typeface="Times New Roman"/>
                <a:cs typeface="Times New Roman"/>
              </a:rPr>
              <a:t> </a:t>
            </a:r>
            <a:r>
              <a:rPr sz="2100" i="1" spc="90" dirty="0">
                <a:latin typeface="Times New Roman"/>
                <a:cs typeface="Times New Roman"/>
              </a:rPr>
              <a:t>t</a:t>
            </a:r>
            <a:r>
              <a:rPr sz="2100" spc="90" dirty="0">
                <a:latin typeface="Times New Roman"/>
                <a:cs typeface="Times New Roman"/>
              </a:rPr>
              <a:t>)</a:t>
            </a:r>
            <a:r>
              <a:rPr sz="2100" spc="-204" dirty="0">
                <a:latin typeface="Times New Roman"/>
                <a:cs typeface="Times New Roman"/>
              </a:rPr>
              <a:t> </a:t>
            </a:r>
            <a:r>
              <a:rPr sz="2100" spc="30" dirty="0">
                <a:latin typeface="Symbol"/>
                <a:cs typeface="Symbol"/>
              </a:rPr>
              <a:t>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03951" y="4243454"/>
            <a:ext cx="58483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100" i="1" dirty="0">
                <a:latin typeface="Times New Roman"/>
                <a:cs typeface="Times New Roman"/>
              </a:rPr>
              <a:t>f</a:t>
            </a:r>
            <a:r>
              <a:rPr sz="2100" i="1" spc="200" dirty="0">
                <a:latin typeface="Times New Roman"/>
                <a:cs typeface="Times New Roman"/>
              </a:rPr>
              <a:t> </a:t>
            </a:r>
            <a:r>
              <a:rPr sz="2100" i="1" spc="90" dirty="0">
                <a:latin typeface="Times New Roman"/>
                <a:cs typeface="Times New Roman"/>
              </a:rPr>
              <a:t>t</a:t>
            </a:r>
            <a:r>
              <a:rPr sz="2100" spc="90" dirty="0">
                <a:latin typeface="Times New Roman"/>
                <a:cs typeface="Times New Roman"/>
              </a:rPr>
              <a:t>)</a:t>
            </a:r>
            <a:r>
              <a:rPr sz="2100" spc="-55" dirty="0">
                <a:latin typeface="Times New Roman"/>
                <a:cs typeface="Times New Roman"/>
              </a:rPr>
              <a:t> </a:t>
            </a:r>
            <a:r>
              <a:rPr sz="2100" spc="20" dirty="0">
                <a:latin typeface="Symbol"/>
                <a:cs typeface="Symbol"/>
              </a:rPr>
              <a:t>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231148" y="5005639"/>
            <a:ext cx="3695700" cy="0"/>
          </a:xfrm>
          <a:custGeom>
            <a:avLst/>
            <a:gdLst/>
            <a:ahLst/>
            <a:cxnLst/>
            <a:rect l="l" t="t" r="r" b="b"/>
            <a:pathLst>
              <a:path w="3695700">
                <a:moveTo>
                  <a:pt x="0" y="0"/>
                </a:moveTo>
                <a:lnTo>
                  <a:pt x="299860" y="0"/>
                </a:lnTo>
              </a:path>
              <a:path w="3695700">
                <a:moveTo>
                  <a:pt x="1142467" y="0"/>
                </a:moveTo>
                <a:lnTo>
                  <a:pt x="1442328" y="0"/>
                </a:lnTo>
              </a:path>
              <a:path w="3695700">
                <a:moveTo>
                  <a:pt x="3395845" y="0"/>
                </a:moveTo>
                <a:lnTo>
                  <a:pt x="3695615" y="0"/>
                </a:lnTo>
              </a:path>
            </a:pathLst>
          </a:custGeom>
          <a:ln w="111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713157" y="5001076"/>
            <a:ext cx="15240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100" spc="-50" dirty="0">
                <a:latin typeface="Times New Roman"/>
                <a:cs typeface="Times New Roman"/>
              </a:rPr>
              <a:t>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59869" y="5001076"/>
            <a:ext cx="15240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100" spc="-50" dirty="0">
                <a:latin typeface="Times New Roman"/>
                <a:cs typeface="Times New Roman"/>
              </a:rPr>
              <a:t>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17380" y="5001076"/>
            <a:ext cx="15240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100" spc="-50" dirty="0">
                <a:latin typeface="Times New Roman"/>
                <a:cs typeface="Times New Roman"/>
              </a:rPr>
              <a:t>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68114" y="4969894"/>
            <a:ext cx="94615" cy="21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50" spc="-50" dirty="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96668" y="4969894"/>
            <a:ext cx="94615" cy="21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50" spc="-50" dirty="0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754201" y="4969894"/>
            <a:ext cx="94615" cy="21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50" spc="-50" dirty="0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73680" y="4789123"/>
            <a:ext cx="116078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100" i="1" spc="60" dirty="0">
                <a:latin typeface="Times New Roman"/>
                <a:cs typeface="Times New Roman"/>
              </a:rPr>
              <a:t>m</a:t>
            </a:r>
            <a:r>
              <a:rPr sz="2100" i="1" spc="290" dirty="0">
                <a:latin typeface="Times New Roman"/>
                <a:cs typeface="Times New Roman"/>
              </a:rPr>
              <a:t> </a:t>
            </a:r>
            <a:r>
              <a:rPr sz="2100" spc="50" dirty="0">
                <a:latin typeface="Times New Roman"/>
                <a:cs typeface="Times New Roman"/>
              </a:rPr>
              <a:t>(</a:t>
            </a:r>
            <a:r>
              <a:rPr sz="2100" i="1" spc="50" dirty="0">
                <a:latin typeface="Times New Roman"/>
                <a:cs typeface="Times New Roman"/>
              </a:rPr>
              <a:t>t</a:t>
            </a:r>
            <a:r>
              <a:rPr sz="2100" spc="50" dirty="0">
                <a:latin typeface="Times New Roman"/>
                <a:cs typeface="Times New Roman"/>
              </a:rPr>
              <a:t>)</a:t>
            </a:r>
            <a:r>
              <a:rPr sz="2100" spc="-325" dirty="0">
                <a:latin typeface="Times New Roman"/>
                <a:cs typeface="Times New Roman"/>
              </a:rPr>
              <a:t> </a:t>
            </a:r>
            <a:r>
              <a:rPr sz="2100" spc="-20" dirty="0">
                <a:latin typeface="Times New Roman"/>
                <a:cs typeface="Times New Roman"/>
              </a:rPr>
              <a:t>sin(4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66466" y="4617691"/>
            <a:ext cx="17081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100" i="1" spc="-50" dirty="0">
                <a:latin typeface="Times New Roman"/>
                <a:cs typeface="Times New Roman"/>
              </a:rPr>
              <a:t>A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20257" y="4789123"/>
            <a:ext cx="117729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100" i="1" spc="60" dirty="0">
                <a:latin typeface="Times New Roman"/>
                <a:cs typeface="Times New Roman"/>
              </a:rPr>
              <a:t>m</a:t>
            </a:r>
            <a:r>
              <a:rPr sz="2100" i="1" spc="55" dirty="0">
                <a:latin typeface="Times New Roman"/>
                <a:cs typeface="Times New Roman"/>
              </a:rPr>
              <a:t> </a:t>
            </a:r>
            <a:r>
              <a:rPr sz="2100" spc="50" dirty="0">
                <a:latin typeface="Times New Roman"/>
                <a:cs typeface="Times New Roman"/>
              </a:rPr>
              <a:t>(</a:t>
            </a:r>
            <a:r>
              <a:rPr sz="2100" i="1" spc="50" dirty="0">
                <a:latin typeface="Times New Roman"/>
                <a:cs typeface="Times New Roman"/>
              </a:rPr>
              <a:t>t</a:t>
            </a:r>
            <a:r>
              <a:rPr sz="2100" spc="50" dirty="0">
                <a:latin typeface="Times New Roman"/>
                <a:cs typeface="Times New Roman"/>
              </a:rPr>
              <a:t>)</a:t>
            </a:r>
            <a:r>
              <a:rPr sz="2100" spc="-290" dirty="0">
                <a:latin typeface="Times New Roman"/>
                <a:cs typeface="Times New Roman"/>
              </a:rPr>
              <a:t> </a:t>
            </a:r>
            <a:r>
              <a:rPr sz="2100" spc="-20" dirty="0">
                <a:latin typeface="Times New Roman"/>
                <a:cs typeface="Times New Roman"/>
              </a:rPr>
              <a:t>cos(4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13088" y="4617691"/>
            <a:ext cx="17081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100" i="1" spc="-50" dirty="0">
                <a:latin typeface="Times New Roman"/>
                <a:cs typeface="Times New Roman"/>
              </a:rPr>
              <a:t>A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270621" y="4617691"/>
            <a:ext cx="17081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100" i="1" spc="-50" dirty="0">
                <a:latin typeface="Times New Roman"/>
                <a:cs typeface="Times New Roman"/>
              </a:rPr>
              <a:t>A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51182" y="4969894"/>
            <a:ext cx="85090" cy="21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50" i="1" spc="-50" dirty="0">
                <a:latin typeface="Times New Roman"/>
                <a:cs typeface="Times New Roman"/>
              </a:rPr>
              <a:t>c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12404" y="4798455"/>
            <a:ext cx="85090" cy="21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50" i="1" spc="-50" dirty="0">
                <a:latin typeface="Times New Roman"/>
                <a:cs typeface="Times New Roman"/>
              </a:rPr>
              <a:t>c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115195" y="4969894"/>
            <a:ext cx="85090" cy="21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50" i="1" spc="-50" dirty="0">
                <a:latin typeface="Times New Roman"/>
                <a:cs typeface="Times New Roman"/>
              </a:rPr>
              <a:t>c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559049" y="4798455"/>
            <a:ext cx="85090" cy="21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50" i="1" spc="-50" dirty="0">
                <a:latin typeface="Times New Roman"/>
                <a:cs typeface="Times New Roman"/>
              </a:rPr>
              <a:t>c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16018" y="4798455"/>
            <a:ext cx="85090" cy="21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50" i="1" spc="-50" dirty="0">
                <a:latin typeface="Times New Roman"/>
                <a:cs typeface="Times New Roman"/>
              </a:rPr>
              <a:t>c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117275" y="4773624"/>
            <a:ext cx="51308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250" dirty="0">
                <a:latin typeface="Symbol"/>
                <a:cs typeface="Symbol"/>
              </a:rPr>
              <a:t></a:t>
            </a:r>
            <a:r>
              <a:rPr sz="2100" i="1" dirty="0">
                <a:latin typeface="Times New Roman"/>
                <a:cs typeface="Times New Roman"/>
              </a:rPr>
              <a:t>f</a:t>
            </a:r>
            <a:r>
              <a:rPr sz="2100" i="1" spc="100" dirty="0">
                <a:latin typeface="Times New Roman"/>
                <a:cs typeface="Times New Roman"/>
              </a:rPr>
              <a:t> </a:t>
            </a:r>
            <a:r>
              <a:rPr sz="2100" i="1" spc="60" dirty="0">
                <a:latin typeface="Times New Roman"/>
                <a:cs typeface="Times New Roman"/>
              </a:rPr>
              <a:t>t</a:t>
            </a:r>
            <a:r>
              <a:rPr sz="2100" spc="60" dirty="0"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880836" y="4773624"/>
            <a:ext cx="70866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250" dirty="0">
                <a:latin typeface="Symbol"/>
                <a:cs typeface="Symbol"/>
              </a:rPr>
              <a:t></a:t>
            </a:r>
            <a:r>
              <a:rPr sz="2100" i="1" dirty="0">
                <a:latin typeface="Times New Roman"/>
                <a:cs typeface="Times New Roman"/>
              </a:rPr>
              <a:t>f</a:t>
            </a:r>
            <a:r>
              <a:rPr sz="2100" i="1" spc="100" dirty="0">
                <a:latin typeface="Times New Roman"/>
                <a:cs typeface="Times New Roman"/>
              </a:rPr>
              <a:t> </a:t>
            </a:r>
            <a:r>
              <a:rPr sz="2100" i="1" spc="85" dirty="0">
                <a:latin typeface="Times New Roman"/>
                <a:cs typeface="Times New Roman"/>
              </a:rPr>
              <a:t>t</a:t>
            </a:r>
            <a:r>
              <a:rPr sz="2100" spc="85" dirty="0">
                <a:latin typeface="Times New Roman"/>
                <a:cs typeface="Times New Roman"/>
              </a:rPr>
              <a:t>)</a:t>
            </a:r>
            <a:r>
              <a:rPr sz="2100" spc="-190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Symbol"/>
                <a:cs typeface="Symbol"/>
              </a:rPr>
              <a:t>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577226" y="4789123"/>
            <a:ext cx="75882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100" i="1" spc="60" dirty="0">
                <a:latin typeface="Times New Roman"/>
                <a:cs typeface="Times New Roman"/>
              </a:rPr>
              <a:t>m</a:t>
            </a:r>
            <a:r>
              <a:rPr sz="2100" i="1" spc="50" dirty="0">
                <a:latin typeface="Times New Roman"/>
                <a:cs typeface="Times New Roman"/>
              </a:rPr>
              <a:t> </a:t>
            </a:r>
            <a:r>
              <a:rPr sz="2100" spc="50" dirty="0">
                <a:latin typeface="Times New Roman"/>
                <a:cs typeface="Times New Roman"/>
              </a:rPr>
              <a:t>(</a:t>
            </a:r>
            <a:r>
              <a:rPr sz="2100" i="1" spc="50" dirty="0">
                <a:latin typeface="Times New Roman"/>
                <a:cs typeface="Times New Roman"/>
              </a:rPr>
              <a:t>t</a:t>
            </a:r>
            <a:r>
              <a:rPr sz="2100" spc="50" dirty="0">
                <a:latin typeface="Times New Roman"/>
                <a:cs typeface="Times New Roman"/>
              </a:rPr>
              <a:t>)</a:t>
            </a:r>
            <a:r>
              <a:rPr sz="2100" spc="-185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Symbol"/>
                <a:cs typeface="Symbol"/>
              </a:rPr>
              <a:t>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014724" y="4789123"/>
            <a:ext cx="16637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100" spc="-50" dirty="0">
                <a:latin typeface="Symbol"/>
                <a:cs typeface="Symbol"/>
              </a:rPr>
              <a:t>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428614" y="5820245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643" y="0"/>
                </a:lnTo>
              </a:path>
            </a:pathLst>
          </a:custGeom>
          <a:ln w="109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514861" y="5815699"/>
            <a:ext cx="149860" cy="3517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2100" spc="-50" dirty="0">
                <a:latin typeface="Times New Roman"/>
                <a:cs typeface="Times New Roman"/>
              </a:rPr>
              <a:t>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951612" y="5784450"/>
            <a:ext cx="92710" cy="21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50" spc="-50" dirty="0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74698" y="5603288"/>
            <a:ext cx="561340" cy="3517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2100" i="1" dirty="0">
                <a:latin typeface="Times New Roman"/>
                <a:cs typeface="Times New Roman"/>
              </a:rPr>
              <a:t>m</a:t>
            </a:r>
            <a:r>
              <a:rPr sz="2100" i="1" spc="110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Times New Roman"/>
                <a:cs typeface="Times New Roman"/>
              </a:rPr>
              <a:t>(</a:t>
            </a:r>
            <a:r>
              <a:rPr sz="2100" i="1" spc="-25" dirty="0">
                <a:latin typeface="Times New Roman"/>
                <a:cs typeface="Times New Roman"/>
              </a:rPr>
              <a:t>t</a:t>
            </a:r>
            <a:r>
              <a:rPr sz="2100" spc="-25" dirty="0"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467867" y="5431484"/>
            <a:ext cx="167640" cy="3517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2100" i="1" spc="-50" dirty="0">
                <a:latin typeface="Times New Roman"/>
                <a:cs typeface="Times New Roman"/>
              </a:rPr>
              <a:t>A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613825" y="5612639"/>
            <a:ext cx="83820" cy="21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50" i="1" spc="-50" dirty="0">
                <a:latin typeface="Times New Roman"/>
                <a:cs typeface="Times New Roman"/>
              </a:rPr>
              <a:t>c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286000" y="1770697"/>
            <a:ext cx="2365375" cy="1965325"/>
            <a:chOff x="2286000" y="1770697"/>
            <a:chExt cx="2365375" cy="1965325"/>
          </a:xfrm>
        </p:grpSpPr>
        <p:sp>
          <p:nvSpPr>
            <p:cNvPr id="49" name="object 49"/>
            <p:cNvSpPr/>
            <p:nvPr/>
          </p:nvSpPr>
          <p:spPr>
            <a:xfrm>
              <a:off x="3255263" y="1775460"/>
              <a:ext cx="402590" cy="379730"/>
            </a:xfrm>
            <a:custGeom>
              <a:avLst/>
              <a:gdLst/>
              <a:ahLst/>
              <a:cxnLst/>
              <a:rect l="l" t="t" r="r" b="b"/>
              <a:pathLst>
                <a:path w="402589" h="379730">
                  <a:moveTo>
                    <a:pt x="0" y="189737"/>
                  </a:moveTo>
                  <a:lnTo>
                    <a:pt x="5311" y="146237"/>
                  </a:lnTo>
                  <a:lnTo>
                    <a:pt x="20442" y="106302"/>
                  </a:lnTo>
                  <a:lnTo>
                    <a:pt x="44187" y="71072"/>
                  </a:lnTo>
                  <a:lnTo>
                    <a:pt x="75338" y="41687"/>
                  </a:lnTo>
                  <a:lnTo>
                    <a:pt x="112689" y="19287"/>
                  </a:lnTo>
                  <a:lnTo>
                    <a:pt x="155034" y="5011"/>
                  </a:lnTo>
                  <a:lnTo>
                    <a:pt x="201168" y="0"/>
                  </a:lnTo>
                  <a:lnTo>
                    <a:pt x="247301" y="5011"/>
                  </a:lnTo>
                  <a:lnTo>
                    <a:pt x="289646" y="19287"/>
                  </a:lnTo>
                  <a:lnTo>
                    <a:pt x="326997" y="41687"/>
                  </a:lnTo>
                  <a:lnTo>
                    <a:pt x="358148" y="71072"/>
                  </a:lnTo>
                  <a:lnTo>
                    <a:pt x="381893" y="106302"/>
                  </a:lnTo>
                  <a:lnTo>
                    <a:pt x="397024" y="146237"/>
                  </a:lnTo>
                  <a:lnTo>
                    <a:pt x="402336" y="189737"/>
                  </a:lnTo>
                  <a:lnTo>
                    <a:pt x="397024" y="233238"/>
                  </a:lnTo>
                  <a:lnTo>
                    <a:pt x="381893" y="273173"/>
                  </a:lnTo>
                  <a:lnTo>
                    <a:pt x="358148" y="308403"/>
                  </a:lnTo>
                  <a:lnTo>
                    <a:pt x="326997" y="337788"/>
                  </a:lnTo>
                  <a:lnTo>
                    <a:pt x="289646" y="360188"/>
                  </a:lnTo>
                  <a:lnTo>
                    <a:pt x="247301" y="374464"/>
                  </a:lnTo>
                  <a:lnTo>
                    <a:pt x="201168" y="379475"/>
                  </a:lnTo>
                  <a:lnTo>
                    <a:pt x="155034" y="374464"/>
                  </a:lnTo>
                  <a:lnTo>
                    <a:pt x="112689" y="360188"/>
                  </a:lnTo>
                  <a:lnTo>
                    <a:pt x="75338" y="337788"/>
                  </a:lnTo>
                  <a:lnTo>
                    <a:pt x="44187" y="308403"/>
                  </a:lnTo>
                  <a:lnTo>
                    <a:pt x="20442" y="273173"/>
                  </a:lnTo>
                  <a:lnTo>
                    <a:pt x="5311" y="233238"/>
                  </a:lnTo>
                  <a:lnTo>
                    <a:pt x="0" y="189737"/>
                  </a:lnTo>
                  <a:close/>
                </a:path>
                <a:path w="402589" h="379730">
                  <a:moveTo>
                    <a:pt x="56387" y="301751"/>
                  </a:moveTo>
                  <a:lnTo>
                    <a:pt x="324612" y="54863"/>
                  </a:lnTo>
                </a:path>
                <a:path w="402589" h="379730">
                  <a:moveTo>
                    <a:pt x="33527" y="54863"/>
                  </a:moveTo>
                  <a:lnTo>
                    <a:pt x="379475" y="3230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286000" y="1938527"/>
              <a:ext cx="2365375" cy="494030"/>
            </a:xfrm>
            <a:custGeom>
              <a:avLst/>
              <a:gdLst/>
              <a:ahLst/>
              <a:cxnLst/>
              <a:rect l="l" t="t" r="r" b="b"/>
              <a:pathLst>
                <a:path w="2365375" h="494030">
                  <a:moveTo>
                    <a:pt x="969264" y="48768"/>
                  </a:moveTo>
                  <a:lnTo>
                    <a:pt x="956564" y="42418"/>
                  </a:lnTo>
                  <a:lnTo>
                    <a:pt x="893064" y="10668"/>
                  </a:lnTo>
                  <a:lnTo>
                    <a:pt x="893064" y="42418"/>
                  </a:lnTo>
                  <a:lnTo>
                    <a:pt x="0" y="42418"/>
                  </a:lnTo>
                  <a:lnTo>
                    <a:pt x="0" y="55118"/>
                  </a:lnTo>
                  <a:lnTo>
                    <a:pt x="893064" y="55118"/>
                  </a:lnTo>
                  <a:lnTo>
                    <a:pt x="893064" y="86868"/>
                  </a:lnTo>
                  <a:lnTo>
                    <a:pt x="956564" y="55118"/>
                  </a:lnTo>
                  <a:lnTo>
                    <a:pt x="969264" y="48768"/>
                  </a:lnTo>
                  <a:close/>
                </a:path>
                <a:path w="2365375" h="494030">
                  <a:moveTo>
                    <a:pt x="1197864" y="280416"/>
                  </a:moveTo>
                  <a:lnTo>
                    <a:pt x="1191514" y="267716"/>
                  </a:lnTo>
                  <a:lnTo>
                    <a:pt x="1159764" y="204216"/>
                  </a:lnTo>
                  <a:lnTo>
                    <a:pt x="1121664" y="280416"/>
                  </a:lnTo>
                  <a:lnTo>
                    <a:pt x="1153414" y="280416"/>
                  </a:lnTo>
                  <a:lnTo>
                    <a:pt x="1153414" y="493776"/>
                  </a:lnTo>
                  <a:lnTo>
                    <a:pt x="1166114" y="493776"/>
                  </a:lnTo>
                  <a:lnTo>
                    <a:pt x="1166114" y="280416"/>
                  </a:lnTo>
                  <a:lnTo>
                    <a:pt x="1197864" y="280416"/>
                  </a:lnTo>
                  <a:close/>
                </a:path>
                <a:path w="2365375" h="494030">
                  <a:moveTo>
                    <a:pt x="2365248" y="38100"/>
                  </a:moveTo>
                  <a:lnTo>
                    <a:pt x="2352548" y="31750"/>
                  </a:lnTo>
                  <a:lnTo>
                    <a:pt x="2289048" y="0"/>
                  </a:lnTo>
                  <a:lnTo>
                    <a:pt x="2289048" y="31750"/>
                  </a:lnTo>
                  <a:lnTo>
                    <a:pt x="1371600" y="31750"/>
                  </a:lnTo>
                  <a:lnTo>
                    <a:pt x="1371600" y="44450"/>
                  </a:lnTo>
                  <a:lnTo>
                    <a:pt x="2289048" y="44450"/>
                  </a:lnTo>
                  <a:lnTo>
                    <a:pt x="2289048" y="76200"/>
                  </a:lnTo>
                  <a:lnTo>
                    <a:pt x="2352548" y="44450"/>
                  </a:lnTo>
                  <a:lnTo>
                    <a:pt x="2365248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267455" y="3078480"/>
              <a:ext cx="401320" cy="379730"/>
            </a:xfrm>
            <a:custGeom>
              <a:avLst/>
              <a:gdLst/>
              <a:ahLst/>
              <a:cxnLst/>
              <a:rect l="l" t="t" r="r" b="b"/>
              <a:pathLst>
                <a:path w="401320" h="379729">
                  <a:moveTo>
                    <a:pt x="0" y="189737"/>
                  </a:moveTo>
                  <a:lnTo>
                    <a:pt x="5289" y="146237"/>
                  </a:lnTo>
                  <a:lnTo>
                    <a:pt x="20358" y="106302"/>
                  </a:lnTo>
                  <a:lnTo>
                    <a:pt x="44007" y="71072"/>
                  </a:lnTo>
                  <a:lnTo>
                    <a:pt x="75035" y="41687"/>
                  </a:lnTo>
                  <a:lnTo>
                    <a:pt x="112245" y="19287"/>
                  </a:lnTo>
                  <a:lnTo>
                    <a:pt x="154434" y="5011"/>
                  </a:lnTo>
                  <a:lnTo>
                    <a:pt x="200406" y="0"/>
                  </a:lnTo>
                  <a:lnTo>
                    <a:pt x="246377" y="5011"/>
                  </a:lnTo>
                  <a:lnTo>
                    <a:pt x="288566" y="19287"/>
                  </a:lnTo>
                  <a:lnTo>
                    <a:pt x="325776" y="41687"/>
                  </a:lnTo>
                  <a:lnTo>
                    <a:pt x="356804" y="71072"/>
                  </a:lnTo>
                  <a:lnTo>
                    <a:pt x="380453" y="106302"/>
                  </a:lnTo>
                  <a:lnTo>
                    <a:pt x="395522" y="146237"/>
                  </a:lnTo>
                  <a:lnTo>
                    <a:pt x="400812" y="189737"/>
                  </a:lnTo>
                  <a:lnTo>
                    <a:pt x="395522" y="233238"/>
                  </a:lnTo>
                  <a:lnTo>
                    <a:pt x="380453" y="273173"/>
                  </a:lnTo>
                  <a:lnTo>
                    <a:pt x="356804" y="308403"/>
                  </a:lnTo>
                  <a:lnTo>
                    <a:pt x="325776" y="337788"/>
                  </a:lnTo>
                  <a:lnTo>
                    <a:pt x="288566" y="360188"/>
                  </a:lnTo>
                  <a:lnTo>
                    <a:pt x="246377" y="374464"/>
                  </a:lnTo>
                  <a:lnTo>
                    <a:pt x="200406" y="379475"/>
                  </a:lnTo>
                  <a:lnTo>
                    <a:pt x="154434" y="374464"/>
                  </a:lnTo>
                  <a:lnTo>
                    <a:pt x="112245" y="360188"/>
                  </a:lnTo>
                  <a:lnTo>
                    <a:pt x="75035" y="337788"/>
                  </a:lnTo>
                  <a:lnTo>
                    <a:pt x="44007" y="308403"/>
                  </a:lnTo>
                  <a:lnTo>
                    <a:pt x="20358" y="273173"/>
                  </a:lnTo>
                  <a:lnTo>
                    <a:pt x="5289" y="233238"/>
                  </a:lnTo>
                  <a:lnTo>
                    <a:pt x="0" y="189737"/>
                  </a:lnTo>
                  <a:close/>
                </a:path>
                <a:path w="401320" h="379729">
                  <a:moveTo>
                    <a:pt x="54864" y="301752"/>
                  </a:moveTo>
                  <a:lnTo>
                    <a:pt x="323088" y="54864"/>
                  </a:lnTo>
                </a:path>
                <a:path w="401320" h="379729">
                  <a:moveTo>
                    <a:pt x="33528" y="54864"/>
                  </a:moveTo>
                  <a:lnTo>
                    <a:pt x="379476" y="3230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286000" y="3220211"/>
              <a:ext cx="1213485" cy="515620"/>
            </a:xfrm>
            <a:custGeom>
              <a:avLst/>
              <a:gdLst/>
              <a:ahLst/>
              <a:cxnLst/>
              <a:rect l="l" t="t" r="r" b="b"/>
              <a:pathLst>
                <a:path w="1213485" h="515620">
                  <a:moveTo>
                    <a:pt x="969264" y="38100"/>
                  </a:moveTo>
                  <a:lnTo>
                    <a:pt x="956564" y="31750"/>
                  </a:lnTo>
                  <a:lnTo>
                    <a:pt x="893064" y="0"/>
                  </a:lnTo>
                  <a:lnTo>
                    <a:pt x="893064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893064" y="44450"/>
                  </a:lnTo>
                  <a:lnTo>
                    <a:pt x="893064" y="76200"/>
                  </a:lnTo>
                  <a:lnTo>
                    <a:pt x="956564" y="44450"/>
                  </a:lnTo>
                  <a:lnTo>
                    <a:pt x="969264" y="38100"/>
                  </a:lnTo>
                  <a:close/>
                </a:path>
                <a:path w="1213485" h="515620">
                  <a:moveTo>
                    <a:pt x="1212977" y="312432"/>
                  </a:moveTo>
                  <a:lnTo>
                    <a:pt x="1206690" y="300990"/>
                  </a:lnTo>
                  <a:lnTo>
                    <a:pt x="1171956" y="237744"/>
                  </a:lnTo>
                  <a:lnTo>
                    <a:pt x="1136777" y="315341"/>
                  </a:lnTo>
                  <a:lnTo>
                    <a:pt x="1168501" y="314134"/>
                  </a:lnTo>
                  <a:lnTo>
                    <a:pt x="1176274" y="515366"/>
                  </a:lnTo>
                  <a:lnTo>
                    <a:pt x="1188974" y="514858"/>
                  </a:lnTo>
                  <a:lnTo>
                    <a:pt x="1181201" y="313639"/>
                  </a:lnTo>
                  <a:lnTo>
                    <a:pt x="1212977" y="312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6936519" y="1494430"/>
            <a:ext cx="74231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550" i="1" spc="-80" dirty="0">
                <a:latin typeface="Times New Roman"/>
                <a:cs typeface="Times New Roman"/>
              </a:rPr>
              <a:t>m</a:t>
            </a:r>
            <a:r>
              <a:rPr sz="2250" spc="-120" baseline="-24074" dirty="0">
                <a:latin typeface="Times New Roman"/>
                <a:cs typeface="Times New Roman"/>
              </a:rPr>
              <a:t>1</a:t>
            </a:r>
            <a:r>
              <a:rPr sz="2250" spc="-315" baseline="-24074" dirty="0">
                <a:latin typeface="Times New Roman"/>
                <a:cs typeface="Times New Roman"/>
              </a:rPr>
              <a:t> </a:t>
            </a:r>
            <a:r>
              <a:rPr sz="2550" spc="40" dirty="0">
                <a:latin typeface="Times New Roman"/>
                <a:cs typeface="Times New Roman"/>
              </a:rPr>
              <a:t>(</a:t>
            </a:r>
            <a:r>
              <a:rPr sz="2550" i="1" spc="40" dirty="0">
                <a:latin typeface="Times New Roman"/>
                <a:cs typeface="Times New Roman"/>
              </a:rPr>
              <a:t>t</a:t>
            </a:r>
            <a:r>
              <a:rPr sz="2550" spc="40" dirty="0">
                <a:latin typeface="Times New Roman"/>
                <a:cs typeface="Times New Roman"/>
              </a:rPr>
              <a:t>)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956393" y="2698390"/>
            <a:ext cx="777240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550" i="1" dirty="0">
                <a:latin typeface="Times New Roman"/>
                <a:cs typeface="Times New Roman"/>
              </a:rPr>
              <a:t>m</a:t>
            </a:r>
            <a:r>
              <a:rPr sz="2250" baseline="-24074" dirty="0">
                <a:latin typeface="Times New Roman"/>
                <a:cs typeface="Times New Roman"/>
              </a:rPr>
              <a:t>2</a:t>
            </a:r>
            <a:r>
              <a:rPr sz="2250" spc="-112" baseline="-24074" dirty="0">
                <a:latin typeface="Times New Roman"/>
                <a:cs typeface="Times New Roman"/>
              </a:rPr>
              <a:t> </a:t>
            </a:r>
            <a:r>
              <a:rPr sz="2550" spc="35" dirty="0">
                <a:latin typeface="Times New Roman"/>
                <a:cs typeface="Times New Roman"/>
              </a:rPr>
              <a:t>(</a:t>
            </a:r>
            <a:r>
              <a:rPr sz="2550" i="1" spc="35" dirty="0">
                <a:latin typeface="Times New Roman"/>
                <a:cs typeface="Times New Roman"/>
              </a:rPr>
              <a:t>t</a:t>
            </a:r>
            <a:r>
              <a:rPr sz="2550" spc="35" dirty="0">
                <a:latin typeface="Times New Roman"/>
                <a:cs typeface="Times New Roman"/>
              </a:rPr>
              <a:t>)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835662" y="2359206"/>
            <a:ext cx="1328420" cy="341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950" i="1" dirty="0">
                <a:latin typeface="Times New Roman"/>
                <a:cs typeface="Times New Roman"/>
              </a:rPr>
              <a:t>A</a:t>
            </a:r>
            <a:r>
              <a:rPr sz="1725" i="1" baseline="-24154" dirty="0">
                <a:latin typeface="Times New Roman"/>
                <a:cs typeface="Times New Roman"/>
              </a:rPr>
              <a:t>c</a:t>
            </a:r>
            <a:r>
              <a:rPr sz="1725" i="1" spc="37" baseline="-24154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cos(2</a:t>
            </a:r>
            <a:r>
              <a:rPr sz="2050" spc="-10" dirty="0">
                <a:latin typeface="Symbol"/>
                <a:cs typeface="Symbol"/>
              </a:rPr>
              <a:t></a:t>
            </a:r>
            <a:r>
              <a:rPr sz="1950" i="1" spc="-10" dirty="0">
                <a:latin typeface="Times New Roman"/>
                <a:cs typeface="Times New Roman"/>
              </a:rPr>
              <a:t>f</a:t>
            </a:r>
            <a:r>
              <a:rPr sz="1725" i="1" spc="-15" baseline="-24154" dirty="0">
                <a:latin typeface="Times New Roman"/>
                <a:cs typeface="Times New Roman"/>
              </a:rPr>
              <a:t>c</a:t>
            </a:r>
            <a:r>
              <a:rPr sz="1950" i="1" spc="-10" dirty="0">
                <a:latin typeface="Times New Roman"/>
                <a:cs typeface="Times New Roman"/>
              </a:rPr>
              <a:t>t</a:t>
            </a:r>
            <a:r>
              <a:rPr sz="1950" spc="-10" dirty="0">
                <a:latin typeface="Times New Roman"/>
                <a:cs typeface="Times New Roman"/>
              </a:rPr>
              <a:t>)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827782" y="3602844"/>
            <a:ext cx="1537970" cy="408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350" i="1" dirty="0">
                <a:latin typeface="Times New Roman"/>
                <a:cs typeface="Times New Roman"/>
              </a:rPr>
              <a:t>A</a:t>
            </a:r>
            <a:r>
              <a:rPr sz="2025" i="1" baseline="-24691" dirty="0">
                <a:latin typeface="Times New Roman"/>
                <a:cs typeface="Times New Roman"/>
              </a:rPr>
              <a:t>c</a:t>
            </a:r>
            <a:r>
              <a:rPr sz="2025" i="1" spc="30" baseline="-24691" dirty="0">
                <a:latin typeface="Times New Roman"/>
                <a:cs typeface="Times New Roman"/>
              </a:rPr>
              <a:t> </a:t>
            </a:r>
            <a:r>
              <a:rPr sz="2350" spc="-10" dirty="0">
                <a:latin typeface="Times New Roman"/>
                <a:cs typeface="Times New Roman"/>
              </a:rPr>
              <a:t>sin(2</a:t>
            </a:r>
            <a:r>
              <a:rPr sz="2500" spc="-10" dirty="0">
                <a:latin typeface="Symbol"/>
                <a:cs typeface="Symbol"/>
              </a:rPr>
              <a:t></a:t>
            </a:r>
            <a:r>
              <a:rPr sz="2350" i="1" spc="-10" dirty="0">
                <a:latin typeface="Times New Roman"/>
                <a:cs typeface="Times New Roman"/>
              </a:rPr>
              <a:t>f</a:t>
            </a:r>
            <a:r>
              <a:rPr sz="2025" i="1" spc="-15" baseline="-24691" dirty="0">
                <a:latin typeface="Times New Roman"/>
                <a:cs typeface="Times New Roman"/>
              </a:rPr>
              <a:t>c</a:t>
            </a:r>
            <a:r>
              <a:rPr sz="2350" i="1" spc="-10" dirty="0">
                <a:latin typeface="Times New Roman"/>
                <a:cs typeface="Times New Roman"/>
              </a:rPr>
              <a:t>t</a:t>
            </a:r>
            <a:r>
              <a:rPr sz="2350" spc="-10" dirty="0">
                <a:latin typeface="Times New Roman"/>
                <a:cs typeface="Times New Roman"/>
              </a:rPr>
              <a:t>)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640579" y="1761744"/>
            <a:ext cx="1927860" cy="4699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latin typeface="Times New Roman"/>
                <a:cs typeface="Times New Roman"/>
              </a:rPr>
              <a:t>low pass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filter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601968" y="3198876"/>
            <a:ext cx="970915" cy="76200"/>
          </a:xfrm>
          <a:custGeom>
            <a:avLst/>
            <a:gdLst/>
            <a:ahLst/>
            <a:cxnLst/>
            <a:rect l="l" t="t" r="r" b="b"/>
            <a:pathLst>
              <a:path w="970915" h="76200">
                <a:moveTo>
                  <a:pt x="894587" y="0"/>
                </a:moveTo>
                <a:lnTo>
                  <a:pt x="894587" y="76200"/>
                </a:lnTo>
                <a:lnTo>
                  <a:pt x="958087" y="44450"/>
                </a:lnTo>
                <a:lnTo>
                  <a:pt x="907287" y="44450"/>
                </a:lnTo>
                <a:lnTo>
                  <a:pt x="907287" y="31750"/>
                </a:lnTo>
                <a:lnTo>
                  <a:pt x="958087" y="31750"/>
                </a:lnTo>
                <a:lnTo>
                  <a:pt x="894587" y="0"/>
                </a:lnTo>
                <a:close/>
              </a:path>
              <a:path w="970915" h="76200">
                <a:moveTo>
                  <a:pt x="89458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94587" y="44450"/>
                </a:lnTo>
                <a:lnTo>
                  <a:pt x="894587" y="31750"/>
                </a:lnTo>
                <a:close/>
              </a:path>
              <a:path w="970915" h="76200">
                <a:moveTo>
                  <a:pt x="958087" y="31750"/>
                </a:moveTo>
                <a:lnTo>
                  <a:pt x="907287" y="31750"/>
                </a:lnTo>
                <a:lnTo>
                  <a:pt x="907287" y="44450"/>
                </a:lnTo>
                <a:lnTo>
                  <a:pt x="958087" y="44450"/>
                </a:lnTo>
                <a:lnTo>
                  <a:pt x="970787" y="38100"/>
                </a:lnTo>
                <a:lnTo>
                  <a:pt x="958087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680459" y="3209544"/>
            <a:ext cx="993775" cy="76200"/>
          </a:xfrm>
          <a:custGeom>
            <a:avLst/>
            <a:gdLst/>
            <a:ahLst/>
            <a:cxnLst/>
            <a:rect l="l" t="t" r="r" b="b"/>
            <a:pathLst>
              <a:path w="993775" h="76200">
                <a:moveTo>
                  <a:pt x="917448" y="0"/>
                </a:moveTo>
                <a:lnTo>
                  <a:pt x="917448" y="76200"/>
                </a:lnTo>
                <a:lnTo>
                  <a:pt x="980948" y="44450"/>
                </a:lnTo>
                <a:lnTo>
                  <a:pt x="930148" y="44450"/>
                </a:lnTo>
                <a:lnTo>
                  <a:pt x="930148" y="31750"/>
                </a:lnTo>
                <a:lnTo>
                  <a:pt x="980948" y="31750"/>
                </a:lnTo>
                <a:lnTo>
                  <a:pt x="917448" y="0"/>
                </a:lnTo>
                <a:close/>
              </a:path>
              <a:path w="993775" h="76200">
                <a:moveTo>
                  <a:pt x="91744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917448" y="44450"/>
                </a:lnTo>
                <a:lnTo>
                  <a:pt x="917448" y="31750"/>
                </a:lnTo>
                <a:close/>
              </a:path>
              <a:path w="993775" h="76200">
                <a:moveTo>
                  <a:pt x="980948" y="31750"/>
                </a:moveTo>
                <a:lnTo>
                  <a:pt x="930148" y="31750"/>
                </a:lnTo>
                <a:lnTo>
                  <a:pt x="930148" y="44450"/>
                </a:lnTo>
                <a:lnTo>
                  <a:pt x="980948" y="44450"/>
                </a:lnTo>
                <a:lnTo>
                  <a:pt x="993648" y="38100"/>
                </a:lnTo>
                <a:lnTo>
                  <a:pt x="980948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4661915" y="2988564"/>
            <a:ext cx="1929764" cy="4699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245745">
              <a:lnSpc>
                <a:spcPct val="100000"/>
              </a:lnSpc>
              <a:spcBef>
                <a:spcPts val="585"/>
              </a:spcBef>
            </a:pPr>
            <a:r>
              <a:rPr sz="2000" dirty="0">
                <a:latin typeface="Times New Roman"/>
                <a:cs typeface="Times New Roman"/>
              </a:rPr>
              <a:t>low pass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filter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591300" y="1949195"/>
            <a:ext cx="969644" cy="76200"/>
          </a:xfrm>
          <a:custGeom>
            <a:avLst/>
            <a:gdLst/>
            <a:ahLst/>
            <a:cxnLst/>
            <a:rect l="l" t="t" r="r" b="b"/>
            <a:pathLst>
              <a:path w="969645" h="76200">
                <a:moveTo>
                  <a:pt x="893064" y="0"/>
                </a:moveTo>
                <a:lnTo>
                  <a:pt x="893064" y="76200"/>
                </a:lnTo>
                <a:lnTo>
                  <a:pt x="956564" y="44450"/>
                </a:lnTo>
                <a:lnTo>
                  <a:pt x="905764" y="44450"/>
                </a:lnTo>
                <a:lnTo>
                  <a:pt x="905764" y="31750"/>
                </a:lnTo>
                <a:lnTo>
                  <a:pt x="956564" y="31750"/>
                </a:lnTo>
                <a:lnTo>
                  <a:pt x="893064" y="0"/>
                </a:lnTo>
                <a:close/>
              </a:path>
              <a:path w="969645" h="76200">
                <a:moveTo>
                  <a:pt x="893064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93064" y="44450"/>
                </a:lnTo>
                <a:lnTo>
                  <a:pt x="893064" y="31750"/>
                </a:lnTo>
                <a:close/>
              </a:path>
              <a:path w="969645" h="76200">
                <a:moveTo>
                  <a:pt x="956564" y="31750"/>
                </a:moveTo>
                <a:lnTo>
                  <a:pt x="905764" y="31750"/>
                </a:lnTo>
                <a:lnTo>
                  <a:pt x="905764" y="44450"/>
                </a:lnTo>
                <a:lnTo>
                  <a:pt x="956564" y="44450"/>
                </a:lnTo>
                <a:lnTo>
                  <a:pt x="969264" y="38100"/>
                </a:lnTo>
                <a:lnTo>
                  <a:pt x="956564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2" name="object 62"/>
          <p:cNvGrpSpPr/>
          <p:nvPr/>
        </p:nvGrpSpPr>
        <p:grpSpPr>
          <a:xfrm>
            <a:off x="1283208" y="1994916"/>
            <a:ext cx="996950" cy="1260475"/>
            <a:chOff x="1283208" y="1994916"/>
            <a:chExt cx="996950" cy="1260475"/>
          </a:xfrm>
        </p:grpSpPr>
        <p:sp>
          <p:nvSpPr>
            <p:cNvPr id="63" name="object 63"/>
            <p:cNvSpPr/>
            <p:nvPr/>
          </p:nvSpPr>
          <p:spPr>
            <a:xfrm>
              <a:off x="2275332" y="1994916"/>
              <a:ext cx="0" cy="1260475"/>
            </a:xfrm>
            <a:custGeom>
              <a:avLst/>
              <a:gdLst/>
              <a:ahLst/>
              <a:cxnLst/>
              <a:rect l="l" t="t" r="r" b="b"/>
              <a:pathLst>
                <a:path h="1260475">
                  <a:moveTo>
                    <a:pt x="0" y="0"/>
                  </a:moveTo>
                  <a:lnTo>
                    <a:pt x="0" y="12603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283208" y="2560320"/>
              <a:ext cx="980440" cy="76200"/>
            </a:xfrm>
            <a:custGeom>
              <a:avLst/>
              <a:gdLst/>
              <a:ahLst/>
              <a:cxnLst/>
              <a:rect l="l" t="t" r="r" b="b"/>
              <a:pathLst>
                <a:path w="980439" h="76200">
                  <a:moveTo>
                    <a:pt x="903731" y="0"/>
                  </a:moveTo>
                  <a:lnTo>
                    <a:pt x="903731" y="76200"/>
                  </a:lnTo>
                  <a:lnTo>
                    <a:pt x="967231" y="44450"/>
                  </a:lnTo>
                  <a:lnTo>
                    <a:pt x="916431" y="44450"/>
                  </a:lnTo>
                  <a:lnTo>
                    <a:pt x="916431" y="31750"/>
                  </a:lnTo>
                  <a:lnTo>
                    <a:pt x="967231" y="31750"/>
                  </a:lnTo>
                  <a:lnTo>
                    <a:pt x="903731" y="0"/>
                  </a:lnTo>
                  <a:close/>
                </a:path>
                <a:path w="980439" h="76200">
                  <a:moveTo>
                    <a:pt x="90373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903731" y="44450"/>
                  </a:lnTo>
                  <a:lnTo>
                    <a:pt x="903731" y="31750"/>
                  </a:lnTo>
                  <a:close/>
                </a:path>
                <a:path w="980439" h="76200">
                  <a:moveTo>
                    <a:pt x="967231" y="31750"/>
                  </a:moveTo>
                  <a:lnTo>
                    <a:pt x="916431" y="31750"/>
                  </a:lnTo>
                  <a:lnTo>
                    <a:pt x="916431" y="44450"/>
                  </a:lnTo>
                  <a:lnTo>
                    <a:pt x="967231" y="44450"/>
                  </a:lnTo>
                  <a:lnTo>
                    <a:pt x="979931" y="38100"/>
                  </a:lnTo>
                  <a:lnTo>
                    <a:pt x="96723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263012" y="2024464"/>
            <a:ext cx="49720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i="1" spc="30" dirty="0">
                <a:latin typeface="Times New Roman"/>
                <a:cs typeface="Times New Roman"/>
              </a:rPr>
              <a:t>s</a:t>
            </a:r>
            <a:r>
              <a:rPr sz="2600" spc="30" dirty="0">
                <a:latin typeface="Times New Roman"/>
                <a:cs typeface="Times New Roman"/>
              </a:rPr>
              <a:t>(</a:t>
            </a:r>
            <a:r>
              <a:rPr sz="2600" i="1" spc="30" dirty="0">
                <a:latin typeface="Times New Roman"/>
                <a:cs typeface="Times New Roman"/>
              </a:rPr>
              <a:t>t</a:t>
            </a:r>
            <a:r>
              <a:rPr sz="2600" spc="30" dirty="0"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36319" y="5632500"/>
            <a:ext cx="21196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After</a:t>
            </a:r>
            <a:r>
              <a:rPr sz="2000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low</a:t>
            </a:r>
            <a:r>
              <a:rPr sz="2000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pass</a:t>
            </a:r>
            <a:r>
              <a:rPr sz="2000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99"/>
                </a:solidFill>
                <a:latin typeface="Times New Roman"/>
                <a:cs typeface="Times New Roman"/>
              </a:rPr>
              <a:t>filter: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57556" y="4248911"/>
            <a:ext cx="8318500" cy="1986280"/>
          </a:xfrm>
          <a:custGeom>
            <a:avLst/>
            <a:gdLst/>
            <a:ahLst/>
            <a:cxnLst/>
            <a:rect l="l" t="t" r="r" b="b"/>
            <a:pathLst>
              <a:path w="8318500" h="1986279">
                <a:moveTo>
                  <a:pt x="0" y="1985772"/>
                </a:moveTo>
                <a:lnTo>
                  <a:pt x="8317992" y="1985772"/>
                </a:lnTo>
                <a:lnTo>
                  <a:pt x="8317992" y="0"/>
                </a:lnTo>
                <a:lnTo>
                  <a:pt x="0" y="0"/>
                </a:lnTo>
                <a:lnTo>
                  <a:pt x="0" y="19857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LINEAR</a:t>
            </a:r>
            <a:r>
              <a:rPr spc="-55" dirty="0"/>
              <a:t> </a:t>
            </a:r>
            <a:r>
              <a:rPr dirty="0"/>
              <a:t>MODULATION:</a:t>
            </a:r>
            <a:r>
              <a:rPr spc="-80" dirty="0"/>
              <a:t> </a:t>
            </a:r>
            <a:r>
              <a:rPr spc="-20" dirty="0"/>
              <a:t>QPSK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900430"/>
            <a:ext cx="716343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At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each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symbol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period,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two bits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information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are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transmitted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7744" y="1206372"/>
            <a:ext cx="7437120" cy="134302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37185" indent="-286385">
              <a:lnSpc>
                <a:spcPct val="100000"/>
              </a:lnSpc>
              <a:spcBef>
                <a:spcPts val="535"/>
              </a:spcBef>
              <a:buChar char="–"/>
              <a:tabLst>
                <a:tab pos="337185" algn="l"/>
              </a:tabLst>
            </a:pPr>
            <a:r>
              <a:rPr sz="1800" dirty="0">
                <a:latin typeface="Times New Roman"/>
                <a:cs typeface="Times New Roman"/>
              </a:rPr>
              <a:t>2</a:t>
            </a:r>
            <a:r>
              <a:rPr sz="1800" spc="-10" dirty="0">
                <a:latin typeface="Times New Roman"/>
                <a:cs typeface="Times New Roman"/>
              </a:rPr>
              <a:t> bits/symbol</a:t>
            </a:r>
            <a:endParaRPr sz="1800">
              <a:latin typeface="Times New Roman"/>
              <a:cs typeface="Times New Roman"/>
            </a:endParaRPr>
          </a:p>
          <a:p>
            <a:pPr marL="3371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337185" algn="l"/>
              </a:tabLst>
            </a:pPr>
            <a:r>
              <a:rPr sz="1800" dirty="0">
                <a:latin typeface="Times New Roman"/>
                <a:cs typeface="Times New Roman"/>
              </a:rPr>
              <a:t>Inphase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240" dirty="0">
                <a:latin typeface="Times New Roman"/>
                <a:cs typeface="Times New Roman"/>
              </a:rPr>
              <a:t> </a:t>
            </a:r>
            <a:r>
              <a:rPr sz="2475" i="1" baseline="6734" dirty="0">
                <a:latin typeface="Times New Roman"/>
                <a:cs typeface="Times New Roman"/>
              </a:rPr>
              <a:t>s</a:t>
            </a:r>
            <a:r>
              <a:rPr sz="1425" i="1" baseline="-11695" dirty="0">
                <a:latin typeface="Times New Roman"/>
                <a:cs typeface="Times New Roman"/>
              </a:rPr>
              <a:t>I</a:t>
            </a:r>
            <a:r>
              <a:rPr sz="1425" i="1" spc="97" baseline="-11695" dirty="0">
                <a:latin typeface="Times New Roman"/>
                <a:cs typeface="Times New Roman"/>
              </a:rPr>
              <a:t> </a:t>
            </a:r>
            <a:r>
              <a:rPr sz="2475" baseline="6734" dirty="0">
                <a:latin typeface="Times New Roman"/>
                <a:cs typeface="Times New Roman"/>
              </a:rPr>
              <a:t>(</a:t>
            </a:r>
            <a:r>
              <a:rPr sz="2475" i="1" baseline="6734" dirty="0">
                <a:latin typeface="Times New Roman"/>
                <a:cs typeface="Times New Roman"/>
              </a:rPr>
              <a:t>t</a:t>
            </a:r>
            <a:r>
              <a:rPr sz="2475" baseline="6734" dirty="0">
                <a:latin typeface="Times New Roman"/>
                <a:cs typeface="Times New Roman"/>
              </a:rPr>
              <a:t>)</a:t>
            </a:r>
            <a:r>
              <a:rPr sz="2475" spc="-67" baseline="6734" dirty="0">
                <a:latin typeface="Times New Roman"/>
                <a:cs typeface="Times New Roman"/>
              </a:rPr>
              <a:t> </a:t>
            </a:r>
            <a:r>
              <a:rPr sz="2475" spc="75" baseline="6734" dirty="0">
                <a:latin typeface="Symbol"/>
                <a:cs typeface="Symbol"/>
              </a:rPr>
              <a:t></a:t>
            </a:r>
            <a:r>
              <a:rPr sz="2475" spc="127" baseline="6734" dirty="0">
                <a:latin typeface="Times New Roman"/>
                <a:cs typeface="Times New Roman"/>
              </a:rPr>
              <a:t> </a:t>
            </a:r>
            <a:r>
              <a:rPr sz="2475" i="1" spc="-37" baseline="6734" dirty="0">
                <a:latin typeface="Times New Roman"/>
                <a:cs typeface="Times New Roman"/>
              </a:rPr>
              <a:t>A</a:t>
            </a:r>
            <a:r>
              <a:rPr sz="1425" i="1" spc="-37" baseline="-11695" dirty="0">
                <a:latin typeface="Times New Roman"/>
                <a:cs typeface="Times New Roman"/>
              </a:rPr>
              <a:t>c</a:t>
            </a:r>
            <a:r>
              <a:rPr sz="2475" i="1" spc="-37" baseline="6734" dirty="0">
                <a:latin typeface="Times New Roman"/>
                <a:cs typeface="Times New Roman"/>
              </a:rPr>
              <a:t>m</a:t>
            </a:r>
            <a:r>
              <a:rPr sz="1425" spc="-37" baseline="-11695" dirty="0">
                <a:latin typeface="Times New Roman"/>
                <a:cs typeface="Times New Roman"/>
              </a:rPr>
              <a:t>1</a:t>
            </a:r>
            <a:r>
              <a:rPr sz="1425" spc="-217" baseline="-11695" dirty="0">
                <a:latin typeface="Times New Roman"/>
                <a:cs typeface="Times New Roman"/>
              </a:rPr>
              <a:t> </a:t>
            </a:r>
            <a:r>
              <a:rPr sz="2475" baseline="6734" dirty="0">
                <a:latin typeface="Times New Roman"/>
                <a:cs typeface="Times New Roman"/>
              </a:rPr>
              <a:t>(</a:t>
            </a:r>
            <a:r>
              <a:rPr sz="2475" i="1" baseline="6734" dirty="0">
                <a:latin typeface="Times New Roman"/>
                <a:cs typeface="Times New Roman"/>
              </a:rPr>
              <a:t>t</a:t>
            </a:r>
            <a:r>
              <a:rPr sz="2475" baseline="6734" dirty="0">
                <a:latin typeface="Times New Roman"/>
                <a:cs typeface="Times New Roman"/>
              </a:rPr>
              <a:t>)</a:t>
            </a:r>
            <a:r>
              <a:rPr sz="2475" spc="-345" baseline="6734" dirty="0">
                <a:latin typeface="Times New Roman"/>
                <a:cs typeface="Times New Roman"/>
              </a:rPr>
              <a:t> </a:t>
            </a:r>
            <a:r>
              <a:rPr sz="2475" baseline="6734" dirty="0">
                <a:latin typeface="Times New Roman"/>
                <a:cs typeface="Times New Roman"/>
              </a:rPr>
              <a:t>cos(2</a:t>
            </a:r>
            <a:r>
              <a:rPr sz="2625" baseline="6349" dirty="0">
                <a:latin typeface="Symbol"/>
                <a:cs typeface="Symbol"/>
              </a:rPr>
              <a:t></a:t>
            </a:r>
            <a:r>
              <a:rPr sz="2475" i="1" baseline="6734" dirty="0">
                <a:latin typeface="Times New Roman"/>
                <a:cs typeface="Times New Roman"/>
              </a:rPr>
              <a:t>f</a:t>
            </a:r>
            <a:r>
              <a:rPr sz="1425" i="1" baseline="-11695" dirty="0">
                <a:latin typeface="Times New Roman"/>
                <a:cs typeface="Times New Roman"/>
              </a:rPr>
              <a:t>c</a:t>
            </a:r>
            <a:r>
              <a:rPr sz="2475" i="1" baseline="6734" dirty="0">
                <a:latin typeface="Times New Roman"/>
                <a:cs typeface="Times New Roman"/>
              </a:rPr>
              <a:t>t</a:t>
            </a:r>
            <a:r>
              <a:rPr sz="2475" baseline="6734" dirty="0">
                <a:latin typeface="Times New Roman"/>
                <a:cs typeface="Times New Roman"/>
              </a:rPr>
              <a:t>)</a:t>
            </a:r>
            <a:r>
              <a:rPr sz="2475" spc="705" baseline="67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BPSK</a:t>
            </a:r>
            <a:endParaRPr sz="1800">
              <a:latin typeface="Times New Roman"/>
              <a:cs typeface="Times New Roman"/>
            </a:endParaRPr>
          </a:p>
          <a:p>
            <a:pPr marL="3371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337185" algn="l"/>
                <a:tab pos="2101850" algn="l"/>
              </a:tabLst>
            </a:pPr>
            <a:r>
              <a:rPr sz="1800" dirty="0">
                <a:latin typeface="Times New Roman"/>
                <a:cs typeface="Times New Roman"/>
              </a:rPr>
              <a:t>Quadrature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signal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2475" i="1" baseline="5050" dirty="0">
                <a:latin typeface="Times New Roman"/>
                <a:cs typeface="Times New Roman"/>
              </a:rPr>
              <a:t>s</a:t>
            </a:r>
            <a:r>
              <a:rPr sz="1425" i="1" baseline="-17543" dirty="0">
                <a:latin typeface="Times New Roman"/>
                <a:cs typeface="Times New Roman"/>
              </a:rPr>
              <a:t>Q</a:t>
            </a:r>
            <a:r>
              <a:rPr sz="1425" i="1" spc="-67" baseline="-17543" dirty="0">
                <a:latin typeface="Times New Roman"/>
                <a:cs typeface="Times New Roman"/>
              </a:rPr>
              <a:t> </a:t>
            </a:r>
            <a:r>
              <a:rPr sz="2475" baseline="5050" dirty="0">
                <a:latin typeface="Times New Roman"/>
                <a:cs typeface="Times New Roman"/>
              </a:rPr>
              <a:t>(</a:t>
            </a:r>
            <a:r>
              <a:rPr sz="2475" i="1" baseline="5050" dirty="0">
                <a:latin typeface="Times New Roman"/>
                <a:cs typeface="Times New Roman"/>
              </a:rPr>
              <a:t>t</a:t>
            </a:r>
            <a:r>
              <a:rPr sz="2475" baseline="5050" dirty="0">
                <a:latin typeface="Times New Roman"/>
                <a:cs typeface="Times New Roman"/>
              </a:rPr>
              <a:t>)</a:t>
            </a:r>
            <a:r>
              <a:rPr sz="2475" spc="-52" baseline="5050" dirty="0">
                <a:latin typeface="Times New Roman"/>
                <a:cs typeface="Times New Roman"/>
              </a:rPr>
              <a:t> </a:t>
            </a:r>
            <a:r>
              <a:rPr sz="2475" spc="75" baseline="5050" dirty="0">
                <a:latin typeface="Symbol"/>
                <a:cs typeface="Symbol"/>
              </a:rPr>
              <a:t></a:t>
            </a:r>
            <a:r>
              <a:rPr sz="2475" spc="142" baseline="5050" dirty="0">
                <a:latin typeface="Times New Roman"/>
                <a:cs typeface="Times New Roman"/>
              </a:rPr>
              <a:t> </a:t>
            </a:r>
            <a:r>
              <a:rPr sz="2475" i="1" spc="-37" baseline="5050" dirty="0">
                <a:latin typeface="Times New Roman"/>
                <a:cs typeface="Times New Roman"/>
              </a:rPr>
              <a:t>A</a:t>
            </a:r>
            <a:r>
              <a:rPr sz="1425" i="1" spc="-37" baseline="-17543" dirty="0">
                <a:latin typeface="Times New Roman"/>
                <a:cs typeface="Times New Roman"/>
              </a:rPr>
              <a:t>c</a:t>
            </a:r>
            <a:r>
              <a:rPr sz="2475" i="1" spc="-37" baseline="5050" dirty="0">
                <a:latin typeface="Times New Roman"/>
                <a:cs typeface="Times New Roman"/>
              </a:rPr>
              <a:t>m</a:t>
            </a:r>
            <a:r>
              <a:rPr sz="1425" spc="-37" baseline="-17543" dirty="0">
                <a:latin typeface="Times New Roman"/>
                <a:cs typeface="Times New Roman"/>
              </a:rPr>
              <a:t>1</a:t>
            </a:r>
            <a:r>
              <a:rPr sz="1425" spc="-217" baseline="-17543" dirty="0">
                <a:latin typeface="Times New Roman"/>
                <a:cs typeface="Times New Roman"/>
              </a:rPr>
              <a:t> </a:t>
            </a:r>
            <a:r>
              <a:rPr sz="2475" baseline="5050" dirty="0">
                <a:latin typeface="Times New Roman"/>
                <a:cs typeface="Times New Roman"/>
              </a:rPr>
              <a:t>(</a:t>
            </a:r>
            <a:r>
              <a:rPr sz="2475" i="1" baseline="5050" dirty="0">
                <a:latin typeface="Times New Roman"/>
                <a:cs typeface="Times New Roman"/>
              </a:rPr>
              <a:t>t</a:t>
            </a:r>
            <a:r>
              <a:rPr sz="2475" baseline="5050" dirty="0">
                <a:latin typeface="Times New Roman"/>
                <a:cs typeface="Times New Roman"/>
              </a:rPr>
              <a:t>)</a:t>
            </a:r>
            <a:r>
              <a:rPr sz="2475" spc="-382" baseline="5050" dirty="0">
                <a:latin typeface="Times New Roman"/>
                <a:cs typeface="Times New Roman"/>
              </a:rPr>
              <a:t> </a:t>
            </a:r>
            <a:r>
              <a:rPr sz="2475" baseline="5050" dirty="0">
                <a:latin typeface="Times New Roman"/>
                <a:cs typeface="Times New Roman"/>
              </a:rPr>
              <a:t>sin(2</a:t>
            </a:r>
            <a:r>
              <a:rPr sz="2625" baseline="4761" dirty="0">
                <a:latin typeface="Symbol"/>
                <a:cs typeface="Symbol"/>
              </a:rPr>
              <a:t></a:t>
            </a:r>
            <a:r>
              <a:rPr sz="2475" i="1" baseline="5050" dirty="0">
                <a:latin typeface="Times New Roman"/>
                <a:cs typeface="Times New Roman"/>
              </a:rPr>
              <a:t>f</a:t>
            </a:r>
            <a:r>
              <a:rPr sz="1425" i="1" baseline="-17543" dirty="0">
                <a:latin typeface="Times New Roman"/>
                <a:cs typeface="Times New Roman"/>
              </a:rPr>
              <a:t>c</a:t>
            </a:r>
            <a:r>
              <a:rPr sz="2475" i="1" baseline="5050" dirty="0">
                <a:latin typeface="Times New Roman"/>
                <a:cs typeface="Times New Roman"/>
              </a:rPr>
              <a:t>t</a:t>
            </a:r>
            <a:r>
              <a:rPr sz="2475" baseline="5050" dirty="0">
                <a:latin typeface="Times New Roman"/>
                <a:cs typeface="Times New Roman"/>
              </a:rPr>
              <a:t>)</a:t>
            </a:r>
            <a:r>
              <a:rPr sz="2475" spc="120" baseline="5050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Times New Roman"/>
                <a:cs typeface="Times New Roman"/>
              </a:rPr>
              <a:t>has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BPSK</a:t>
            </a:r>
            <a:endParaRPr sz="1800">
              <a:latin typeface="Times New Roman"/>
              <a:cs typeface="Times New Roman"/>
            </a:endParaRPr>
          </a:p>
          <a:p>
            <a:pPr marL="3371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337185" algn="l"/>
                <a:tab pos="306959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sum</a:t>
            </a:r>
            <a:r>
              <a:rPr sz="1800" dirty="0">
                <a:latin typeface="Times New Roman"/>
                <a:cs typeface="Times New Roman"/>
              </a:rPr>
              <a:t>	has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BPSK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5844" y="2578734"/>
            <a:ext cx="6587490" cy="2550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7865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Sum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domain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sum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domain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10" dirty="0">
                <a:latin typeface="Times New Roman"/>
                <a:cs typeface="Times New Roman"/>
              </a:rPr>
              <a:t> bandwidth unchanged.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</a:tabLst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same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bandwidth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as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BPSK,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but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twice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bit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rate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BPSK!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0"/>
              </a:spcBef>
              <a:buFont typeface="Times New Roman"/>
              <a:buChar char="–"/>
            </a:pP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No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interference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quadrature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inphase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Inphase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error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performance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BPSK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Quadrature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error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performance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BPSK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QPSK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has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same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error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performance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BPSK!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17398" y="2251898"/>
            <a:ext cx="1587500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650" i="1" dirty="0">
                <a:latin typeface="Times New Roman"/>
                <a:cs typeface="Times New Roman"/>
              </a:rPr>
              <a:t>s</a:t>
            </a:r>
            <a:r>
              <a:rPr sz="1650" dirty="0">
                <a:latin typeface="Times New Roman"/>
                <a:cs typeface="Times New Roman"/>
              </a:rPr>
              <a:t>(</a:t>
            </a:r>
            <a:r>
              <a:rPr sz="1650" i="1" dirty="0">
                <a:latin typeface="Times New Roman"/>
                <a:cs typeface="Times New Roman"/>
              </a:rPr>
              <a:t>t</a:t>
            </a:r>
            <a:r>
              <a:rPr sz="1650" dirty="0">
                <a:latin typeface="Times New Roman"/>
                <a:cs typeface="Times New Roman"/>
              </a:rPr>
              <a:t>)</a:t>
            </a:r>
            <a:r>
              <a:rPr sz="1650" spc="35" dirty="0">
                <a:latin typeface="Times New Roman"/>
                <a:cs typeface="Times New Roman"/>
              </a:rPr>
              <a:t> </a:t>
            </a:r>
            <a:r>
              <a:rPr sz="1650" spc="50" dirty="0">
                <a:latin typeface="Symbol"/>
                <a:cs typeface="Symbol"/>
              </a:rPr>
              <a:t></a:t>
            </a:r>
            <a:r>
              <a:rPr sz="1650" spc="60" dirty="0">
                <a:latin typeface="Times New Roman"/>
                <a:cs typeface="Times New Roman"/>
              </a:rPr>
              <a:t> </a:t>
            </a:r>
            <a:r>
              <a:rPr sz="1650" i="1" dirty="0">
                <a:latin typeface="Times New Roman"/>
                <a:cs typeface="Times New Roman"/>
              </a:rPr>
              <a:t>s</a:t>
            </a:r>
            <a:r>
              <a:rPr sz="1425" i="1" baseline="-23391" dirty="0">
                <a:latin typeface="Times New Roman"/>
                <a:cs typeface="Times New Roman"/>
              </a:rPr>
              <a:t>I</a:t>
            </a:r>
            <a:r>
              <a:rPr sz="1425" i="1" spc="195" baseline="-23391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(</a:t>
            </a:r>
            <a:r>
              <a:rPr sz="1650" i="1" dirty="0">
                <a:latin typeface="Times New Roman"/>
                <a:cs typeface="Times New Roman"/>
              </a:rPr>
              <a:t>t</a:t>
            </a:r>
            <a:r>
              <a:rPr sz="1650" dirty="0">
                <a:latin typeface="Times New Roman"/>
                <a:cs typeface="Times New Roman"/>
              </a:rPr>
              <a:t>)</a:t>
            </a:r>
            <a:r>
              <a:rPr sz="1650" spc="-95" dirty="0">
                <a:latin typeface="Times New Roman"/>
                <a:cs typeface="Times New Roman"/>
              </a:rPr>
              <a:t> </a:t>
            </a:r>
            <a:r>
              <a:rPr sz="1650" spc="50" dirty="0">
                <a:latin typeface="Symbol"/>
                <a:cs typeface="Symbol"/>
              </a:rPr>
              <a:t></a:t>
            </a:r>
            <a:r>
              <a:rPr sz="1650" spc="-45" dirty="0">
                <a:latin typeface="Times New Roman"/>
                <a:cs typeface="Times New Roman"/>
              </a:rPr>
              <a:t> </a:t>
            </a:r>
            <a:r>
              <a:rPr sz="1650" i="1" dirty="0">
                <a:latin typeface="Times New Roman"/>
                <a:cs typeface="Times New Roman"/>
              </a:rPr>
              <a:t>s</a:t>
            </a:r>
            <a:r>
              <a:rPr sz="1425" i="1" baseline="-23391" dirty="0">
                <a:latin typeface="Times New Roman"/>
                <a:cs typeface="Times New Roman"/>
              </a:rPr>
              <a:t>Q</a:t>
            </a:r>
            <a:r>
              <a:rPr sz="1425" i="1" spc="-15" baseline="-23391" dirty="0">
                <a:latin typeface="Times New Roman"/>
                <a:cs typeface="Times New Roman"/>
              </a:rPr>
              <a:t> </a:t>
            </a:r>
            <a:r>
              <a:rPr sz="1650" spc="-25" dirty="0">
                <a:latin typeface="Times New Roman"/>
                <a:cs typeface="Times New Roman"/>
              </a:rPr>
              <a:t>(</a:t>
            </a:r>
            <a:r>
              <a:rPr sz="1650" i="1" spc="-25" dirty="0">
                <a:latin typeface="Times New Roman"/>
                <a:cs typeface="Times New Roman"/>
              </a:rPr>
              <a:t>t</a:t>
            </a:r>
            <a:r>
              <a:rPr sz="1650" spc="-25" dirty="0">
                <a:latin typeface="Times New Roman"/>
                <a:cs typeface="Times New Roman"/>
              </a:rPr>
              <a:t>)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6427" y="5408676"/>
            <a:ext cx="8578850" cy="367665"/>
          </a:xfrm>
          <a:prstGeom prst="rect">
            <a:avLst/>
          </a:prstGeom>
          <a:solidFill>
            <a:srgbClr val="99FF99"/>
          </a:solidFill>
        </p:spPr>
        <p:txBody>
          <a:bodyPr vert="horz" wrap="square" lIns="0" tIns="3936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9"/>
              </a:spcBef>
            </a:pPr>
            <a:r>
              <a:rPr sz="1800" b="1" dirty="0">
                <a:latin typeface="Times New Roman"/>
                <a:cs typeface="Times New Roman"/>
              </a:rPr>
              <a:t>One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rare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occasions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that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increase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bit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rate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without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sacrificing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error</a:t>
            </a:r>
            <a:r>
              <a:rPr sz="1800" b="1" spc="-5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performance!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6131"/>
            <a:ext cx="4729480" cy="309816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Modulation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Linear</a:t>
            </a:r>
            <a:r>
              <a:rPr sz="2400" b="1" spc="-3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Modulation</a:t>
            </a:r>
            <a:r>
              <a:rPr sz="2400" b="1" spc="-4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Techniques</a:t>
            </a:r>
            <a:r>
              <a:rPr sz="2400" b="1" spc="-1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B1B1B1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Complex Signal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Representation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Pulse</a:t>
            </a: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 Shaping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Linear</a:t>
            </a:r>
            <a:r>
              <a:rPr sz="2400" b="1" spc="-3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Modulation</a:t>
            </a:r>
            <a:r>
              <a:rPr sz="2400" b="1" spc="-4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Techniques</a:t>
            </a:r>
            <a:r>
              <a:rPr sz="2400" b="1" spc="-1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B1B1B1"/>
                </a:solidFill>
                <a:latin typeface="Times New Roman"/>
                <a:cs typeface="Times New Roman"/>
              </a:rPr>
              <a:t>II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25" dirty="0">
                <a:solidFill>
                  <a:srgbClr val="B1B1B1"/>
                </a:solidFill>
                <a:latin typeface="Times New Roman"/>
                <a:cs typeface="Times New Roman"/>
              </a:rPr>
              <a:t>Non-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linear</a:t>
            </a:r>
            <a:r>
              <a:rPr sz="2400" b="1" spc="3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modulation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20" dirty="0">
                <a:solidFill>
                  <a:srgbClr val="B1B1B1"/>
                </a:solidFill>
                <a:latin typeface="Times New Roman"/>
                <a:cs typeface="Times New Roman"/>
              </a:rPr>
              <a:t>FDMA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241" y="343661"/>
            <a:ext cx="4916805" cy="88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COMPLEX</a:t>
            </a:r>
            <a:r>
              <a:rPr sz="2400" spc="-70" dirty="0">
                <a:latin typeface="Arial Black"/>
                <a:cs typeface="Arial Black"/>
              </a:rPr>
              <a:t> </a:t>
            </a:r>
            <a:r>
              <a:rPr sz="2400" spc="-10" dirty="0">
                <a:latin typeface="Arial Black"/>
                <a:cs typeface="Arial Black"/>
              </a:rPr>
              <a:t>REPRESENTATION</a:t>
            </a:r>
            <a:endParaRPr sz="2400">
              <a:latin typeface="Arial Black"/>
              <a:cs typeface="Arial Black"/>
            </a:endParaRPr>
          </a:p>
          <a:p>
            <a:pPr marL="696595" indent="-342900">
              <a:lnSpc>
                <a:spcPct val="100000"/>
              </a:lnSpc>
              <a:spcBef>
                <a:spcPts val="1505"/>
              </a:spcBef>
              <a:buFont typeface="Times New Roman"/>
              <a:buChar char="•"/>
              <a:tabLst>
                <a:tab pos="69659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Band-pass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signal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63495" y="1388363"/>
            <a:ext cx="5163820" cy="530860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ts val="3195"/>
              </a:lnSpc>
            </a:pPr>
            <a:r>
              <a:rPr sz="2600" i="1" spc="80" dirty="0">
                <a:latin typeface="Times New Roman"/>
                <a:cs typeface="Times New Roman"/>
              </a:rPr>
              <a:t>s</a:t>
            </a:r>
            <a:r>
              <a:rPr sz="2600" spc="80" dirty="0">
                <a:latin typeface="Times New Roman"/>
                <a:cs typeface="Times New Roman"/>
              </a:rPr>
              <a:t>(</a:t>
            </a:r>
            <a:r>
              <a:rPr sz="2600" i="1" spc="80" dirty="0">
                <a:latin typeface="Times New Roman"/>
                <a:cs typeface="Times New Roman"/>
              </a:rPr>
              <a:t>t</a:t>
            </a:r>
            <a:r>
              <a:rPr sz="2600" spc="80" dirty="0">
                <a:latin typeface="Times New Roman"/>
                <a:cs typeface="Times New Roman"/>
              </a:rPr>
              <a:t>)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85" dirty="0">
                <a:latin typeface="Symbol"/>
                <a:cs typeface="Symbol"/>
              </a:rPr>
              <a:t>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i="1" spc="55" dirty="0">
                <a:latin typeface="Times New Roman"/>
                <a:cs typeface="Times New Roman"/>
              </a:rPr>
              <a:t>s</a:t>
            </a:r>
            <a:r>
              <a:rPr sz="2325" i="1" spc="82" baseline="-23297" dirty="0">
                <a:latin typeface="Times New Roman"/>
                <a:cs typeface="Times New Roman"/>
              </a:rPr>
              <a:t>I</a:t>
            </a:r>
            <a:r>
              <a:rPr sz="2325" i="1" spc="187" baseline="-23297" dirty="0">
                <a:latin typeface="Times New Roman"/>
                <a:cs typeface="Times New Roman"/>
              </a:rPr>
              <a:t> </a:t>
            </a:r>
            <a:r>
              <a:rPr sz="2600" spc="70" dirty="0">
                <a:latin typeface="Times New Roman"/>
                <a:cs typeface="Times New Roman"/>
              </a:rPr>
              <a:t>(</a:t>
            </a:r>
            <a:r>
              <a:rPr sz="2600" i="1" spc="70" dirty="0">
                <a:latin typeface="Times New Roman"/>
                <a:cs typeface="Times New Roman"/>
              </a:rPr>
              <a:t>t</a:t>
            </a:r>
            <a:r>
              <a:rPr sz="2600" spc="70" dirty="0">
                <a:latin typeface="Times New Roman"/>
                <a:cs typeface="Times New Roman"/>
              </a:rPr>
              <a:t>)</a:t>
            </a:r>
            <a:r>
              <a:rPr sz="2600" spc="-3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cos(2</a:t>
            </a:r>
            <a:r>
              <a:rPr sz="2800" dirty="0">
                <a:latin typeface="Symbol"/>
                <a:cs typeface="Symbol"/>
              </a:rPr>
              <a:t></a:t>
            </a:r>
            <a:r>
              <a:rPr sz="2600" i="1" dirty="0">
                <a:latin typeface="Times New Roman"/>
                <a:cs typeface="Times New Roman"/>
              </a:rPr>
              <a:t>f</a:t>
            </a:r>
            <a:r>
              <a:rPr sz="2325" i="1" baseline="-23297" dirty="0">
                <a:latin typeface="Times New Roman"/>
                <a:cs typeface="Times New Roman"/>
              </a:rPr>
              <a:t>c</a:t>
            </a:r>
            <a:r>
              <a:rPr sz="2600" i="1" dirty="0">
                <a:latin typeface="Times New Roman"/>
                <a:cs typeface="Times New Roman"/>
              </a:rPr>
              <a:t>t</a:t>
            </a:r>
            <a:r>
              <a:rPr sz="2600" dirty="0">
                <a:latin typeface="Times New Roman"/>
                <a:cs typeface="Times New Roman"/>
              </a:rPr>
              <a:t>)</a:t>
            </a:r>
            <a:r>
              <a:rPr sz="2600" spc="-210" dirty="0">
                <a:latin typeface="Times New Roman"/>
                <a:cs typeface="Times New Roman"/>
              </a:rPr>
              <a:t> </a:t>
            </a:r>
            <a:r>
              <a:rPr sz="2600" spc="85" dirty="0">
                <a:latin typeface="Symbol"/>
                <a:cs typeface="Symbol"/>
              </a:rPr>
              <a:t></a:t>
            </a:r>
            <a:r>
              <a:rPr sz="2600" spc="-185" dirty="0">
                <a:latin typeface="Times New Roman"/>
                <a:cs typeface="Times New Roman"/>
              </a:rPr>
              <a:t> </a:t>
            </a:r>
            <a:r>
              <a:rPr sz="2600" i="1" dirty="0">
                <a:latin typeface="Times New Roman"/>
                <a:cs typeface="Times New Roman"/>
              </a:rPr>
              <a:t>s</a:t>
            </a:r>
            <a:r>
              <a:rPr sz="2325" i="1" baseline="-23297" dirty="0">
                <a:latin typeface="Times New Roman"/>
                <a:cs typeface="Times New Roman"/>
              </a:rPr>
              <a:t>Q</a:t>
            </a:r>
            <a:r>
              <a:rPr sz="2325" i="1" spc="-104" baseline="-23297" dirty="0">
                <a:latin typeface="Times New Roman"/>
                <a:cs typeface="Times New Roman"/>
              </a:rPr>
              <a:t> </a:t>
            </a:r>
            <a:r>
              <a:rPr sz="2600" spc="45" dirty="0">
                <a:latin typeface="Times New Roman"/>
                <a:cs typeface="Times New Roman"/>
              </a:rPr>
              <a:t>(</a:t>
            </a:r>
            <a:r>
              <a:rPr sz="2600" i="1" spc="45" dirty="0">
                <a:latin typeface="Times New Roman"/>
                <a:cs typeface="Times New Roman"/>
              </a:rPr>
              <a:t>t</a:t>
            </a:r>
            <a:r>
              <a:rPr sz="2600" spc="45" dirty="0">
                <a:latin typeface="Times New Roman"/>
                <a:cs typeface="Times New Roman"/>
              </a:rPr>
              <a:t>)sin(2</a:t>
            </a:r>
            <a:r>
              <a:rPr sz="2800" spc="45" dirty="0">
                <a:latin typeface="Symbol"/>
                <a:cs typeface="Symbol"/>
              </a:rPr>
              <a:t></a:t>
            </a:r>
            <a:r>
              <a:rPr sz="2600" i="1" spc="45" dirty="0">
                <a:latin typeface="Times New Roman"/>
                <a:cs typeface="Times New Roman"/>
              </a:rPr>
              <a:t>f</a:t>
            </a:r>
            <a:r>
              <a:rPr sz="2325" i="1" spc="67" baseline="-23297" dirty="0">
                <a:latin typeface="Times New Roman"/>
                <a:cs typeface="Times New Roman"/>
              </a:rPr>
              <a:t>c</a:t>
            </a:r>
            <a:r>
              <a:rPr sz="2600" i="1" spc="45" dirty="0">
                <a:latin typeface="Times New Roman"/>
                <a:cs typeface="Times New Roman"/>
              </a:rPr>
              <a:t>t</a:t>
            </a:r>
            <a:r>
              <a:rPr sz="2600" spc="45" dirty="0"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40" y="2172462"/>
            <a:ext cx="75349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Complex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base-band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signal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(also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called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complex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envelope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544" y="2477262"/>
            <a:ext cx="7480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signal)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46120" y="2682239"/>
            <a:ext cx="2707005" cy="530860"/>
          </a:xfrm>
          <a:custGeom>
            <a:avLst/>
            <a:gdLst/>
            <a:ahLst/>
            <a:cxnLst/>
            <a:rect l="l" t="t" r="r" b="b"/>
            <a:pathLst>
              <a:path w="2707004" h="530860">
                <a:moveTo>
                  <a:pt x="2706624" y="0"/>
                </a:moveTo>
                <a:lnTo>
                  <a:pt x="0" y="0"/>
                </a:lnTo>
                <a:lnTo>
                  <a:pt x="0" y="530351"/>
                </a:lnTo>
                <a:lnTo>
                  <a:pt x="2706624" y="530351"/>
                </a:lnTo>
                <a:lnTo>
                  <a:pt x="2706624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58423" y="2669440"/>
            <a:ext cx="2667000" cy="483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2470"/>
              </a:lnSpc>
              <a:spcBef>
                <a:spcPts val="90"/>
              </a:spcBef>
              <a:tabLst>
                <a:tab pos="1178560" algn="l"/>
                <a:tab pos="2287270" algn="l"/>
              </a:tabLst>
            </a:pPr>
            <a:r>
              <a:rPr sz="3975" spc="-2039" baseline="22012" dirty="0">
                <a:latin typeface="Times New Roman"/>
                <a:cs typeface="Times New Roman"/>
              </a:rPr>
              <a:t>~</a:t>
            </a:r>
            <a:r>
              <a:rPr sz="2650" i="1" spc="15" dirty="0">
                <a:latin typeface="Times New Roman"/>
                <a:cs typeface="Times New Roman"/>
              </a:rPr>
              <a:t>s</a:t>
            </a:r>
            <a:r>
              <a:rPr sz="2650" i="1" spc="-285" dirty="0">
                <a:latin typeface="Times New Roman"/>
                <a:cs typeface="Times New Roman"/>
              </a:rPr>
              <a:t> </a:t>
            </a:r>
            <a:r>
              <a:rPr sz="2650" spc="50" dirty="0">
                <a:latin typeface="Times New Roman"/>
                <a:cs typeface="Times New Roman"/>
              </a:rPr>
              <a:t>(</a:t>
            </a:r>
            <a:r>
              <a:rPr sz="2650" i="1" spc="50" dirty="0">
                <a:latin typeface="Times New Roman"/>
                <a:cs typeface="Times New Roman"/>
              </a:rPr>
              <a:t>t</a:t>
            </a:r>
            <a:r>
              <a:rPr sz="2650" spc="50" dirty="0">
                <a:latin typeface="Times New Roman"/>
                <a:cs typeface="Times New Roman"/>
              </a:rPr>
              <a:t>)</a:t>
            </a:r>
            <a:r>
              <a:rPr sz="2650" spc="-90" dirty="0">
                <a:latin typeface="Times New Roman"/>
                <a:cs typeface="Times New Roman"/>
              </a:rPr>
              <a:t> </a:t>
            </a:r>
            <a:r>
              <a:rPr sz="2650" spc="55" dirty="0">
                <a:latin typeface="Symbol"/>
                <a:cs typeface="Symbol"/>
              </a:rPr>
              <a:t></a:t>
            </a:r>
            <a:r>
              <a:rPr sz="2650" spc="-65" dirty="0">
                <a:latin typeface="Times New Roman"/>
                <a:cs typeface="Times New Roman"/>
              </a:rPr>
              <a:t> </a:t>
            </a:r>
            <a:r>
              <a:rPr sz="2650" i="1" spc="-50" dirty="0">
                <a:latin typeface="Times New Roman"/>
                <a:cs typeface="Times New Roman"/>
              </a:rPr>
              <a:t>s</a:t>
            </a:r>
            <a:r>
              <a:rPr sz="2650" i="1" dirty="0">
                <a:latin typeface="Times New Roman"/>
                <a:cs typeface="Times New Roman"/>
              </a:rPr>
              <a:t>	</a:t>
            </a:r>
            <a:r>
              <a:rPr sz="2650" spc="50" dirty="0">
                <a:latin typeface="Times New Roman"/>
                <a:cs typeface="Times New Roman"/>
              </a:rPr>
              <a:t>(</a:t>
            </a:r>
            <a:r>
              <a:rPr sz="2650" i="1" spc="50" dirty="0">
                <a:latin typeface="Times New Roman"/>
                <a:cs typeface="Times New Roman"/>
              </a:rPr>
              <a:t>t</a:t>
            </a:r>
            <a:r>
              <a:rPr sz="2650" spc="50" dirty="0">
                <a:latin typeface="Times New Roman"/>
                <a:cs typeface="Times New Roman"/>
              </a:rPr>
              <a:t>)</a:t>
            </a:r>
            <a:r>
              <a:rPr sz="2650" spc="-270" dirty="0">
                <a:latin typeface="Times New Roman"/>
                <a:cs typeface="Times New Roman"/>
              </a:rPr>
              <a:t> </a:t>
            </a:r>
            <a:r>
              <a:rPr sz="2650" spc="55" dirty="0">
                <a:latin typeface="Symbol"/>
                <a:cs typeface="Symbol"/>
              </a:rPr>
              <a:t></a:t>
            </a:r>
            <a:r>
              <a:rPr sz="2650" spc="270" dirty="0">
                <a:latin typeface="Times New Roman"/>
                <a:cs typeface="Times New Roman"/>
              </a:rPr>
              <a:t> </a:t>
            </a:r>
            <a:r>
              <a:rPr sz="2650" i="1" spc="-25" dirty="0">
                <a:latin typeface="Times New Roman"/>
                <a:cs typeface="Times New Roman"/>
              </a:rPr>
              <a:t>js</a:t>
            </a:r>
            <a:r>
              <a:rPr sz="2650" i="1" dirty="0">
                <a:latin typeface="Times New Roman"/>
                <a:cs typeface="Times New Roman"/>
              </a:rPr>
              <a:t>	</a:t>
            </a:r>
            <a:r>
              <a:rPr sz="2650" spc="25" dirty="0">
                <a:latin typeface="Times New Roman"/>
                <a:cs typeface="Times New Roman"/>
              </a:rPr>
              <a:t>(</a:t>
            </a:r>
            <a:r>
              <a:rPr sz="2650" i="1" spc="25" dirty="0">
                <a:latin typeface="Times New Roman"/>
                <a:cs typeface="Times New Roman"/>
              </a:rPr>
              <a:t>t</a:t>
            </a:r>
            <a:r>
              <a:rPr sz="2650" spc="25" dirty="0">
                <a:latin typeface="Times New Roman"/>
                <a:cs typeface="Times New Roman"/>
              </a:rPr>
              <a:t>)</a:t>
            </a:r>
            <a:endParaRPr sz="2650">
              <a:latin typeface="Times New Roman"/>
              <a:cs typeface="Times New Roman"/>
            </a:endParaRPr>
          </a:p>
          <a:p>
            <a:pPr marL="1052195">
              <a:lnSpc>
                <a:spcPts val="1150"/>
              </a:lnSpc>
              <a:tabLst>
                <a:tab pos="2103120" algn="l"/>
              </a:tabLst>
            </a:pPr>
            <a:r>
              <a:rPr sz="1550" i="1" spc="-50" dirty="0">
                <a:latin typeface="Times New Roman"/>
                <a:cs typeface="Times New Roman"/>
              </a:rPr>
              <a:t>I</a:t>
            </a:r>
            <a:r>
              <a:rPr sz="1550" i="1" dirty="0">
                <a:latin typeface="Times New Roman"/>
                <a:cs typeface="Times New Roman"/>
              </a:rPr>
              <a:t>	</a:t>
            </a:r>
            <a:r>
              <a:rPr sz="1550" i="1" spc="-50" dirty="0">
                <a:latin typeface="Times New Roman"/>
                <a:cs typeface="Times New Roman"/>
              </a:rPr>
              <a:t>Q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87395" y="3889247"/>
            <a:ext cx="3705225" cy="515620"/>
          </a:xfrm>
          <a:custGeom>
            <a:avLst/>
            <a:gdLst/>
            <a:ahLst/>
            <a:cxnLst/>
            <a:rect l="l" t="t" r="r" b="b"/>
            <a:pathLst>
              <a:path w="3705225" h="515620">
                <a:moveTo>
                  <a:pt x="3704844" y="0"/>
                </a:moveTo>
                <a:lnTo>
                  <a:pt x="0" y="0"/>
                </a:lnTo>
                <a:lnTo>
                  <a:pt x="0" y="515112"/>
                </a:lnTo>
                <a:lnTo>
                  <a:pt x="3704844" y="515112"/>
                </a:lnTo>
                <a:lnTo>
                  <a:pt x="3704844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97890" y="3258759"/>
            <a:ext cx="6414770" cy="10769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67665" indent="-342265">
              <a:lnSpc>
                <a:spcPct val="100000"/>
              </a:lnSpc>
              <a:spcBef>
                <a:spcPts val="675"/>
              </a:spcBef>
              <a:buFont typeface="Times New Roman"/>
              <a:buChar char="•"/>
              <a:tabLst>
                <a:tab pos="3676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Relationship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between</a:t>
            </a:r>
            <a:r>
              <a:rPr sz="2000" b="1" spc="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complex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baseband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and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band-pass</a:t>
            </a:r>
            <a:endParaRPr sz="2000">
              <a:latin typeface="Times New Roman"/>
              <a:cs typeface="Times New Roman"/>
            </a:endParaRPr>
          </a:p>
          <a:p>
            <a:pPr marL="2146300">
              <a:lnSpc>
                <a:spcPct val="100000"/>
              </a:lnSpc>
              <a:spcBef>
                <a:spcPts val="1040"/>
              </a:spcBef>
            </a:pPr>
            <a:r>
              <a:rPr sz="2700" i="1" spc="60" dirty="0">
                <a:latin typeface="Times New Roman"/>
                <a:cs typeface="Times New Roman"/>
              </a:rPr>
              <a:t>s</a:t>
            </a:r>
            <a:r>
              <a:rPr sz="2700" spc="60" dirty="0">
                <a:latin typeface="Times New Roman"/>
                <a:cs typeface="Times New Roman"/>
              </a:rPr>
              <a:t>(</a:t>
            </a:r>
            <a:r>
              <a:rPr sz="2700" i="1" spc="60" dirty="0">
                <a:latin typeface="Times New Roman"/>
                <a:cs typeface="Times New Roman"/>
              </a:rPr>
              <a:t>t</a:t>
            </a:r>
            <a:r>
              <a:rPr sz="2700" spc="60" dirty="0">
                <a:latin typeface="Times New Roman"/>
                <a:cs typeface="Times New Roman"/>
              </a:rPr>
              <a:t>)</a:t>
            </a:r>
            <a:r>
              <a:rPr sz="2700" spc="-10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Symbol"/>
                <a:cs typeface="Symbol"/>
              </a:rPr>
              <a:t></a:t>
            </a:r>
            <a:r>
              <a:rPr sz="2700" spc="-120" dirty="0">
                <a:latin typeface="Times New Roman"/>
                <a:cs typeface="Times New Roman"/>
              </a:rPr>
              <a:t> </a:t>
            </a:r>
            <a:r>
              <a:rPr sz="2700" spc="-440" dirty="0">
                <a:latin typeface="Times New Roman"/>
                <a:cs typeface="Times New Roman"/>
              </a:rPr>
              <a:t>Re</a:t>
            </a:r>
            <a:r>
              <a:rPr sz="3550" spc="-440" dirty="0">
                <a:latin typeface="Symbol"/>
                <a:cs typeface="Symbol"/>
              </a:rPr>
              <a:t></a:t>
            </a:r>
            <a:r>
              <a:rPr sz="4050" spc="-660" baseline="21604" dirty="0">
                <a:latin typeface="Times New Roman"/>
                <a:cs typeface="Times New Roman"/>
              </a:rPr>
              <a:t>~</a:t>
            </a:r>
            <a:r>
              <a:rPr sz="2700" i="1" spc="-440" dirty="0">
                <a:latin typeface="Times New Roman"/>
                <a:cs typeface="Times New Roman"/>
              </a:rPr>
              <a:t>s</a:t>
            </a:r>
            <a:r>
              <a:rPr sz="2700" i="1" spc="-300" dirty="0">
                <a:latin typeface="Times New Roman"/>
                <a:cs typeface="Times New Roman"/>
              </a:rPr>
              <a:t> </a:t>
            </a:r>
            <a:r>
              <a:rPr sz="2700" spc="60" dirty="0">
                <a:latin typeface="Times New Roman"/>
                <a:cs typeface="Times New Roman"/>
              </a:rPr>
              <a:t>(</a:t>
            </a:r>
            <a:r>
              <a:rPr sz="2700" i="1" spc="60" dirty="0">
                <a:latin typeface="Times New Roman"/>
                <a:cs typeface="Times New Roman"/>
              </a:rPr>
              <a:t>t</a:t>
            </a:r>
            <a:r>
              <a:rPr sz="2700" spc="60" dirty="0">
                <a:latin typeface="Times New Roman"/>
                <a:cs typeface="Times New Roman"/>
              </a:rPr>
              <a:t>)</a:t>
            </a:r>
            <a:r>
              <a:rPr sz="2700" spc="-39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exp(</a:t>
            </a:r>
            <a:r>
              <a:rPr sz="2700" spc="-75" dirty="0">
                <a:latin typeface="Times New Roman"/>
                <a:cs typeface="Times New Roman"/>
              </a:rPr>
              <a:t> </a:t>
            </a:r>
            <a:r>
              <a:rPr sz="2700" i="1" spc="-10" dirty="0">
                <a:latin typeface="Times New Roman"/>
                <a:cs typeface="Times New Roman"/>
              </a:rPr>
              <a:t>j</a:t>
            </a:r>
            <a:r>
              <a:rPr sz="2700" spc="-10" dirty="0">
                <a:latin typeface="Times New Roman"/>
                <a:cs typeface="Times New Roman"/>
              </a:rPr>
              <a:t>2</a:t>
            </a:r>
            <a:r>
              <a:rPr sz="2850" spc="-10" dirty="0">
                <a:latin typeface="Symbol"/>
                <a:cs typeface="Symbol"/>
              </a:rPr>
              <a:t></a:t>
            </a:r>
            <a:r>
              <a:rPr sz="2700" i="1" spc="-10" dirty="0">
                <a:latin typeface="Times New Roman"/>
                <a:cs typeface="Times New Roman"/>
              </a:rPr>
              <a:t>f</a:t>
            </a:r>
            <a:r>
              <a:rPr sz="2325" i="1" spc="-15" baseline="-25089" dirty="0">
                <a:latin typeface="Times New Roman"/>
                <a:cs typeface="Times New Roman"/>
              </a:rPr>
              <a:t>c</a:t>
            </a:r>
            <a:r>
              <a:rPr sz="2700" i="1" spc="-10" dirty="0">
                <a:latin typeface="Times New Roman"/>
                <a:cs typeface="Times New Roman"/>
              </a:rPr>
              <a:t>t</a:t>
            </a:r>
            <a:r>
              <a:rPr sz="2700" spc="-10" dirty="0">
                <a:latin typeface="Times New Roman"/>
                <a:cs typeface="Times New Roman"/>
              </a:rPr>
              <a:t>)</a:t>
            </a:r>
            <a:r>
              <a:rPr sz="3550" spc="-10" dirty="0">
                <a:latin typeface="Symbol"/>
                <a:cs typeface="Symbol"/>
              </a:rPr>
              <a:t></a:t>
            </a:r>
            <a:endParaRPr sz="35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COMPLEX</a:t>
            </a:r>
            <a:r>
              <a:rPr spc="-70" dirty="0"/>
              <a:t> </a:t>
            </a:r>
            <a:r>
              <a:rPr spc="-10" dirty="0"/>
              <a:t>REPRESENTATION</a:t>
            </a:r>
          </a:p>
        </p:txBody>
      </p:sp>
      <p:sp>
        <p:nvSpPr>
          <p:cNvPr id="7" name="object 7"/>
          <p:cNvSpPr/>
          <p:nvPr/>
        </p:nvSpPr>
        <p:spPr>
          <a:xfrm>
            <a:off x="2552700" y="3331464"/>
            <a:ext cx="3705225" cy="515620"/>
          </a:xfrm>
          <a:custGeom>
            <a:avLst/>
            <a:gdLst/>
            <a:ahLst/>
            <a:cxnLst/>
            <a:rect l="l" t="t" r="r" b="b"/>
            <a:pathLst>
              <a:path w="3705225" h="515620">
                <a:moveTo>
                  <a:pt x="3704844" y="0"/>
                </a:moveTo>
                <a:lnTo>
                  <a:pt x="0" y="0"/>
                </a:lnTo>
                <a:lnTo>
                  <a:pt x="0" y="515112"/>
                </a:lnTo>
                <a:lnTo>
                  <a:pt x="3704844" y="515112"/>
                </a:lnTo>
                <a:lnTo>
                  <a:pt x="3704844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5640" y="824528"/>
            <a:ext cx="6976109" cy="295338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683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Modulation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can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be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decomposed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into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two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steps:</a:t>
            </a:r>
            <a:endParaRPr sz="24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68985" algn="l"/>
              </a:tabLst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1.</a:t>
            </a:r>
            <a:r>
              <a:rPr sz="20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complex</a:t>
            </a:r>
            <a:r>
              <a:rPr sz="20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baseband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modulation,</a:t>
            </a:r>
            <a:r>
              <a:rPr sz="20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2.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frequency</a:t>
            </a:r>
            <a:r>
              <a:rPr sz="20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upconversion</a:t>
            </a:r>
            <a:endParaRPr sz="2000">
              <a:latin typeface="Times New Roman"/>
              <a:cs typeface="Times New Roman"/>
            </a:endParaRPr>
          </a:p>
          <a:p>
            <a:pPr marL="1168400" marR="246379" lvl="2" indent="-228600">
              <a:lnSpc>
                <a:spcPct val="100000"/>
              </a:lnSpc>
              <a:spcBef>
                <a:spcPts val="484"/>
              </a:spcBef>
              <a:buChar char="•"/>
              <a:tabLst>
                <a:tab pos="11684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complex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representation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completely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preserves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information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modulating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except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carrier frequency</a:t>
            </a:r>
            <a:endParaRPr sz="20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68985" algn="l"/>
              </a:tabLst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It’s</a:t>
            </a:r>
            <a:r>
              <a:rPr sz="20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suffice</a:t>
            </a:r>
            <a:r>
              <a:rPr sz="20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for</a:t>
            </a:r>
            <a:r>
              <a:rPr sz="20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us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examine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baseband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modulation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only!</a:t>
            </a:r>
            <a:endParaRPr sz="2000">
              <a:latin typeface="Times New Roman"/>
              <a:cs typeface="Times New Roman"/>
            </a:endParaRPr>
          </a:p>
          <a:p>
            <a:pPr marL="537845" algn="ctr">
              <a:lnSpc>
                <a:spcPct val="100000"/>
              </a:lnSpc>
              <a:spcBef>
                <a:spcPts val="1864"/>
              </a:spcBef>
            </a:pPr>
            <a:r>
              <a:rPr sz="2700" i="1" spc="60" dirty="0">
                <a:latin typeface="Times New Roman"/>
                <a:cs typeface="Times New Roman"/>
              </a:rPr>
              <a:t>s</a:t>
            </a:r>
            <a:r>
              <a:rPr sz="2700" spc="60" dirty="0">
                <a:latin typeface="Times New Roman"/>
                <a:cs typeface="Times New Roman"/>
              </a:rPr>
              <a:t>(</a:t>
            </a:r>
            <a:r>
              <a:rPr sz="2700" i="1" spc="60" dirty="0">
                <a:latin typeface="Times New Roman"/>
                <a:cs typeface="Times New Roman"/>
              </a:rPr>
              <a:t>t</a:t>
            </a:r>
            <a:r>
              <a:rPr sz="2700" spc="60" dirty="0">
                <a:latin typeface="Times New Roman"/>
                <a:cs typeface="Times New Roman"/>
              </a:rPr>
              <a:t>)</a:t>
            </a:r>
            <a:r>
              <a:rPr sz="2700" spc="-10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Symbol"/>
                <a:cs typeface="Symbol"/>
              </a:rPr>
              <a:t></a:t>
            </a:r>
            <a:r>
              <a:rPr sz="2700" spc="-120" dirty="0">
                <a:latin typeface="Times New Roman"/>
                <a:cs typeface="Times New Roman"/>
              </a:rPr>
              <a:t> </a:t>
            </a:r>
            <a:r>
              <a:rPr sz="2700" spc="-440" dirty="0">
                <a:latin typeface="Times New Roman"/>
                <a:cs typeface="Times New Roman"/>
              </a:rPr>
              <a:t>Re</a:t>
            </a:r>
            <a:r>
              <a:rPr sz="3550" spc="-440" dirty="0">
                <a:latin typeface="Symbol"/>
                <a:cs typeface="Symbol"/>
              </a:rPr>
              <a:t></a:t>
            </a:r>
            <a:r>
              <a:rPr sz="4050" spc="-660" baseline="21604" dirty="0">
                <a:latin typeface="Times New Roman"/>
                <a:cs typeface="Times New Roman"/>
              </a:rPr>
              <a:t>~</a:t>
            </a:r>
            <a:r>
              <a:rPr sz="2700" i="1" spc="-440" dirty="0">
                <a:latin typeface="Times New Roman"/>
                <a:cs typeface="Times New Roman"/>
              </a:rPr>
              <a:t>s</a:t>
            </a:r>
            <a:r>
              <a:rPr sz="2700" i="1" spc="-300" dirty="0">
                <a:latin typeface="Times New Roman"/>
                <a:cs typeface="Times New Roman"/>
              </a:rPr>
              <a:t> </a:t>
            </a:r>
            <a:r>
              <a:rPr sz="2700" spc="60" dirty="0">
                <a:latin typeface="Times New Roman"/>
                <a:cs typeface="Times New Roman"/>
              </a:rPr>
              <a:t>(</a:t>
            </a:r>
            <a:r>
              <a:rPr sz="2700" i="1" spc="60" dirty="0">
                <a:latin typeface="Times New Roman"/>
                <a:cs typeface="Times New Roman"/>
              </a:rPr>
              <a:t>t</a:t>
            </a:r>
            <a:r>
              <a:rPr sz="2700" spc="60" dirty="0">
                <a:latin typeface="Times New Roman"/>
                <a:cs typeface="Times New Roman"/>
              </a:rPr>
              <a:t>)</a:t>
            </a:r>
            <a:r>
              <a:rPr sz="2700" spc="-39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exp(</a:t>
            </a:r>
            <a:r>
              <a:rPr sz="2700" spc="-75" dirty="0">
                <a:latin typeface="Times New Roman"/>
                <a:cs typeface="Times New Roman"/>
              </a:rPr>
              <a:t> </a:t>
            </a:r>
            <a:r>
              <a:rPr sz="2700" i="1" spc="-10" dirty="0">
                <a:latin typeface="Times New Roman"/>
                <a:cs typeface="Times New Roman"/>
              </a:rPr>
              <a:t>j</a:t>
            </a:r>
            <a:r>
              <a:rPr sz="2700" spc="-10" dirty="0">
                <a:latin typeface="Times New Roman"/>
                <a:cs typeface="Times New Roman"/>
              </a:rPr>
              <a:t>2</a:t>
            </a:r>
            <a:r>
              <a:rPr sz="2850" spc="-10" dirty="0">
                <a:latin typeface="Symbol"/>
                <a:cs typeface="Symbol"/>
              </a:rPr>
              <a:t></a:t>
            </a:r>
            <a:r>
              <a:rPr sz="2700" i="1" spc="-10" dirty="0">
                <a:latin typeface="Times New Roman"/>
                <a:cs typeface="Times New Roman"/>
              </a:rPr>
              <a:t>f</a:t>
            </a:r>
            <a:r>
              <a:rPr sz="2325" i="1" spc="-15" baseline="-25089" dirty="0">
                <a:latin typeface="Times New Roman"/>
                <a:cs typeface="Times New Roman"/>
              </a:rPr>
              <a:t>c</a:t>
            </a:r>
            <a:r>
              <a:rPr sz="2700" i="1" spc="-10" dirty="0">
                <a:latin typeface="Times New Roman"/>
                <a:cs typeface="Times New Roman"/>
              </a:rPr>
              <a:t>t</a:t>
            </a:r>
            <a:r>
              <a:rPr sz="2700" spc="-10" dirty="0">
                <a:latin typeface="Times New Roman"/>
                <a:cs typeface="Times New Roman"/>
              </a:rPr>
              <a:t>)</a:t>
            </a:r>
            <a:r>
              <a:rPr sz="3550" spc="-10" dirty="0">
                <a:latin typeface="Symbol"/>
                <a:cs typeface="Symbol"/>
              </a:rPr>
              <a:t></a:t>
            </a:r>
            <a:endParaRPr sz="3550">
              <a:latin typeface="Symbol"/>
              <a:cs typeface="Symbo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56944" y="4634484"/>
            <a:ext cx="6087110" cy="899160"/>
            <a:chOff x="1456944" y="4634484"/>
            <a:chExt cx="6087110" cy="899160"/>
          </a:xfrm>
        </p:grpSpPr>
        <p:sp>
          <p:nvSpPr>
            <p:cNvPr id="10" name="object 10"/>
            <p:cNvSpPr/>
            <p:nvPr/>
          </p:nvSpPr>
          <p:spPr>
            <a:xfrm>
              <a:off x="1461516" y="4639056"/>
              <a:ext cx="2051685" cy="890269"/>
            </a:xfrm>
            <a:custGeom>
              <a:avLst/>
              <a:gdLst/>
              <a:ahLst/>
              <a:cxnLst/>
              <a:rect l="l" t="t" r="r" b="b"/>
              <a:pathLst>
                <a:path w="2051685" h="890270">
                  <a:moveTo>
                    <a:pt x="0" y="890016"/>
                  </a:moveTo>
                  <a:lnTo>
                    <a:pt x="2051304" y="890016"/>
                  </a:lnTo>
                  <a:lnTo>
                    <a:pt x="2051304" y="0"/>
                  </a:lnTo>
                  <a:lnTo>
                    <a:pt x="0" y="0"/>
                  </a:lnTo>
                  <a:lnTo>
                    <a:pt x="0" y="8900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02151" y="5079492"/>
              <a:ext cx="1362710" cy="76200"/>
            </a:xfrm>
            <a:custGeom>
              <a:avLst/>
              <a:gdLst/>
              <a:ahLst/>
              <a:cxnLst/>
              <a:rect l="l" t="t" r="r" b="b"/>
              <a:pathLst>
                <a:path w="1362710" h="76200">
                  <a:moveTo>
                    <a:pt x="1286256" y="0"/>
                  </a:moveTo>
                  <a:lnTo>
                    <a:pt x="1286256" y="76199"/>
                  </a:lnTo>
                  <a:lnTo>
                    <a:pt x="1349756" y="44449"/>
                  </a:lnTo>
                  <a:lnTo>
                    <a:pt x="1298956" y="44449"/>
                  </a:lnTo>
                  <a:lnTo>
                    <a:pt x="1298956" y="31749"/>
                  </a:lnTo>
                  <a:lnTo>
                    <a:pt x="1349756" y="31749"/>
                  </a:lnTo>
                  <a:lnTo>
                    <a:pt x="1286256" y="0"/>
                  </a:lnTo>
                  <a:close/>
                </a:path>
                <a:path w="1362710" h="76200">
                  <a:moveTo>
                    <a:pt x="1286256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1286256" y="44449"/>
                  </a:lnTo>
                  <a:lnTo>
                    <a:pt x="1286256" y="31749"/>
                  </a:lnTo>
                  <a:close/>
                </a:path>
                <a:path w="1362710" h="76200">
                  <a:moveTo>
                    <a:pt x="1349756" y="31749"/>
                  </a:moveTo>
                  <a:lnTo>
                    <a:pt x="1298956" y="31749"/>
                  </a:lnTo>
                  <a:lnTo>
                    <a:pt x="1298956" y="44449"/>
                  </a:lnTo>
                  <a:lnTo>
                    <a:pt x="1349756" y="44449"/>
                  </a:lnTo>
                  <a:lnTo>
                    <a:pt x="1362456" y="38099"/>
                  </a:lnTo>
                  <a:lnTo>
                    <a:pt x="1349756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50891" y="4660392"/>
              <a:ext cx="2688590" cy="815340"/>
            </a:xfrm>
            <a:custGeom>
              <a:avLst/>
              <a:gdLst/>
              <a:ahLst/>
              <a:cxnLst/>
              <a:rect l="l" t="t" r="r" b="b"/>
              <a:pathLst>
                <a:path w="2688590" h="815339">
                  <a:moveTo>
                    <a:pt x="0" y="815340"/>
                  </a:moveTo>
                  <a:lnTo>
                    <a:pt x="2688336" y="815340"/>
                  </a:lnTo>
                  <a:lnTo>
                    <a:pt x="2688336" y="0"/>
                  </a:lnTo>
                  <a:lnTo>
                    <a:pt x="0" y="0"/>
                  </a:lnTo>
                  <a:lnTo>
                    <a:pt x="0" y="81534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311266" y="4713519"/>
            <a:ext cx="1771014" cy="728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720"/>
              </a:lnSpc>
            </a:pPr>
            <a:r>
              <a:rPr sz="2400" b="1" spc="-10" dirty="0">
                <a:latin typeface="Times New Roman"/>
                <a:cs typeface="Times New Roman"/>
              </a:rPr>
              <a:t>Frequency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10" dirty="0">
                <a:latin typeface="Times New Roman"/>
                <a:cs typeface="Times New Roman"/>
              </a:rPr>
              <a:t>upconversion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29232" y="4729394"/>
            <a:ext cx="1517015" cy="728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825">
              <a:lnSpc>
                <a:spcPts val="2720"/>
              </a:lnSpc>
            </a:pPr>
            <a:r>
              <a:rPr sz="2400" b="1" spc="-10" dirty="0">
                <a:latin typeface="Times New Roman"/>
                <a:cs typeface="Times New Roman"/>
              </a:rPr>
              <a:t>Baseband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latin typeface="Times New Roman"/>
                <a:cs typeface="Times New Roman"/>
              </a:rPr>
              <a:t>modulation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00425" y="5683063"/>
            <a:ext cx="155067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b="1" spc="-10" dirty="0">
                <a:latin typeface="Times New Roman"/>
                <a:cs typeface="Times New Roman"/>
              </a:rPr>
              <a:t>Modulation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58241" y="-69271"/>
            <a:ext cx="8707120" cy="77787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05"/>
              </a:spcBef>
            </a:pPr>
            <a:r>
              <a:rPr sz="1600" spc="-25" dirty="0">
                <a:latin typeface="Arial Black"/>
                <a:cs typeface="Arial Black"/>
              </a:rPr>
              <a:t>28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2000" dirty="0">
                <a:latin typeface="Arial Black"/>
                <a:cs typeface="Arial Black"/>
              </a:rPr>
              <a:t>COMPLEX</a:t>
            </a:r>
            <a:r>
              <a:rPr sz="2000" spc="-75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REPRESENTATION:</a:t>
            </a:r>
            <a:r>
              <a:rPr sz="2000" spc="-75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BASEBAND</a:t>
            </a:r>
            <a:r>
              <a:rPr sz="2000" spc="-70" dirty="0">
                <a:latin typeface="Arial Black"/>
                <a:cs typeface="Arial Black"/>
              </a:rPr>
              <a:t> </a:t>
            </a:r>
            <a:r>
              <a:rPr sz="2000" spc="-10" dirty="0">
                <a:latin typeface="Arial Black"/>
                <a:cs typeface="Arial Black"/>
              </a:rPr>
              <a:t>MODULATION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2940" y="900430"/>
            <a:ext cx="2630805" cy="701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0" indent="-342900">
              <a:lnSpc>
                <a:spcPts val="2265"/>
              </a:lnSpc>
              <a:spcBef>
                <a:spcPts val="105"/>
              </a:spcBef>
              <a:buFont typeface="Times New Roman"/>
              <a:buChar char="•"/>
              <a:tabLst>
                <a:tab pos="381000" algn="l"/>
              </a:tabLst>
            </a:pP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BPSK</a:t>
            </a:r>
            <a:endParaRPr sz="2000">
              <a:latin typeface="Times New Roman"/>
              <a:cs typeface="Times New Roman"/>
            </a:endParaRPr>
          </a:p>
          <a:p>
            <a:pPr marL="851535">
              <a:lnSpc>
                <a:spcPts val="3045"/>
              </a:lnSpc>
            </a:pPr>
            <a:r>
              <a:rPr sz="2650" i="1" spc="50" dirty="0">
                <a:latin typeface="Times New Roman"/>
                <a:cs typeface="Times New Roman"/>
              </a:rPr>
              <a:t>s</a:t>
            </a:r>
            <a:r>
              <a:rPr sz="2325" i="1" spc="75" baseline="-23297" dirty="0">
                <a:latin typeface="Times New Roman"/>
                <a:cs typeface="Times New Roman"/>
              </a:rPr>
              <a:t>I</a:t>
            </a:r>
            <a:r>
              <a:rPr sz="2325" i="1" spc="127" baseline="-23297" dirty="0">
                <a:latin typeface="Times New Roman"/>
                <a:cs typeface="Times New Roman"/>
              </a:rPr>
              <a:t> </a:t>
            </a:r>
            <a:r>
              <a:rPr sz="2650" spc="60" dirty="0">
                <a:latin typeface="Times New Roman"/>
                <a:cs typeface="Times New Roman"/>
              </a:rPr>
              <a:t>(</a:t>
            </a:r>
            <a:r>
              <a:rPr sz="2650" i="1" spc="60" dirty="0">
                <a:latin typeface="Times New Roman"/>
                <a:cs typeface="Times New Roman"/>
              </a:rPr>
              <a:t>t</a:t>
            </a:r>
            <a:r>
              <a:rPr sz="2650" spc="60" dirty="0">
                <a:latin typeface="Times New Roman"/>
                <a:cs typeface="Times New Roman"/>
              </a:rPr>
              <a:t>)</a:t>
            </a:r>
            <a:r>
              <a:rPr sz="2650" spc="-380" dirty="0">
                <a:latin typeface="Times New Roman"/>
                <a:cs typeface="Times New Roman"/>
              </a:rPr>
              <a:t> </a:t>
            </a:r>
            <a:r>
              <a:rPr sz="2650" spc="-55" dirty="0">
                <a:latin typeface="Symbol"/>
                <a:cs typeface="Symbol"/>
              </a:rPr>
              <a:t></a:t>
            </a:r>
            <a:r>
              <a:rPr sz="2650" spc="-55" dirty="0">
                <a:latin typeface="Times New Roman"/>
                <a:cs typeface="Times New Roman"/>
              </a:rPr>
              <a:t>{</a:t>
            </a:r>
            <a:r>
              <a:rPr sz="2650" spc="-55" dirty="0">
                <a:latin typeface="Symbol"/>
                <a:cs typeface="Symbol"/>
              </a:rPr>
              <a:t></a:t>
            </a:r>
            <a:r>
              <a:rPr sz="2650" spc="-55" dirty="0">
                <a:latin typeface="Times New Roman"/>
                <a:cs typeface="Times New Roman"/>
              </a:rPr>
              <a:t>1,1}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0998" y="2841612"/>
            <a:ext cx="2136775" cy="5226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42900" algn="l"/>
              </a:tabLst>
            </a:pPr>
            <a:r>
              <a:rPr sz="3250" i="1" dirty="0">
                <a:latin typeface="Times New Roman"/>
                <a:cs typeface="Times New Roman"/>
              </a:rPr>
              <a:t>s	</a:t>
            </a:r>
            <a:r>
              <a:rPr sz="3250" spc="75" dirty="0">
                <a:latin typeface="Times New Roman"/>
                <a:cs typeface="Times New Roman"/>
              </a:rPr>
              <a:t>(</a:t>
            </a:r>
            <a:r>
              <a:rPr sz="3250" i="1" spc="75" dirty="0">
                <a:latin typeface="Times New Roman"/>
                <a:cs typeface="Times New Roman"/>
              </a:rPr>
              <a:t>t</a:t>
            </a:r>
            <a:r>
              <a:rPr sz="3250" spc="75" dirty="0">
                <a:latin typeface="Times New Roman"/>
                <a:cs typeface="Times New Roman"/>
              </a:rPr>
              <a:t>)</a:t>
            </a:r>
            <a:r>
              <a:rPr sz="3250" spc="-470" dirty="0">
                <a:latin typeface="Times New Roman"/>
                <a:cs typeface="Times New Roman"/>
              </a:rPr>
              <a:t> </a:t>
            </a:r>
            <a:r>
              <a:rPr sz="3250" spc="-130" dirty="0">
                <a:latin typeface="Symbol"/>
                <a:cs typeface="Symbol"/>
              </a:rPr>
              <a:t></a:t>
            </a:r>
            <a:r>
              <a:rPr sz="3250" spc="-130" dirty="0">
                <a:latin typeface="Times New Roman"/>
                <a:cs typeface="Times New Roman"/>
              </a:rPr>
              <a:t>{</a:t>
            </a:r>
            <a:r>
              <a:rPr sz="3250" spc="-130" dirty="0">
                <a:latin typeface="Symbol"/>
                <a:cs typeface="Symbol"/>
              </a:rPr>
              <a:t></a:t>
            </a:r>
            <a:r>
              <a:rPr sz="3250" spc="-130" dirty="0">
                <a:latin typeface="Times New Roman"/>
                <a:cs typeface="Times New Roman"/>
              </a:rPr>
              <a:t>1,1}</a:t>
            </a:r>
            <a:endParaRPr sz="3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5229" y="3117935"/>
            <a:ext cx="109855" cy="316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00" i="1" spc="-50" dirty="0">
                <a:latin typeface="Times New Roman"/>
                <a:cs typeface="Times New Roman"/>
              </a:rPr>
              <a:t>I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42896" y="1119524"/>
            <a:ext cx="1327785" cy="462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850" i="1" dirty="0">
                <a:latin typeface="Times New Roman"/>
                <a:cs typeface="Times New Roman"/>
              </a:rPr>
              <a:t>s</a:t>
            </a:r>
            <a:r>
              <a:rPr sz="2475" i="1" baseline="-23569" dirty="0">
                <a:latin typeface="Times New Roman"/>
                <a:cs typeface="Times New Roman"/>
              </a:rPr>
              <a:t>Q</a:t>
            </a:r>
            <a:r>
              <a:rPr sz="2475" i="1" spc="-104" baseline="-23569" dirty="0">
                <a:latin typeface="Times New Roman"/>
                <a:cs typeface="Times New Roman"/>
              </a:rPr>
              <a:t> </a:t>
            </a:r>
            <a:r>
              <a:rPr sz="2850" spc="65" dirty="0">
                <a:latin typeface="Times New Roman"/>
                <a:cs typeface="Times New Roman"/>
              </a:rPr>
              <a:t>(</a:t>
            </a:r>
            <a:r>
              <a:rPr sz="2850" i="1" spc="65" dirty="0">
                <a:latin typeface="Times New Roman"/>
                <a:cs typeface="Times New Roman"/>
              </a:rPr>
              <a:t>t</a:t>
            </a:r>
            <a:r>
              <a:rPr sz="2850" spc="65" dirty="0">
                <a:latin typeface="Times New Roman"/>
                <a:cs typeface="Times New Roman"/>
              </a:rPr>
              <a:t>)</a:t>
            </a:r>
            <a:r>
              <a:rPr sz="2850" spc="-60" dirty="0">
                <a:latin typeface="Times New Roman"/>
                <a:cs typeface="Times New Roman"/>
              </a:rPr>
              <a:t> </a:t>
            </a:r>
            <a:r>
              <a:rPr sz="2850" dirty="0">
                <a:latin typeface="Symbol"/>
                <a:cs typeface="Symbol"/>
              </a:rPr>
              <a:t></a:t>
            </a:r>
            <a:r>
              <a:rPr sz="2850" spc="-120" dirty="0">
                <a:latin typeface="Times New Roman"/>
                <a:cs typeface="Times New Roman"/>
              </a:rPr>
              <a:t> </a:t>
            </a:r>
            <a:r>
              <a:rPr sz="2850" spc="-50" dirty="0">
                <a:latin typeface="Times New Roman"/>
                <a:cs typeface="Times New Roman"/>
              </a:rPr>
              <a:t>0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0616" y="2561336"/>
            <a:ext cx="10617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QPSK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45080" y="2741048"/>
            <a:ext cx="2242185" cy="523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3250" i="1" dirty="0">
                <a:latin typeface="Times New Roman"/>
                <a:cs typeface="Times New Roman"/>
              </a:rPr>
              <a:t>s</a:t>
            </a:r>
            <a:r>
              <a:rPr sz="2850" i="1" baseline="-23391" dirty="0">
                <a:latin typeface="Times New Roman"/>
                <a:cs typeface="Times New Roman"/>
              </a:rPr>
              <a:t>Q</a:t>
            </a:r>
            <a:r>
              <a:rPr sz="2850" i="1" spc="-135" baseline="-23391" dirty="0">
                <a:latin typeface="Times New Roman"/>
                <a:cs typeface="Times New Roman"/>
              </a:rPr>
              <a:t> </a:t>
            </a:r>
            <a:r>
              <a:rPr sz="3250" spc="70" dirty="0">
                <a:latin typeface="Times New Roman"/>
                <a:cs typeface="Times New Roman"/>
              </a:rPr>
              <a:t>(</a:t>
            </a:r>
            <a:r>
              <a:rPr sz="3250" i="1" spc="70" dirty="0">
                <a:latin typeface="Times New Roman"/>
                <a:cs typeface="Times New Roman"/>
              </a:rPr>
              <a:t>t</a:t>
            </a:r>
            <a:r>
              <a:rPr sz="3250" spc="70" dirty="0">
                <a:latin typeface="Times New Roman"/>
                <a:cs typeface="Times New Roman"/>
              </a:rPr>
              <a:t>)</a:t>
            </a:r>
            <a:r>
              <a:rPr sz="3250" spc="-440" dirty="0">
                <a:latin typeface="Times New Roman"/>
                <a:cs typeface="Times New Roman"/>
              </a:rPr>
              <a:t> </a:t>
            </a:r>
            <a:r>
              <a:rPr sz="3250" spc="-105" dirty="0">
                <a:latin typeface="Symbol"/>
                <a:cs typeface="Symbol"/>
              </a:rPr>
              <a:t></a:t>
            </a:r>
            <a:r>
              <a:rPr sz="3250" spc="-105" dirty="0">
                <a:latin typeface="Times New Roman"/>
                <a:cs typeface="Times New Roman"/>
              </a:rPr>
              <a:t>{</a:t>
            </a:r>
            <a:r>
              <a:rPr sz="3250" spc="-105" dirty="0">
                <a:latin typeface="Symbol"/>
                <a:cs typeface="Symbol"/>
              </a:rPr>
              <a:t></a:t>
            </a:r>
            <a:r>
              <a:rPr sz="3250" spc="-105" dirty="0">
                <a:latin typeface="Times New Roman"/>
                <a:cs typeface="Times New Roman"/>
              </a:rPr>
              <a:t>1,1}</a:t>
            </a:r>
            <a:endParaRPr sz="32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69692" y="1813560"/>
            <a:ext cx="2108200" cy="551815"/>
          </a:xfrm>
          <a:custGeom>
            <a:avLst/>
            <a:gdLst/>
            <a:ahLst/>
            <a:cxnLst/>
            <a:rect l="l" t="t" r="r" b="b"/>
            <a:pathLst>
              <a:path w="2108200" h="551814">
                <a:moveTo>
                  <a:pt x="2107692" y="0"/>
                </a:moveTo>
                <a:lnTo>
                  <a:pt x="0" y="0"/>
                </a:lnTo>
                <a:lnTo>
                  <a:pt x="0" y="551688"/>
                </a:lnTo>
                <a:lnTo>
                  <a:pt x="2107692" y="551688"/>
                </a:lnTo>
                <a:lnTo>
                  <a:pt x="2107692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894484" y="1766662"/>
            <a:ext cx="2098040" cy="522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875" spc="-2490" baseline="22222" dirty="0">
                <a:latin typeface="Times New Roman"/>
                <a:cs typeface="Times New Roman"/>
              </a:rPr>
              <a:t>~</a:t>
            </a:r>
            <a:r>
              <a:rPr sz="3250" i="1" spc="30" dirty="0">
                <a:latin typeface="Times New Roman"/>
                <a:cs typeface="Times New Roman"/>
              </a:rPr>
              <a:t>s</a:t>
            </a:r>
            <a:r>
              <a:rPr sz="3250" i="1" spc="-340" dirty="0">
                <a:latin typeface="Times New Roman"/>
                <a:cs typeface="Times New Roman"/>
              </a:rPr>
              <a:t> </a:t>
            </a:r>
            <a:r>
              <a:rPr sz="3250" spc="75" dirty="0">
                <a:latin typeface="Times New Roman"/>
                <a:cs typeface="Times New Roman"/>
              </a:rPr>
              <a:t>(</a:t>
            </a:r>
            <a:r>
              <a:rPr sz="3250" i="1" spc="75" dirty="0">
                <a:latin typeface="Times New Roman"/>
                <a:cs typeface="Times New Roman"/>
              </a:rPr>
              <a:t>t</a:t>
            </a:r>
            <a:r>
              <a:rPr sz="3250" spc="75" dirty="0">
                <a:latin typeface="Times New Roman"/>
                <a:cs typeface="Times New Roman"/>
              </a:rPr>
              <a:t>)</a:t>
            </a:r>
            <a:r>
              <a:rPr sz="3250" spc="-465" dirty="0">
                <a:latin typeface="Times New Roman"/>
                <a:cs typeface="Times New Roman"/>
              </a:rPr>
              <a:t> </a:t>
            </a:r>
            <a:r>
              <a:rPr sz="3250" spc="-100" dirty="0">
                <a:latin typeface="Symbol"/>
                <a:cs typeface="Symbol"/>
              </a:rPr>
              <a:t></a:t>
            </a:r>
            <a:r>
              <a:rPr sz="3250" spc="-100" dirty="0">
                <a:latin typeface="Times New Roman"/>
                <a:cs typeface="Times New Roman"/>
              </a:rPr>
              <a:t>{</a:t>
            </a:r>
            <a:r>
              <a:rPr sz="3250" spc="-100" dirty="0">
                <a:latin typeface="Symbol"/>
                <a:cs typeface="Symbol"/>
              </a:rPr>
              <a:t></a:t>
            </a:r>
            <a:r>
              <a:rPr sz="3250" spc="-100" dirty="0">
                <a:latin typeface="Times New Roman"/>
                <a:cs typeface="Times New Roman"/>
              </a:rPr>
              <a:t>1,1}</a:t>
            </a:r>
            <a:endParaRPr sz="32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13560" y="3566159"/>
            <a:ext cx="4924425" cy="524510"/>
          </a:xfrm>
          <a:custGeom>
            <a:avLst/>
            <a:gdLst/>
            <a:ahLst/>
            <a:cxnLst/>
            <a:rect l="l" t="t" r="r" b="b"/>
            <a:pathLst>
              <a:path w="4924425" h="524510">
                <a:moveTo>
                  <a:pt x="4924044" y="0"/>
                </a:moveTo>
                <a:lnTo>
                  <a:pt x="0" y="0"/>
                </a:lnTo>
                <a:lnTo>
                  <a:pt x="0" y="524256"/>
                </a:lnTo>
                <a:lnTo>
                  <a:pt x="4924044" y="524256"/>
                </a:lnTo>
                <a:lnTo>
                  <a:pt x="4924044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34972" y="3520962"/>
            <a:ext cx="490347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650" spc="-2362" baseline="21505" dirty="0">
                <a:latin typeface="Times New Roman"/>
                <a:cs typeface="Times New Roman"/>
              </a:rPr>
              <a:t>~</a:t>
            </a:r>
            <a:r>
              <a:rPr sz="3100" i="1" spc="30" dirty="0">
                <a:latin typeface="Times New Roman"/>
                <a:cs typeface="Times New Roman"/>
              </a:rPr>
              <a:t>s</a:t>
            </a:r>
            <a:r>
              <a:rPr sz="3100" i="1" spc="-330" dirty="0">
                <a:latin typeface="Times New Roman"/>
                <a:cs typeface="Times New Roman"/>
              </a:rPr>
              <a:t> </a:t>
            </a:r>
            <a:r>
              <a:rPr sz="3100" spc="75" dirty="0">
                <a:latin typeface="Times New Roman"/>
                <a:cs typeface="Times New Roman"/>
              </a:rPr>
              <a:t>(</a:t>
            </a:r>
            <a:r>
              <a:rPr sz="3100" i="1" spc="75" dirty="0">
                <a:latin typeface="Times New Roman"/>
                <a:cs typeface="Times New Roman"/>
              </a:rPr>
              <a:t>t</a:t>
            </a:r>
            <a:r>
              <a:rPr sz="3100" spc="75" dirty="0">
                <a:latin typeface="Times New Roman"/>
                <a:cs typeface="Times New Roman"/>
              </a:rPr>
              <a:t>)</a:t>
            </a:r>
            <a:r>
              <a:rPr sz="3100" spc="-440" dirty="0">
                <a:latin typeface="Times New Roman"/>
                <a:cs typeface="Times New Roman"/>
              </a:rPr>
              <a:t> </a:t>
            </a:r>
            <a:r>
              <a:rPr sz="3100" spc="55" dirty="0">
                <a:latin typeface="Symbol"/>
                <a:cs typeface="Symbol"/>
              </a:rPr>
              <a:t></a:t>
            </a:r>
            <a:r>
              <a:rPr sz="3100" spc="55" dirty="0">
                <a:latin typeface="Times New Roman"/>
                <a:cs typeface="Times New Roman"/>
              </a:rPr>
              <a:t>{</a:t>
            </a:r>
            <a:r>
              <a:rPr sz="3100" spc="55" dirty="0">
                <a:latin typeface="Symbol"/>
                <a:cs typeface="Symbol"/>
              </a:rPr>
              <a:t></a:t>
            </a:r>
            <a:r>
              <a:rPr sz="3100" spc="55" dirty="0">
                <a:latin typeface="Times New Roman"/>
                <a:cs typeface="Times New Roman"/>
              </a:rPr>
              <a:t>1</a:t>
            </a:r>
            <a:r>
              <a:rPr sz="3100" spc="55" dirty="0">
                <a:latin typeface="Symbol"/>
                <a:cs typeface="Symbol"/>
              </a:rPr>
              <a:t></a:t>
            </a:r>
            <a:r>
              <a:rPr sz="3100" spc="295" dirty="0">
                <a:latin typeface="Times New Roman"/>
                <a:cs typeface="Times New Roman"/>
              </a:rPr>
              <a:t> </a:t>
            </a:r>
            <a:r>
              <a:rPr sz="3100" i="1" spc="85" dirty="0">
                <a:latin typeface="Times New Roman"/>
                <a:cs typeface="Times New Roman"/>
              </a:rPr>
              <a:t>j</a:t>
            </a:r>
            <a:r>
              <a:rPr sz="3100" spc="85" dirty="0">
                <a:latin typeface="Times New Roman"/>
                <a:cs typeface="Times New Roman"/>
              </a:rPr>
              <a:t>,</a:t>
            </a:r>
            <a:r>
              <a:rPr sz="3100" spc="85" dirty="0">
                <a:latin typeface="Symbol"/>
                <a:cs typeface="Symbol"/>
              </a:rPr>
              <a:t></a:t>
            </a:r>
            <a:r>
              <a:rPr sz="3100" spc="85" dirty="0">
                <a:latin typeface="Times New Roman"/>
                <a:cs typeface="Times New Roman"/>
              </a:rPr>
              <a:t>1</a:t>
            </a:r>
            <a:r>
              <a:rPr sz="3100" spc="85" dirty="0">
                <a:latin typeface="Symbol"/>
                <a:cs typeface="Symbol"/>
              </a:rPr>
              <a:t></a:t>
            </a:r>
            <a:r>
              <a:rPr sz="3100" spc="340" dirty="0">
                <a:latin typeface="Times New Roman"/>
                <a:cs typeface="Times New Roman"/>
              </a:rPr>
              <a:t> </a:t>
            </a:r>
            <a:r>
              <a:rPr sz="3100" i="1" dirty="0">
                <a:latin typeface="Times New Roman"/>
                <a:cs typeface="Times New Roman"/>
              </a:rPr>
              <a:t>j</a:t>
            </a:r>
            <a:r>
              <a:rPr sz="3100" dirty="0">
                <a:latin typeface="Times New Roman"/>
                <a:cs typeface="Times New Roman"/>
              </a:rPr>
              <a:t>,1</a:t>
            </a:r>
            <a:r>
              <a:rPr sz="3100" dirty="0">
                <a:latin typeface="Symbol"/>
                <a:cs typeface="Symbol"/>
              </a:rPr>
              <a:t></a:t>
            </a:r>
            <a:r>
              <a:rPr sz="3100" spc="290" dirty="0">
                <a:latin typeface="Times New Roman"/>
                <a:cs typeface="Times New Roman"/>
              </a:rPr>
              <a:t> </a:t>
            </a:r>
            <a:r>
              <a:rPr sz="3100" i="1" dirty="0">
                <a:latin typeface="Times New Roman"/>
                <a:cs typeface="Times New Roman"/>
              </a:rPr>
              <a:t>j</a:t>
            </a:r>
            <a:r>
              <a:rPr sz="3100" dirty="0">
                <a:latin typeface="Times New Roman"/>
                <a:cs typeface="Times New Roman"/>
              </a:rPr>
              <a:t>,1</a:t>
            </a:r>
            <a:r>
              <a:rPr sz="3100" dirty="0">
                <a:latin typeface="Symbol"/>
                <a:cs typeface="Symbol"/>
              </a:rPr>
              <a:t></a:t>
            </a:r>
            <a:r>
              <a:rPr sz="3100" spc="340" dirty="0">
                <a:latin typeface="Times New Roman"/>
                <a:cs typeface="Times New Roman"/>
              </a:rPr>
              <a:t> </a:t>
            </a:r>
            <a:r>
              <a:rPr sz="3100" i="1" spc="-25" dirty="0">
                <a:latin typeface="Times New Roman"/>
                <a:cs typeface="Times New Roman"/>
              </a:rPr>
              <a:t>j</a:t>
            </a:r>
            <a:r>
              <a:rPr sz="3100" spc="-25" dirty="0">
                <a:latin typeface="Times New Roman"/>
                <a:cs typeface="Times New Roman"/>
              </a:rPr>
              <a:t>}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01936" y="1757639"/>
            <a:ext cx="105600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85" dirty="0">
                <a:latin typeface="Times New Roman"/>
                <a:cs typeface="Times New Roman"/>
              </a:rPr>
              <a:t>(</a:t>
            </a:r>
            <a:r>
              <a:rPr sz="2500" i="1" spc="85" dirty="0">
                <a:latin typeface="Times New Roman"/>
                <a:cs typeface="Times New Roman"/>
              </a:rPr>
              <a:t>M</a:t>
            </a:r>
            <a:r>
              <a:rPr sz="2500" i="1" spc="270" dirty="0">
                <a:latin typeface="Times New Roman"/>
                <a:cs typeface="Times New Roman"/>
              </a:rPr>
              <a:t> </a:t>
            </a:r>
            <a:r>
              <a:rPr sz="2500" spc="55" dirty="0">
                <a:latin typeface="Symbol"/>
                <a:cs typeface="Symbol"/>
              </a:rPr>
              <a:t></a:t>
            </a:r>
            <a:r>
              <a:rPr sz="2500" spc="-95" dirty="0">
                <a:latin typeface="Times New Roman"/>
                <a:cs typeface="Times New Roman"/>
              </a:rPr>
              <a:t> </a:t>
            </a:r>
            <a:r>
              <a:rPr sz="2500" spc="-25" dirty="0">
                <a:latin typeface="Times New Roman"/>
                <a:cs typeface="Times New Roman"/>
              </a:rPr>
              <a:t>2)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46360" y="3551387"/>
            <a:ext cx="105600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85" dirty="0">
                <a:latin typeface="Times New Roman"/>
                <a:cs typeface="Times New Roman"/>
              </a:rPr>
              <a:t>(</a:t>
            </a:r>
            <a:r>
              <a:rPr sz="2500" i="1" spc="85" dirty="0">
                <a:latin typeface="Times New Roman"/>
                <a:cs typeface="Times New Roman"/>
              </a:rPr>
              <a:t>M</a:t>
            </a:r>
            <a:r>
              <a:rPr sz="2500" i="1" spc="270" dirty="0">
                <a:latin typeface="Times New Roman"/>
                <a:cs typeface="Times New Roman"/>
              </a:rPr>
              <a:t> </a:t>
            </a:r>
            <a:r>
              <a:rPr sz="2500" spc="55" dirty="0">
                <a:latin typeface="Symbol"/>
                <a:cs typeface="Symbol"/>
              </a:rPr>
              <a:t></a:t>
            </a:r>
            <a:r>
              <a:rPr sz="2500" spc="-95" dirty="0">
                <a:latin typeface="Times New Roman"/>
                <a:cs typeface="Times New Roman"/>
              </a:rPr>
              <a:t> </a:t>
            </a:r>
            <a:r>
              <a:rPr sz="2500" spc="-25" dirty="0">
                <a:latin typeface="Times New Roman"/>
                <a:cs typeface="Times New Roman"/>
              </a:rPr>
              <a:t>4)</a:t>
            </a:r>
            <a:endParaRPr sz="25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56944" y="4634484"/>
            <a:ext cx="6087110" cy="899160"/>
            <a:chOff x="1456944" y="4634484"/>
            <a:chExt cx="6087110" cy="899160"/>
          </a:xfrm>
        </p:grpSpPr>
        <p:sp>
          <p:nvSpPr>
            <p:cNvPr id="19" name="object 19"/>
            <p:cNvSpPr/>
            <p:nvPr/>
          </p:nvSpPr>
          <p:spPr>
            <a:xfrm>
              <a:off x="1461516" y="4639056"/>
              <a:ext cx="2051685" cy="890269"/>
            </a:xfrm>
            <a:custGeom>
              <a:avLst/>
              <a:gdLst/>
              <a:ahLst/>
              <a:cxnLst/>
              <a:rect l="l" t="t" r="r" b="b"/>
              <a:pathLst>
                <a:path w="2051685" h="890270">
                  <a:moveTo>
                    <a:pt x="0" y="890016"/>
                  </a:moveTo>
                  <a:lnTo>
                    <a:pt x="2051304" y="890016"/>
                  </a:lnTo>
                  <a:lnTo>
                    <a:pt x="2051304" y="0"/>
                  </a:lnTo>
                  <a:lnTo>
                    <a:pt x="0" y="0"/>
                  </a:lnTo>
                  <a:lnTo>
                    <a:pt x="0" y="8900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02151" y="5079492"/>
              <a:ext cx="1362710" cy="76200"/>
            </a:xfrm>
            <a:custGeom>
              <a:avLst/>
              <a:gdLst/>
              <a:ahLst/>
              <a:cxnLst/>
              <a:rect l="l" t="t" r="r" b="b"/>
              <a:pathLst>
                <a:path w="1362710" h="76200">
                  <a:moveTo>
                    <a:pt x="1286256" y="0"/>
                  </a:moveTo>
                  <a:lnTo>
                    <a:pt x="1286256" y="76199"/>
                  </a:lnTo>
                  <a:lnTo>
                    <a:pt x="1349756" y="44449"/>
                  </a:lnTo>
                  <a:lnTo>
                    <a:pt x="1298956" y="44449"/>
                  </a:lnTo>
                  <a:lnTo>
                    <a:pt x="1298956" y="31749"/>
                  </a:lnTo>
                  <a:lnTo>
                    <a:pt x="1349756" y="31749"/>
                  </a:lnTo>
                  <a:lnTo>
                    <a:pt x="1286256" y="0"/>
                  </a:lnTo>
                  <a:close/>
                </a:path>
                <a:path w="1362710" h="76200">
                  <a:moveTo>
                    <a:pt x="1286256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1286256" y="44449"/>
                  </a:lnTo>
                  <a:lnTo>
                    <a:pt x="1286256" y="31749"/>
                  </a:lnTo>
                  <a:close/>
                </a:path>
                <a:path w="1362710" h="76200">
                  <a:moveTo>
                    <a:pt x="1349756" y="31749"/>
                  </a:moveTo>
                  <a:lnTo>
                    <a:pt x="1298956" y="31749"/>
                  </a:lnTo>
                  <a:lnTo>
                    <a:pt x="1298956" y="44449"/>
                  </a:lnTo>
                  <a:lnTo>
                    <a:pt x="1349756" y="44449"/>
                  </a:lnTo>
                  <a:lnTo>
                    <a:pt x="1362456" y="38099"/>
                  </a:lnTo>
                  <a:lnTo>
                    <a:pt x="1349756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50891" y="4660392"/>
              <a:ext cx="2688590" cy="815340"/>
            </a:xfrm>
            <a:custGeom>
              <a:avLst/>
              <a:gdLst/>
              <a:ahLst/>
              <a:cxnLst/>
              <a:rect l="l" t="t" r="r" b="b"/>
              <a:pathLst>
                <a:path w="2688590" h="815339">
                  <a:moveTo>
                    <a:pt x="0" y="815340"/>
                  </a:moveTo>
                  <a:lnTo>
                    <a:pt x="2688336" y="815340"/>
                  </a:lnTo>
                  <a:lnTo>
                    <a:pt x="2688336" y="0"/>
                  </a:lnTo>
                  <a:lnTo>
                    <a:pt x="0" y="0"/>
                  </a:lnTo>
                  <a:lnTo>
                    <a:pt x="0" y="81534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311266" y="4713519"/>
            <a:ext cx="1771014" cy="728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720"/>
              </a:lnSpc>
            </a:pPr>
            <a:r>
              <a:rPr sz="2400" b="1" spc="-10" dirty="0">
                <a:latin typeface="Times New Roman"/>
                <a:cs typeface="Times New Roman"/>
              </a:rPr>
              <a:t>Frequency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10" dirty="0">
                <a:latin typeface="Times New Roman"/>
                <a:cs typeface="Times New Roman"/>
              </a:rPr>
              <a:t>upconversion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29232" y="4729394"/>
            <a:ext cx="1517015" cy="728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825">
              <a:lnSpc>
                <a:spcPts val="2720"/>
              </a:lnSpc>
            </a:pPr>
            <a:r>
              <a:rPr sz="2400" b="1" spc="-10" dirty="0">
                <a:latin typeface="Times New Roman"/>
                <a:cs typeface="Times New Roman"/>
              </a:rPr>
              <a:t>Baseband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latin typeface="Times New Roman"/>
                <a:cs typeface="Times New Roman"/>
              </a:rPr>
              <a:t>modulation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00425" y="5683063"/>
            <a:ext cx="155067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b="1" spc="-10" dirty="0">
                <a:latin typeface="Times New Roman"/>
                <a:cs typeface="Times New Roman"/>
              </a:rPr>
              <a:t>Modulation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3257550"/>
            <a:ext cx="4213225" cy="3419475"/>
            <a:chOff x="238125" y="3257550"/>
            <a:chExt cx="4213225" cy="34194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050" y="3257550"/>
              <a:ext cx="4051300" cy="303847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8241" y="343661"/>
            <a:ext cx="5085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PARSEVAL’S</a:t>
            </a:r>
            <a:r>
              <a:rPr sz="2400" spc="-95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THEOREM</a:t>
            </a:r>
            <a:r>
              <a:rPr sz="2400" spc="-65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&amp;</a:t>
            </a:r>
            <a:r>
              <a:rPr sz="2400" spc="-65" dirty="0">
                <a:latin typeface="Arial Black"/>
                <a:cs typeface="Arial Black"/>
              </a:rPr>
              <a:t> </a:t>
            </a:r>
            <a:r>
              <a:rPr sz="2400" spc="-25" dirty="0">
                <a:latin typeface="Arial Black"/>
                <a:cs typeface="Arial Black"/>
              </a:rPr>
              <a:t>ESD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19820" y="3846092"/>
            <a:ext cx="0" cy="263525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0"/>
                </a:moveTo>
                <a:lnTo>
                  <a:pt x="0" y="262907"/>
                </a:lnTo>
              </a:path>
            </a:pathLst>
          </a:custGeom>
          <a:ln w="92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94708" y="3846092"/>
            <a:ext cx="0" cy="263525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0"/>
                </a:moveTo>
                <a:lnTo>
                  <a:pt x="0" y="262907"/>
                </a:lnTo>
              </a:path>
            </a:pathLst>
          </a:custGeom>
          <a:ln w="92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738466" y="3768962"/>
            <a:ext cx="11747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50" dirty="0">
                <a:latin typeface="Symbol"/>
                <a:cs typeface="Symbol"/>
              </a:rPr>
              <a:t>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06639" y="3794214"/>
            <a:ext cx="72390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-50" dirty="0">
                <a:latin typeface="Times New Roman"/>
                <a:cs typeface="Times New Roman"/>
              </a:rPr>
              <a:t>2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03352" y="4011855"/>
            <a:ext cx="15811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000" i="1" spc="-25" dirty="0">
                <a:latin typeface="Times New Roman"/>
                <a:cs typeface="Times New Roman"/>
              </a:rPr>
              <a:t>f</a:t>
            </a:r>
            <a:r>
              <a:rPr sz="1050" spc="-37" baseline="-19841" dirty="0">
                <a:latin typeface="Times New Roman"/>
                <a:cs typeface="Times New Roman"/>
              </a:rPr>
              <a:t>1</a:t>
            </a:r>
            <a:endParaRPr sz="1050" baseline="-19841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09887" y="3758955"/>
            <a:ext cx="908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33220" y="3799868"/>
            <a:ext cx="76581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81025" algn="l"/>
              </a:tabLst>
            </a:pPr>
            <a:r>
              <a:rPr sz="1700" i="1" spc="90" dirty="0">
                <a:latin typeface="Times New Roman"/>
                <a:cs typeface="Times New Roman"/>
              </a:rPr>
              <a:t>S</a:t>
            </a:r>
            <a:r>
              <a:rPr sz="1700" spc="90" dirty="0">
                <a:latin typeface="Times New Roman"/>
                <a:cs typeface="Times New Roman"/>
              </a:rPr>
              <a:t>(</a:t>
            </a:r>
            <a:r>
              <a:rPr sz="1700" spc="-6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f</a:t>
            </a:r>
            <a:r>
              <a:rPr sz="1700" i="1" spc="-20" dirty="0">
                <a:latin typeface="Times New Roman"/>
                <a:cs typeface="Times New Roman"/>
              </a:rPr>
              <a:t> </a:t>
            </a:r>
            <a:r>
              <a:rPr sz="1700" spc="-60" dirty="0">
                <a:latin typeface="Times New Roman"/>
                <a:cs typeface="Times New Roman"/>
              </a:rPr>
              <a:t>)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i="1" spc="-25" dirty="0">
                <a:latin typeface="Times New Roman"/>
                <a:cs typeface="Times New Roman"/>
              </a:rPr>
              <a:t>df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61062" y="3725876"/>
            <a:ext cx="61594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f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347912" y="985837"/>
            <a:ext cx="3781425" cy="704850"/>
            <a:chOff x="2347912" y="985837"/>
            <a:chExt cx="3781425" cy="704850"/>
          </a:xfrm>
        </p:grpSpPr>
        <p:sp>
          <p:nvSpPr>
            <p:cNvPr id="17" name="object 17"/>
            <p:cNvSpPr/>
            <p:nvPr/>
          </p:nvSpPr>
          <p:spPr>
            <a:xfrm>
              <a:off x="2352675" y="990600"/>
              <a:ext cx="3771900" cy="695325"/>
            </a:xfrm>
            <a:custGeom>
              <a:avLst/>
              <a:gdLst/>
              <a:ahLst/>
              <a:cxnLst/>
              <a:rect l="l" t="t" r="r" b="b"/>
              <a:pathLst>
                <a:path w="3771900" h="695325">
                  <a:moveTo>
                    <a:pt x="3771900" y="0"/>
                  </a:moveTo>
                  <a:lnTo>
                    <a:pt x="0" y="0"/>
                  </a:lnTo>
                  <a:lnTo>
                    <a:pt x="0" y="695325"/>
                  </a:lnTo>
                  <a:lnTo>
                    <a:pt x="3771900" y="695325"/>
                  </a:lnTo>
                  <a:lnTo>
                    <a:pt x="377190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52675" y="990600"/>
              <a:ext cx="3771900" cy="695325"/>
            </a:xfrm>
            <a:custGeom>
              <a:avLst/>
              <a:gdLst/>
              <a:ahLst/>
              <a:cxnLst/>
              <a:rect l="l" t="t" r="r" b="b"/>
              <a:pathLst>
                <a:path w="3771900" h="695325">
                  <a:moveTo>
                    <a:pt x="0" y="695325"/>
                  </a:moveTo>
                  <a:lnTo>
                    <a:pt x="3771900" y="695325"/>
                  </a:lnTo>
                  <a:lnTo>
                    <a:pt x="3771900" y="0"/>
                  </a:lnTo>
                  <a:lnTo>
                    <a:pt x="0" y="0"/>
                  </a:lnTo>
                  <a:lnTo>
                    <a:pt x="0" y="6953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38960" y="1226696"/>
              <a:ext cx="1903730" cy="307340"/>
            </a:xfrm>
            <a:custGeom>
              <a:avLst/>
              <a:gdLst/>
              <a:ahLst/>
              <a:cxnLst/>
              <a:rect l="l" t="t" r="r" b="b"/>
              <a:pathLst>
                <a:path w="1903729" h="307340">
                  <a:moveTo>
                    <a:pt x="0" y="0"/>
                  </a:moveTo>
                  <a:lnTo>
                    <a:pt x="0" y="307144"/>
                  </a:lnTo>
                </a:path>
                <a:path w="1903729" h="307340">
                  <a:moveTo>
                    <a:pt x="416095" y="0"/>
                  </a:moveTo>
                  <a:lnTo>
                    <a:pt x="416095" y="307144"/>
                  </a:lnTo>
                </a:path>
                <a:path w="1903729" h="307340">
                  <a:moveTo>
                    <a:pt x="1342642" y="0"/>
                  </a:moveTo>
                  <a:lnTo>
                    <a:pt x="1342642" y="307144"/>
                  </a:lnTo>
                </a:path>
                <a:path w="1903729" h="307340">
                  <a:moveTo>
                    <a:pt x="1903619" y="0"/>
                  </a:moveTo>
                  <a:lnTo>
                    <a:pt x="1903619" y="307144"/>
                  </a:lnTo>
                </a:path>
              </a:pathLst>
            </a:custGeom>
            <a:ln w="10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930646" y="2052146"/>
            <a:ext cx="0" cy="297180"/>
          </a:xfrm>
          <a:custGeom>
            <a:avLst/>
            <a:gdLst/>
            <a:ahLst/>
            <a:cxnLst/>
            <a:rect l="l" t="t" r="r" b="b"/>
            <a:pathLst>
              <a:path h="297180">
                <a:moveTo>
                  <a:pt x="0" y="0"/>
                </a:moveTo>
                <a:lnTo>
                  <a:pt x="0" y="296875"/>
                </a:lnTo>
              </a:path>
            </a:pathLst>
          </a:custGeom>
          <a:ln w="1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69091" y="2052146"/>
            <a:ext cx="0" cy="297180"/>
          </a:xfrm>
          <a:custGeom>
            <a:avLst/>
            <a:gdLst/>
            <a:ahLst/>
            <a:cxnLst/>
            <a:rect l="l" t="t" r="r" b="b"/>
            <a:pathLst>
              <a:path h="297180">
                <a:moveTo>
                  <a:pt x="0" y="0"/>
                </a:moveTo>
                <a:lnTo>
                  <a:pt x="0" y="296875"/>
                </a:lnTo>
              </a:path>
            </a:pathLst>
          </a:custGeom>
          <a:ln w="1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35940" y="1933774"/>
            <a:ext cx="7237730" cy="72390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424180" indent="-373380">
              <a:lnSpc>
                <a:spcPct val="100000"/>
              </a:lnSpc>
              <a:spcBef>
                <a:spcPts val="595"/>
              </a:spcBef>
              <a:buClr>
                <a:srgbClr val="000099"/>
              </a:buClr>
              <a:buSzPct val="102564"/>
              <a:buFont typeface="Times New Roman"/>
              <a:buChar char="•"/>
              <a:tabLst>
                <a:tab pos="424180" algn="l"/>
              </a:tabLst>
            </a:pPr>
            <a:r>
              <a:rPr sz="1950" i="1" spc="85" dirty="0">
                <a:latin typeface="Times New Roman"/>
                <a:cs typeface="Times New Roman"/>
              </a:rPr>
              <a:t>S</a:t>
            </a:r>
            <a:r>
              <a:rPr sz="1950" spc="85" dirty="0">
                <a:latin typeface="Times New Roman"/>
                <a:cs typeface="Times New Roman"/>
              </a:rPr>
              <a:t>(</a:t>
            </a:r>
            <a:r>
              <a:rPr sz="1950" spc="-85" dirty="0">
                <a:latin typeface="Times New Roman"/>
                <a:cs typeface="Times New Roman"/>
              </a:rPr>
              <a:t> </a:t>
            </a:r>
            <a:r>
              <a:rPr sz="1950" i="1" dirty="0">
                <a:latin typeface="Times New Roman"/>
                <a:cs typeface="Times New Roman"/>
              </a:rPr>
              <a:t>f</a:t>
            </a:r>
            <a:r>
              <a:rPr sz="1950" i="1" spc="-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)</a:t>
            </a:r>
            <a:r>
              <a:rPr sz="1950" spc="-125" dirty="0">
                <a:latin typeface="Times New Roman"/>
                <a:cs typeface="Times New Roman"/>
              </a:rPr>
              <a:t> </a:t>
            </a:r>
            <a:r>
              <a:rPr sz="1650" baseline="60606" dirty="0">
                <a:latin typeface="Times New Roman"/>
                <a:cs typeface="Times New Roman"/>
              </a:rPr>
              <a:t>2</a:t>
            </a:r>
            <a:r>
              <a:rPr sz="1650" spc="202" baseline="60606" dirty="0"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called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energy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spectrum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density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(ESD) of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signal</a:t>
            </a:r>
            <a:endParaRPr sz="2000">
              <a:latin typeface="Times New Roman"/>
              <a:cs typeface="Times New Roman"/>
            </a:endParaRPr>
          </a:p>
          <a:p>
            <a:pPr marL="508000">
              <a:lnSpc>
                <a:spcPct val="100000"/>
              </a:lnSpc>
              <a:spcBef>
                <a:spcPts val="440"/>
              </a:spcBef>
              <a:tabLst>
                <a:tab pos="7943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ESD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represents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energy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distribution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domain.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7044" y="2902711"/>
            <a:ext cx="1090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ESD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of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31288" y="2837610"/>
            <a:ext cx="21672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i="1" spc="55" dirty="0">
                <a:latin typeface="Times New Roman"/>
                <a:cs typeface="Times New Roman"/>
              </a:rPr>
              <a:t>s</a:t>
            </a:r>
            <a:r>
              <a:rPr sz="2200" spc="55" dirty="0">
                <a:latin typeface="Times New Roman"/>
                <a:cs typeface="Times New Roman"/>
              </a:rPr>
              <a:t>(</a:t>
            </a:r>
            <a:r>
              <a:rPr sz="2200" i="1" spc="55" dirty="0">
                <a:latin typeface="Times New Roman"/>
                <a:cs typeface="Times New Roman"/>
              </a:rPr>
              <a:t>t</a:t>
            </a:r>
            <a:r>
              <a:rPr sz="2200" spc="55" dirty="0">
                <a:latin typeface="Times New Roman"/>
                <a:cs typeface="Times New Roman"/>
              </a:rPr>
              <a:t>)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exp(</a:t>
            </a:r>
            <a:r>
              <a:rPr sz="2200" dirty="0">
                <a:latin typeface="Symbol"/>
                <a:cs typeface="Symbol"/>
              </a:rPr>
              <a:t></a:t>
            </a:r>
            <a:r>
              <a:rPr sz="2200" i="1" dirty="0">
                <a:latin typeface="Times New Roman"/>
                <a:cs typeface="Times New Roman"/>
              </a:rPr>
              <a:t>t</a:t>
            </a:r>
            <a:r>
              <a:rPr sz="2200" dirty="0">
                <a:latin typeface="Times New Roman"/>
                <a:cs typeface="Times New Roman"/>
              </a:rPr>
              <a:t>),</a:t>
            </a:r>
            <a:r>
              <a:rPr sz="2200" spc="-300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t</a:t>
            </a:r>
            <a:r>
              <a:rPr sz="2200" i="1" spc="9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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Times New Roman"/>
                <a:cs typeface="Times New Roman"/>
              </a:rPr>
              <a:t>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21755" y="3769614"/>
            <a:ext cx="2291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:The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energy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the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76620" y="4044188"/>
            <a:ext cx="175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range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of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034066" y="4189736"/>
            <a:ext cx="363855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287655" algn="l"/>
              </a:tabLst>
            </a:pPr>
            <a:r>
              <a:rPr sz="950" spc="-50" dirty="0">
                <a:latin typeface="Times New Roman"/>
                <a:cs typeface="Times New Roman"/>
              </a:rPr>
              <a:t>1</a:t>
            </a:r>
            <a:r>
              <a:rPr sz="950" dirty="0">
                <a:latin typeface="Times New Roman"/>
                <a:cs typeface="Times New Roman"/>
              </a:rPr>
              <a:t>	</a:t>
            </a:r>
            <a:r>
              <a:rPr sz="950" spc="-50" dirty="0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51909" y="4046605"/>
            <a:ext cx="64389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f</a:t>
            </a:r>
            <a:r>
              <a:rPr sz="1700" i="1" spc="17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,</a:t>
            </a:r>
            <a:r>
              <a:rPr sz="1700" spc="12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f</a:t>
            </a:r>
            <a:r>
              <a:rPr sz="1700" i="1" spc="395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Times New Roman"/>
                <a:cs typeface="Times New Roman"/>
              </a:rPr>
              <a:t>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73351" y="1088653"/>
            <a:ext cx="200660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50" spc="-25" dirty="0">
                <a:latin typeface="Symbol"/>
                <a:cs typeface="Symbol"/>
              </a:rPr>
              <a:t></a:t>
            </a:r>
            <a:endParaRPr sz="115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31182" y="1088653"/>
            <a:ext cx="200660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50" spc="-25" dirty="0">
                <a:latin typeface="Symbol"/>
                <a:cs typeface="Symbol"/>
              </a:rPr>
              <a:t></a:t>
            </a:r>
            <a:endParaRPr sz="115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6067" y="1187075"/>
            <a:ext cx="1707514" cy="487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1379855" algn="l"/>
              </a:tabLst>
            </a:pPr>
            <a:r>
              <a:rPr sz="4500" spc="-37" baseline="7407" dirty="0">
                <a:latin typeface="Symbol"/>
                <a:cs typeface="Symbol"/>
              </a:rPr>
              <a:t></a:t>
            </a:r>
            <a:r>
              <a:rPr sz="1150" spc="-25" dirty="0">
                <a:latin typeface="Symbol"/>
                <a:cs typeface="Symbol"/>
              </a:rPr>
              <a:t>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4500" spc="-37" baseline="7407" dirty="0">
                <a:latin typeface="Symbol"/>
                <a:cs typeface="Symbol"/>
              </a:rPr>
              <a:t></a:t>
            </a:r>
            <a:r>
              <a:rPr sz="1150" spc="-25" dirty="0">
                <a:latin typeface="Symbol"/>
                <a:cs typeface="Symbol"/>
              </a:rPr>
              <a:t></a:t>
            </a:r>
            <a:endParaRPr sz="115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795249" y="1175157"/>
            <a:ext cx="467995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312420" algn="l"/>
              </a:tabLst>
            </a:pPr>
            <a:r>
              <a:rPr sz="2000" i="1" spc="-50" dirty="0">
                <a:latin typeface="Times New Roman"/>
                <a:cs typeface="Times New Roman"/>
              </a:rPr>
              <a:t>E</a:t>
            </a:r>
            <a:r>
              <a:rPr sz="2000" i="1" dirty="0">
                <a:latin typeface="Times New Roman"/>
                <a:cs typeface="Times New Roman"/>
              </a:rPr>
              <a:t>	</a:t>
            </a:r>
            <a:r>
              <a:rPr sz="2000" spc="-50" dirty="0">
                <a:latin typeface="Symbol"/>
                <a:cs typeface="Symbol"/>
              </a:rPr>
              <a:t>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58429" y="1346075"/>
            <a:ext cx="71755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50" i="1" spc="-50" dirty="0">
                <a:latin typeface="Times New Roman"/>
                <a:cs typeface="Times New Roman"/>
              </a:rPr>
              <a:t>s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631825" y="1175157"/>
            <a:ext cx="2306955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1380490" algn="l"/>
              </a:tabLst>
            </a:pPr>
            <a:r>
              <a:rPr sz="2000" i="1" spc="55" dirty="0">
                <a:latin typeface="Times New Roman"/>
                <a:cs typeface="Times New Roman"/>
              </a:rPr>
              <a:t>s</a:t>
            </a:r>
            <a:r>
              <a:rPr sz="2000" spc="55" dirty="0">
                <a:latin typeface="Times New Roman"/>
                <a:cs typeface="Times New Roman"/>
              </a:rPr>
              <a:t>(</a:t>
            </a:r>
            <a:r>
              <a:rPr sz="2000" i="1" spc="55" dirty="0">
                <a:latin typeface="Times New Roman"/>
                <a:cs typeface="Times New Roman"/>
              </a:rPr>
              <a:t>t</a:t>
            </a:r>
            <a:r>
              <a:rPr sz="2000" spc="55" dirty="0">
                <a:latin typeface="Times New Roman"/>
                <a:cs typeface="Times New Roman"/>
              </a:rPr>
              <a:t>)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1725" baseline="57971" dirty="0">
                <a:latin typeface="Times New Roman"/>
                <a:cs typeface="Times New Roman"/>
              </a:rPr>
              <a:t>2</a:t>
            </a:r>
            <a:r>
              <a:rPr sz="2000" i="1" dirty="0">
                <a:latin typeface="Times New Roman"/>
                <a:cs typeface="Times New Roman"/>
              </a:rPr>
              <a:t>dt</a:t>
            </a:r>
            <a:r>
              <a:rPr sz="2000" i="1" spc="155" dirty="0">
                <a:latin typeface="Times New Roman"/>
                <a:cs typeface="Times New Roman"/>
              </a:rPr>
              <a:t> </a:t>
            </a:r>
            <a:r>
              <a:rPr sz="2000" spc="-60" dirty="0">
                <a:latin typeface="Symbol"/>
                <a:cs typeface="Symbol"/>
              </a:rPr>
              <a:t>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i="1" dirty="0">
                <a:latin typeface="Times New Roman"/>
                <a:cs typeface="Times New Roman"/>
              </a:rPr>
              <a:t>S</a:t>
            </a:r>
            <a:r>
              <a:rPr sz="2000" i="1" spc="-3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f</a:t>
            </a:r>
            <a:r>
              <a:rPr sz="2000" i="1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1725" baseline="57971" dirty="0">
                <a:latin typeface="Times New Roman"/>
                <a:cs typeface="Times New Roman"/>
              </a:rPr>
              <a:t>2</a:t>
            </a:r>
            <a:r>
              <a:rPr sz="1725" spc="-30" baseline="57971" dirty="0">
                <a:latin typeface="Times New Roman"/>
                <a:cs typeface="Times New Roman"/>
              </a:rPr>
              <a:t> </a:t>
            </a:r>
            <a:r>
              <a:rPr sz="2000" i="1" spc="-25" dirty="0">
                <a:latin typeface="Times New Roman"/>
                <a:cs typeface="Times New Roman"/>
              </a:rPr>
              <a:t>df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192179" y="3005266"/>
            <a:ext cx="1250950" cy="0"/>
          </a:xfrm>
          <a:custGeom>
            <a:avLst/>
            <a:gdLst/>
            <a:ahLst/>
            <a:cxnLst/>
            <a:rect l="l" t="t" r="r" b="b"/>
            <a:pathLst>
              <a:path w="1250950">
                <a:moveTo>
                  <a:pt x="0" y="0"/>
                </a:moveTo>
                <a:lnTo>
                  <a:pt x="1250727" y="0"/>
                </a:lnTo>
              </a:path>
            </a:pathLst>
          </a:custGeom>
          <a:ln w="116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155200" y="2559029"/>
            <a:ext cx="1285875" cy="81089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40640" algn="ctr">
              <a:lnSpc>
                <a:spcPct val="100000"/>
              </a:lnSpc>
              <a:spcBef>
                <a:spcPts val="459"/>
              </a:spcBef>
            </a:pPr>
            <a:r>
              <a:rPr sz="2200" spc="-50" dirty="0"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sz="2200" spc="125" dirty="0">
                <a:latin typeface="Times New Roman"/>
                <a:cs typeface="Times New Roman"/>
              </a:rPr>
              <a:t>|1</a:t>
            </a:r>
            <a:r>
              <a:rPr sz="2200" spc="125" dirty="0">
                <a:latin typeface="Symbol"/>
                <a:cs typeface="Symbol"/>
              </a:rPr>
              <a:t></a:t>
            </a:r>
            <a:r>
              <a:rPr sz="2200" spc="225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j</a:t>
            </a:r>
            <a:r>
              <a:rPr sz="2200" dirty="0">
                <a:latin typeface="Times New Roman"/>
                <a:cs typeface="Times New Roman"/>
              </a:rPr>
              <a:t>2</a:t>
            </a:r>
            <a:r>
              <a:rPr sz="2350" dirty="0">
                <a:latin typeface="Symbol"/>
                <a:cs typeface="Symbol"/>
              </a:rPr>
              <a:t></a:t>
            </a:r>
            <a:r>
              <a:rPr sz="2200" i="1" dirty="0">
                <a:latin typeface="Times New Roman"/>
                <a:cs typeface="Times New Roman"/>
              </a:rPr>
              <a:t>f</a:t>
            </a:r>
            <a:r>
              <a:rPr sz="2200" i="1" spc="28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|</a:t>
            </a:r>
            <a:r>
              <a:rPr sz="1950" spc="-37" baseline="42735" dirty="0">
                <a:latin typeface="Times New Roman"/>
                <a:cs typeface="Times New Roman"/>
              </a:rPr>
              <a:t>2</a:t>
            </a:r>
            <a:endParaRPr sz="1950" baseline="42735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5541" y="377189"/>
            <a:ext cx="7893050" cy="1408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Black"/>
                <a:cs typeface="Arial Black"/>
              </a:rPr>
              <a:t>COMPLEX</a:t>
            </a:r>
            <a:r>
              <a:rPr sz="2000" spc="-75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REPRESENTATION:</a:t>
            </a:r>
            <a:r>
              <a:rPr sz="2000" spc="-75" dirty="0">
                <a:latin typeface="Arial Black"/>
                <a:cs typeface="Arial Black"/>
              </a:rPr>
              <a:t> </a:t>
            </a:r>
            <a:r>
              <a:rPr sz="2000" spc="-10" dirty="0">
                <a:latin typeface="Arial Black"/>
                <a:cs typeface="Arial Black"/>
              </a:rPr>
              <a:t>CONSTELLATION</a:t>
            </a:r>
            <a:endParaRPr sz="2000">
              <a:latin typeface="Arial Black"/>
              <a:cs typeface="Arial Black"/>
            </a:endParaRPr>
          </a:p>
          <a:p>
            <a:pPr marL="698500" indent="-343535">
              <a:lnSpc>
                <a:spcPct val="100000"/>
              </a:lnSpc>
              <a:spcBef>
                <a:spcPts val="1720"/>
              </a:spcBef>
              <a:buFont typeface="Times New Roman"/>
              <a:buChar char="•"/>
              <a:tabLst>
                <a:tab pos="6985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Modulation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Constellation</a:t>
            </a:r>
            <a:endParaRPr sz="2000">
              <a:latin typeface="Times New Roman"/>
              <a:cs typeface="Times New Roman"/>
            </a:endParaRPr>
          </a:p>
          <a:p>
            <a:pPr marL="1099185" lvl="1" indent="-286385">
              <a:lnSpc>
                <a:spcPct val="100000"/>
              </a:lnSpc>
              <a:spcBef>
                <a:spcPts val="5"/>
              </a:spcBef>
              <a:buChar char="–"/>
              <a:tabLst>
                <a:tab pos="10991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collection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modulation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their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complex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representation.</a:t>
            </a:r>
            <a:endParaRPr sz="1800">
              <a:latin typeface="Times New Roman"/>
              <a:cs typeface="Times New Roman"/>
            </a:endParaRPr>
          </a:p>
          <a:p>
            <a:pPr marL="1169670" lvl="1" indent="-356870">
              <a:lnSpc>
                <a:spcPct val="100000"/>
              </a:lnSpc>
              <a:spcBef>
                <a:spcPts val="30"/>
              </a:spcBef>
              <a:buFont typeface="Times New Roman"/>
              <a:buChar char="–"/>
              <a:tabLst>
                <a:tab pos="1169670" algn="l"/>
              </a:tabLst>
            </a:pP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575" i="1" baseline="-23809" dirty="0">
                <a:latin typeface="Times New Roman"/>
                <a:cs typeface="Times New Roman"/>
              </a:rPr>
              <a:t>s</a:t>
            </a:r>
            <a:r>
              <a:rPr sz="1575" i="1" spc="472" baseline="-23809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:</a:t>
            </a:r>
            <a:r>
              <a:rPr sz="2700" spc="15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the</a:t>
            </a:r>
            <a:r>
              <a:rPr sz="2700" spc="7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energy of</a:t>
            </a:r>
            <a:r>
              <a:rPr sz="2700" spc="-7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one</a:t>
            </a:r>
            <a:r>
              <a:rPr sz="2700" spc="22" baseline="1543" dirty="0">
                <a:latin typeface="Times New Roman"/>
                <a:cs typeface="Times New Roman"/>
              </a:rPr>
              <a:t> </a:t>
            </a:r>
            <a:r>
              <a:rPr sz="2700" spc="-15" baseline="1543" dirty="0">
                <a:latin typeface="Times New Roman"/>
                <a:cs typeface="Times New Roman"/>
              </a:rPr>
              <a:t>symbol</a:t>
            </a:r>
            <a:endParaRPr sz="2700" baseline="1543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32678" y="4422394"/>
            <a:ext cx="8553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Times New Roman"/>
                <a:cs typeface="Times New Roman"/>
              </a:rPr>
              <a:t>QPSK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40663" y="5311140"/>
            <a:ext cx="3252470" cy="407034"/>
            <a:chOff x="740663" y="5311140"/>
            <a:chExt cx="3252470" cy="407034"/>
          </a:xfrm>
        </p:grpSpPr>
        <p:sp>
          <p:nvSpPr>
            <p:cNvPr id="9" name="object 9"/>
            <p:cNvSpPr/>
            <p:nvPr/>
          </p:nvSpPr>
          <p:spPr>
            <a:xfrm>
              <a:off x="740663" y="5311140"/>
              <a:ext cx="3252470" cy="407034"/>
            </a:xfrm>
            <a:custGeom>
              <a:avLst/>
              <a:gdLst/>
              <a:ahLst/>
              <a:cxnLst/>
              <a:rect l="l" t="t" r="r" b="b"/>
              <a:pathLst>
                <a:path w="3252470" h="407035">
                  <a:moveTo>
                    <a:pt x="3252216" y="0"/>
                  </a:moveTo>
                  <a:lnTo>
                    <a:pt x="0" y="0"/>
                  </a:lnTo>
                  <a:lnTo>
                    <a:pt x="0" y="406908"/>
                  </a:lnTo>
                  <a:lnTo>
                    <a:pt x="3252216" y="406908"/>
                  </a:lnTo>
                  <a:lnTo>
                    <a:pt x="3252216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2489" y="5546036"/>
              <a:ext cx="29845" cy="17145"/>
            </a:xfrm>
            <a:custGeom>
              <a:avLst/>
              <a:gdLst/>
              <a:ahLst/>
              <a:cxnLst/>
              <a:rect l="l" t="t" r="r" b="b"/>
              <a:pathLst>
                <a:path w="29844" h="17145">
                  <a:moveTo>
                    <a:pt x="0" y="17109"/>
                  </a:moveTo>
                  <a:lnTo>
                    <a:pt x="29843" y="0"/>
                  </a:lnTo>
                </a:path>
              </a:pathLst>
            </a:custGeom>
            <a:ln w="93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62333" y="5551123"/>
              <a:ext cx="43180" cy="101600"/>
            </a:xfrm>
            <a:custGeom>
              <a:avLst/>
              <a:gdLst/>
              <a:ahLst/>
              <a:cxnLst/>
              <a:rect l="l" t="t" r="r" b="b"/>
              <a:pathLst>
                <a:path w="43180" h="101600">
                  <a:moveTo>
                    <a:pt x="0" y="0"/>
                  </a:moveTo>
                  <a:lnTo>
                    <a:pt x="42801" y="101264"/>
                  </a:lnTo>
                </a:path>
              </a:pathLst>
            </a:custGeom>
            <a:ln w="19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09947" y="5360613"/>
              <a:ext cx="1209040" cy="292100"/>
            </a:xfrm>
            <a:custGeom>
              <a:avLst/>
              <a:gdLst/>
              <a:ahLst/>
              <a:cxnLst/>
              <a:rect l="l" t="t" r="r" b="b"/>
              <a:pathLst>
                <a:path w="1209039" h="292100">
                  <a:moveTo>
                    <a:pt x="0" y="291775"/>
                  </a:moveTo>
                  <a:lnTo>
                    <a:pt x="57260" y="0"/>
                  </a:lnTo>
                </a:path>
                <a:path w="1209039" h="292100">
                  <a:moveTo>
                    <a:pt x="57260" y="0"/>
                  </a:moveTo>
                  <a:lnTo>
                    <a:pt x="318014" y="0"/>
                  </a:lnTo>
                </a:path>
                <a:path w="1209039" h="292100">
                  <a:moveTo>
                    <a:pt x="1179195" y="202532"/>
                  </a:moveTo>
                  <a:lnTo>
                    <a:pt x="1209039" y="185423"/>
                  </a:lnTo>
                </a:path>
              </a:pathLst>
            </a:custGeom>
            <a:ln w="94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18986" y="5551123"/>
              <a:ext cx="43180" cy="101600"/>
            </a:xfrm>
            <a:custGeom>
              <a:avLst/>
              <a:gdLst/>
              <a:ahLst/>
              <a:cxnLst/>
              <a:rect l="l" t="t" r="r" b="b"/>
              <a:pathLst>
                <a:path w="43180" h="101600">
                  <a:moveTo>
                    <a:pt x="0" y="0"/>
                  </a:moveTo>
                  <a:lnTo>
                    <a:pt x="42743" y="101264"/>
                  </a:lnTo>
                </a:path>
              </a:pathLst>
            </a:custGeom>
            <a:ln w="19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66543" y="5360613"/>
              <a:ext cx="318135" cy="292100"/>
            </a:xfrm>
            <a:custGeom>
              <a:avLst/>
              <a:gdLst/>
              <a:ahLst/>
              <a:cxnLst/>
              <a:rect l="l" t="t" r="r" b="b"/>
              <a:pathLst>
                <a:path w="318135" h="292100">
                  <a:moveTo>
                    <a:pt x="0" y="291775"/>
                  </a:moveTo>
                  <a:lnTo>
                    <a:pt x="56798" y="0"/>
                  </a:lnTo>
                </a:path>
                <a:path w="318135" h="292100">
                  <a:moveTo>
                    <a:pt x="56798" y="0"/>
                  </a:moveTo>
                  <a:lnTo>
                    <a:pt x="317686" y="0"/>
                  </a:lnTo>
                </a:path>
              </a:pathLst>
            </a:custGeom>
            <a:ln w="94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63084" y="5246124"/>
            <a:ext cx="156845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spc="-50" dirty="0">
                <a:latin typeface="Times New Roman"/>
                <a:cs typeface="Times New Roman"/>
              </a:rPr>
              <a:t>~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94299" y="5155438"/>
            <a:ext cx="1242060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0"/>
              </a:spcBef>
            </a:pP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575" i="1" baseline="-23809" dirty="0">
                <a:latin typeface="Times New Roman"/>
                <a:cs typeface="Times New Roman"/>
              </a:rPr>
              <a:t>s</a:t>
            </a:r>
            <a:r>
              <a:rPr sz="1575" i="1" spc="502" baseline="-23809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exp(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j</a:t>
            </a:r>
            <a:r>
              <a:rPr sz="1900" dirty="0">
                <a:latin typeface="Symbol"/>
                <a:cs typeface="Symbol"/>
              </a:rPr>
              <a:t></a:t>
            </a:r>
            <a:r>
              <a:rPr sz="1900" spc="-225" dirty="0">
                <a:latin typeface="Times New Roman"/>
                <a:cs typeface="Times New Roman"/>
              </a:rPr>
              <a:t> </a:t>
            </a:r>
            <a:r>
              <a:rPr sz="1800" spc="-380" dirty="0">
                <a:latin typeface="Times New Roman"/>
                <a:cs typeface="Times New Roman"/>
              </a:rPr>
              <a:t>)</a:t>
            </a:r>
            <a:r>
              <a:rPr sz="3250" spc="-380" dirty="0">
                <a:latin typeface="Symbol"/>
                <a:cs typeface="Symbol"/>
              </a:rPr>
              <a:t></a:t>
            </a:r>
            <a:endParaRPr sz="32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0782" y="5155438"/>
            <a:ext cx="138239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250" spc="-675" dirty="0">
                <a:latin typeface="Symbol"/>
                <a:cs typeface="Symbol"/>
              </a:rPr>
              <a:t></a:t>
            </a:r>
            <a:r>
              <a:rPr sz="3250" spc="12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575" i="1" baseline="-23809" dirty="0">
                <a:latin typeface="Times New Roman"/>
                <a:cs typeface="Times New Roman"/>
              </a:rPr>
              <a:t>s</a:t>
            </a:r>
            <a:r>
              <a:rPr sz="1575" i="1" spc="487" baseline="-23809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exp(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i="1" spc="-20" dirty="0">
                <a:latin typeface="Times New Roman"/>
                <a:cs typeface="Times New Roman"/>
              </a:rPr>
              <a:t>j</a:t>
            </a:r>
            <a:r>
              <a:rPr sz="1800" spc="-20" dirty="0">
                <a:latin typeface="Times New Roman"/>
                <a:cs typeface="Times New Roman"/>
              </a:rPr>
              <a:t>0),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9819" y="5337210"/>
            <a:ext cx="586740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-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-1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</a:t>
            </a:r>
            <a:endParaRPr sz="1800">
              <a:latin typeface="Symbol"/>
              <a:cs typeface="Symbo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700015" y="4873752"/>
            <a:ext cx="3813175" cy="1391920"/>
            <a:chOff x="4700015" y="4873752"/>
            <a:chExt cx="3813175" cy="1391920"/>
          </a:xfrm>
        </p:grpSpPr>
        <p:sp>
          <p:nvSpPr>
            <p:cNvPr id="20" name="object 20"/>
            <p:cNvSpPr/>
            <p:nvPr/>
          </p:nvSpPr>
          <p:spPr>
            <a:xfrm>
              <a:off x="4700015" y="4873752"/>
              <a:ext cx="3813175" cy="1391920"/>
            </a:xfrm>
            <a:custGeom>
              <a:avLst/>
              <a:gdLst/>
              <a:ahLst/>
              <a:cxnLst/>
              <a:rect l="l" t="t" r="r" b="b"/>
              <a:pathLst>
                <a:path w="3813175" h="1391920">
                  <a:moveTo>
                    <a:pt x="3813047" y="0"/>
                  </a:moveTo>
                  <a:lnTo>
                    <a:pt x="0" y="0"/>
                  </a:lnTo>
                  <a:lnTo>
                    <a:pt x="0" y="1391412"/>
                  </a:lnTo>
                  <a:lnTo>
                    <a:pt x="3813047" y="1391412"/>
                  </a:lnTo>
                  <a:lnTo>
                    <a:pt x="3813047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51083" y="5247789"/>
              <a:ext cx="29845" cy="17145"/>
            </a:xfrm>
            <a:custGeom>
              <a:avLst/>
              <a:gdLst/>
              <a:ahLst/>
              <a:cxnLst/>
              <a:rect l="l" t="t" r="r" b="b"/>
              <a:pathLst>
                <a:path w="29845" h="17145">
                  <a:moveTo>
                    <a:pt x="0" y="17149"/>
                  </a:moveTo>
                  <a:lnTo>
                    <a:pt x="29363" y="0"/>
                  </a:lnTo>
                </a:path>
              </a:pathLst>
            </a:custGeom>
            <a:ln w="95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80447" y="5252557"/>
              <a:ext cx="43815" cy="101600"/>
            </a:xfrm>
            <a:custGeom>
              <a:avLst/>
              <a:gdLst/>
              <a:ahLst/>
              <a:cxnLst/>
              <a:rect l="l" t="t" r="r" b="b"/>
              <a:pathLst>
                <a:path w="43814" h="101600">
                  <a:moveTo>
                    <a:pt x="0" y="0"/>
                  </a:moveTo>
                  <a:lnTo>
                    <a:pt x="43332" y="101025"/>
                  </a:lnTo>
                </a:path>
              </a:pathLst>
            </a:custGeom>
            <a:ln w="192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28596" y="5063382"/>
              <a:ext cx="1308735" cy="290830"/>
            </a:xfrm>
            <a:custGeom>
              <a:avLst/>
              <a:gdLst/>
              <a:ahLst/>
              <a:cxnLst/>
              <a:rect l="l" t="t" r="r" b="b"/>
              <a:pathLst>
                <a:path w="1308734" h="290829">
                  <a:moveTo>
                    <a:pt x="0" y="290201"/>
                  </a:moveTo>
                  <a:lnTo>
                    <a:pt x="56800" y="0"/>
                  </a:lnTo>
                </a:path>
                <a:path w="1308734" h="290829">
                  <a:moveTo>
                    <a:pt x="56800" y="0"/>
                  </a:moveTo>
                  <a:lnTo>
                    <a:pt x="317278" y="0"/>
                  </a:lnTo>
                </a:path>
                <a:path w="1308734" h="290829">
                  <a:moveTo>
                    <a:pt x="922934" y="162965"/>
                  </a:moveTo>
                  <a:lnTo>
                    <a:pt x="1095783" y="162965"/>
                  </a:lnTo>
                </a:path>
                <a:path w="1308734" h="290829">
                  <a:moveTo>
                    <a:pt x="1278709" y="201555"/>
                  </a:moveTo>
                  <a:lnTo>
                    <a:pt x="1308189" y="184406"/>
                  </a:lnTo>
                </a:path>
              </a:pathLst>
            </a:custGeom>
            <a:ln w="95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836785" y="5252557"/>
              <a:ext cx="43180" cy="101600"/>
            </a:xfrm>
            <a:custGeom>
              <a:avLst/>
              <a:gdLst/>
              <a:ahLst/>
              <a:cxnLst/>
              <a:rect l="l" t="t" r="r" b="b"/>
              <a:pathLst>
                <a:path w="43179" h="101600">
                  <a:moveTo>
                    <a:pt x="0" y="0"/>
                  </a:moveTo>
                  <a:lnTo>
                    <a:pt x="42773" y="101025"/>
                  </a:lnTo>
                </a:path>
              </a:pathLst>
            </a:custGeom>
            <a:ln w="192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451083" y="5063382"/>
              <a:ext cx="2668270" cy="887094"/>
            </a:xfrm>
            <a:custGeom>
              <a:avLst/>
              <a:gdLst/>
              <a:ahLst/>
              <a:cxnLst/>
              <a:rect l="l" t="t" r="r" b="b"/>
              <a:pathLst>
                <a:path w="2668270" h="887095">
                  <a:moveTo>
                    <a:pt x="1433293" y="290201"/>
                  </a:moveTo>
                  <a:lnTo>
                    <a:pt x="1490132" y="0"/>
                  </a:lnTo>
                </a:path>
                <a:path w="2668270" h="887095">
                  <a:moveTo>
                    <a:pt x="1490132" y="0"/>
                  </a:moveTo>
                  <a:lnTo>
                    <a:pt x="1751014" y="0"/>
                  </a:lnTo>
                </a:path>
                <a:path w="2668270" h="887095">
                  <a:moveTo>
                    <a:pt x="2389348" y="162965"/>
                  </a:moveTo>
                  <a:lnTo>
                    <a:pt x="2667764" y="162965"/>
                  </a:lnTo>
                </a:path>
                <a:path w="2668270" h="887095">
                  <a:moveTo>
                    <a:pt x="0" y="886800"/>
                  </a:moveTo>
                  <a:lnTo>
                    <a:pt x="29363" y="870128"/>
                  </a:lnTo>
                </a:path>
              </a:pathLst>
            </a:custGeom>
            <a:ln w="95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80447" y="5938260"/>
              <a:ext cx="43815" cy="100965"/>
            </a:xfrm>
            <a:custGeom>
              <a:avLst/>
              <a:gdLst/>
              <a:ahLst/>
              <a:cxnLst/>
              <a:rect l="l" t="t" r="r" b="b"/>
              <a:pathLst>
                <a:path w="43814" h="100964">
                  <a:moveTo>
                    <a:pt x="0" y="0"/>
                  </a:moveTo>
                  <a:lnTo>
                    <a:pt x="43332" y="100549"/>
                  </a:lnTo>
                </a:path>
              </a:pathLst>
            </a:custGeom>
            <a:ln w="192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28597" y="5748607"/>
              <a:ext cx="1417320" cy="290830"/>
            </a:xfrm>
            <a:custGeom>
              <a:avLst/>
              <a:gdLst/>
              <a:ahLst/>
              <a:cxnLst/>
              <a:rect l="l" t="t" r="r" b="b"/>
              <a:pathLst>
                <a:path w="1417320" h="290829">
                  <a:moveTo>
                    <a:pt x="0" y="290201"/>
                  </a:moveTo>
                  <a:lnTo>
                    <a:pt x="56800" y="0"/>
                  </a:lnTo>
                </a:path>
                <a:path w="1417320" h="290829">
                  <a:moveTo>
                    <a:pt x="1387571" y="201575"/>
                  </a:moveTo>
                  <a:lnTo>
                    <a:pt x="1416857" y="184902"/>
                  </a:lnTo>
                </a:path>
              </a:pathLst>
            </a:custGeom>
            <a:ln w="95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945455" y="5938260"/>
              <a:ext cx="43180" cy="100965"/>
            </a:xfrm>
            <a:custGeom>
              <a:avLst/>
              <a:gdLst/>
              <a:ahLst/>
              <a:cxnLst/>
              <a:rect l="l" t="t" r="r" b="b"/>
              <a:pathLst>
                <a:path w="43179" h="100964">
                  <a:moveTo>
                    <a:pt x="0" y="0"/>
                  </a:moveTo>
                  <a:lnTo>
                    <a:pt x="42966" y="100549"/>
                  </a:lnTo>
                </a:path>
              </a:pathLst>
            </a:custGeom>
            <a:ln w="192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93238" y="5748607"/>
              <a:ext cx="57785" cy="290830"/>
            </a:xfrm>
            <a:custGeom>
              <a:avLst/>
              <a:gdLst/>
              <a:ahLst/>
              <a:cxnLst/>
              <a:rect l="l" t="t" r="r" b="b"/>
              <a:pathLst>
                <a:path w="57784" h="290829">
                  <a:moveTo>
                    <a:pt x="0" y="290201"/>
                  </a:moveTo>
                  <a:lnTo>
                    <a:pt x="57224" y="0"/>
                  </a:lnTo>
                </a:path>
              </a:pathLst>
            </a:custGeom>
            <a:ln w="96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326384" y="5866413"/>
            <a:ext cx="12890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800" spc="-50" dirty="0">
                <a:latin typeface="Symbol"/>
                <a:cs typeface="Symbol"/>
              </a:rPr>
              <a:t>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26384" y="5644362"/>
            <a:ext cx="12890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800" spc="-50" dirty="0">
                <a:latin typeface="Symbol"/>
                <a:cs typeface="Symbol"/>
              </a:rPr>
              <a:t>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26384" y="5953140"/>
            <a:ext cx="12890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800" spc="-50" dirty="0">
                <a:latin typeface="Symbol"/>
                <a:cs typeface="Symbol"/>
              </a:rPr>
              <a:t>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26384" y="5113499"/>
            <a:ext cx="12890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800" spc="-50" dirty="0">
                <a:latin typeface="Symbol"/>
                <a:cs typeface="Symbol"/>
              </a:rPr>
              <a:t>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26384" y="4891455"/>
            <a:ext cx="12890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800" spc="-50" dirty="0">
                <a:latin typeface="Symbol"/>
                <a:cs typeface="Symbol"/>
              </a:rPr>
              <a:t>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245469" y="5644362"/>
            <a:ext cx="27368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2700" spc="-37" baseline="-24691" dirty="0">
                <a:latin typeface="Symbol"/>
                <a:cs typeface="Symbol"/>
              </a:rPr>
              <a:t></a:t>
            </a:r>
            <a:r>
              <a:rPr sz="1800" spc="-25" dirty="0">
                <a:latin typeface="Symbol"/>
                <a:cs typeface="Symbol"/>
              </a:rPr>
              <a:t>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680704" y="5934079"/>
            <a:ext cx="102870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800" spc="-50" dirty="0">
                <a:latin typeface="Symbol"/>
                <a:cs typeface="Symbol"/>
              </a:rPr>
              <a:t>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680704" y="5596233"/>
            <a:ext cx="102870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800" spc="-50" dirty="0">
                <a:latin typeface="Symbol"/>
                <a:cs typeface="Symbol"/>
              </a:rPr>
              <a:t>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571843" y="4910512"/>
            <a:ext cx="102870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800" spc="-50" dirty="0">
                <a:latin typeface="Symbol"/>
                <a:cs typeface="Symbol"/>
              </a:rPr>
              <a:t>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015800" y="5866413"/>
            <a:ext cx="50355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2700" baseline="-9259" dirty="0">
                <a:latin typeface="Times New Roman"/>
                <a:cs typeface="Times New Roman"/>
              </a:rPr>
              <a:t>4</a:t>
            </a:r>
            <a:r>
              <a:rPr sz="2700" spc="675" baseline="-9259" dirty="0">
                <a:latin typeface="Times New Roman"/>
                <a:cs typeface="Times New Roman"/>
              </a:rPr>
              <a:t> </a:t>
            </a:r>
            <a:r>
              <a:rPr sz="2700" spc="-450" baseline="-16975" dirty="0">
                <a:latin typeface="Symbol"/>
                <a:cs typeface="Symbol"/>
              </a:rPr>
              <a:t></a:t>
            </a:r>
            <a:r>
              <a:rPr sz="1800" spc="-300" dirty="0">
                <a:latin typeface="Symbol"/>
                <a:cs typeface="Symbol"/>
              </a:rPr>
              <a:t></a:t>
            </a:r>
            <a:r>
              <a:rPr sz="2700" spc="-450" baseline="-21604" dirty="0">
                <a:latin typeface="Symbol"/>
                <a:cs typeface="Symbol"/>
              </a:rPr>
              <a:t></a:t>
            </a:r>
            <a:endParaRPr sz="2700" baseline="-21604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122349" y="5039656"/>
            <a:ext cx="39687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2700" baseline="-4629" dirty="0">
                <a:latin typeface="Symbol"/>
                <a:cs typeface="Symbol"/>
              </a:rPr>
              <a:t>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2700" spc="-75" baseline="-18518" dirty="0">
                <a:latin typeface="Symbol"/>
                <a:cs typeface="Symbol"/>
              </a:rPr>
              <a:t></a:t>
            </a:r>
            <a:endParaRPr sz="2700" baseline="-18518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025063" y="5248365"/>
            <a:ext cx="1494155" cy="4775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46735">
              <a:lnSpc>
                <a:spcPts val="1764"/>
              </a:lnSpc>
              <a:spcBef>
                <a:spcPts val="125"/>
              </a:spcBef>
              <a:tabLst>
                <a:tab pos="899794" algn="l"/>
                <a:tab pos="1339850" algn="l"/>
              </a:tabLst>
            </a:pPr>
            <a:r>
              <a:rPr sz="1800" spc="-50" dirty="0">
                <a:latin typeface="Symbol"/>
                <a:cs typeface="Symbol"/>
              </a:rPr>
              <a:t>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2700" baseline="6172" dirty="0">
                <a:latin typeface="Times New Roman"/>
                <a:cs typeface="Times New Roman"/>
              </a:rPr>
              <a:t>4</a:t>
            </a:r>
            <a:r>
              <a:rPr sz="2700" spc="592" baseline="6172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Symbol"/>
                <a:cs typeface="Symbol"/>
              </a:rPr>
              <a:t>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Symbol"/>
                <a:cs typeface="Symbol"/>
              </a:rPr>
              <a:t></a:t>
            </a:r>
            <a:endParaRPr sz="1800">
              <a:latin typeface="Symbol"/>
              <a:cs typeface="Symbol"/>
            </a:endParaRPr>
          </a:p>
          <a:p>
            <a:pPr marL="25400">
              <a:lnSpc>
                <a:spcPts val="1764"/>
              </a:lnSpc>
              <a:tabLst>
                <a:tab pos="339090" algn="l"/>
              </a:tabLst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936032" y="5566290"/>
            <a:ext cx="583565" cy="3187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7</a:t>
            </a:r>
            <a:r>
              <a:rPr sz="1900" u="sng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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2700" spc="-52" baseline="-4629" dirty="0">
                <a:latin typeface="Symbol"/>
                <a:cs typeface="Symbol"/>
              </a:rPr>
              <a:t></a:t>
            </a:r>
            <a:r>
              <a:rPr sz="2700" spc="-52" baseline="38580" dirty="0">
                <a:latin typeface="Symbol"/>
                <a:cs typeface="Symbol"/>
              </a:rPr>
              <a:t></a:t>
            </a:r>
            <a:endParaRPr sz="2700" baseline="38580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460202" y="5156679"/>
            <a:ext cx="243204" cy="105346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625"/>
              </a:spcBef>
            </a:pPr>
            <a:r>
              <a:rPr sz="1800" spc="-50" dirty="0"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65"/>
              </a:spcBef>
            </a:pPr>
            <a:r>
              <a:rPr sz="1800" u="sng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5</a:t>
            </a:r>
            <a:r>
              <a:rPr sz="1900" u="sng" spc="-4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</a:t>
            </a:r>
            <a:endParaRPr sz="1900">
              <a:latin typeface="Symbol"/>
              <a:cs typeface="Symbol"/>
            </a:endParaRPr>
          </a:p>
          <a:p>
            <a:pPr marL="77470">
              <a:lnSpc>
                <a:spcPct val="100000"/>
              </a:lnSpc>
              <a:spcBef>
                <a:spcPts val="395"/>
              </a:spcBef>
            </a:pPr>
            <a:r>
              <a:rPr sz="1800" spc="-50" dirty="0"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849103" y="4881065"/>
            <a:ext cx="644525" cy="3187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515620" algn="l"/>
              </a:tabLst>
            </a:pPr>
            <a:r>
              <a:rPr sz="1800" dirty="0">
                <a:latin typeface="Times New Roman"/>
                <a:cs typeface="Times New Roman"/>
              </a:rPr>
              <a:t>3</a:t>
            </a:r>
            <a:r>
              <a:rPr sz="1900" dirty="0">
                <a:latin typeface="Symbol"/>
                <a:cs typeface="Symbol"/>
              </a:rPr>
              <a:t></a:t>
            </a:r>
            <a:r>
              <a:rPr sz="1900" spc="-80" dirty="0">
                <a:latin typeface="Times New Roman"/>
                <a:cs typeface="Times New Roman"/>
              </a:rPr>
              <a:t> </a:t>
            </a:r>
            <a:r>
              <a:rPr sz="2700" spc="-89" baseline="-4629" dirty="0">
                <a:latin typeface="Symbol"/>
                <a:cs typeface="Symbol"/>
              </a:rPr>
              <a:t></a:t>
            </a:r>
            <a:r>
              <a:rPr sz="2700" baseline="-4629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Symbol"/>
                <a:cs typeface="Symbol"/>
              </a:rPr>
              <a:t>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452976" y="4881065"/>
            <a:ext cx="141605" cy="3187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900" spc="-50" dirty="0">
                <a:latin typeface="Symbol"/>
                <a:cs typeface="Symbol"/>
              </a:rPr>
              <a:t>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09761" y="5382259"/>
            <a:ext cx="1228090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  <a:tabLst>
                <a:tab pos="875030" algn="l"/>
                <a:tab pos="1189355" algn="l"/>
              </a:tabLst>
            </a:pPr>
            <a:r>
              <a:rPr sz="2700" spc="-1387" baseline="21604" dirty="0">
                <a:latin typeface="Times New Roman"/>
                <a:cs typeface="Times New Roman"/>
              </a:rPr>
              <a:t>~</a:t>
            </a:r>
            <a:r>
              <a:rPr sz="1800" i="1" spc="5" dirty="0">
                <a:latin typeface="Times New Roman"/>
                <a:cs typeface="Times New Roman"/>
              </a:rPr>
              <a:t>s</a:t>
            </a:r>
            <a:r>
              <a:rPr sz="1800" i="1" spc="-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-1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</a:t>
            </a:r>
            <a:r>
              <a:rPr sz="1800" spc="-175" dirty="0">
                <a:latin typeface="Times New Roman"/>
                <a:cs typeface="Times New Roman"/>
              </a:rPr>
              <a:t> </a:t>
            </a:r>
            <a:r>
              <a:rPr sz="2700" spc="-75" baseline="-9259" dirty="0">
                <a:latin typeface="Symbol"/>
                <a:cs typeface="Symbol"/>
              </a:rPr>
              <a:t></a:t>
            </a:r>
            <a:r>
              <a:rPr sz="2700" baseline="-9259" dirty="0">
                <a:latin typeface="Times New Roman"/>
                <a:cs typeface="Times New Roman"/>
              </a:rPr>
              <a:t>	</a:t>
            </a:r>
            <a:r>
              <a:rPr sz="2700" u="sng" baseline="-925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2700" baseline="-9259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18902" y="5725358"/>
            <a:ext cx="122491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  <a:tabLst>
                <a:tab pos="353060" algn="l"/>
              </a:tabLst>
            </a:pPr>
            <a:r>
              <a:rPr sz="1800" spc="-25" dirty="0">
                <a:latin typeface="Times New Roman"/>
                <a:cs typeface="Times New Roman"/>
              </a:rPr>
              <a:t>),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575" i="1" baseline="-23809" dirty="0">
                <a:latin typeface="Times New Roman"/>
                <a:cs typeface="Times New Roman"/>
              </a:rPr>
              <a:t>s</a:t>
            </a:r>
            <a:r>
              <a:rPr sz="1575" i="1" spc="540" baseline="-23809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exp</a:t>
            </a:r>
            <a:r>
              <a:rPr sz="1800" spc="-254" dirty="0">
                <a:latin typeface="Times New Roman"/>
                <a:cs typeface="Times New Roman"/>
              </a:rPr>
              <a:t> </a:t>
            </a:r>
            <a:r>
              <a:rPr sz="2700" baseline="-4629" dirty="0">
                <a:latin typeface="Symbol"/>
                <a:cs typeface="Symbol"/>
              </a:rPr>
              <a:t></a:t>
            </a:r>
            <a:r>
              <a:rPr sz="2700" spc="209" baseline="-4629" dirty="0">
                <a:latin typeface="Times New Roman"/>
                <a:cs typeface="Times New Roman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j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581674" y="5725358"/>
            <a:ext cx="86423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575" i="1" baseline="-23809" dirty="0">
                <a:latin typeface="Times New Roman"/>
                <a:cs typeface="Times New Roman"/>
              </a:rPr>
              <a:t>s</a:t>
            </a:r>
            <a:r>
              <a:rPr sz="1575" i="1" spc="509" baseline="-23809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exp(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j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937974" y="5039656"/>
            <a:ext cx="89725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575" i="1" baseline="-23809" dirty="0">
                <a:latin typeface="Times New Roman"/>
                <a:cs typeface="Times New Roman"/>
              </a:rPr>
              <a:t>s</a:t>
            </a:r>
            <a:r>
              <a:rPr sz="1575" i="1" spc="540" baseline="-23809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exp</a:t>
            </a:r>
            <a:r>
              <a:rPr sz="1800" spc="-260" dirty="0">
                <a:latin typeface="Times New Roman"/>
                <a:cs typeface="Times New Roman"/>
              </a:rPr>
              <a:t> </a:t>
            </a:r>
            <a:r>
              <a:rPr sz="2700" baseline="-4629" dirty="0">
                <a:latin typeface="Symbol"/>
                <a:cs typeface="Symbol"/>
              </a:rPr>
              <a:t></a:t>
            </a:r>
            <a:r>
              <a:rPr sz="2700" spc="209" baseline="-4629" dirty="0">
                <a:latin typeface="Times New Roman"/>
                <a:cs typeface="Times New Roman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j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581673" y="5039656"/>
            <a:ext cx="1228090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  <a:tabLst>
                <a:tab pos="1053465" algn="l"/>
              </a:tabLst>
            </a:pP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575" i="1" baseline="-23809" dirty="0">
                <a:latin typeface="Times New Roman"/>
                <a:cs typeface="Times New Roman"/>
              </a:rPr>
              <a:t>s</a:t>
            </a:r>
            <a:r>
              <a:rPr sz="1575" i="1" spc="509" baseline="-23809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exp(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j</a:t>
            </a:r>
            <a:r>
              <a:rPr sz="1800" i="1" dirty="0">
                <a:latin typeface="Times New Roman"/>
                <a:cs typeface="Times New Roman"/>
              </a:rPr>
              <a:t>	</a:t>
            </a:r>
            <a:r>
              <a:rPr sz="1800" spc="-25" dirty="0">
                <a:latin typeface="Times New Roman"/>
                <a:cs typeface="Times New Roman"/>
              </a:rPr>
              <a:t>),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036319" y="2183892"/>
            <a:ext cx="2834640" cy="2252980"/>
            <a:chOff x="1036319" y="2183892"/>
            <a:chExt cx="2834640" cy="2252980"/>
          </a:xfrm>
        </p:grpSpPr>
        <p:sp>
          <p:nvSpPr>
            <p:cNvPr id="52" name="object 52"/>
            <p:cNvSpPr/>
            <p:nvPr/>
          </p:nvSpPr>
          <p:spPr>
            <a:xfrm>
              <a:off x="1036320" y="2183891"/>
              <a:ext cx="2834640" cy="2252980"/>
            </a:xfrm>
            <a:custGeom>
              <a:avLst/>
              <a:gdLst/>
              <a:ahLst/>
              <a:cxnLst/>
              <a:rect l="l" t="t" r="r" b="b"/>
              <a:pathLst>
                <a:path w="2834640" h="2252979">
                  <a:moveTo>
                    <a:pt x="2834640" y="1181100"/>
                  </a:moveTo>
                  <a:lnTo>
                    <a:pt x="2821940" y="1174750"/>
                  </a:lnTo>
                  <a:lnTo>
                    <a:pt x="2758440" y="1143000"/>
                  </a:lnTo>
                  <a:lnTo>
                    <a:pt x="2758440" y="1174750"/>
                  </a:lnTo>
                  <a:lnTo>
                    <a:pt x="1350784" y="1174750"/>
                  </a:lnTo>
                  <a:lnTo>
                    <a:pt x="1344866" y="76161"/>
                  </a:lnTo>
                  <a:lnTo>
                    <a:pt x="1376553" y="75946"/>
                  </a:lnTo>
                  <a:lnTo>
                    <a:pt x="1370241" y="63500"/>
                  </a:lnTo>
                  <a:lnTo>
                    <a:pt x="1338072" y="0"/>
                  </a:lnTo>
                  <a:lnTo>
                    <a:pt x="1300353" y="76454"/>
                  </a:lnTo>
                  <a:lnTo>
                    <a:pt x="1332166" y="76250"/>
                  </a:lnTo>
                  <a:lnTo>
                    <a:pt x="1338084" y="1174750"/>
                  </a:lnTo>
                  <a:lnTo>
                    <a:pt x="0" y="1174750"/>
                  </a:lnTo>
                  <a:lnTo>
                    <a:pt x="0" y="1187450"/>
                  </a:lnTo>
                  <a:lnTo>
                    <a:pt x="1338160" y="1187450"/>
                  </a:lnTo>
                  <a:lnTo>
                    <a:pt x="1343914" y="2252472"/>
                  </a:lnTo>
                  <a:lnTo>
                    <a:pt x="1356614" y="2252472"/>
                  </a:lnTo>
                  <a:lnTo>
                    <a:pt x="1350860" y="1187450"/>
                  </a:lnTo>
                  <a:lnTo>
                    <a:pt x="2758440" y="1187450"/>
                  </a:lnTo>
                  <a:lnTo>
                    <a:pt x="2758440" y="1219200"/>
                  </a:lnTo>
                  <a:lnTo>
                    <a:pt x="2821940" y="1187450"/>
                  </a:lnTo>
                  <a:lnTo>
                    <a:pt x="2834640" y="1181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1807" y="3316224"/>
              <a:ext cx="97535" cy="9906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2299" y="3316224"/>
              <a:ext cx="97536" cy="99060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3667125" y="3334334"/>
            <a:ext cx="3073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Times New Roman"/>
                <a:cs typeface="Times New Roman"/>
              </a:rPr>
              <a:t>Re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417445" y="2118487"/>
            <a:ext cx="3098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Times New Roman"/>
                <a:cs typeface="Times New Roman"/>
              </a:rPr>
              <a:t>Im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882520" y="4376420"/>
            <a:ext cx="8204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Times New Roman"/>
                <a:cs typeface="Times New Roman"/>
              </a:rPr>
              <a:t>BPSK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425685" y="3564884"/>
            <a:ext cx="338455" cy="254000"/>
            <a:chOff x="1425685" y="3564884"/>
            <a:chExt cx="338455" cy="254000"/>
          </a:xfrm>
        </p:grpSpPr>
        <p:sp>
          <p:nvSpPr>
            <p:cNvPr id="59" name="object 59"/>
            <p:cNvSpPr/>
            <p:nvPr/>
          </p:nvSpPr>
          <p:spPr>
            <a:xfrm>
              <a:off x="1429812" y="3722488"/>
              <a:ext cx="24765" cy="14604"/>
            </a:xfrm>
            <a:custGeom>
              <a:avLst/>
              <a:gdLst/>
              <a:ahLst/>
              <a:cxnLst/>
              <a:rect l="l" t="t" r="r" b="b"/>
              <a:pathLst>
                <a:path w="24765" h="14604">
                  <a:moveTo>
                    <a:pt x="0" y="14161"/>
                  </a:moveTo>
                  <a:lnTo>
                    <a:pt x="24701" y="0"/>
                  </a:lnTo>
                </a:path>
              </a:pathLst>
            </a:custGeom>
            <a:ln w="8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454514" y="3726699"/>
              <a:ext cx="36195" cy="83820"/>
            </a:xfrm>
            <a:custGeom>
              <a:avLst/>
              <a:gdLst/>
              <a:ahLst/>
              <a:cxnLst/>
              <a:rect l="l" t="t" r="r" b="b"/>
              <a:pathLst>
                <a:path w="36194" h="83820">
                  <a:moveTo>
                    <a:pt x="0" y="0"/>
                  </a:moveTo>
                  <a:lnTo>
                    <a:pt x="36056" y="83817"/>
                  </a:lnTo>
                </a:path>
              </a:pathLst>
            </a:custGeom>
            <a:ln w="160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494475" y="3569012"/>
              <a:ext cx="265430" cy="241935"/>
            </a:xfrm>
            <a:custGeom>
              <a:avLst/>
              <a:gdLst/>
              <a:ahLst/>
              <a:cxnLst/>
              <a:rect l="l" t="t" r="r" b="b"/>
              <a:pathLst>
                <a:path w="265430" h="241935">
                  <a:moveTo>
                    <a:pt x="0" y="241504"/>
                  </a:moveTo>
                  <a:lnTo>
                    <a:pt x="47426" y="0"/>
                  </a:lnTo>
                </a:path>
                <a:path w="265430" h="241935">
                  <a:moveTo>
                    <a:pt x="47426" y="0"/>
                  </a:moveTo>
                  <a:lnTo>
                    <a:pt x="264925" y="0"/>
                  </a:lnTo>
                </a:path>
              </a:pathLst>
            </a:custGeom>
            <a:ln w="8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245544" y="3547453"/>
            <a:ext cx="532765" cy="2565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313690" algn="l"/>
              </a:tabLst>
            </a:pPr>
            <a:r>
              <a:rPr sz="1500" spc="-50" dirty="0">
                <a:latin typeface="Symbol"/>
                <a:cs typeface="Symbol"/>
              </a:rPr>
              <a:t>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i="1" spc="-25" dirty="0">
                <a:latin typeface="Times New Roman"/>
                <a:cs typeface="Times New Roman"/>
              </a:rPr>
              <a:t>E</a:t>
            </a:r>
            <a:r>
              <a:rPr sz="1275" i="1" spc="-37" baseline="-26143" dirty="0">
                <a:latin typeface="Times New Roman"/>
                <a:cs typeface="Times New Roman"/>
              </a:rPr>
              <a:t>s</a:t>
            </a:r>
            <a:endParaRPr sz="1275" baseline="-26143">
              <a:latin typeface="Times New Roman"/>
              <a:cs typeface="Times New Roman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988880" y="3553326"/>
            <a:ext cx="333375" cy="255270"/>
            <a:chOff x="2988880" y="3553326"/>
            <a:chExt cx="333375" cy="255270"/>
          </a:xfrm>
        </p:grpSpPr>
        <p:sp>
          <p:nvSpPr>
            <p:cNvPr id="64" name="object 64"/>
            <p:cNvSpPr/>
            <p:nvPr/>
          </p:nvSpPr>
          <p:spPr>
            <a:xfrm>
              <a:off x="2992924" y="3711560"/>
              <a:ext cx="24765" cy="14604"/>
            </a:xfrm>
            <a:custGeom>
              <a:avLst/>
              <a:gdLst/>
              <a:ahLst/>
              <a:cxnLst/>
              <a:rect l="l" t="t" r="r" b="b"/>
              <a:pathLst>
                <a:path w="24764" h="14604">
                  <a:moveTo>
                    <a:pt x="0" y="14225"/>
                  </a:moveTo>
                  <a:lnTo>
                    <a:pt x="24760" y="0"/>
                  </a:lnTo>
                </a:path>
              </a:pathLst>
            </a:custGeom>
            <a:ln w="80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017684" y="3715404"/>
              <a:ext cx="36195" cy="85090"/>
            </a:xfrm>
            <a:custGeom>
              <a:avLst/>
              <a:gdLst/>
              <a:ahLst/>
              <a:cxnLst/>
              <a:rect l="l" t="t" r="r" b="b"/>
              <a:pathLst>
                <a:path w="36194" h="85089">
                  <a:moveTo>
                    <a:pt x="0" y="0"/>
                  </a:moveTo>
                  <a:lnTo>
                    <a:pt x="35590" y="84582"/>
                  </a:lnTo>
                </a:path>
              </a:pathLst>
            </a:custGeom>
            <a:ln w="16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057144" y="3557387"/>
              <a:ext cx="264795" cy="243204"/>
            </a:xfrm>
            <a:custGeom>
              <a:avLst/>
              <a:gdLst/>
              <a:ahLst/>
              <a:cxnLst/>
              <a:rect l="l" t="t" r="r" b="b"/>
              <a:pathLst>
                <a:path w="264795" h="243204">
                  <a:moveTo>
                    <a:pt x="0" y="242599"/>
                  </a:moveTo>
                  <a:lnTo>
                    <a:pt x="47584" y="0"/>
                  </a:lnTo>
                </a:path>
                <a:path w="264795" h="243204">
                  <a:moveTo>
                    <a:pt x="47584" y="0"/>
                  </a:moveTo>
                  <a:lnTo>
                    <a:pt x="264607" y="0"/>
                  </a:lnTo>
                </a:path>
              </a:pathLst>
            </a:custGeom>
            <a:ln w="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3084815" y="3535402"/>
            <a:ext cx="243204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500" i="1" spc="-25" dirty="0">
                <a:latin typeface="Times New Roman"/>
                <a:cs typeface="Times New Roman"/>
              </a:rPr>
              <a:t>E</a:t>
            </a:r>
            <a:r>
              <a:rPr sz="1350" i="1" spc="-37" baseline="-24691" dirty="0">
                <a:latin typeface="Times New Roman"/>
                <a:cs typeface="Times New Roman"/>
              </a:rPr>
              <a:t>s</a:t>
            </a:r>
            <a:endParaRPr sz="1350" baseline="-24691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495171" y="2993263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154172" y="2993263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4917947" y="2153411"/>
            <a:ext cx="2833370" cy="2252980"/>
            <a:chOff x="4917947" y="2153411"/>
            <a:chExt cx="2833370" cy="2252980"/>
          </a:xfrm>
        </p:grpSpPr>
        <p:sp>
          <p:nvSpPr>
            <p:cNvPr id="71" name="object 71"/>
            <p:cNvSpPr/>
            <p:nvPr/>
          </p:nvSpPr>
          <p:spPr>
            <a:xfrm>
              <a:off x="5498591" y="2508503"/>
              <a:ext cx="1673860" cy="1640205"/>
            </a:xfrm>
            <a:custGeom>
              <a:avLst/>
              <a:gdLst/>
              <a:ahLst/>
              <a:cxnLst/>
              <a:rect l="l" t="t" r="r" b="b"/>
              <a:pathLst>
                <a:path w="1673859" h="1640204">
                  <a:moveTo>
                    <a:pt x="0" y="819912"/>
                  </a:moveTo>
                  <a:lnTo>
                    <a:pt x="1420" y="771730"/>
                  </a:lnTo>
                  <a:lnTo>
                    <a:pt x="5629" y="724282"/>
                  </a:lnTo>
                  <a:lnTo>
                    <a:pt x="12549" y="677645"/>
                  </a:lnTo>
                  <a:lnTo>
                    <a:pt x="22100" y="631895"/>
                  </a:lnTo>
                  <a:lnTo>
                    <a:pt x="34204" y="587110"/>
                  </a:lnTo>
                  <a:lnTo>
                    <a:pt x="48783" y="543366"/>
                  </a:lnTo>
                  <a:lnTo>
                    <a:pt x="65758" y="500741"/>
                  </a:lnTo>
                  <a:lnTo>
                    <a:pt x="85050" y="459310"/>
                  </a:lnTo>
                  <a:lnTo>
                    <a:pt x="106582" y="419151"/>
                  </a:lnTo>
                  <a:lnTo>
                    <a:pt x="130274" y="380341"/>
                  </a:lnTo>
                  <a:lnTo>
                    <a:pt x="156048" y="342957"/>
                  </a:lnTo>
                  <a:lnTo>
                    <a:pt x="183826" y="307074"/>
                  </a:lnTo>
                  <a:lnTo>
                    <a:pt x="213529" y="272772"/>
                  </a:lnTo>
                  <a:lnTo>
                    <a:pt x="245078" y="240125"/>
                  </a:lnTo>
                  <a:lnTo>
                    <a:pt x="278395" y="209211"/>
                  </a:lnTo>
                  <a:lnTo>
                    <a:pt x="313401" y="180107"/>
                  </a:lnTo>
                  <a:lnTo>
                    <a:pt x="350019" y="152890"/>
                  </a:lnTo>
                  <a:lnTo>
                    <a:pt x="388169" y="127636"/>
                  </a:lnTo>
                  <a:lnTo>
                    <a:pt x="427773" y="104422"/>
                  </a:lnTo>
                  <a:lnTo>
                    <a:pt x="468752" y="83326"/>
                  </a:lnTo>
                  <a:lnTo>
                    <a:pt x="511028" y="64424"/>
                  </a:lnTo>
                  <a:lnTo>
                    <a:pt x="554522" y="47793"/>
                  </a:lnTo>
                  <a:lnTo>
                    <a:pt x="599156" y="33510"/>
                  </a:lnTo>
                  <a:lnTo>
                    <a:pt x="644851" y="21651"/>
                  </a:lnTo>
                  <a:lnTo>
                    <a:pt x="691530" y="12294"/>
                  </a:lnTo>
                  <a:lnTo>
                    <a:pt x="739112" y="5515"/>
                  </a:lnTo>
                  <a:lnTo>
                    <a:pt x="787520" y="1391"/>
                  </a:lnTo>
                  <a:lnTo>
                    <a:pt x="836676" y="0"/>
                  </a:lnTo>
                  <a:lnTo>
                    <a:pt x="885831" y="1391"/>
                  </a:lnTo>
                  <a:lnTo>
                    <a:pt x="934239" y="5515"/>
                  </a:lnTo>
                  <a:lnTo>
                    <a:pt x="981821" y="12294"/>
                  </a:lnTo>
                  <a:lnTo>
                    <a:pt x="1028500" y="21651"/>
                  </a:lnTo>
                  <a:lnTo>
                    <a:pt x="1074195" y="33510"/>
                  </a:lnTo>
                  <a:lnTo>
                    <a:pt x="1118829" y="47793"/>
                  </a:lnTo>
                  <a:lnTo>
                    <a:pt x="1162323" y="64424"/>
                  </a:lnTo>
                  <a:lnTo>
                    <a:pt x="1204599" y="83326"/>
                  </a:lnTo>
                  <a:lnTo>
                    <a:pt x="1245578" y="104422"/>
                  </a:lnTo>
                  <a:lnTo>
                    <a:pt x="1285182" y="127636"/>
                  </a:lnTo>
                  <a:lnTo>
                    <a:pt x="1323332" y="152890"/>
                  </a:lnTo>
                  <a:lnTo>
                    <a:pt x="1359950" y="180107"/>
                  </a:lnTo>
                  <a:lnTo>
                    <a:pt x="1394956" y="209211"/>
                  </a:lnTo>
                  <a:lnTo>
                    <a:pt x="1428273" y="240125"/>
                  </a:lnTo>
                  <a:lnTo>
                    <a:pt x="1459822" y="272772"/>
                  </a:lnTo>
                  <a:lnTo>
                    <a:pt x="1489525" y="307074"/>
                  </a:lnTo>
                  <a:lnTo>
                    <a:pt x="1517303" y="342957"/>
                  </a:lnTo>
                  <a:lnTo>
                    <a:pt x="1543077" y="380341"/>
                  </a:lnTo>
                  <a:lnTo>
                    <a:pt x="1566769" y="419151"/>
                  </a:lnTo>
                  <a:lnTo>
                    <a:pt x="1588301" y="459310"/>
                  </a:lnTo>
                  <a:lnTo>
                    <a:pt x="1607593" y="500741"/>
                  </a:lnTo>
                  <a:lnTo>
                    <a:pt x="1624568" y="543366"/>
                  </a:lnTo>
                  <a:lnTo>
                    <a:pt x="1639147" y="587110"/>
                  </a:lnTo>
                  <a:lnTo>
                    <a:pt x="1651251" y="631895"/>
                  </a:lnTo>
                  <a:lnTo>
                    <a:pt x="1660802" y="677645"/>
                  </a:lnTo>
                  <a:lnTo>
                    <a:pt x="1667722" y="724282"/>
                  </a:lnTo>
                  <a:lnTo>
                    <a:pt x="1671931" y="771730"/>
                  </a:lnTo>
                  <a:lnTo>
                    <a:pt x="1673352" y="819912"/>
                  </a:lnTo>
                  <a:lnTo>
                    <a:pt x="1671931" y="868093"/>
                  </a:lnTo>
                  <a:lnTo>
                    <a:pt x="1667722" y="915541"/>
                  </a:lnTo>
                  <a:lnTo>
                    <a:pt x="1660802" y="962178"/>
                  </a:lnTo>
                  <a:lnTo>
                    <a:pt x="1651251" y="1007928"/>
                  </a:lnTo>
                  <a:lnTo>
                    <a:pt x="1639147" y="1052713"/>
                  </a:lnTo>
                  <a:lnTo>
                    <a:pt x="1624568" y="1096457"/>
                  </a:lnTo>
                  <a:lnTo>
                    <a:pt x="1607593" y="1139082"/>
                  </a:lnTo>
                  <a:lnTo>
                    <a:pt x="1588301" y="1180513"/>
                  </a:lnTo>
                  <a:lnTo>
                    <a:pt x="1566769" y="1220672"/>
                  </a:lnTo>
                  <a:lnTo>
                    <a:pt x="1543077" y="1259482"/>
                  </a:lnTo>
                  <a:lnTo>
                    <a:pt x="1517303" y="1296866"/>
                  </a:lnTo>
                  <a:lnTo>
                    <a:pt x="1489525" y="1332749"/>
                  </a:lnTo>
                  <a:lnTo>
                    <a:pt x="1459822" y="1367051"/>
                  </a:lnTo>
                  <a:lnTo>
                    <a:pt x="1428273" y="1399698"/>
                  </a:lnTo>
                  <a:lnTo>
                    <a:pt x="1394956" y="1430612"/>
                  </a:lnTo>
                  <a:lnTo>
                    <a:pt x="1359950" y="1459716"/>
                  </a:lnTo>
                  <a:lnTo>
                    <a:pt x="1323332" y="1486933"/>
                  </a:lnTo>
                  <a:lnTo>
                    <a:pt x="1285182" y="1512187"/>
                  </a:lnTo>
                  <a:lnTo>
                    <a:pt x="1245578" y="1535401"/>
                  </a:lnTo>
                  <a:lnTo>
                    <a:pt x="1204599" y="1556497"/>
                  </a:lnTo>
                  <a:lnTo>
                    <a:pt x="1162323" y="1575399"/>
                  </a:lnTo>
                  <a:lnTo>
                    <a:pt x="1118829" y="1592030"/>
                  </a:lnTo>
                  <a:lnTo>
                    <a:pt x="1074195" y="1606313"/>
                  </a:lnTo>
                  <a:lnTo>
                    <a:pt x="1028500" y="1618172"/>
                  </a:lnTo>
                  <a:lnTo>
                    <a:pt x="981821" y="1627529"/>
                  </a:lnTo>
                  <a:lnTo>
                    <a:pt x="934239" y="1634308"/>
                  </a:lnTo>
                  <a:lnTo>
                    <a:pt x="885831" y="1638432"/>
                  </a:lnTo>
                  <a:lnTo>
                    <a:pt x="836676" y="1639824"/>
                  </a:lnTo>
                  <a:lnTo>
                    <a:pt x="787520" y="1638432"/>
                  </a:lnTo>
                  <a:lnTo>
                    <a:pt x="739112" y="1634308"/>
                  </a:lnTo>
                  <a:lnTo>
                    <a:pt x="691530" y="1627529"/>
                  </a:lnTo>
                  <a:lnTo>
                    <a:pt x="644851" y="1618172"/>
                  </a:lnTo>
                  <a:lnTo>
                    <a:pt x="599156" y="1606313"/>
                  </a:lnTo>
                  <a:lnTo>
                    <a:pt x="554522" y="1592030"/>
                  </a:lnTo>
                  <a:lnTo>
                    <a:pt x="511028" y="1575399"/>
                  </a:lnTo>
                  <a:lnTo>
                    <a:pt x="468752" y="1556497"/>
                  </a:lnTo>
                  <a:lnTo>
                    <a:pt x="427773" y="1535401"/>
                  </a:lnTo>
                  <a:lnTo>
                    <a:pt x="388169" y="1512187"/>
                  </a:lnTo>
                  <a:lnTo>
                    <a:pt x="350019" y="1486933"/>
                  </a:lnTo>
                  <a:lnTo>
                    <a:pt x="313401" y="1459716"/>
                  </a:lnTo>
                  <a:lnTo>
                    <a:pt x="278395" y="1430612"/>
                  </a:lnTo>
                  <a:lnTo>
                    <a:pt x="245078" y="1399698"/>
                  </a:lnTo>
                  <a:lnTo>
                    <a:pt x="213529" y="1367051"/>
                  </a:lnTo>
                  <a:lnTo>
                    <a:pt x="183826" y="1332749"/>
                  </a:lnTo>
                  <a:lnTo>
                    <a:pt x="156048" y="1296866"/>
                  </a:lnTo>
                  <a:lnTo>
                    <a:pt x="130274" y="1259482"/>
                  </a:lnTo>
                  <a:lnTo>
                    <a:pt x="106582" y="1220672"/>
                  </a:lnTo>
                  <a:lnTo>
                    <a:pt x="85050" y="1180513"/>
                  </a:lnTo>
                  <a:lnTo>
                    <a:pt x="65758" y="1139082"/>
                  </a:lnTo>
                  <a:lnTo>
                    <a:pt x="48783" y="1096457"/>
                  </a:lnTo>
                  <a:lnTo>
                    <a:pt x="34204" y="1052713"/>
                  </a:lnTo>
                  <a:lnTo>
                    <a:pt x="22100" y="1007928"/>
                  </a:lnTo>
                  <a:lnTo>
                    <a:pt x="12549" y="962178"/>
                  </a:lnTo>
                  <a:lnTo>
                    <a:pt x="5629" y="915541"/>
                  </a:lnTo>
                  <a:lnTo>
                    <a:pt x="1420" y="868093"/>
                  </a:lnTo>
                  <a:lnTo>
                    <a:pt x="0" y="8199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917948" y="2153411"/>
              <a:ext cx="2833370" cy="2252980"/>
            </a:xfrm>
            <a:custGeom>
              <a:avLst/>
              <a:gdLst/>
              <a:ahLst/>
              <a:cxnLst/>
              <a:rect l="l" t="t" r="r" b="b"/>
              <a:pathLst>
                <a:path w="2833370" h="2252979">
                  <a:moveTo>
                    <a:pt x="2833116" y="1225296"/>
                  </a:moveTo>
                  <a:lnTo>
                    <a:pt x="2820416" y="1218946"/>
                  </a:lnTo>
                  <a:lnTo>
                    <a:pt x="2756916" y="1187196"/>
                  </a:lnTo>
                  <a:lnTo>
                    <a:pt x="2756916" y="1218946"/>
                  </a:lnTo>
                  <a:lnTo>
                    <a:pt x="1430274" y="1218946"/>
                  </a:lnTo>
                  <a:lnTo>
                    <a:pt x="1424114" y="76161"/>
                  </a:lnTo>
                  <a:lnTo>
                    <a:pt x="1455801" y="75946"/>
                  </a:lnTo>
                  <a:lnTo>
                    <a:pt x="1449489" y="63500"/>
                  </a:lnTo>
                  <a:lnTo>
                    <a:pt x="1417320" y="0"/>
                  </a:lnTo>
                  <a:lnTo>
                    <a:pt x="1379601" y="76454"/>
                  </a:lnTo>
                  <a:lnTo>
                    <a:pt x="1411414" y="76250"/>
                  </a:lnTo>
                  <a:lnTo>
                    <a:pt x="1417574" y="1218946"/>
                  </a:lnTo>
                  <a:lnTo>
                    <a:pt x="0" y="1218946"/>
                  </a:lnTo>
                  <a:lnTo>
                    <a:pt x="0" y="1231646"/>
                  </a:lnTo>
                  <a:lnTo>
                    <a:pt x="1417650" y="1231646"/>
                  </a:lnTo>
                  <a:lnTo>
                    <a:pt x="1423162" y="2252472"/>
                  </a:lnTo>
                  <a:lnTo>
                    <a:pt x="1435862" y="2252472"/>
                  </a:lnTo>
                  <a:lnTo>
                    <a:pt x="1430350" y="1231646"/>
                  </a:lnTo>
                  <a:lnTo>
                    <a:pt x="2756916" y="1231646"/>
                  </a:lnTo>
                  <a:lnTo>
                    <a:pt x="2756916" y="1263396"/>
                  </a:lnTo>
                  <a:lnTo>
                    <a:pt x="2820416" y="1231646"/>
                  </a:lnTo>
                  <a:lnTo>
                    <a:pt x="2833116" y="12252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9467" y="3797807"/>
              <a:ext cx="99060" cy="9753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9147" y="2738627"/>
              <a:ext cx="99059" cy="9753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0135" y="2747771"/>
              <a:ext cx="97536" cy="9906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11339" y="3788663"/>
              <a:ext cx="97536" cy="97536"/>
            </a:xfrm>
            <a:prstGeom prst="rect">
              <a:avLst/>
            </a:prstGeom>
          </p:spPr>
        </p:pic>
      </p:grpSp>
      <p:sp>
        <p:nvSpPr>
          <p:cNvPr id="77" name="object 77"/>
          <p:cNvSpPr txBox="1"/>
          <p:nvPr/>
        </p:nvSpPr>
        <p:spPr>
          <a:xfrm>
            <a:off x="7515859" y="3369690"/>
            <a:ext cx="3073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Times New Roman"/>
                <a:cs typeface="Times New Roman"/>
              </a:rPr>
              <a:t>Re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378955" y="2008758"/>
            <a:ext cx="3098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Times New Roman"/>
                <a:cs typeface="Times New Roman"/>
              </a:rPr>
              <a:t>Im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6354826" y="3007719"/>
            <a:ext cx="794385" cy="354330"/>
            <a:chOff x="6354826" y="3007719"/>
            <a:chExt cx="794385" cy="354330"/>
          </a:xfrm>
        </p:grpSpPr>
        <p:sp>
          <p:nvSpPr>
            <p:cNvPr id="80" name="object 80"/>
            <p:cNvSpPr/>
            <p:nvPr/>
          </p:nvSpPr>
          <p:spPr>
            <a:xfrm>
              <a:off x="6354826" y="3117214"/>
              <a:ext cx="794385" cy="245110"/>
            </a:xfrm>
            <a:custGeom>
              <a:avLst/>
              <a:gdLst/>
              <a:ahLst/>
              <a:cxnLst/>
              <a:rect l="l" t="t" r="r" b="b"/>
              <a:pathLst>
                <a:path w="794384" h="245110">
                  <a:moveTo>
                    <a:pt x="719146" y="30616"/>
                  </a:moveTo>
                  <a:lnTo>
                    <a:pt x="0" y="232537"/>
                  </a:lnTo>
                  <a:lnTo>
                    <a:pt x="3556" y="244729"/>
                  </a:lnTo>
                  <a:lnTo>
                    <a:pt x="722564" y="42812"/>
                  </a:lnTo>
                  <a:lnTo>
                    <a:pt x="719146" y="30616"/>
                  </a:lnTo>
                  <a:close/>
                </a:path>
                <a:path w="794384" h="245110">
                  <a:moveTo>
                    <a:pt x="782082" y="27177"/>
                  </a:moveTo>
                  <a:lnTo>
                    <a:pt x="731393" y="27177"/>
                  </a:lnTo>
                  <a:lnTo>
                    <a:pt x="734822" y="39370"/>
                  </a:lnTo>
                  <a:lnTo>
                    <a:pt x="722564" y="42812"/>
                  </a:lnTo>
                  <a:lnTo>
                    <a:pt x="731139" y="73406"/>
                  </a:lnTo>
                  <a:lnTo>
                    <a:pt x="782082" y="27177"/>
                  </a:lnTo>
                  <a:close/>
                </a:path>
                <a:path w="794384" h="245110">
                  <a:moveTo>
                    <a:pt x="731393" y="27177"/>
                  </a:moveTo>
                  <a:lnTo>
                    <a:pt x="719146" y="30616"/>
                  </a:lnTo>
                  <a:lnTo>
                    <a:pt x="722564" y="42812"/>
                  </a:lnTo>
                  <a:lnTo>
                    <a:pt x="734822" y="39370"/>
                  </a:lnTo>
                  <a:lnTo>
                    <a:pt x="731393" y="27177"/>
                  </a:lnTo>
                  <a:close/>
                </a:path>
                <a:path w="794384" h="245110">
                  <a:moveTo>
                    <a:pt x="710565" y="0"/>
                  </a:moveTo>
                  <a:lnTo>
                    <a:pt x="719146" y="30616"/>
                  </a:lnTo>
                  <a:lnTo>
                    <a:pt x="731393" y="27177"/>
                  </a:lnTo>
                  <a:lnTo>
                    <a:pt x="782082" y="27177"/>
                  </a:lnTo>
                  <a:lnTo>
                    <a:pt x="794257" y="16129"/>
                  </a:lnTo>
                  <a:lnTo>
                    <a:pt x="7105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627802" y="3165968"/>
              <a:ext cx="25400" cy="14604"/>
            </a:xfrm>
            <a:custGeom>
              <a:avLst/>
              <a:gdLst/>
              <a:ahLst/>
              <a:cxnLst/>
              <a:rect l="l" t="t" r="r" b="b"/>
              <a:pathLst>
                <a:path w="25400" h="14605">
                  <a:moveTo>
                    <a:pt x="0" y="14225"/>
                  </a:moveTo>
                  <a:lnTo>
                    <a:pt x="24854" y="0"/>
                  </a:lnTo>
                </a:path>
              </a:pathLst>
            </a:custGeom>
            <a:ln w="8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652656" y="3169812"/>
              <a:ext cx="36195" cy="85090"/>
            </a:xfrm>
            <a:custGeom>
              <a:avLst/>
              <a:gdLst/>
              <a:ahLst/>
              <a:cxnLst/>
              <a:rect l="l" t="t" r="r" b="b"/>
              <a:pathLst>
                <a:path w="36195" h="85089">
                  <a:moveTo>
                    <a:pt x="0" y="0"/>
                  </a:moveTo>
                  <a:lnTo>
                    <a:pt x="35725" y="84582"/>
                  </a:lnTo>
                </a:path>
              </a:pathLst>
            </a:custGeom>
            <a:ln w="162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692265" y="3011795"/>
              <a:ext cx="266065" cy="243204"/>
            </a:xfrm>
            <a:custGeom>
              <a:avLst/>
              <a:gdLst/>
              <a:ahLst/>
              <a:cxnLst/>
              <a:rect l="l" t="t" r="r" b="b"/>
              <a:pathLst>
                <a:path w="266065" h="243204">
                  <a:moveTo>
                    <a:pt x="0" y="242599"/>
                  </a:moveTo>
                  <a:lnTo>
                    <a:pt x="47764" y="0"/>
                  </a:lnTo>
                </a:path>
                <a:path w="266065" h="243204">
                  <a:moveTo>
                    <a:pt x="47764" y="0"/>
                  </a:moveTo>
                  <a:lnTo>
                    <a:pt x="265611" y="0"/>
                  </a:lnTo>
                </a:path>
              </a:pathLst>
            </a:custGeom>
            <a:ln w="81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6720185" y="2989810"/>
            <a:ext cx="243840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500" i="1" spc="-25" dirty="0">
                <a:latin typeface="Times New Roman"/>
                <a:cs typeface="Times New Roman"/>
              </a:rPr>
              <a:t>E</a:t>
            </a:r>
            <a:r>
              <a:rPr sz="1350" i="1" spc="-37" baseline="-24691" dirty="0">
                <a:latin typeface="Times New Roman"/>
                <a:cs typeface="Times New Roman"/>
              </a:rPr>
              <a:t>s</a:t>
            </a:r>
            <a:endParaRPr sz="1350" baseline="-24691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947407" y="239153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00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553202" y="239153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01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564504" y="3930142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10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7036434" y="3885692"/>
            <a:ext cx="236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Times New Roman"/>
                <a:cs typeface="Times New Roman"/>
              </a:rPr>
              <a:t>11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COMPLEX</a:t>
            </a:r>
            <a:r>
              <a:rPr spc="-70" dirty="0"/>
              <a:t> </a:t>
            </a:r>
            <a:r>
              <a:rPr spc="-10" dirty="0"/>
              <a:t>REPRESENTATION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992124" y="1325880"/>
            <a:ext cx="2833370" cy="2252980"/>
            <a:chOff x="992124" y="1325880"/>
            <a:chExt cx="2833370" cy="2252980"/>
          </a:xfrm>
        </p:grpSpPr>
        <p:sp>
          <p:nvSpPr>
            <p:cNvPr id="8" name="object 8"/>
            <p:cNvSpPr/>
            <p:nvPr/>
          </p:nvSpPr>
          <p:spPr>
            <a:xfrm>
              <a:off x="992124" y="1325879"/>
              <a:ext cx="2833370" cy="2252980"/>
            </a:xfrm>
            <a:custGeom>
              <a:avLst/>
              <a:gdLst/>
              <a:ahLst/>
              <a:cxnLst/>
              <a:rect l="l" t="t" r="r" b="b"/>
              <a:pathLst>
                <a:path w="2833370" h="2252979">
                  <a:moveTo>
                    <a:pt x="2833116" y="1181100"/>
                  </a:moveTo>
                  <a:lnTo>
                    <a:pt x="2820416" y="1174750"/>
                  </a:lnTo>
                  <a:lnTo>
                    <a:pt x="2756916" y="1143000"/>
                  </a:lnTo>
                  <a:lnTo>
                    <a:pt x="2756916" y="1174750"/>
                  </a:lnTo>
                  <a:lnTo>
                    <a:pt x="1349946" y="1174750"/>
                  </a:lnTo>
                  <a:lnTo>
                    <a:pt x="1344726" y="76187"/>
                  </a:lnTo>
                  <a:lnTo>
                    <a:pt x="1376553" y="76073"/>
                  </a:lnTo>
                  <a:lnTo>
                    <a:pt x="1370190" y="63500"/>
                  </a:lnTo>
                  <a:lnTo>
                    <a:pt x="1338072" y="0"/>
                  </a:lnTo>
                  <a:lnTo>
                    <a:pt x="1300353" y="76327"/>
                  </a:lnTo>
                  <a:lnTo>
                    <a:pt x="1332026" y="76225"/>
                  </a:lnTo>
                  <a:lnTo>
                    <a:pt x="1337246" y="1174750"/>
                  </a:lnTo>
                  <a:lnTo>
                    <a:pt x="0" y="1174750"/>
                  </a:lnTo>
                  <a:lnTo>
                    <a:pt x="0" y="1187450"/>
                  </a:lnTo>
                  <a:lnTo>
                    <a:pt x="1337310" y="1187450"/>
                  </a:lnTo>
                  <a:lnTo>
                    <a:pt x="1342390" y="2252472"/>
                  </a:lnTo>
                  <a:lnTo>
                    <a:pt x="1355090" y="2252472"/>
                  </a:lnTo>
                  <a:lnTo>
                    <a:pt x="1350010" y="1187450"/>
                  </a:lnTo>
                  <a:lnTo>
                    <a:pt x="2756916" y="1187450"/>
                  </a:lnTo>
                  <a:lnTo>
                    <a:pt x="2756916" y="1219200"/>
                  </a:lnTo>
                  <a:lnTo>
                    <a:pt x="2820416" y="1187450"/>
                  </a:lnTo>
                  <a:lnTo>
                    <a:pt x="2833116" y="1181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7612" y="2458212"/>
              <a:ext cx="97535" cy="975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8103" y="2458212"/>
              <a:ext cx="97536" cy="9753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622675" y="2475738"/>
            <a:ext cx="3073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Times New Roman"/>
                <a:cs typeface="Times New Roman"/>
              </a:rPr>
              <a:t>Re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8340" y="898905"/>
            <a:ext cx="4486910" cy="691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6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Baseband</a:t>
            </a:r>
            <a:r>
              <a:rPr sz="2400" b="1" spc="-9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modulation</a:t>
            </a:r>
            <a:r>
              <a:rPr sz="2400" b="1" spc="-9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examples</a:t>
            </a:r>
            <a:endParaRPr sz="2400">
              <a:latin typeface="Times New Roman"/>
              <a:cs typeface="Times New Roman"/>
            </a:endParaRPr>
          </a:p>
          <a:p>
            <a:pPr marR="799465" algn="ctr">
              <a:lnSpc>
                <a:spcPts val="2380"/>
              </a:lnSpc>
            </a:pPr>
            <a:r>
              <a:rPr sz="2000" spc="-25" dirty="0">
                <a:latin typeface="Times New Roman"/>
                <a:cs typeface="Times New Roman"/>
              </a:rPr>
              <a:t>Im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81489" y="2705531"/>
            <a:ext cx="338455" cy="255270"/>
            <a:chOff x="1381489" y="2705531"/>
            <a:chExt cx="338455" cy="255270"/>
          </a:xfrm>
        </p:grpSpPr>
        <p:sp>
          <p:nvSpPr>
            <p:cNvPr id="14" name="object 14"/>
            <p:cNvSpPr/>
            <p:nvPr/>
          </p:nvSpPr>
          <p:spPr>
            <a:xfrm>
              <a:off x="1385616" y="2863831"/>
              <a:ext cx="24765" cy="14604"/>
            </a:xfrm>
            <a:custGeom>
              <a:avLst/>
              <a:gdLst/>
              <a:ahLst/>
              <a:cxnLst/>
              <a:rect l="l" t="t" r="r" b="b"/>
              <a:pathLst>
                <a:path w="24765" h="14605">
                  <a:moveTo>
                    <a:pt x="0" y="14225"/>
                  </a:moveTo>
                  <a:lnTo>
                    <a:pt x="24701" y="0"/>
                  </a:lnTo>
                </a:path>
              </a:pathLst>
            </a:custGeom>
            <a:ln w="81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10318" y="2868060"/>
              <a:ext cx="36195" cy="84455"/>
            </a:xfrm>
            <a:custGeom>
              <a:avLst/>
              <a:gdLst/>
              <a:ahLst/>
              <a:cxnLst/>
              <a:rect l="l" t="t" r="r" b="b"/>
              <a:pathLst>
                <a:path w="36194" h="84455">
                  <a:moveTo>
                    <a:pt x="0" y="0"/>
                  </a:moveTo>
                  <a:lnTo>
                    <a:pt x="36056" y="84197"/>
                  </a:lnTo>
                </a:path>
              </a:pathLst>
            </a:custGeom>
            <a:ln w="160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50279" y="2709659"/>
              <a:ext cx="265430" cy="243204"/>
            </a:xfrm>
            <a:custGeom>
              <a:avLst/>
              <a:gdLst/>
              <a:ahLst/>
              <a:cxnLst/>
              <a:rect l="l" t="t" r="r" b="b"/>
              <a:pathLst>
                <a:path w="265430" h="243205">
                  <a:moveTo>
                    <a:pt x="0" y="242599"/>
                  </a:moveTo>
                  <a:lnTo>
                    <a:pt x="47426" y="0"/>
                  </a:lnTo>
                </a:path>
                <a:path w="265430" h="243205">
                  <a:moveTo>
                    <a:pt x="47426" y="0"/>
                  </a:moveTo>
                  <a:lnTo>
                    <a:pt x="264925" y="0"/>
                  </a:lnTo>
                </a:path>
              </a:pathLst>
            </a:custGeom>
            <a:ln w="81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01348" y="2688059"/>
            <a:ext cx="53276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313690" algn="l"/>
              </a:tabLst>
            </a:pPr>
            <a:r>
              <a:rPr sz="1500" spc="-50" dirty="0">
                <a:latin typeface="Symbol"/>
                <a:cs typeface="Symbol"/>
              </a:rPr>
              <a:t>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i="1" spc="-25" dirty="0">
                <a:latin typeface="Times New Roman"/>
                <a:cs typeface="Times New Roman"/>
              </a:rPr>
              <a:t>E</a:t>
            </a:r>
            <a:r>
              <a:rPr sz="1275" i="1" spc="-37" baseline="-26143" dirty="0">
                <a:latin typeface="Times New Roman"/>
                <a:cs typeface="Times New Roman"/>
              </a:rPr>
              <a:t>s</a:t>
            </a:r>
            <a:endParaRPr sz="1275" baseline="-26143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43294" y="2695299"/>
            <a:ext cx="334645" cy="255270"/>
            <a:chOff x="2943294" y="2695299"/>
            <a:chExt cx="334645" cy="255270"/>
          </a:xfrm>
        </p:grpSpPr>
        <p:sp>
          <p:nvSpPr>
            <p:cNvPr id="19" name="object 19"/>
            <p:cNvSpPr/>
            <p:nvPr/>
          </p:nvSpPr>
          <p:spPr>
            <a:xfrm>
              <a:off x="2947342" y="2853548"/>
              <a:ext cx="25400" cy="14604"/>
            </a:xfrm>
            <a:custGeom>
              <a:avLst/>
              <a:gdLst/>
              <a:ahLst/>
              <a:cxnLst/>
              <a:rect l="l" t="t" r="r" b="b"/>
              <a:pathLst>
                <a:path w="25400" h="14605">
                  <a:moveTo>
                    <a:pt x="0" y="14225"/>
                  </a:moveTo>
                  <a:lnTo>
                    <a:pt x="24854" y="0"/>
                  </a:lnTo>
                </a:path>
              </a:pathLst>
            </a:custGeom>
            <a:ln w="8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72196" y="2857392"/>
              <a:ext cx="36195" cy="85090"/>
            </a:xfrm>
            <a:custGeom>
              <a:avLst/>
              <a:gdLst/>
              <a:ahLst/>
              <a:cxnLst/>
              <a:rect l="l" t="t" r="r" b="b"/>
              <a:pathLst>
                <a:path w="36194" h="85089">
                  <a:moveTo>
                    <a:pt x="0" y="0"/>
                  </a:moveTo>
                  <a:lnTo>
                    <a:pt x="35725" y="84582"/>
                  </a:lnTo>
                </a:path>
              </a:pathLst>
            </a:custGeom>
            <a:ln w="162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11805" y="2699375"/>
              <a:ext cx="266065" cy="243204"/>
            </a:xfrm>
            <a:custGeom>
              <a:avLst/>
              <a:gdLst/>
              <a:ahLst/>
              <a:cxnLst/>
              <a:rect l="l" t="t" r="r" b="b"/>
              <a:pathLst>
                <a:path w="266064" h="243205">
                  <a:moveTo>
                    <a:pt x="0" y="242599"/>
                  </a:moveTo>
                  <a:lnTo>
                    <a:pt x="47764" y="0"/>
                  </a:lnTo>
                </a:path>
                <a:path w="266064" h="243205">
                  <a:moveTo>
                    <a:pt x="47764" y="0"/>
                  </a:moveTo>
                  <a:lnTo>
                    <a:pt x="265611" y="0"/>
                  </a:lnTo>
                </a:path>
              </a:pathLst>
            </a:custGeom>
            <a:ln w="81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039726" y="2677390"/>
            <a:ext cx="243840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500" i="1" spc="-25" dirty="0">
                <a:latin typeface="Times New Roman"/>
                <a:cs typeface="Times New Roman"/>
              </a:rPr>
              <a:t>E</a:t>
            </a:r>
            <a:r>
              <a:rPr sz="1350" i="1" spc="-37" baseline="-24691" dirty="0">
                <a:latin typeface="Times New Roman"/>
                <a:cs typeface="Times New Roman"/>
              </a:rPr>
              <a:t>s</a:t>
            </a:r>
            <a:endParaRPr sz="1350" baseline="-24691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50594" y="2134361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09722" y="2134361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140452" y="1440180"/>
            <a:ext cx="2833370" cy="2252980"/>
            <a:chOff x="5140452" y="1440180"/>
            <a:chExt cx="2833370" cy="2252980"/>
          </a:xfrm>
        </p:grpSpPr>
        <p:sp>
          <p:nvSpPr>
            <p:cNvPr id="26" name="object 26"/>
            <p:cNvSpPr/>
            <p:nvPr/>
          </p:nvSpPr>
          <p:spPr>
            <a:xfrm>
              <a:off x="5721096" y="1795272"/>
              <a:ext cx="1673860" cy="1640205"/>
            </a:xfrm>
            <a:custGeom>
              <a:avLst/>
              <a:gdLst/>
              <a:ahLst/>
              <a:cxnLst/>
              <a:rect l="l" t="t" r="r" b="b"/>
              <a:pathLst>
                <a:path w="1673859" h="1640204">
                  <a:moveTo>
                    <a:pt x="0" y="819912"/>
                  </a:moveTo>
                  <a:lnTo>
                    <a:pt x="1420" y="771730"/>
                  </a:lnTo>
                  <a:lnTo>
                    <a:pt x="5629" y="724282"/>
                  </a:lnTo>
                  <a:lnTo>
                    <a:pt x="12549" y="677645"/>
                  </a:lnTo>
                  <a:lnTo>
                    <a:pt x="22100" y="631895"/>
                  </a:lnTo>
                  <a:lnTo>
                    <a:pt x="34204" y="587110"/>
                  </a:lnTo>
                  <a:lnTo>
                    <a:pt x="48783" y="543366"/>
                  </a:lnTo>
                  <a:lnTo>
                    <a:pt x="65758" y="500741"/>
                  </a:lnTo>
                  <a:lnTo>
                    <a:pt x="85050" y="459310"/>
                  </a:lnTo>
                  <a:lnTo>
                    <a:pt x="106582" y="419151"/>
                  </a:lnTo>
                  <a:lnTo>
                    <a:pt x="130274" y="380341"/>
                  </a:lnTo>
                  <a:lnTo>
                    <a:pt x="156048" y="342957"/>
                  </a:lnTo>
                  <a:lnTo>
                    <a:pt x="183826" y="307074"/>
                  </a:lnTo>
                  <a:lnTo>
                    <a:pt x="213529" y="272772"/>
                  </a:lnTo>
                  <a:lnTo>
                    <a:pt x="245078" y="240125"/>
                  </a:lnTo>
                  <a:lnTo>
                    <a:pt x="278395" y="209211"/>
                  </a:lnTo>
                  <a:lnTo>
                    <a:pt x="313401" y="180107"/>
                  </a:lnTo>
                  <a:lnTo>
                    <a:pt x="350019" y="152890"/>
                  </a:lnTo>
                  <a:lnTo>
                    <a:pt x="388169" y="127636"/>
                  </a:lnTo>
                  <a:lnTo>
                    <a:pt x="427773" y="104422"/>
                  </a:lnTo>
                  <a:lnTo>
                    <a:pt x="468752" y="83326"/>
                  </a:lnTo>
                  <a:lnTo>
                    <a:pt x="511028" y="64424"/>
                  </a:lnTo>
                  <a:lnTo>
                    <a:pt x="554522" y="47793"/>
                  </a:lnTo>
                  <a:lnTo>
                    <a:pt x="599156" y="33510"/>
                  </a:lnTo>
                  <a:lnTo>
                    <a:pt x="644851" y="21651"/>
                  </a:lnTo>
                  <a:lnTo>
                    <a:pt x="691530" y="12294"/>
                  </a:lnTo>
                  <a:lnTo>
                    <a:pt x="739112" y="5515"/>
                  </a:lnTo>
                  <a:lnTo>
                    <a:pt x="787520" y="1391"/>
                  </a:lnTo>
                  <a:lnTo>
                    <a:pt x="836676" y="0"/>
                  </a:lnTo>
                  <a:lnTo>
                    <a:pt x="885831" y="1391"/>
                  </a:lnTo>
                  <a:lnTo>
                    <a:pt x="934239" y="5515"/>
                  </a:lnTo>
                  <a:lnTo>
                    <a:pt x="981821" y="12294"/>
                  </a:lnTo>
                  <a:lnTo>
                    <a:pt x="1028500" y="21651"/>
                  </a:lnTo>
                  <a:lnTo>
                    <a:pt x="1074195" y="33510"/>
                  </a:lnTo>
                  <a:lnTo>
                    <a:pt x="1118829" y="47793"/>
                  </a:lnTo>
                  <a:lnTo>
                    <a:pt x="1162323" y="64424"/>
                  </a:lnTo>
                  <a:lnTo>
                    <a:pt x="1204599" y="83326"/>
                  </a:lnTo>
                  <a:lnTo>
                    <a:pt x="1245578" y="104422"/>
                  </a:lnTo>
                  <a:lnTo>
                    <a:pt x="1285182" y="127636"/>
                  </a:lnTo>
                  <a:lnTo>
                    <a:pt x="1323332" y="152890"/>
                  </a:lnTo>
                  <a:lnTo>
                    <a:pt x="1359950" y="180107"/>
                  </a:lnTo>
                  <a:lnTo>
                    <a:pt x="1394956" y="209211"/>
                  </a:lnTo>
                  <a:lnTo>
                    <a:pt x="1428273" y="240125"/>
                  </a:lnTo>
                  <a:lnTo>
                    <a:pt x="1459822" y="272772"/>
                  </a:lnTo>
                  <a:lnTo>
                    <a:pt x="1489525" y="307074"/>
                  </a:lnTo>
                  <a:lnTo>
                    <a:pt x="1517303" y="342957"/>
                  </a:lnTo>
                  <a:lnTo>
                    <a:pt x="1543077" y="380341"/>
                  </a:lnTo>
                  <a:lnTo>
                    <a:pt x="1566769" y="419151"/>
                  </a:lnTo>
                  <a:lnTo>
                    <a:pt x="1588301" y="459310"/>
                  </a:lnTo>
                  <a:lnTo>
                    <a:pt x="1607593" y="500741"/>
                  </a:lnTo>
                  <a:lnTo>
                    <a:pt x="1624568" y="543366"/>
                  </a:lnTo>
                  <a:lnTo>
                    <a:pt x="1639147" y="587110"/>
                  </a:lnTo>
                  <a:lnTo>
                    <a:pt x="1651251" y="631895"/>
                  </a:lnTo>
                  <a:lnTo>
                    <a:pt x="1660802" y="677645"/>
                  </a:lnTo>
                  <a:lnTo>
                    <a:pt x="1667722" y="724282"/>
                  </a:lnTo>
                  <a:lnTo>
                    <a:pt x="1671931" y="771730"/>
                  </a:lnTo>
                  <a:lnTo>
                    <a:pt x="1673352" y="819912"/>
                  </a:lnTo>
                  <a:lnTo>
                    <a:pt x="1671931" y="868093"/>
                  </a:lnTo>
                  <a:lnTo>
                    <a:pt x="1667722" y="915541"/>
                  </a:lnTo>
                  <a:lnTo>
                    <a:pt x="1660802" y="962178"/>
                  </a:lnTo>
                  <a:lnTo>
                    <a:pt x="1651251" y="1007928"/>
                  </a:lnTo>
                  <a:lnTo>
                    <a:pt x="1639147" y="1052713"/>
                  </a:lnTo>
                  <a:lnTo>
                    <a:pt x="1624568" y="1096457"/>
                  </a:lnTo>
                  <a:lnTo>
                    <a:pt x="1607593" y="1139082"/>
                  </a:lnTo>
                  <a:lnTo>
                    <a:pt x="1588301" y="1180513"/>
                  </a:lnTo>
                  <a:lnTo>
                    <a:pt x="1566769" y="1220672"/>
                  </a:lnTo>
                  <a:lnTo>
                    <a:pt x="1543077" y="1259482"/>
                  </a:lnTo>
                  <a:lnTo>
                    <a:pt x="1517303" y="1296866"/>
                  </a:lnTo>
                  <a:lnTo>
                    <a:pt x="1489525" y="1332749"/>
                  </a:lnTo>
                  <a:lnTo>
                    <a:pt x="1459822" y="1367051"/>
                  </a:lnTo>
                  <a:lnTo>
                    <a:pt x="1428273" y="1399698"/>
                  </a:lnTo>
                  <a:lnTo>
                    <a:pt x="1394956" y="1430612"/>
                  </a:lnTo>
                  <a:lnTo>
                    <a:pt x="1359950" y="1459716"/>
                  </a:lnTo>
                  <a:lnTo>
                    <a:pt x="1323332" y="1486933"/>
                  </a:lnTo>
                  <a:lnTo>
                    <a:pt x="1285182" y="1512187"/>
                  </a:lnTo>
                  <a:lnTo>
                    <a:pt x="1245578" y="1535401"/>
                  </a:lnTo>
                  <a:lnTo>
                    <a:pt x="1204599" y="1556497"/>
                  </a:lnTo>
                  <a:lnTo>
                    <a:pt x="1162323" y="1575399"/>
                  </a:lnTo>
                  <a:lnTo>
                    <a:pt x="1118829" y="1592030"/>
                  </a:lnTo>
                  <a:lnTo>
                    <a:pt x="1074195" y="1606313"/>
                  </a:lnTo>
                  <a:lnTo>
                    <a:pt x="1028500" y="1618172"/>
                  </a:lnTo>
                  <a:lnTo>
                    <a:pt x="981821" y="1627529"/>
                  </a:lnTo>
                  <a:lnTo>
                    <a:pt x="934239" y="1634308"/>
                  </a:lnTo>
                  <a:lnTo>
                    <a:pt x="885831" y="1638432"/>
                  </a:lnTo>
                  <a:lnTo>
                    <a:pt x="836676" y="1639824"/>
                  </a:lnTo>
                  <a:lnTo>
                    <a:pt x="787520" y="1638432"/>
                  </a:lnTo>
                  <a:lnTo>
                    <a:pt x="739112" y="1634308"/>
                  </a:lnTo>
                  <a:lnTo>
                    <a:pt x="691530" y="1627529"/>
                  </a:lnTo>
                  <a:lnTo>
                    <a:pt x="644851" y="1618172"/>
                  </a:lnTo>
                  <a:lnTo>
                    <a:pt x="599156" y="1606313"/>
                  </a:lnTo>
                  <a:lnTo>
                    <a:pt x="554522" y="1592030"/>
                  </a:lnTo>
                  <a:lnTo>
                    <a:pt x="511028" y="1575399"/>
                  </a:lnTo>
                  <a:lnTo>
                    <a:pt x="468752" y="1556497"/>
                  </a:lnTo>
                  <a:lnTo>
                    <a:pt x="427773" y="1535401"/>
                  </a:lnTo>
                  <a:lnTo>
                    <a:pt x="388169" y="1512187"/>
                  </a:lnTo>
                  <a:lnTo>
                    <a:pt x="350019" y="1486933"/>
                  </a:lnTo>
                  <a:lnTo>
                    <a:pt x="313401" y="1459716"/>
                  </a:lnTo>
                  <a:lnTo>
                    <a:pt x="278395" y="1430612"/>
                  </a:lnTo>
                  <a:lnTo>
                    <a:pt x="245078" y="1399698"/>
                  </a:lnTo>
                  <a:lnTo>
                    <a:pt x="213529" y="1367051"/>
                  </a:lnTo>
                  <a:lnTo>
                    <a:pt x="183826" y="1332749"/>
                  </a:lnTo>
                  <a:lnTo>
                    <a:pt x="156048" y="1296866"/>
                  </a:lnTo>
                  <a:lnTo>
                    <a:pt x="130274" y="1259482"/>
                  </a:lnTo>
                  <a:lnTo>
                    <a:pt x="106582" y="1220672"/>
                  </a:lnTo>
                  <a:lnTo>
                    <a:pt x="85050" y="1180513"/>
                  </a:lnTo>
                  <a:lnTo>
                    <a:pt x="65758" y="1139082"/>
                  </a:lnTo>
                  <a:lnTo>
                    <a:pt x="48783" y="1096457"/>
                  </a:lnTo>
                  <a:lnTo>
                    <a:pt x="34204" y="1052713"/>
                  </a:lnTo>
                  <a:lnTo>
                    <a:pt x="22100" y="1007928"/>
                  </a:lnTo>
                  <a:lnTo>
                    <a:pt x="12549" y="962178"/>
                  </a:lnTo>
                  <a:lnTo>
                    <a:pt x="5629" y="915541"/>
                  </a:lnTo>
                  <a:lnTo>
                    <a:pt x="1420" y="868093"/>
                  </a:lnTo>
                  <a:lnTo>
                    <a:pt x="0" y="8199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40452" y="1440179"/>
              <a:ext cx="2833370" cy="2252980"/>
            </a:xfrm>
            <a:custGeom>
              <a:avLst/>
              <a:gdLst/>
              <a:ahLst/>
              <a:cxnLst/>
              <a:rect l="l" t="t" r="r" b="b"/>
              <a:pathLst>
                <a:path w="2833370" h="2252979">
                  <a:moveTo>
                    <a:pt x="2833116" y="1225296"/>
                  </a:moveTo>
                  <a:lnTo>
                    <a:pt x="2820416" y="1218946"/>
                  </a:lnTo>
                  <a:lnTo>
                    <a:pt x="2756916" y="1187196"/>
                  </a:lnTo>
                  <a:lnTo>
                    <a:pt x="2756916" y="1218946"/>
                  </a:lnTo>
                  <a:lnTo>
                    <a:pt x="1429410" y="1218946"/>
                  </a:lnTo>
                  <a:lnTo>
                    <a:pt x="1423974" y="76187"/>
                  </a:lnTo>
                  <a:lnTo>
                    <a:pt x="1455801" y="76073"/>
                  </a:lnTo>
                  <a:lnTo>
                    <a:pt x="1449438" y="63500"/>
                  </a:lnTo>
                  <a:lnTo>
                    <a:pt x="1417320" y="0"/>
                  </a:lnTo>
                  <a:lnTo>
                    <a:pt x="1379601" y="76327"/>
                  </a:lnTo>
                  <a:lnTo>
                    <a:pt x="1411274" y="76225"/>
                  </a:lnTo>
                  <a:lnTo>
                    <a:pt x="1416710" y="1218946"/>
                  </a:lnTo>
                  <a:lnTo>
                    <a:pt x="0" y="1218946"/>
                  </a:lnTo>
                  <a:lnTo>
                    <a:pt x="0" y="1231646"/>
                  </a:lnTo>
                  <a:lnTo>
                    <a:pt x="1416773" y="1231646"/>
                  </a:lnTo>
                  <a:lnTo>
                    <a:pt x="1421638" y="2252472"/>
                  </a:lnTo>
                  <a:lnTo>
                    <a:pt x="1434338" y="2252472"/>
                  </a:lnTo>
                  <a:lnTo>
                    <a:pt x="1429473" y="1231646"/>
                  </a:lnTo>
                  <a:lnTo>
                    <a:pt x="2756916" y="1231646"/>
                  </a:lnTo>
                  <a:lnTo>
                    <a:pt x="2756916" y="1263396"/>
                  </a:lnTo>
                  <a:lnTo>
                    <a:pt x="2820416" y="1231646"/>
                  </a:lnTo>
                  <a:lnTo>
                    <a:pt x="2833116" y="12252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1972" y="3084575"/>
              <a:ext cx="99060" cy="9753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1652" y="2025396"/>
              <a:ext cx="97536" cy="990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82640" y="2036063"/>
              <a:ext cx="97536" cy="9753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2320" y="3075431"/>
              <a:ext cx="99059" cy="9753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738109" y="2656713"/>
            <a:ext cx="3073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Times New Roman"/>
                <a:cs typeface="Times New Roman"/>
              </a:rPr>
              <a:t>Re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601206" y="1295781"/>
            <a:ext cx="3098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Times New Roman"/>
                <a:cs typeface="Times New Roman"/>
              </a:rPr>
              <a:t>Im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577456" y="2294502"/>
            <a:ext cx="793115" cy="354330"/>
            <a:chOff x="6577456" y="2294502"/>
            <a:chExt cx="793115" cy="354330"/>
          </a:xfrm>
        </p:grpSpPr>
        <p:sp>
          <p:nvSpPr>
            <p:cNvPr id="35" name="object 35"/>
            <p:cNvSpPr/>
            <p:nvPr/>
          </p:nvSpPr>
          <p:spPr>
            <a:xfrm>
              <a:off x="6577456" y="2405507"/>
              <a:ext cx="793115" cy="243204"/>
            </a:xfrm>
            <a:custGeom>
              <a:avLst/>
              <a:gdLst/>
              <a:ahLst/>
              <a:cxnLst/>
              <a:rect l="l" t="t" r="r" b="b"/>
              <a:pathLst>
                <a:path w="793115" h="243205">
                  <a:moveTo>
                    <a:pt x="717471" y="30480"/>
                  </a:moveTo>
                  <a:lnTo>
                    <a:pt x="0" y="231012"/>
                  </a:lnTo>
                  <a:lnTo>
                    <a:pt x="3301" y="243204"/>
                  </a:lnTo>
                  <a:lnTo>
                    <a:pt x="720927" y="42789"/>
                  </a:lnTo>
                  <a:lnTo>
                    <a:pt x="717471" y="30480"/>
                  </a:lnTo>
                  <a:close/>
                </a:path>
                <a:path w="793115" h="243205">
                  <a:moveTo>
                    <a:pt x="780544" y="27050"/>
                  </a:moveTo>
                  <a:lnTo>
                    <a:pt x="729742" y="27050"/>
                  </a:lnTo>
                  <a:lnTo>
                    <a:pt x="733171" y="39369"/>
                  </a:lnTo>
                  <a:lnTo>
                    <a:pt x="720927" y="42789"/>
                  </a:lnTo>
                  <a:lnTo>
                    <a:pt x="729488" y="73278"/>
                  </a:lnTo>
                  <a:lnTo>
                    <a:pt x="780544" y="27050"/>
                  </a:lnTo>
                  <a:close/>
                </a:path>
                <a:path w="793115" h="243205">
                  <a:moveTo>
                    <a:pt x="729742" y="27050"/>
                  </a:moveTo>
                  <a:lnTo>
                    <a:pt x="717471" y="30480"/>
                  </a:lnTo>
                  <a:lnTo>
                    <a:pt x="720927" y="42789"/>
                  </a:lnTo>
                  <a:lnTo>
                    <a:pt x="733171" y="39369"/>
                  </a:lnTo>
                  <a:lnTo>
                    <a:pt x="729742" y="27050"/>
                  </a:lnTo>
                  <a:close/>
                </a:path>
                <a:path w="793115" h="243205">
                  <a:moveTo>
                    <a:pt x="708914" y="0"/>
                  </a:moveTo>
                  <a:lnTo>
                    <a:pt x="717471" y="30480"/>
                  </a:lnTo>
                  <a:lnTo>
                    <a:pt x="729742" y="27050"/>
                  </a:lnTo>
                  <a:lnTo>
                    <a:pt x="780544" y="27050"/>
                  </a:lnTo>
                  <a:lnTo>
                    <a:pt x="792607" y="16128"/>
                  </a:lnTo>
                  <a:lnTo>
                    <a:pt x="7089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850167" y="2452736"/>
              <a:ext cx="24765" cy="14604"/>
            </a:xfrm>
            <a:custGeom>
              <a:avLst/>
              <a:gdLst/>
              <a:ahLst/>
              <a:cxnLst/>
              <a:rect l="l" t="t" r="r" b="b"/>
              <a:pathLst>
                <a:path w="24765" h="14605">
                  <a:moveTo>
                    <a:pt x="0" y="14225"/>
                  </a:moveTo>
                  <a:lnTo>
                    <a:pt x="24760" y="0"/>
                  </a:lnTo>
                </a:path>
              </a:pathLst>
            </a:custGeom>
            <a:ln w="80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874928" y="2456580"/>
              <a:ext cx="36195" cy="85090"/>
            </a:xfrm>
            <a:custGeom>
              <a:avLst/>
              <a:gdLst/>
              <a:ahLst/>
              <a:cxnLst/>
              <a:rect l="l" t="t" r="r" b="b"/>
              <a:pathLst>
                <a:path w="36195" h="85089">
                  <a:moveTo>
                    <a:pt x="0" y="0"/>
                  </a:moveTo>
                  <a:lnTo>
                    <a:pt x="35590" y="84582"/>
                  </a:lnTo>
                </a:path>
              </a:pathLst>
            </a:custGeom>
            <a:ln w="16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914387" y="2298563"/>
              <a:ext cx="264795" cy="243204"/>
            </a:xfrm>
            <a:custGeom>
              <a:avLst/>
              <a:gdLst/>
              <a:ahLst/>
              <a:cxnLst/>
              <a:rect l="l" t="t" r="r" b="b"/>
              <a:pathLst>
                <a:path w="264795" h="243205">
                  <a:moveTo>
                    <a:pt x="0" y="242599"/>
                  </a:moveTo>
                  <a:lnTo>
                    <a:pt x="47583" y="0"/>
                  </a:lnTo>
                </a:path>
                <a:path w="264795" h="243205">
                  <a:moveTo>
                    <a:pt x="47583" y="0"/>
                  </a:moveTo>
                  <a:lnTo>
                    <a:pt x="264607" y="0"/>
                  </a:lnTo>
                </a:path>
              </a:pathLst>
            </a:custGeom>
            <a:ln w="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089706" y="2405786"/>
            <a:ext cx="69850" cy="161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00" i="1" spc="-50" dirty="0">
                <a:latin typeface="Times New Roman"/>
                <a:cs typeface="Times New Roman"/>
              </a:rPr>
              <a:t>s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967458" y="2276578"/>
            <a:ext cx="144780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i="1" spc="-50" dirty="0">
                <a:latin typeface="Times New Roman"/>
                <a:cs typeface="Times New Roman"/>
              </a:rPr>
              <a:t>E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169657" y="1678000"/>
            <a:ext cx="2540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00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775705" y="1678000"/>
            <a:ext cx="2540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01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86754" y="3217290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10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258557" y="3172714"/>
            <a:ext cx="236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Times New Roman"/>
                <a:cs typeface="Times New Roman"/>
              </a:rPr>
              <a:t>11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34390" y="3517519"/>
            <a:ext cx="2024380" cy="2122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6025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Times New Roman"/>
                <a:cs typeface="Times New Roman"/>
              </a:rPr>
              <a:t>BPSK</a:t>
            </a:r>
            <a:endParaRPr sz="2400">
              <a:latin typeface="Times New Roman"/>
              <a:cs typeface="Times New Roman"/>
            </a:endParaRPr>
          </a:p>
          <a:p>
            <a:pPr marL="146050">
              <a:lnSpc>
                <a:spcPct val="100000"/>
              </a:lnSpc>
              <a:spcBef>
                <a:spcPts val="1880"/>
              </a:spcBef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0010110111</a:t>
            </a:r>
            <a:endParaRPr sz="2400">
              <a:latin typeface="Times New Roman"/>
              <a:cs typeface="Times New Roman"/>
            </a:endParaRPr>
          </a:p>
          <a:p>
            <a:pPr marL="57150">
              <a:lnSpc>
                <a:spcPct val="100000"/>
              </a:lnSpc>
              <a:spcBef>
                <a:spcPts val="985"/>
              </a:spcBef>
            </a:pPr>
            <a:r>
              <a:rPr sz="2400" b="1" spc="-10" dirty="0">
                <a:latin typeface="Times New Roman"/>
                <a:cs typeface="Times New Roman"/>
              </a:rPr>
              <a:t>BPSK: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20"/>
              </a:spcBef>
            </a:pPr>
            <a:r>
              <a:rPr sz="2400" b="1" spc="-10" dirty="0">
                <a:latin typeface="Times New Roman"/>
                <a:cs typeface="Times New Roman"/>
              </a:rPr>
              <a:t>QPSK: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31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241" y="377189"/>
            <a:ext cx="6741159" cy="854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Black"/>
                <a:cs typeface="Arial Black"/>
              </a:rPr>
              <a:t>COMPLEX</a:t>
            </a:r>
            <a:r>
              <a:rPr sz="2000" spc="-60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REPRESENTATION:</a:t>
            </a:r>
            <a:r>
              <a:rPr sz="2000" spc="-70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SYMBOL</a:t>
            </a:r>
            <a:r>
              <a:rPr sz="2000" spc="-55" dirty="0">
                <a:latin typeface="Arial Black"/>
                <a:cs typeface="Arial Black"/>
              </a:rPr>
              <a:t> </a:t>
            </a:r>
            <a:r>
              <a:rPr sz="2000" spc="-10" dirty="0">
                <a:latin typeface="Arial Black"/>
                <a:cs typeface="Arial Black"/>
              </a:rPr>
              <a:t>ENERGY</a:t>
            </a:r>
            <a:endParaRPr sz="20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720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Symbol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energy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i="1" spc="-25" dirty="0">
                <a:solidFill>
                  <a:srgbClr val="000099"/>
                </a:solidFill>
                <a:latin typeface="Times New Roman"/>
                <a:cs typeface="Times New Roman"/>
              </a:rPr>
              <a:t>E</a:t>
            </a:r>
            <a:r>
              <a:rPr sz="1600" b="1" i="1" spc="-25" dirty="0">
                <a:solidFill>
                  <a:srgbClr val="000099"/>
                </a:solidFill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0444" y="1212586"/>
            <a:ext cx="2724785" cy="74739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84"/>
              </a:spcBef>
              <a:tabLst>
                <a:tab pos="3244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If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modulation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is</a:t>
            </a:r>
            <a:endParaRPr sz="1800">
              <a:latin typeface="Times New Roman"/>
              <a:cs typeface="Times New Roman"/>
            </a:endParaRPr>
          </a:p>
          <a:p>
            <a:pPr marR="43180" algn="r">
              <a:lnSpc>
                <a:spcPct val="100000"/>
              </a:lnSpc>
              <a:spcBef>
                <a:spcPts val="490"/>
              </a:spcBef>
            </a:pPr>
            <a:r>
              <a:rPr sz="3300" spc="-1679" baseline="21464" dirty="0">
                <a:latin typeface="Times New Roman"/>
                <a:cs typeface="Times New Roman"/>
              </a:rPr>
              <a:t>~</a:t>
            </a:r>
            <a:r>
              <a:rPr sz="2200" i="1" spc="20" dirty="0">
                <a:latin typeface="Times New Roman"/>
                <a:cs typeface="Times New Roman"/>
              </a:rPr>
              <a:t>s</a:t>
            </a:r>
            <a:r>
              <a:rPr sz="2200" i="1" spc="-1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</a:t>
            </a:r>
            <a:r>
              <a:rPr sz="2200" i="1" dirty="0">
                <a:latin typeface="Times New Roman"/>
                <a:cs typeface="Times New Roman"/>
              </a:rPr>
              <a:t>t</a:t>
            </a:r>
            <a:r>
              <a:rPr sz="2200" dirty="0">
                <a:latin typeface="Times New Roman"/>
                <a:cs typeface="Times New Roman"/>
              </a:rPr>
              <a:t>)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Symbol"/>
                <a:cs typeface="Symbol"/>
              </a:rPr>
              <a:t></a:t>
            </a:r>
            <a:endParaRPr sz="2200">
              <a:latin typeface="Symbol"/>
              <a:cs typeface="Symbo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58017" y="1616152"/>
            <a:ext cx="484505" cy="370840"/>
            <a:chOff x="3858017" y="1616152"/>
            <a:chExt cx="484505" cy="370840"/>
          </a:xfrm>
        </p:grpSpPr>
        <p:sp>
          <p:nvSpPr>
            <p:cNvPr id="9" name="object 9"/>
            <p:cNvSpPr/>
            <p:nvPr/>
          </p:nvSpPr>
          <p:spPr>
            <a:xfrm>
              <a:off x="3863667" y="1846264"/>
              <a:ext cx="36195" cy="20955"/>
            </a:xfrm>
            <a:custGeom>
              <a:avLst/>
              <a:gdLst/>
              <a:ahLst/>
              <a:cxnLst/>
              <a:rect l="l" t="t" r="r" b="b"/>
              <a:pathLst>
                <a:path w="36195" h="20955">
                  <a:moveTo>
                    <a:pt x="0" y="20697"/>
                  </a:moveTo>
                  <a:lnTo>
                    <a:pt x="36018" y="0"/>
                  </a:lnTo>
                </a:path>
              </a:pathLst>
            </a:custGeom>
            <a:ln w="112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99686" y="1852418"/>
              <a:ext cx="52705" cy="122555"/>
            </a:xfrm>
            <a:custGeom>
              <a:avLst/>
              <a:gdLst/>
              <a:ahLst/>
              <a:cxnLst/>
              <a:rect l="l" t="t" r="r" b="b"/>
              <a:pathLst>
                <a:path w="52704" h="122555">
                  <a:moveTo>
                    <a:pt x="0" y="0"/>
                  </a:moveTo>
                  <a:lnTo>
                    <a:pt x="52262" y="122502"/>
                  </a:lnTo>
                </a:path>
              </a:pathLst>
            </a:custGeom>
            <a:ln w="23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57734" y="1621952"/>
              <a:ext cx="384810" cy="353060"/>
            </a:xfrm>
            <a:custGeom>
              <a:avLst/>
              <a:gdLst/>
              <a:ahLst/>
              <a:cxnLst/>
              <a:rect l="l" t="t" r="r" b="b"/>
              <a:pathLst>
                <a:path w="384810" h="353060">
                  <a:moveTo>
                    <a:pt x="0" y="352969"/>
                  </a:moveTo>
                  <a:lnTo>
                    <a:pt x="69109" y="0"/>
                  </a:lnTo>
                </a:path>
                <a:path w="384810" h="353060">
                  <a:moveTo>
                    <a:pt x="69109" y="0"/>
                  </a:moveTo>
                  <a:lnTo>
                    <a:pt x="384400" y="0"/>
                  </a:lnTo>
                </a:path>
              </a:pathLst>
            </a:custGeom>
            <a:ln w="11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014863" y="1492784"/>
            <a:ext cx="1590040" cy="487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200" i="1" dirty="0">
                <a:latin typeface="Times New Roman"/>
                <a:cs typeface="Times New Roman"/>
              </a:rPr>
              <a:t>E</a:t>
            </a:r>
            <a:r>
              <a:rPr sz="1950" i="1" baseline="-23504" dirty="0">
                <a:latin typeface="Times New Roman"/>
                <a:cs typeface="Times New Roman"/>
              </a:rPr>
              <a:t>s</a:t>
            </a:r>
            <a:r>
              <a:rPr sz="1950" i="1" spc="644" baseline="-23504" dirty="0">
                <a:latin typeface="Times New Roman"/>
                <a:cs typeface="Times New Roman"/>
              </a:rPr>
              <a:t> </a:t>
            </a:r>
            <a:r>
              <a:rPr sz="2200" spc="-80" dirty="0">
                <a:latin typeface="Times New Roman"/>
                <a:cs typeface="Times New Roman"/>
              </a:rPr>
              <a:t>exp</a:t>
            </a:r>
            <a:r>
              <a:rPr sz="3000" spc="-80" dirty="0">
                <a:latin typeface="Symbol"/>
                <a:cs typeface="Symbol"/>
              </a:rPr>
              <a:t></a:t>
            </a:r>
            <a:r>
              <a:rPr sz="3000" spc="-445" dirty="0">
                <a:latin typeface="Times New Roman"/>
                <a:cs typeface="Times New Roman"/>
              </a:rPr>
              <a:t> </a:t>
            </a:r>
            <a:r>
              <a:rPr sz="2200" i="1" spc="-25" dirty="0">
                <a:latin typeface="Times New Roman"/>
                <a:cs typeface="Times New Roman"/>
              </a:rPr>
              <a:t>j</a:t>
            </a:r>
            <a:r>
              <a:rPr sz="2350" spc="-25" dirty="0">
                <a:latin typeface="Symbol"/>
                <a:cs typeface="Symbol"/>
              </a:rPr>
              <a:t></a:t>
            </a:r>
            <a:r>
              <a:rPr sz="2350" spc="-31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(</a:t>
            </a:r>
            <a:r>
              <a:rPr sz="2200" i="1" spc="-20" dirty="0">
                <a:latin typeface="Times New Roman"/>
                <a:cs typeface="Times New Roman"/>
              </a:rPr>
              <a:t>t</a:t>
            </a:r>
            <a:r>
              <a:rPr sz="2200" spc="-20" dirty="0">
                <a:latin typeface="Times New Roman"/>
                <a:cs typeface="Times New Roman"/>
              </a:rPr>
              <a:t>)</a:t>
            </a:r>
            <a:r>
              <a:rPr sz="3000" spc="-20" dirty="0">
                <a:latin typeface="Symbol"/>
                <a:cs typeface="Symbol"/>
              </a:rPr>
              <a:t>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7442" y="2031790"/>
            <a:ext cx="3357245" cy="71564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24485" indent="-286385">
              <a:lnSpc>
                <a:spcPct val="100000"/>
              </a:lnSpc>
              <a:spcBef>
                <a:spcPts val="455"/>
              </a:spcBef>
              <a:buChar char="–"/>
              <a:tabLst>
                <a:tab pos="324485" algn="l"/>
                <a:tab pos="3064510" algn="l"/>
              </a:tabLst>
            </a:pPr>
            <a:r>
              <a:rPr sz="2700" baseline="1543" dirty="0">
                <a:latin typeface="Times New Roman"/>
                <a:cs typeface="Times New Roman"/>
              </a:rPr>
              <a:t>The</a:t>
            </a:r>
            <a:r>
              <a:rPr sz="2700" spc="-37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energy</a:t>
            </a:r>
            <a:r>
              <a:rPr sz="2700" spc="-52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of</a:t>
            </a:r>
            <a:r>
              <a:rPr sz="2700" spc="-37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one</a:t>
            </a:r>
            <a:r>
              <a:rPr sz="2700" spc="-30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symbol</a:t>
            </a:r>
            <a:r>
              <a:rPr sz="2700" spc="-60" baseline="1543" dirty="0">
                <a:latin typeface="Times New Roman"/>
                <a:cs typeface="Times New Roman"/>
              </a:rPr>
              <a:t> </a:t>
            </a:r>
            <a:r>
              <a:rPr sz="2700" spc="-37" baseline="1543" dirty="0">
                <a:latin typeface="Times New Roman"/>
                <a:cs typeface="Times New Roman"/>
              </a:rPr>
              <a:t>is</a:t>
            </a:r>
            <a:r>
              <a:rPr sz="2700" baseline="1543" dirty="0">
                <a:latin typeface="Times New Roman"/>
                <a:cs typeface="Times New Roman"/>
              </a:rPr>
              <a:t>	</a:t>
            </a:r>
            <a:r>
              <a:rPr sz="2200" i="1" spc="-25" dirty="0">
                <a:latin typeface="Times New Roman"/>
                <a:cs typeface="Times New Roman"/>
              </a:rPr>
              <a:t>E</a:t>
            </a:r>
            <a:r>
              <a:rPr sz="1950" i="1" spc="-37" baseline="-23504" dirty="0">
                <a:latin typeface="Times New Roman"/>
                <a:cs typeface="Times New Roman"/>
              </a:rPr>
              <a:t>s</a:t>
            </a:r>
            <a:endParaRPr sz="1950" baseline="-23504">
              <a:latin typeface="Times New Roman"/>
              <a:cs typeface="Times New Roman"/>
            </a:endParaRPr>
          </a:p>
          <a:p>
            <a:pPr marL="723900" lvl="1" indent="-229235">
              <a:lnSpc>
                <a:spcPct val="100000"/>
              </a:lnSpc>
              <a:spcBef>
                <a:spcPts val="280"/>
              </a:spcBef>
              <a:buChar char="•"/>
              <a:tabLst>
                <a:tab pos="723900" algn="l"/>
              </a:tabLst>
            </a:pPr>
            <a:r>
              <a:rPr sz="1800" spc="-10" dirty="0">
                <a:latin typeface="Times New Roman"/>
                <a:cs typeface="Times New Roman"/>
              </a:rPr>
              <a:t>Proof: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63911" y="2118486"/>
            <a:ext cx="82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6089" y="4379467"/>
            <a:ext cx="18237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Bit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energy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i="1" spc="-25" dirty="0">
                <a:solidFill>
                  <a:srgbClr val="000099"/>
                </a:solidFill>
                <a:latin typeface="Times New Roman"/>
                <a:cs typeface="Times New Roman"/>
              </a:rPr>
              <a:t>E</a:t>
            </a:r>
            <a:r>
              <a:rPr sz="1600" b="1" i="1" spc="-25" dirty="0">
                <a:solidFill>
                  <a:srgbClr val="000099"/>
                </a:solidFill>
                <a:latin typeface="Times New Roman"/>
                <a:cs typeface="Times New Roman"/>
              </a:rPr>
              <a:t>b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3594" y="4686046"/>
            <a:ext cx="2275840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energy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bit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#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symbol: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51276" y="5603747"/>
            <a:ext cx="1922145" cy="422275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1905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5"/>
              </a:spcBef>
            </a:pPr>
            <a:r>
              <a:rPr sz="2200" i="1" dirty="0">
                <a:latin typeface="Times New Roman"/>
                <a:cs typeface="Times New Roman"/>
              </a:rPr>
              <a:t>E</a:t>
            </a:r>
            <a:r>
              <a:rPr sz="1950" i="1" baseline="-23504" dirty="0">
                <a:latin typeface="Times New Roman"/>
                <a:cs typeface="Times New Roman"/>
              </a:rPr>
              <a:t>b</a:t>
            </a:r>
            <a:r>
              <a:rPr sz="1950" i="1" spc="712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35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E</a:t>
            </a:r>
            <a:r>
              <a:rPr sz="1950" i="1" baseline="-23504" dirty="0">
                <a:latin typeface="Times New Roman"/>
                <a:cs typeface="Times New Roman"/>
              </a:rPr>
              <a:t>s</a:t>
            </a:r>
            <a:r>
              <a:rPr sz="1950" i="1" spc="472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/</a:t>
            </a:r>
            <a:r>
              <a:rPr sz="2200" spc="-19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log</a:t>
            </a:r>
            <a:r>
              <a:rPr sz="1950" baseline="-23504" dirty="0">
                <a:latin typeface="Times New Roman"/>
                <a:cs typeface="Times New Roman"/>
              </a:rPr>
              <a:t>2</a:t>
            </a:r>
            <a:r>
              <a:rPr sz="1950" spc="382" baseline="-23504" dirty="0">
                <a:latin typeface="Times New Roman"/>
                <a:cs typeface="Times New Roman"/>
              </a:rPr>
              <a:t> </a:t>
            </a:r>
            <a:r>
              <a:rPr sz="2200" i="1" spc="20" dirty="0">
                <a:latin typeface="Times New Roman"/>
                <a:cs typeface="Times New Roman"/>
              </a:rPr>
              <a:t>M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41383" y="5030120"/>
            <a:ext cx="848360" cy="3638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200" dirty="0">
                <a:latin typeface="Times New Roman"/>
                <a:cs typeface="Times New Roman"/>
              </a:rPr>
              <a:t>log</a:t>
            </a:r>
            <a:r>
              <a:rPr sz="1950" baseline="-23504" dirty="0">
                <a:latin typeface="Times New Roman"/>
                <a:cs typeface="Times New Roman"/>
              </a:rPr>
              <a:t>2</a:t>
            </a:r>
            <a:r>
              <a:rPr sz="1950" spc="509" baseline="-23504" dirty="0">
                <a:latin typeface="Times New Roman"/>
                <a:cs typeface="Times New Roman"/>
              </a:rPr>
              <a:t> </a:t>
            </a:r>
            <a:r>
              <a:rPr sz="2200" i="1" spc="-5" dirty="0">
                <a:latin typeface="Times New Roman"/>
                <a:cs typeface="Times New Roman"/>
              </a:rPr>
              <a:t>M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COMPLEX</a:t>
            </a:r>
            <a:r>
              <a:rPr spc="-70" dirty="0"/>
              <a:t> </a:t>
            </a:r>
            <a:r>
              <a:rPr spc="-10" dirty="0"/>
              <a:t>REPRESENTATION</a:t>
            </a:r>
          </a:p>
        </p:txBody>
      </p:sp>
      <p:sp>
        <p:nvSpPr>
          <p:cNvPr id="7" name="object 7"/>
          <p:cNvSpPr/>
          <p:nvPr/>
        </p:nvSpPr>
        <p:spPr>
          <a:xfrm>
            <a:off x="2699004" y="1583436"/>
            <a:ext cx="3261360" cy="541020"/>
          </a:xfrm>
          <a:custGeom>
            <a:avLst/>
            <a:gdLst/>
            <a:ahLst/>
            <a:cxnLst/>
            <a:rect l="l" t="t" r="r" b="b"/>
            <a:pathLst>
              <a:path w="3261360" h="541019">
                <a:moveTo>
                  <a:pt x="3261360" y="0"/>
                </a:moveTo>
                <a:lnTo>
                  <a:pt x="0" y="0"/>
                </a:lnTo>
                <a:lnTo>
                  <a:pt x="0" y="541020"/>
                </a:lnTo>
                <a:lnTo>
                  <a:pt x="3261360" y="541020"/>
                </a:lnTo>
                <a:lnTo>
                  <a:pt x="3261360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8340" y="900430"/>
            <a:ext cx="6600190" cy="1162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Signals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pass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through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channel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with flat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AWGN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55"/>
              </a:spcBef>
            </a:pPr>
            <a:endParaRPr sz="2000">
              <a:latin typeface="Times New Roman"/>
              <a:cs typeface="Times New Roman"/>
            </a:endParaRPr>
          </a:p>
          <a:p>
            <a:pPr marR="468630" algn="ctr">
              <a:lnSpc>
                <a:spcPct val="100000"/>
              </a:lnSpc>
              <a:spcBef>
                <a:spcPts val="5"/>
              </a:spcBef>
            </a:pPr>
            <a:r>
              <a:rPr sz="2650" i="1" spc="25" dirty="0">
                <a:latin typeface="Times New Roman"/>
                <a:cs typeface="Times New Roman"/>
              </a:rPr>
              <a:t>h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1779" y="2439284"/>
            <a:ext cx="218440" cy="43560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650" spc="20" dirty="0">
                <a:latin typeface="Times New Roman"/>
                <a:cs typeface="Times New Roman"/>
              </a:rPr>
              <a:t>~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97955" y="2886030"/>
            <a:ext cx="1274445" cy="2641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111250" algn="l"/>
              </a:tabLst>
            </a:pPr>
            <a:r>
              <a:rPr sz="1550" i="1" spc="-50" dirty="0">
                <a:latin typeface="Times New Roman"/>
                <a:cs typeface="Times New Roman"/>
              </a:rPr>
              <a:t>I</a:t>
            </a:r>
            <a:r>
              <a:rPr sz="1550" i="1" dirty="0">
                <a:latin typeface="Times New Roman"/>
                <a:cs typeface="Times New Roman"/>
              </a:rPr>
              <a:t>	</a:t>
            </a:r>
            <a:r>
              <a:rPr sz="1550" i="1" spc="-50" dirty="0">
                <a:latin typeface="Times New Roman"/>
                <a:cs typeface="Times New Roman"/>
              </a:rPr>
              <a:t>Q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1956" y="2657884"/>
            <a:ext cx="2738120" cy="43560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2375535" algn="l"/>
              </a:tabLst>
            </a:pPr>
            <a:r>
              <a:rPr sz="2650" i="1" spc="65" dirty="0">
                <a:latin typeface="Times New Roman"/>
                <a:cs typeface="Times New Roman"/>
              </a:rPr>
              <a:t>h</a:t>
            </a:r>
            <a:r>
              <a:rPr sz="2650" i="1" spc="-360" dirty="0">
                <a:latin typeface="Times New Roman"/>
                <a:cs typeface="Times New Roman"/>
              </a:rPr>
              <a:t> </a:t>
            </a:r>
            <a:r>
              <a:rPr sz="2650" spc="75" dirty="0">
                <a:latin typeface="Times New Roman"/>
                <a:cs typeface="Times New Roman"/>
              </a:rPr>
              <a:t>(</a:t>
            </a:r>
            <a:r>
              <a:rPr sz="2650" i="1" spc="75" dirty="0">
                <a:latin typeface="Times New Roman"/>
                <a:cs typeface="Times New Roman"/>
              </a:rPr>
              <a:t>t</a:t>
            </a:r>
            <a:r>
              <a:rPr sz="2650" spc="75" dirty="0">
                <a:latin typeface="Times New Roman"/>
                <a:cs typeface="Times New Roman"/>
              </a:rPr>
              <a:t>)</a:t>
            </a:r>
            <a:r>
              <a:rPr sz="2650" spc="-75" dirty="0">
                <a:latin typeface="Times New Roman"/>
                <a:cs typeface="Times New Roman"/>
              </a:rPr>
              <a:t> </a:t>
            </a:r>
            <a:r>
              <a:rPr sz="2650" spc="85" dirty="0">
                <a:latin typeface="Symbol"/>
                <a:cs typeface="Symbol"/>
              </a:rPr>
              <a:t></a:t>
            </a:r>
            <a:r>
              <a:rPr sz="2650" spc="-90" dirty="0">
                <a:latin typeface="Times New Roman"/>
                <a:cs typeface="Times New Roman"/>
              </a:rPr>
              <a:t> </a:t>
            </a:r>
            <a:r>
              <a:rPr sz="2650" i="1" spc="65" dirty="0">
                <a:latin typeface="Times New Roman"/>
                <a:cs typeface="Times New Roman"/>
              </a:rPr>
              <a:t>h</a:t>
            </a:r>
            <a:r>
              <a:rPr sz="2650" i="1" spc="265" dirty="0">
                <a:latin typeface="Times New Roman"/>
                <a:cs typeface="Times New Roman"/>
              </a:rPr>
              <a:t> </a:t>
            </a:r>
            <a:r>
              <a:rPr sz="2650" spc="75" dirty="0">
                <a:latin typeface="Times New Roman"/>
                <a:cs typeface="Times New Roman"/>
              </a:rPr>
              <a:t>(</a:t>
            </a:r>
            <a:r>
              <a:rPr sz="2650" i="1" spc="75" dirty="0">
                <a:latin typeface="Times New Roman"/>
                <a:cs typeface="Times New Roman"/>
              </a:rPr>
              <a:t>t</a:t>
            </a:r>
            <a:r>
              <a:rPr sz="2650" spc="75" dirty="0">
                <a:latin typeface="Times New Roman"/>
                <a:cs typeface="Times New Roman"/>
              </a:rPr>
              <a:t>)</a:t>
            </a:r>
            <a:r>
              <a:rPr sz="2650" spc="-250" dirty="0">
                <a:latin typeface="Times New Roman"/>
                <a:cs typeface="Times New Roman"/>
              </a:rPr>
              <a:t> </a:t>
            </a:r>
            <a:r>
              <a:rPr sz="2650" spc="85" dirty="0">
                <a:latin typeface="Symbol"/>
                <a:cs typeface="Symbol"/>
              </a:rPr>
              <a:t></a:t>
            </a:r>
            <a:r>
              <a:rPr sz="2650" spc="295" dirty="0">
                <a:latin typeface="Times New Roman"/>
                <a:cs typeface="Times New Roman"/>
              </a:rPr>
              <a:t> </a:t>
            </a:r>
            <a:r>
              <a:rPr sz="2650" i="1" spc="-25" dirty="0">
                <a:latin typeface="Times New Roman"/>
                <a:cs typeface="Times New Roman"/>
              </a:rPr>
              <a:t>jh</a:t>
            </a:r>
            <a:r>
              <a:rPr sz="2650" i="1" dirty="0">
                <a:latin typeface="Times New Roman"/>
                <a:cs typeface="Times New Roman"/>
              </a:rPr>
              <a:t>	</a:t>
            </a:r>
            <a:r>
              <a:rPr sz="2650" spc="50" dirty="0">
                <a:latin typeface="Times New Roman"/>
                <a:cs typeface="Times New Roman"/>
              </a:rPr>
              <a:t>(</a:t>
            </a:r>
            <a:r>
              <a:rPr sz="2650" i="1" spc="50" dirty="0">
                <a:latin typeface="Times New Roman"/>
                <a:cs typeface="Times New Roman"/>
              </a:rPr>
              <a:t>t</a:t>
            </a:r>
            <a:r>
              <a:rPr sz="2650" spc="50" dirty="0">
                <a:latin typeface="Times New Roman"/>
                <a:cs typeface="Times New Roman"/>
              </a:rPr>
              <a:t>)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13072" y="2671064"/>
            <a:ext cx="33007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: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time-varying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flat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fading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5032" y="3532019"/>
            <a:ext cx="2798445" cy="49275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ts val="2475"/>
              </a:lnSpc>
              <a:spcBef>
                <a:spcPts val="140"/>
              </a:spcBef>
              <a:tabLst>
                <a:tab pos="1242695" algn="l"/>
                <a:tab pos="2409825" algn="l"/>
              </a:tabLst>
            </a:pPr>
            <a:r>
              <a:rPr sz="2650" i="1" spc="-1225" dirty="0">
                <a:latin typeface="Times New Roman"/>
                <a:cs typeface="Times New Roman"/>
              </a:rPr>
              <a:t>n</a:t>
            </a:r>
            <a:r>
              <a:rPr sz="3975" spc="104" baseline="22012" dirty="0">
                <a:latin typeface="Times New Roman"/>
                <a:cs typeface="Times New Roman"/>
              </a:rPr>
              <a:t>~</a:t>
            </a:r>
            <a:r>
              <a:rPr sz="2650" spc="-20" dirty="0">
                <a:latin typeface="Times New Roman"/>
                <a:cs typeface="Times New Roman"/>
              </a:rPr>
              <a:t>(</a:t>
            </a:r>
            <a:r>
              <a:rPr sz="2650" i="1" spc="180" dirty="0">
                <a:latin typeface="Times New Roman"/>
                <a:cs typeface="Times New Roman"/>
              </a:rPr>
              <a:t>t</a:t>
            </a:r>
            <a:r>
              <a:rPr sz="2650" spc="35" dirty="0">
                <a:latin typeface="Times New Roman"/>
                <a:cs typeface="Times New Roman"/>
              </a:rPr>
              <a:t>)</a:t>
            </a:r>
            <a:r>
              <a:rPr sz="2650" spc="-70" dirty="0">
                <a:latin typeface="Times New Roman"/>
                <a:cs typeface="Times New Roman"/>
              </a:rPr>
              <a:t> </a:t>
            </a:r>
            <a:r>
              <a:rPr sz="2650" spc="85" dirty="0">
                <a:latin typeface="Symbol"/>
                <a:cs typeface="Symbol"/>
              </a:rPr>
              <a:t></a:t>
            </a:r>
            <a:r>
              <a:rPr sz="2650" spc="-75" dirty="0">
                <a:latin typeface="Times New Roman"/>
                <a:cs typeface="Times New Roman"/>
              </a:rPr>
              <a:t> </a:t>
            </a:r>
            <a:r>
              <a:rPr sz="2650" i="1" spc="25" dirty="0">
                <a:latin typeface="Times New Roman"/>
                <a:cs typeface="Times New Roman"/>
              </a:rPr>
              <a:t>n</a:t>
            </a:r>
            <a:r>
              <a:rPr sz="2650" i="1" dirty="0">
                <a:latin typeface="Times New Roman"/>
                <a:cs typeface="Times New Roman"/>
              </a:rPr>
              <a:t>	</a:t>
            </a:r>
            <a:r>
              <a:rPr sz="2650" spc="70" dirty="0">
                <a:latin typeface="Times New Roman"/>
                <a:cs typeface="Times New Roman"/>
              </a:rPr>
              <a:t>(</a:t>
            </a:r>
            <a:r>
              <a:rPr sz="2650" i="1" spc="70" dirty="0">
                <a:latin typeface="Times New Roman"/>
                <a:cs typeface="Times New Roman"/>
              </a:rPr>
              <a:t>t</a:t>
            </a:r>
            <a:r>
              <a:rPr sz="2650" spc="70" dirty="0">
                <a:latin typeface="Times New Roman"/>
                <a:cs typeface="Times New Roman"/>
              </a:rPr>
              <a:t>)</a:t>
            </a:r>
            <a:r>
              <a:rPr sz="2650" spc="-260" dirty="0">
                <a:latin typeface="Times New Roman"/>
                <a:cs typeface="Times New Roman"/>
              </a:rPr>
              <a:t> </a:t>
            </a:r>
            <a:r>
              <a:rPr sz="2650" spc="85" dirty="0">
                <a:latin typeface="Symbol"/>
                <a:cs typeface="Symbol"/>
              </a:rPr>
              <a:t></a:t>
            </a:r>
            <a:r>
              <a:rPr sz="2650" spc="285" dirty="0">
                <a:latin typeface="Times New Roman"/>
                <a:cs typeface="Times New Roman"/>
              </a:rPr>
              <a:t> </a:t>
            </a:r>
            <a:r>
              <a:rPr sz="2650" i="1" spc="-25" dirty="0">
                <a:latin typeface="Times New Roman"/>
                <a:cs typeface="Times New Roman"/>
              </a:rPr>
              <a:t>jn</a:t>
            </a:r>
            <a:r>
              <a:rPr sz="2650" i="1" dirty="0">
                <a:latin typeface="Times New Roman"/>
                <a:cs typeface="Times New Roman"/>
              </a:rPr>
              <a:t>	</a:t>
            </a:r>
            <a:r>
              <a:rPr sz="2650" spc="45" dirty="0">
                <a:latin typeface="Times New Roman"/>
                <a:cs typeface="Times New Roman"/>
              </a:rPr>
              <a:t>(</a:t>
            </a:r>
            <a:r>
              <a:rPr sz="2650" i="1" spc="45" dirty="0">
                <a:latin typeface="Times New Roman"/>
                <a:cs typeface="Times New Roman"/>
              </a:rPr>
              <a:t>t</a:t>
            </a:r>
            <a:r>
              <a:rPr sz="2650" spc="45" dirty="0">
                <a:latin typeface="Times New Roman"/>
                <a:cs typeface="Times New Roman"/>
              </a:rPr>
              <a:t>)</a:t>
            </a:r>
            <a:endParaRPr sz="2650">
              <a:latin typeface="Times New Roman"/>
              <a:cs typeface="Times New Roman"/>
            </a:endParaRPr>
          </a:p>
          <a:p>
            <a:pPr marL="1113155">
              <a:lnSpc>
                <a:spcPts val="1155"/>
              </a:lnSpc>
              <a:tabLst>
                <a:tab pos="2221865" algn="l"/>
              </a:tabLst>
            </a:pPr>
            <a:r>
              <a:rPr sz="1550" i="1" spc="-50" dirty="0">
                <a:latin typeface="Times New Roman"/>
                <a:cs typeface="Times New Roman"/>
              </a:rPr>
              <a:t>I</a:t>
            </a:r>
            <a:r>
              <a:rPr sz="1550" i="1" dirty="0">
                <a:latin typeface="Times New Roman"/>
                <a:cs typeface="Times New Roman"/>
              </a:rPr>
              <a:t>	</a:t>
            </a:r>
            <a:r>
              <a:rPr sz="1550" i="1" spc="5" dirty="0">
                <a:latin typeface="Times New Roman"/>
                <a:cs typeface="Times New Roman"/>
              </a:rPr>
              <a:t>Q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33773" y="3585717"/>
            <a:ext cx="1135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: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-60" dirty="0">
                <a:latin typeface="Times New Roman"/>
                <a:cs typeface="Times New Roman"/>
              </a:rPr>
              <a:t>AWGN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5736" y="4677155"/>
            <a:ext cx="7536180" cy="821690"/>
          </a:xfrm>
          <a:prstGeom prst="rect">
            <a:avLst/>
          </a:prstGeom>
          <a:solidFill>
            <a:srgbClr val="99FF99"/>
          </a:solidFill>
        </p:spPr>
        <p:txBody>
          <a:bodyPr vert="horz" wrap="square" lIns="0" tIns="35560" rIns="0" bIns="0" rtlCol="0">
            <a:spAutoFit/>
          </a:bodyPr>
          <a:lstStyle/>
          <a:p>
            <a:pPr marL="90805" marR="90170">
              <a:lnSpc>
                <a:spcPct val="100000"/>
              </a:lnSpc>
              <a:spcBef>
                <a:spcPts val="280"/>
              </a:spcBef>
            </a:pPr>
            <a:r>
              <a:rPr sz="2400" b="1" dirty="0">
                <a:latin typeface="Times New Roman"/>
                <a:cs typeface="Times New Roman"/>
              </a:rPr>
              <a:t>Both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inphase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component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quadrature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component </a:t>
            </a:r>
            <a:r>
              <a:rPr sz="2400" b="1" dirty="0">
                <a:latin typeface="Times New Roman"/>
                <a:cs typeface="Times New Roman"/>
              </a:rPr>
              <a:t>are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going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distorted.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COMPLEX</a:t>
            </a:r>
            <a:r>
              <a:rPr spc="-90" dirty="0"/>
              <a:t> </a:t>
            </a:r>
            <a:r>
              <a:rPr spc="-10" dirty="0"/>
              <a:t>REPRESENTATION:</a:t>
            </a:r>
            <a:r>
              <a:rPr spc="-55" dirty="0"/>
              <a:t> </a:t>
            </a:r>
            <a:r>
              <a:rPr spc="-25" dirty="0"/>
              <a:t>SNR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5828030" cy="105283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Signal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to</a:t>
            </a:r>
            <a:r>
              <a:rPr sz="2000" b="1" spc="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noise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ratio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(SNR)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ratio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noise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power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level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noise,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becomes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smaller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0939" y="2468956"/>
            <a:ext cx="14859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SNR=15dB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14158" y="2468956"/>
            <a:ext cx="14859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SNR=10dB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2917" y="4566920"/>
            <a:ext cx="1332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SNR=5dB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69581" y="4566920"/>
            <a:ext cx="1332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SNR=0dB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95934" y="5787997"/>
            <a:ext cx="1660525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775" spc="-1387" baseline="22522" dirty="0">
                <a:latin typeface="Times New Roman"/>
                <a:cs typeface="Times New Roman"/>
              </a:rPr>
              <a:t>~</a:t>
            </a:r>
            <a:r>
              <a:rPr sz="1850" i="1" spc="160" dirty="0">
                <a:latin typeface="Times New Roman"/>
                <a:cs typeface="Times New Roman"/>
              </a:rPr>
              <a:t>y</a:t>
            </a:r>
            <a:r>
              <a:rPr sz="1850" spc="-25" dirty="0">
                <a:latin typeface="Times New Roman"/>
                <a:cs typeface="Times New Roman"/>
              </a:rPr>
              <a:t>(</a:t>
            </a:r>
            <a:r>
              <a:rPr sz="1850" i="1" spc="114" dirty="0">
                <a:latin typeface="Times New Roman"/>
                <a:cs typeface="Times New Roman"/>
              </a:rPr>
              <a:t>t</a:t>
            </a:r>
            <a:r>
              <a:rPr sz="1850" spc="20" dirty="0">
                <a:latin typeface="Times New Roman"/>
                <a:cs typeface="Times New Roman"/>
              </a:rPr>
              <a:t>)</a:t>
            </a:r>
            <a:r>
              <a:rPr sz="1850" spc="-25" dirty="0">
                <a:latin typeface="Times New Roman"/>
                <a:cs typeface="Times New Roman"/>
              </a:rPr>
              <a:t> </a:t>
            </a:r>
            <a:r>
              <a:rPr sz="1850" spc="50" dirty="0">
                <a:latin typeface="Symbol"/>
                <a:cs typeface="Symbol"/>
              </a:rPr>
              <a:t></a:t>
            </a:r>
            <a:r>
              <a:rPr sz="1850" spc="-30" dirty="0">
                <a:latin typeface="Times New Roman"/>
                <a:cs typeface="Times New Roman"/>
              </a:rPr>
              <a:t> </a:t>
            </a:r>
            <a:r>
              <a:rPr sz="2775" spc="-1417" baseline="22522" dirty="0">
                <a:latin typeface="Times New Roman"/>
                <a:cs typeface="Times New Roman"/>
              </a:rPr>
              <a:t>~</a:t>
            </a:r>
            <a:r>
              <a:rPr sz="1850" i="1" spc="15" dirty="0">
                <a:latin typeface="Times New Roman"/>
                <a:cs typeface="Times New Roman"/>
              </a:rPr>
              <a:t>s</a:t>
            </a:r>
            <a:r>
              <a:rPr sz="1850" i="1" spc="-17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(</a:t>
            </a:r>
            <a:r>
              <a:rPr sz="1850" i="1" dirty="0">
                <a:latin typeface="Times New Roman"/>
                <a:cs typeface="Times New Roman"/>
              </a:rPr>
              <a:t>t</a:t>
            </a:r>
            <a:r>
              <a:rPr sz="1850" dirty="0">
                <a:latin typeface="Times New Roman"/>
                <a:cs typeface="Times New Roman"/>
              </a:rPr>
              <a:t>)</a:t>
            </a:r>
            <a:r>
              <a:rPr sz="1850" spc="-150" dirty="0">
                <a:latin typeface="Times New Roman"/>
                <a:cs typeface="Times New Roman"/>
              </a:rPr>
              <a:t> </a:t>
            </a:r>
            <a:r>
              <a:rPr sz="1850" spc="50" dirty="0">
                <a:latin typeface="Symbol"/>
                <a:cs typeface="Symbol"/>
              </a:rPr>
              <a:t></a:t>
            </a:r>
            <a:r>
              <a:rPr sz="1850" spc="-135" dirty="0">
                <a:latin typeface="Times New Roman"/>
                <a:cs typeface="Times New Roman"/>
              </a:rPr>
              <a:t> </a:t>
            </a:r>
            <a:r>
              <a:rPr sz="1850" i="1" spc="-800" dirty="0">
                <a:latin typeface="Times New Roman"/>
                <a:cs typeface="Times New Roman"/>
              </a:rPr>
              <a:t>n</a:t>
            </a:r>
            <a:r>
              <a:rPr sz="2775" spc="165" baseline="22522" dirty="0">
                <a:latin typeface="Times New Roman"/>
                <a:cs typeface="Times New Roman"/>
              </a:rPr>
              <a:t>~</a:t>
            </a:r>
            <a:r>
              <a:rPr sz="1850" spc="50" dirty="0">
                <a:latin typeface="Times New Roman"/>
                <a:cs typeface="Times New Roman"/>
              </a:rPr>
              <a:t>(</a:t>
            </a:r>
            <a:r>
              <a:rPr sz="1850" i="1" spc="190" dirty="0">
                <a:latin typeface="Times New Roman"/>
                <a:cs typeface="Times New Roman"/>
              </a:rPr>
              <a:t>t</a:t>
            </a:r>
            <a:r>
              <a:rPr sz="1850" spc="95" dirty="0">
                <a:latin typeface="Times New Roman"/>
                <a:cs typeface="Times New Roman"/>
              </a:rPr>
              <a:t>)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20948" y="5727293"/>
            <a:ext cx="9582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QPSK: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13560" y="2020823"/>
            <a:ext cx="5081016" cy="3813048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COMPLEX</a:t>
            </a:r>
            <a:r>
              <a:rPr spc="-90" dirty="0"/>
              <a:t> </a:t>
            </a:r>
            <a:r>
              <a:rPr spc="-10" dirty="0"/>
              <a:t>REPRESENTATION:</a:t>
            </a:r>
            <a:r>
              <a:rPr spc="-55" dirty="0"/>
              <a:t> </a:t>
            </a:r>
            <a:r>
              <a:rPr spc="-25" dirty="0"/>
              <a:t>SNR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833359" cy="13271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Baseband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demodulation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Find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modulation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smallest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Euclidean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distance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the</a:t>
            </a:r>
            <a:endParaRPr sz="18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received</a:t>
            </a:r>
            <a:r>
              <a:rPr sz="1800" spc="-10" dirty="0">
                <a:latin typeface="Times New Roman"/>
                <a:cs typeface="Times New Roman"/>
              </a:rPr>
              <a:t> signal.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QPSK: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x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2994" y="2194686"/>
            <a:ext cx="1279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0.3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 j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0.5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46576" y="2397251"/>
            <a:ext cx="4918075" cy="3724910"/>
            <a:chOff x="3846576" y="2397251"/>
            <a:chExt cx="4918075" cy="372491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2588" y="2574670"/>
              <a:ext cx="4149752" cy="324591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846576" y="2397251"/>
              <a:ext cx="4918075" cy="3724910"/>
            </a:xfrm>
            <a:custGeom>
              <a:avLst/>
              <a:gdLst/>
              <a:ahLst/>
              <a:cxnLst/>
              <a:rect l="l" t="t" r="r" b="b"/>
              <a:pathLst>
                <a:path w="4918075" h="3724910">
                  <a:moveTo>
                    <a:pt x="4917948" y="1761744"/>
                  </a:moveTo>
                  <a:lnTo>
                    <a:pt x="4905248" y="1755394"/>
                  </a:lnTo>
                  <a:lnTo>
                    <a:pt x="4841748" y="1723644"/>
                  </a:lnTo>
                  <a:lnTo>
                    <a:pt x="4841748" y="1755394"/>
                  </a:lnTo>
                  <a:lnTo>
                    <a:pt x="2571242" y="1755394"/>
                  </a:lnTo>
                  <a:lnTo>
                    <a:pt x="2571242" y="76200"/>
                  </a:lnTo>
                  <a:lnTo>
                    <a:pt x="2602992" y="76200"/>
                  </a:lnTo>
                  <a:lnTo>
                    <a:pt x="2596642" y="63500"/>
                  </a:lnTo>
                  <a:lnTo>
                    <a:pt x="2564892" y="0"/>
                  </a:lnTo>
                  <a:lnTo>
                    <a:pt x="2526792" y="76200"/>
                  </a:lnTo>
                  <a:lnTo>
                    <a:pt x="2558542" y="76200"/>
                  </a:lnTo>
                  <a:lnTo>
                    <a:pt x="2558542" y="1755394"/>
                  </a:lnTo>
                  <a:lnTo>
                    <a:pt x="0" y="1755394"/>
                  </a:lnTo>
                  <a:lnTo>
                    <a:pt x="0" y="1768094"/>
                  </a:lnTo>
                  <a:lnTo>
                    <a:pt x="2558542" y="1768094"/>
                  </a:lnTo>
                  <a:lnTo>
                    <a:pt x="2558542" y="3724668"/>
                  </a:lnTo>
                  <a:lnTo>
                    <a:pt x="2571242" y="3724656"/>
                  </a:lnTo>
                  <a:lnTo>
                    <a:pt x="2571242" y="1768094"/>
                  </a:lnTo>
                  <a:lnTo>
                    <a:pt x="4841748" y="1768094"/>
                  </a:lnTo>
                  <a:lnTo>
                    <a:pt x="4841748" y="1799844"/>
                  </a:lnTo>
                  <a:lnTo>
                    <a:pt x="4905248" y="1768094"/>
                  </a:lnTo>
                  <a:lnTo>
                    <a:pt x="4917948" y="17617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439657" y="3698494"/>
            <a:ext cx="380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Times New Roman"/>
                <a:cs typeface="Times New Roman"/>
              </a:rPr>
              <a:t>Re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88632" y="2359914"/>
            <a:ext cx="39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Times New Roman"/>
                <a:cs typeface="Times New Roman"/>
              </a:rPr>
              <a:t>Im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526023" y="3275076"/>
            <a:ext cx="1760220" cy="1736089"/>
            <a:chOff x="5526023" y="3275076"/>
            <a:chExt cx="1760220" cy="1736089"/>
          </a:xfrm>
        </p:grpSpPr>
        <p:sp>
          <p:nvSpPr>
            <p:cNvPr id="15" name="object 15"/>
            <p:cNvSpPr/>
            <p:nvPr/>
          </p:nvSpPr>
          <p:spPr>
            <a:xfrm>
              <a:off x="5755386" y="3576332"/>
              <a:ext cx="1344930" cy="1108075"/>
            </a:xfrm>
            <a:custGeom>
              <a:avLst/>
              <a:gdLst/>
              <a:ahLst/>
              <a:cxnLst/>
              <a:rect l="l" t="t" r="r" b="b"/>
              <a:pathLst>
                <a:path w="1344929" h="1108075">
                  <a:moveTo>
                    <a:pt x="93091" y="1069200"/>
                  </a:moveTo>
                  <a:lnTo>
                    <a:pt x="82575" y="1058024"/>
                  </a:lnTo>
                  <a:lnTo>
                    <a:pt x="73190" y="1048042"/>
                  </a:lnTo>
                  <a:lnTo>
                    <a:pt x="80391" y="1041260"/>
                  </a:lnTo>
                  <a:lnTo>
                    <a:pt x="60579" y="1020178"/>
                  </a:lnTo>
                  <a:lnTo>
                    <a:pt x="53378" y="1026960"/>
                  </a:lnTo>
                  <a:lnTo>
                    <a:pt x="33528" y="1005827"/>
                  </a:lnTo>
                  <a:lnTo>
                    <a:pt x="0" y="1097013"/>
                  </a:lnTo>
                  <a:lnTo>
                    <a:pt x="93091" y="1069200"/>
                  </a:lnTo>
                  <a:close/>
                </a:path>
                <a:path w="1344929" h="1108075">
                  <a:moveTo>
                    <a:pt x="93218" y="0"/>
                  </a:moveTo>
                  <a:lnTo>
                    <a:pt x="0" y="27165"/>
                  </a:lnTo>
                  <a:lnTo>
                    <a:pt x="77724" y="85458"/>
                  </a:lnTo>
                  <a:lnTo>
                    <a:pt x="93218" y="0"/>
                  </a:lnTo>
                  <a:close/>
                </a:path>
                <a:path w="1344929" h="1108075">
                  <a:moveTo>
                    <a:pt x="119253" y="34150"/>
                  </a:moveTo>
                  <a:lnTo>
                    <a:pt x="90805" y="28943"/>
                  </a:lnTo>
                  <a:lnTo>
                    <a:pt x="85598" y="57391"/>
                  </a:lnTo>
                  <a:lnTo>
                    <a:pt x="114046" y="62598"/>
                  </a:lnTo>
                  <a:lnTo>
                    <a:pt x="119253" y="34150"/>
                  </a:lnTo>
                  <a:close/>
                </a:path>
                <a:path w="1344929" h="1108075">
                  <a:moveTo>
                    <a:pt x="122555" y="1001636"/>
                  </a:moveTo>
                  <a:lnTo>
                    <a:pt x="102743" y="980554"/>
                  </a:lnTo>
                  <a:lnTo>
                    <a:pt x="81661" y="1000366"/>
                  </a:lnTo>
                  <a:lnTo>
                    <a:pt x="101473" y="1021448"/>
                  </a:lnTo>
                  <a:lnTo>
                    <a:pt x="122555" y="1001636"/>
                  </a:lnTo>
                  <a:close/>
                </a:path>
                <a:path w="1344929" h="1108075">
                  <a:moveTo>
                    <a:pt x="164846" y="962012"/>
                  </a:moveTo>
                  <a:lnTo>
                    <a:pt x="144907" y="940930"/>
                  </a:lnTo>
                  <a:lnTo>
                    <a:pt x="123825" y="960742"/>
                  </a:lnTo>
                  <a:lnTo>
                    <a:pt x="143637" y="981824"/>
                  </a:lnTo>
                  <a:lnTo>
                    <a:pt x="164846" y="962012"/>
                  </a:lnTo>
                  <a:close/>
                </a:path>
                <a:path w="1344929" h="1108075">
                  <a:moveTo>
                    <a:pt x="176276" y="44437"/>
                  </a:moveTo>
                  <a:lnTo>
                    <a:pt x="147828" y="39357"/>
                  </a:lnTo>
                  <a:lnTo>
                    <a:pt x="142621" y="67805"/>
                  </a:lnTo>
                  <a:lnTo>
                    <a:pt x="171069" y="73012"/>
                  </a:lnTo>
                  <a:lnTo>
                    <a:pt x="176276" y="44437"/>
                  </a:lnTo>
                  <a:close/>
                </a:path>
                <a:path w="1344929" h="1108075">
                  <a:moveTo>
                    <a:pt x="207010" y="922261"/>
                  </a:moveTo>
                  <a:lnTo>
                    <a:pt x="187198" y="901179"/>
                  </a:lnTo>
                  <a:lnTo>
                    <a:pt x="165989" y="920991"/>
                  </a:lnTo>
                  <a:lnTo>
                    <a:pt x="185928" y="942200"/>
                  </a:lnTo>
                  <a:lnTo>
                    <a:pt x="207010" y="922261"/>
                  </a:lnTo>
                  <a:close/>
                </a:path>
                <a:path w="1344929" h="1108075">
                  <a:moveTo>
                    <a:pt x="233172" y="54851"/>
                  </a:moveTo>
                  <a:lnTo>
                    <a:pt x="204724" y="49644"/>
                  </a:lnTo>
                  <a:lnTo>
                    <a:pt x="199517" y="78092"/>
                  </a:lnTo>
                  <a:lnTo>
                    <a:pt x="228092" y="83299"/>
                  </a:lnTo>
                  <a:lnTo>
                    <a:pt x="233172" y="54851"/>
                  </a:lnTo>
                  <a:close/>
                </a:path>
                <a:path w="1344929" h="1108075">
                  <a:moveTo>
                    <a:pt x="249174" y="882637"/>
                  </a:moveTo>
                  <a:lnTo>
                    <a:pt x="229362" y="861555"/>
                  </a:lnTo>
                  <a:lnTo>
                    <a:pt x="208280" y="881367"/>
                  </a:lnTo>
                  <a:lnTo>
                    <a:pt x="228092" y="902449"/>
                  </a:lnTo>
                  <a:lnTo>
                    <a:pt x="249174" y="882637"/>
                  </a:lnTo>
                  <a:close/>
                </a:path>
                <a:path w="1344929" h="1108075">
                  <a:moveTo>
                    <a:pt x="290195" y="65138"/>
                  </a:moveTo>
                  <a:lnTo>
                    <a:pt x="261747" y="60058"/>
                  </a:lnTo>
                  <a:lnTo>
                    <a:pt x="256540" y="88506"/>
                  </a:lnTo>
                  <a:lnTo>
                    <a:pt x="284988" y="93713"/>
                  </a:lnTo>
                  <a:lnTo>
                    <a:pt x="290195" y="65138"/>
                  </a:lnTo>
                  <a:close/>
                </a:path>
                <a:path w="1344929" h="1108075">
                  <a:moveTo>
                    <a:pt x="291338" y="843013"/>
                  </a:moveTo>
                  <a:lnTo>
                    <a:pt x="271526" y="821931"/>
                  </a:lnTo>
                  <a:lnTo>
                    <a:pt x="250444" y="841743"/>
                  </a:lnTo>
                  <a:lnTo>
                    <a:pt x="270256" y="862825"/>
                  </a:lnTo>
                  <a:lnTo>
                    <a:pt x="291338" y="843013"/>
                  </a:lnTo>
                  <a:close/>
                </a:path>
                <a:path w="1344929" h="1108075">
                  <a:moveTo>
                    <a:pt x="333629" y="803389"/>
                  </a:moveTo>
                  <a:lnTo>
                    <a:pt x="313690" y="782180"/>
                  </a:lnTo>
                  <a:lnTo>
                    <a:pt x="292608" y="802119"/>
                  </a:lnTo>
                  <a:lnTo>
                    <a:pt x="312420" y="823201"/>
                  </a:lnTo>
                  <a:lnTo>
                    <a:pt x="333629" y="803389"/>
                  </a:lnTo>
                  <a:close/>
                </a:path>
                <a:path w="1344929" h="1108075">
                  <a:moveTo>
                    <a:pt x="347218" y="75552"/>
                  </a:moveTo>
                  <a:lnTo>
                    <a:pt x="318643" y="70345"/>
                  </a:lnTo>
                  <a:lnTo>
                    <a:pt x="313563" y="98793"/>
                  </a:lnTo>
                  <a:lnTo>
                    <a:pt x="342011" y="104000"/>
                  </a:lnTo>
                  <a:lnTo>
                    <a:pt x="347218" y="75552"/>
                  </a:lnTo>
                  <a:close/>
                </a:path>
                <a:path w="1344929" h="1108075">
                  <a:moveTo>
                    <a:pt x="375793" y="763638"/>
                  </a:moveTo>
                  <a:lnTo>
                    <a:pt x="355981" y="742556"/>
                  </a:lnTo>
                  <a:lnTo>
                    <a:pt x="334772" y="762368"/>
                  </a:lnTo>
                  <a:lnTo>
                    <a:pt x="354711" y="783450"/>
                  </a:lnTo>
                  <a:lnTo>
                    <a:pt x="375793" y="763638"/>
                  </a:lnTo>
                  <a:close/>
                </a:path>
                <a:path w="1344929" h="1108075">
                  <a:moveTo>
                    <a:pt x="404114" y="85839"/>
                  </a:moveTo>
                  <a:lnTo>
                    <a:pt x="375666" y="80759"/>
                  </a:lnTo>
                  <a:lnTo>
                    <a:pt x="370459" y="109207"/>
                  </a:lnTo>
                  <a:lnTo>
                    <a:pt x="399034" y="114414"/>
                  </a:lnTo>
                  <a:lnTo>
                    <a:pt x="404114" y="85839"/>
                  </a:lnTo>
                  <a:close/>
                </a:path>
                <a:path w="1344929" h="1108075">
                  <a:moveTo>
                    <a:pt x="417957" y="724014"/>
                  </a:moveTo>
                  <a:lnTo>
                    <a:pt x="398145" y="702932"/>
                  </a:lnTo>
                  <a:lnTo>
                    <a:pt x="377063" y="722744"/>
                  </a:lnTo>
                  <a:lnTo>
                    <a:pt x="396875" y="743826"/>
                  </a:lnTo>
                  <a:lnTo>
                    <a:pt x="417957" y="724014"/>
                  </a:lnTo>
                  <a:close/>
                </a:path>
                <a:path w="1344929" h="1108075">
                  <a:moveTo>
                    <a:pt x="460121" y="684390"/>
                  </a:moveTo>
                  <a:lnTo>
                    <a:pt x="440309" y="663181"/>
                  </a:lnTo>
                  <a:lnTo>
                    <a:pt x="419227" y="683120"/>
                  </a:lnTo>
                  <a:lnTo>
                    <a:pt x="439039" y="704202"/>
                  </a:lnTo>
                  <a:lnTo>
                    <a:pt x="460121" y="684390"/>
                  </a:lnTo>
                  <a:close/>
                </a:path>
                <a:path w="1344929" h="1108075">
                  <a:moveTo>
                    <a:pt x="461137" y="96253"/>
                  </a:moveTo>
                  <a:lnTo>
                    <a:pt x="432689" y="91046"/>
                  </a:lnTo>
                  <a:lnTo>
                    <a:pt x="427482" y="119494"/>
                  </a:lnTo>
                  <a:lnTo>
                    <a:pt x="455930" y="124701"/>
                  </a:lnTo>
                  <a:lnTo>
                    <a:pt x="461137" y="96253"/>
                  </a:lnTo>
                  <a:close/>
                </a:path>
                <a:path w="1344929" h="1108075">
                  <a:moveTo>
                    <a:pt x="502412" y="644639"/>
                  </a:moveTo>
                  <a:lnTo>
                    <a:pt x="482473" y="623557"/>
                  </a:lnTo>
                  <a:lnTo>
                    <a:pt x="461391" y="643369"/>
                  </a:lnTo>
                  <a:lnTo>
                    <a:pt x="481203" y="664451"/>
                  </a:lnTo>
                  <a:lnTo>
                    <a:pt x="502412" y="644639"/>
                  </a:lnTo>
                  <a:close/>
                </a:path>
                <a:path w="1344929" h="1108075">
                  <a:moveTo>
                    <a:pt x="518160" y="106540"/>
                  </a:moveTo>
                  <a:lnTo>
                    <a:pt x="489585" y="101460"/>
                  </a:lnTo>
                  <a:lnTo>
                    <a:pt x="484505" y="129908"/>
                  </a:lnTo>
                  <a:lnTo>
                    <a:pt x="512953" y="135115"/>
                  </a:lnTo>
                  <a:lnTo>
                    <a:pt x="518160" y="106540"/>
                  </a:lnTo>
                  <a:close/>
                </a:path>
                <a:path w="1344929" h="1108075">
                  <a:moveTo>
                    <a:pt x="544576" y="605015"/>
                  </a:moveTo>
                  <a:lnTo>
                    <a:pt x="524764" y="583933"/>
                  </a:lnTo>
                  <a:lnTo>
                    <a:pt x="503682" y="603745"/>
                  </a:lnTo>
                  <a:lnTo>
                    <a:pt x="523494" y="624827"/>
                  </a:lnTo>
                  <a:lnTo>
                    <a:pt x="544576" y="605015"/>
                  </a:lnTo>
                  <a:close/>
                </a:path>
                <a:path w="1344929" h="1108075">
                  <a:moveTo>
                    <a:pt x="575056" y="116954"/>
                  </a:moveTo>
                  <a:lnTo>
                    <a:pt x="546608" y="111747"/>
                  </a:lnTo>
                  <a:lnTo>
                    <a:pt x="541401" y="140195"/>
                  </a:lnTo>
                  <a:lnTo>
                    <a:pt x="569976" y="145402"/>
                  </a:lnTo>
                  <a:lnTo>
                    <a:pt x="575056" y="116954"/>
                  </a:lnTo>
                  <a:close/>
                </a:path>
                <a:path w="1344929" h="1108075">
                  <a:moveTo>
                    <a:pt x="586740" y="565391"/>
                  </a:moveTo>
                  <a:lnTo>
                    <a:pt x="566928" y="544182"/>
                  </a:lnTo>
                  <a:lnTo>
                    <a:pt x="545846" y="564121"/>
                  </a:lnTo>
                  <a:lnTo>
                    <a:pt x="565658" y="585203"/>
                  </a:lnTo>
                  <a:lnTo>
                    <a:pt x="586740" y="565391"/>
                  </a:lnTo>
                  <a:close/>
                </a:path>
                <a:path w="1344929" h="1108075">
                  <a:moveTo>
                    <a:pt x="628904" y="525640"/>
                  </a:moveTo>
                  <a:lnTo>
                    <a:pt x="609092" y="504558"/>
                  </a:lnTo>
                  <a:lnTo>
                    <a:pt x="588010" y="524370"/>
                  </a:lnTo>
                  <a:lnTo>
                    <a:pt x="607822" y="545452"/>
                  </a:lnTo>
                  <a:lnTo>
                    <a:pt x="628904" y="525640"/>
                  </a:lnTo>
                  <a:close/>
                </a:path>
                <a:path w="1344929" h="1108075">
                  <a:moveTo>
                    <a:pt x="632079" y="127241"/>
                  </a:moveTo>
                  <a:lnTo>
                    <a:pt x="603631" y="122161"/>
                  </a:lnTo>
                  <a:lnTo>
                    <a:pt x="598424" y="150609"/>
                  </a:lnTo>
                  <a:lnTo>
                    <a:pt x="626872" y="155816"/>
                  </a:lnTo>
                  <a:lnTo>
                    <a:pt x="632079" y="127241"/>
                  </a:lnTo>
                  <a:close/>
                </a:path>
                <a:path w="1344929" h="1108075">
                  <a:moveTo>
                    <a:pt x="671195" y="486016"/>
                  </a:moveTo>
                  <a:lnTo>
                    <a:pt x="651256" y="464934"/>
                  </a:lnTo>
                  <a:lnTo>
                    <a:pt x="630174" y="484746"/>
                  </a:lnTo>
                  <a:lnTo>
                    <a:pt x="649986" y="505828"/>
                  </a:lnTo>
                  <a:lnTo>
                    <a:pt x="671195" y="486016"/>
                  </a:lnTo>
                  <a:close/>
                </a:path>
                <a:path w="1344929" h="1108075">
                  <a:moveTo>
                    <a:pt x="689102" y="137655"/>
                  </a:moveTo>
                  <a:lnTo>
                    <a:pt x="660527" y="132448"/>
                  </a:lnTo>
                  <a:lnTo>
                    <a:pt x="655447" y="160896"/>
                  </a:lnTo>
                  <a:lnTo>
                    <a:pt x="683895" y="166103"/>
                  </a:lnTo>
                  <a:lnTo>
                    <a:pt x="689102" y="137655"/>
                  </a:lnTo>
                  <a:close/>
                </a:path>
                <a:path w="1344929" h="1108075">
                  <a:moveTo>
                    <a:pt x="713359" y="446392"/>
                  </a:moveTo>
                  <a:lnTo>
                    <a:pt x="693547" y="425310"/>
                  </a:lnTo>
                  <a:lnTo>
                    <a:pt x="672465" y="445122"/>
                  </a:lnTo>
                  <a:lnTo>
                    <a:pt x="692277" y="466204"/>
                  </a:lnTo>
                  <a:lnTo>
                    <a:pt x="713359" y="446392"/>
                  </a:lnTo>
                  <a:close/>
                </a:path>
                <a:path w="1344929" h="1108075">
                  <a:moveTo>
                    <a:pt x="745998" y="147942"/>
                  </a:moveTo>
                  <a:lnTo>
                    <a:pt x="717550" y="142862"/>
                  </a:lnTo>
                  <a:lnTo>
                    <a:pt x="712343" y="171310"/>
                  </a:lnTo>
                  <a:lnTo>
                    <a:pt x="740918" y="176517"/>
                  </a:lnTo>
                  <a:lnTo>
                    <a:pt x="745998" y="147942"/>
                  </a:lnTo>
                  <a:close/>
                </a:path>
                <a:path w="1344929" h="1108075">
                  <a:moveTo>
                    <a:pt x="755510" y="406641"/>
                  </a:moveTo>
                  <a:lnTo>
                    <a:pt x="735711" y="385559"/>
                  </a:lnTo>
                  <a:lnTo>
                    <a:pt x="714629" y="405371"/>
                  </a:lnTo>
                  <a:lnTo>
                    <a:pt x="734441" y="426453"/>
                  </a:lnTo>
                  <a:lnTo>
                    <a:pt x="755510" y="406641"/>
                  </a:lnTo>
                  <a:close/>
                </a:path>
                <a:path w="1344929" h="1108075">
                  <a:moveTo>
                    <a:pt x="797687" y="367017"/>
                  </a:moveTo>
                  <a:lnTo>
                    <a:pt x="777862" y="345935"/>
                  </a:lnTo>
                  <a:lnTo>
                    <a:pt x="756793" y="365747"/>
                  </a:lnTo>
                  <a:lnTo>
                    <a:pt x="776605" y="386829"/>
                  </a:lnTo>
                  <a:lnTo>
                    <a:pt x="797687" y="367017"/>
                  </a:lnTo>
                  <a:close/>
                </a:path>
                <a:path w="1344929" h="1108075">
                  <a:moveTo>
                    <a:pt x="803008" y="158356"/>
                  </a:moveTo>
                  <a:lnTo>
                    <a:pt x="774560" y="153149"/>
                  </a:lnTo>
                  <a:lnTo>
                    <a:pt x="769366" y="181597"/>
                  </a:lnTo>
                  <a:lnTo>
                    <a:pt x="797814" y="186804"/>
                  </a:lnTo>
                  <a:lnTo>
                    <a:pt x="803008" y="158356"/>
                  </a:lnTo>
                  <a:close/>
                </a:path>
                <a:path w="1344929" h="1108075">
                  <a:moveTo>
                    <a:pt x="839978" y="327393"/>
                  </a:moveTo>
                  <a:lnTo>
                    <a:pt x="820039" y="306311"/>
                  </a:lnTo>
                  <a:lnTo>
                    <a:pt x="798957" y="326123"/>
                  </a:lnTo>
                  <a:lnTo>
                    <a:pt x="818769" y="347205"/>
                  </a:lnTo>
                  <a:lnTo>
                    <a:pt x="839978" y="327393"/>
                  </a:lnTo>
                  <a:close/>
                </a:path>
                <a:path w="1344929" h="1108075">
                  <a:moveTo>
                    <a:pt x="860044" y="168643"/>
                  </a:moveTo>
                  <a:lnTo>
                    <a:pt x="831469" y="163563"/>
                  </a:lnTo>
                  <a:lnTo>
                    <a:pt x="826389" y="192011"/>
                  </a:lnTo>
                  <a:lnTo>
                    <a:pt x="854837" y="197218"/>
                  </a:lnTo>
                  <a:lnTo>
                    <a:pt x="860044" y="168643"/>
                  </a:lnTo>
                  <a:close/>
                </a:path>
                <a:path w="1344929" h="1108075">
                  <a:moveTo>
                    <a:pt x="882142" y="287642"/>
                  </a:moveTo>
                  <a:lnTo>
                    <a:pt x="862330" y="266560"/>
                  </a:lnTo>
                  <a:lnTo>
                    <a:pt x="841235" y="286372"/>
                  </a:lnTo>
                  <a:lnTo>
                    <a:pt x="861060" y="307581"/>
                  </a:lnTo>
                  <a:lnTo>
                    <a:pt x="882142" y="287642"/>
                  </a:lnTo>
                  <a:close/>
                </a:path>
                <a:path w="1344929" h="1108075">
                  <a:moveTo>
                    <a:pt x="916940" y="179057"/>
                  </a:moveTo>
                  <a:lnTo>
                    <a:pt x="888492" y="173850"/>
                  </a:lnTo>
                  <a:lnTo>
                    <a:pt x="883285" y="202298"/>
                  </a:lnTo>
                  <a:lnTo>
                    <a:pt x="911860" y="207505"/>
                  </a:lnTo>
                  <a:lnTo>
                    <a:pt x="916940" y="179057"/>
                  </a:lnTo>
                  <a:close/>
                </a:path>
                <a:path w="1344929" h="1108075">
                  <a:moveTo>
                    <a:pt x="924306" y="248018"/>
                  </a:moveTo>
                  <a:lnTo>
                    <a:pt x="904494" y="226936"/>
                  </a:lnTo>
                  <a:lnTo>
                    <a:pt x="883412" y="246748"/>
                  </a:lnTo>
                  <a:lnTo>
                    <a:pt x="903224" y="267830"/>
                  </a:lnTo>
                  <a:lnTo>
                    <a:pt x="924306" y="248018"/>
                  </a:lnTo>
                  <a:close/>
                </a:path>
                <a:path w="1344929" h="1108075">
                  <a:moveTo>
                    <a:pt x="995299" y="248018"/>
                  </a:moveTo>
                  <a:lnTo>
                    <a:pt x="984123" y="221221"/>
                  </a:lnTo>
                  <a:lnTo>
                    <a:pt x="957453" y="232397"/>
                  </a:lnTo>
                  <a:lnTo>
                    <a:pt x="968629" y="259067"/>
                  </a:lnTo>
                  <a:lnTo>
                    <a:pt x="995299" y="248018"/>
                  </a:lnTo>
                  <a:close/>
                </a:path>
                <a:path w="1344929" h="1108075">
                  <a:moveTo>
                    <a:pt x="1017524" y="301358"/>
                  </a:moveTo>
                  <a:lnTo>
                    <a:pt x="1006475" y="274688"/>
                  </a:lnTo>
                  <a:lnTo>
                    <a:pt x="979678" y="285864"/>
                  </a:lnTo>
                  <a:lnTo>
                    <a:pt x="990854" y="312534"/>
                  </a:lnTo>
                  <a:lnTo>
                    <a:pt x="1017524" y="301358"/>
                  </a:lnTo>
                  <a:close/>
                </a:path>
                <a:path w="1344929" h="1108075">
                  <a:moveTo>
                    <a:pt x="1024382" y="185661"/>
                  </a:moveTo>
                  <a:lnTo>
                    <a:pt x="1013841" y="158610"/>
                  </a:lnTo>
                  <a:lnTo>
                    <a:pt x="986917" y="169151"/>
                  </a:lnTo>
                  <a:lnTo>
                    <a:pt x="997331" y="196075"/>
                  </a:lnTo>
                  <a:lnTo>
                    <a:pt x="1024382" y="185661"/>
                  </a:lnTo>
                  <a:close/>
                </a:path>
                <a:path w="1344929" h="1108075">
                  <a:moveTo>
                    <a:pt x="1039876" y="354825"/>
                  </a:moveTo>
                  <a:lnTo>
                    <a:pt x="1028700" y="328155"/>
                  </a:lnTo>
                  <a:lnTo>
                    <a:pt x="1002030" y="339331"/>
                  </a:lnTo>
                  <a:lnTo>
                    <a:pt x="1013079" y="366001"/>
                  </a:lnTo>
                  <a:lnTo>
                    <a:pt x="1039876" y="354825"/>
                  </a:lnTo>
                  <a:close/>
                </a:path>
                <a:path w="1344929" h="1108075">
                  <a:moveTo>
                    <a:pt x="1062101" y="408292"/>
                  </a:moveTo>
                  <a:lnTo>
                    <a:pt x="1051052" y="381622"/>
                  </a:lnTo>
                  <a:lnTo>
                    <a:pt x="1024255" y="392671"/>
                  </a:lnTo>
                  <a:lnTo>
                    <a:pt x="1035431" y="419468"/>
                  </a:lnTo>
                  <a:lnTo>
                    <a:pt x="1062101" y="408292"/>
                  </a:lnTo>
                  <a:close/>
                </a:path>
                <a:path w="1344929" h="1108075">
                  <a:moveTo>
                    <a:pt x="1078357" y="164706"/>
                  </a:moveTo>
                  <a:lnTo>
                    <a:pt x="1067943" y="137655"/>
                  </a:lnTo>
                  <a:lnTo>
                    <a:pt x="1040892" y="148196"/>
                  </a:lnTo>
                  <a:lnTo>
                    <a:pt x="1051306" y="175120"/>
                  </a:lnTo>
                  <a:lnTo>
                    <a:pt x="1078357" y="164706"/>
                  </a:lnTo>
                  <a:close/>
                </a:path>
                <a:path w="1344929" h="1108075">
                  <a:moveTo>
                    <a:pt x="1084453" y="461759"/>
                  </a:moveTo>
                  <a:lnTo>
                    <a:pt x="1073277" y="435089"/>
                  </a:lnTo>
                  <a:lnTo>
                    <a:pt x="1046607" y="446138"/>
                  </a:lnTo>
                  <a:lnTo>
                    <a:pt x="1057656" y="472935"/>
                  </a:lnTo>
                  <a:lnTo>
                    <a:pt x="1084453" y="461759"/>
                  </a:lnTo>
                  <a:close/>
                </a:path>
                <a:path w="1344929" h="1108075">
                  <a:moveTo>
                    <a:pt x="1106678" y="515226"/>
                  </a:moveTo>
                  <a:lnTo>
                    <a:pt x="1095629" y="488556"/>
                  </a:lnTo>
                  <a:lnTo>
                    <a:pt x="1068832" y="499605"/>
                  </a:lnTo>
                  <a:lnTo>
                    <a:pt x="1080008" y="526402"/>
                  </a:lnTo>
                  <a:lnTo>
                    <a:pt x="1106678" y="515226"/>
                  </a:lnTo>
                  <a:close/>
                </a:path>
                <a:path w="1344929" h="1108075">
                  <a:moveTo>
                    <a:pt x="1129030" y="568693"/>
                  </a:moveTo>
                  <a:lnTo>
                    <a:pt x="1117854" y="541896"/>
                  </a:lnTo>
                  <a:lnTo>
                    <a:pt x="1091184" y="553072"/>
                  </a:lnTo>
                  <a:lnTo>
                    <a:pt x="1102233" y="579869"/>
                  </a:lnTo>
                  <a:lnTo>
                    <a:pt x="1129030" y="568693"/>
                  </a:lnTo>
                  <a:close/>
                </a:path>
                <a:path w="1344929" h="1108075">
                  <a:moveTo>
                    <a:pt x="1132332" y="143751"/>
                  </a:moveTo>
                  <a:lnTo>
                    <a:pt x="1121918" y="116827"/>
                  </a:lnTo>
                  <a:lnTo>
                    <a:pt x="1094867" y="127241"/>
                  </a:lnTo>
                  <a:lnTo>
                    <a:pt x="1105408" y="154292"/>
                  </a:lnTo>
                  <a:lnTo>
                    <a:pt x="1132332" y="143751"/>
                  </a:lnTo>
                  <a:close/>
                </a:path>
                <a:path w="1344929" h="1108075">
                  <a:moveTo>
                    <a:pt x="1151255" y="622160"/>
                  </a:moveTo>
                  <a:lnTo>
                    <a:pt x="1140206" y="595363"/>
                  </a:lnTo>
                  <a:lnTo>
                    <a:pt x="1113409" y="606539"/>
                  </a:lnTo>
                  <a:lnTo>
                    <a:pt x="1124585" y="633209"/>
                  </a:lnTo>
                  <a:lnTo>
                    <a:pt x="1151255" y="622160"/>
                  </a:lnTo>
                  <a:close/>
                </a:path>
                <a:path w="1344929" h="1108075">
                  <a:moveTo>
                    <a:pt x="1173607" y="675627"/>
                  </a:moveTo>
                  <a:lnTo>
                    <a:pt x="1162431" y="648830"/>
                  </a:lnTo>
                  <a:lnTo>
                    <a:pt x="1135761" y="660006"/>
                  </a:lnTo>
                  <a:lnTo>
                    <a:pt x="1146810" y="686676"/>
                  </a:lnTo>
                  <a:lnTo>
                    <a:pt x="1173607" y="675627"/>
                  </a:lnTo>
                  <a:close/>
                </a:path>
                <a:path w="1344929" h="1108075">
                  <a:moveTo>
                    <a:pt x="1186307" y="122796"/>
                  </a:moveTo>
                  <a:lnTo>
                    <a:pt x="1175893" y="95872"/>
                  </a:lnTo>
                  <a:lnTo>
                    <a:pt x="1148842" y="106286"/>
                  </a:lnTo>
                  <a:lnTo>
                    <a:pt x="1159383" y="133337"/>
                  </a:lnTo>
                  <a:lnTo>
                    <a:pt x="1186307" y="122796"/>
                  </a:lnTo>
                  <a:close/>
                </a:path>
                <a:path w="1344929" h="1108075">
                  <a:moveTo>
                    <a:pt x="1195832" y="728967"/>
                  </a:moveTo>
                  <a:lnTo>
                    <a:pt x="1184783" y="702297"/>
                  </a:lnTo>
                  <a:lnTo>
                    <a:pt x="1157986" y="713473"/>
                  </a:lnTo>
                  <a:lnTo>
                    <a:pt x="1169162" y="740143"/>
                  </a:lnTo>
                  <a:lnTo>
                    <a:pt x="1195832" y="728967"/>
                  </a:lnTo>
                  <a:close/>
                </a:path>
                <a:path w="1344929" h="1108075">
                  <a:moveTo>
                    <a:pt x="1218184" y="782434"/>
                  </a:moveTo>
                  <a:lnTo>
                    <a:pt x="1207008" y="755764"/>
                  </a:lnTo>
                  <a:lnTo>
                    <a:pt x="1180338" y="766940"/>
                  </a:lnTo>
                  <a:lnTo>
                    <a:pt x="1191387" y="793610"/>
                  </a:lnTo>
                  <a:lnTo>
                    <a:pt x="1218184" y="782434"/>
                  </a:lnTo>
                  <a:close/>
                </a:path>
                <a:path w="1344929" h="1108075">
                  <a:moveTo>
                    <a:pt x="1240282" y="101968"/>
                  </a:moveTo>
                  <a:lnTo>
                    <a:pt x="1229868" y="74917"/>
                  </a:lnTo>
                  <a:lnTo>
                    <a:pt x="1202817" y="85331"/>
                  </a:lnTo>
                  <a:lnTo>
                    <a:pt x="1213358" y="112382"/>
                  </a:lnTo>
                  <a:lnTo>
                    <a:pt x="1240282" y="101968"/>
                  </a:lnTo>
                  <a:close/>
                </a:path>
                <a:path w="1344929" h="1108075">
                  <a:moveTo>
                    <a:pt x="1240409" y="835901"/>
                  </a:moveTo>
                  <a:lnTo>
                    <a:pt x="1229360" y="809231"/>
                  </a:lnTo>
                  <a:lnTo>
                    <a:pt x="1202563" y="820407"/>
                  </a:lnTo>
                  <a:lnTo>
                    <a:pt x="1213739" y="847077"/>
                  </a:lnTo>
                  <a:lnTo>
                    <a:pt x="1240409" y="835901"/>
                  </a:lnTo>
                  <a:close/>
                </a:path>
                <a:path w="1344929" h="1108075">
                  <a:moveTo>
                    <a:pt x="1262761" y="889368"/>
                  </a:moveTo>
                  <a:lnTo>
                    <a:pt x="1251585" y="862698"/>
                  </a:lnTo>
                  <a:lnTo>
                    <a:pt x="1224915" y="873747"/>
                  </a:lnTo>
                  <a:lnTo>
                    <a:pt x="1235964" y="900544"/>
                  </a:lnTo>
                  <a:lnTo>
                    <a:pt x="1262761" y="889368"/>
                  </a:lnTo>
                  <a:close/>
                </a:path>
                <a:path w="1344929" h="1108075">
                  <a:moveTo>
                    <a:pt x="1284986" y="942835"/>
                  </a:moveTo>
                  <a:lnTo>
                    <a:pt x="1273937" y="916165"/>
                  </a:lnTo>
                  <a:lnTo>
                    <a:pt x="1247140" y="927214"/>
                  </a:lnTo>
                  <a:lnTo>
                    <a:pt x="1258316" y="954011"/>
                  </a:lnTo>
                  <a:lnTo>
                    <a:pt x="1284986" y="942835"/>
                  </a:lnTo>
                  <a:close/>
                </a:path>
                <a:path w="1344929" h="1108075">
                  <a:moveTo>
                    <a:pt x="1307338" y="996302"/>
                  </a:moveTo>
                  <a:lnTo>
                    <a:pt x="1296162" y="969505"/>
                  </a:lnTo>
                  <a:lnTo>
                    <a:pt x="1269492" y="980681"/>
                  </a:lnTo>
                  <a:lnTo>
                    <a:pt x="1280541" y="1007478"/>
                  </a:lnTo>
                  <a:lnTo>
                    <a:pt x="1307338" y="996302"/>
                  </a:lnTo>
                  <a:close/>
                </a:path>
                <a:path w="1344929" h="1108075">
                  <a:moveTo>
                    <a:pt x="1338072" y="48501"/>
                  </a:moveTo>
                  <a:lnTo>
                    <a:pt x="1241425" y="39357"/>
                  </a:lnTo>
                  <a:lnTo>
                    <a:pt x="1272794" y="120383"/>
                  </a:lnTo>
                  <a:lnTo>
                    <a:pt x="1299083" y="91427"/>
                  </a:lnTo>
                  <a:lnTo>
                    <a:pt x="1326527" y="61201"/>
                  </a:lnTo>
                  <a:lnTo>
                    <a:pt x="1338072" y="48501"/>
                  </a:lnTo>
                  <a:close/>
                </a:path>
                <a:path w="1344929" h="1108075">
                  <a:moveTo>
                    <a:pt x="1344676" y="1010780"/>
                  </a:moveTo>
                  <a:lnTo>
                    <a:pt x="1264539" y="1044181"/>
                  </a:lnTo>
                  <a:lnTo>
                    <a:pt x="1338072" y="1107681"/>
                  </a:lnTo>
                  <a:lnTo>
                    <a:pt x="1342237" y="1046467"/>
                  </a:lnTo>
                  <a:lnTo>
                    <a:pt x="1343837" y="1022972"/>
                  </a:lnTo>
                  <a:lnTo>
                    <a:pt x="1344676" y="10107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30595" y="3279648"/>
              <a:ext cx="1751330" cy="1727200"/>
            </a:xfrm>
            <a:custGeom>
              <a:avLst/>
              <a:gdLst/>
              <a:ahLst/>
              <a:cxnLst/>
              <a:rect l="l" t="t" r="r" b="b"/>
              <a:pathLst>
                <a:path w="1751329" h="1727200">
                  <a:moveTo>
                    <a:pt x="0" y="863345"/>
                  </a:moveTo>
                  <a:lnTo>
                    <a:pt x="1295" y="815981"/>
                  </a:lnTo>
                  <a:lnTo>
                    <a:pt x="5138" y="769284"/>
                  </a:lnTo>
                  <a:lnTo>
                    <a:pt x="11460" y="723320"/>
                  </a:lnTo>
                  <a:lnTo>
                    <a:pt x="20196" y="678154"/>
                  </a:lnTo>
                  <a:lnTo>
                    <a:pt x="31279" y="633853"/>
                  </a:lnTo>
                  <a:lnTo>
                    <a:pt x="44641" y="590482"/>
                  </a:lnTo>
                  <a:lnTo>
                    <a:pt x="60215" y="548108"/>
                  </a:lnTo>
                  <a:lnTo>
                    <a:pt x="77936" y="506796"/>
                  </a:lnTo>
                  <a:lnTo>
                    <a:pt x="97736" y="466612"/>
                  </a:lnTo>
                  <a:lnTo>
                    <a:pt x="119549" y="427623"/>
                  </a:lnTo>
                  <a:lnTo>
                    <a:pt x="143307" y="389893"/>
                  </a:lnTo>
                  <a:lnTo>
                    <a:pt x="168944" y="353488"/>
                  </a:lnTo>
                  <a:lnTo>
                    <a:pt x="196393" y="318476"/>
                  </a:lnTo>
                  <a:lnTo>
                    <a:pt x="225587" y="284920"/>
                  </a:lnTo>
                  <a:lnTo>
                    <a:pt x="256460" y="252888"/>
                  </a:lnTo>
                  <a:lnTo>
                    <a:pt x="288944" y="222445"/>
                  </a:lnTo>
                  <a:lnTo>
                    <a:pt x="322974" y="193658"/>
                  </a:lnTo>
                  <a:lnTo>
                    <a:pt x="358481" y="166591"/>
                  </a:lnTo>
                  <a:lnTo>
                    <a:pt x="395399" y="141311"/>
                  </a:lnTo>
                  <a:lnTo>
                    <a:pt x="433662" y="117884"/>
                  </a:lnTo>
                  <a:lnTo>
                    <a:pt x="473203" y="96375"/>
                  </a:lnTo>
                  <a:lnTo>
                    <a:pt x="513954" y="76851"/>
                  </a:lnTo>
                  <a:lnTo>
                    <a:pt x="555849" y="59377"/>
                  </a:lnTo>
                  <a:lnTo>
                    <a:pt x="598822" y="44019"/>
                  </a:lnTo>
                  <a:lnTo>
                    <a:pt x="642805" y="30843"/>
                  </a:lnTo>
                  <a:lnTo>
                    <a:pt x="687731" y="19915"/>
                  </a:lnTo>
                  <a:lnTo>
                    <a:pt x="733535" y="11301"/>
                  </a:lnTo>
                  <a:lnTo>
                    <a:pt x="780148" y="5066"/>
                  </a:lnTo>
                  <a:lnTo>
                    <a:pt x="827505" y="1277"/>
                  </a:lnTo>
                  <a:lnTo>
                    <a:pt x="875538" y="0"/>
                  </a:lnTo>
                  <a:lnTo>
                    <a:pt x="923570" y="1277"/>
                  </a:lnTo>
                  <a:lnTo>
                    <a:pt x="970927" y="5066"/>
                  </a:lnTo>
                  <a:lnTo>
                    <a:pt x="1017540" y="11301"/>
                  </a:lnTo>
                  <a:lnTo>
                    <a:pt x="1063344" y="19915"/>
                  </a:lnTo>
                  <a:lnTo>
                    <a:pt x="1108270" y="30843"/>
                  </a:lnTo>
                  <a:lnTo>
                    <a:pt x="1152253" y="44019"/>
                  </a:lnTo>
                  <a:lnTo>
                    <a:pt x="1195226" y="59377"/>
                  </a:lnTo>
                  <a:lnTo>
                    <a:pt x="1237121" y="76851"/>
                  </a:lnTo>
                  <a:lnTo>
                    <a:pt x="1277872" y="96375"/>
                  </a:lnTo>
                  <a:lnTo>
                    <a:pt x="1317413" y="117884"/>
                  </a:lnTo>
                  <a:lnTo>
                    <a:pt x="1355676" y="141311"/>
                  </a:lnTo>
                  <a:lnTo>
                    <a:pt x="1392594" y="166591"/>
                  </a:lnTo>
                  <a:lnTo>
                    <a:pt x="1428101" y="193658"/>
                  </a:lnTo>
                  <a:lnTo>
                    <a:pt x="1462131" y="222445"/>
                  </a:lnTo>
                  <a:lnTo>
                    <a:pt x="1494615" y="252888"/>
                  </a:lnTo>
                  <a:lnTo>
                    <a:pt x="1525488" y="284920"/>
                  </a:lnTo>
                  <a:lnTo>
                    <a:pt x="1554682" y="318476"/>
                  </a:lnTo>
                  <a:lnTo>
                    <a:pt x="1582131" y="353488"/>
                  </a:lnTo>
                  <a:lnTo>
                    <a:pt x="1607768" y="389893"/>
                  </a:lnTo>
                  <a:lnTo>
                    <a:pt x="1631526" y="427623"/>
                  </a:lnTo>
                  <a:lnTo>
                    <a:pt x="1653339" y="466612"/>
                  </a:lnTo>
                  <a:lnTo>
                    <a:pt x="1673139" y="506796"/>
                  </a:lnTo>
                  <a:lnTo>
                    <a:pt x="1690860" y="548108"/>
                  </a:lnTo>
                  <a:lnTo>
                    <a:pt x="1706434" y="590482"/>
                  </a:lnTo>
                  <a:lnTo>
                    <a:pt x="1719796" y="633853"/>
                  </a:lnTo>
                  <a:lnTo>
                    <a:pt x="1730879" y="678154"/>
                  </a:lnTo>
                  <a:lnTo>
                    <a:pt x="1739615" y="723320"/>
                  </a:lnTo>
                  <a:lnTo>
                    <a:pt x="1745937" y="769284"/>
                  </a:lnTo>
                  <a:lnTo>
                    <a:pt x="1749780" y="815981"/>
                  </a:lnTo>
                  <a:lnTo>
                    <a:pt x="1751076" y="863345"/>
                  </a:lnTo>
                  <a:lnTo>
                    <a:pt x="1749780" y="910710"/>
                  </a:lnTo>
                  <a:lnTo>
                    <a:pt x="1745937" y="957407"/>
                  </a:lnTo>
                  <a:lnTo>
                    <a:pt x="1739615" y="1003371"/>
                  </a:lnTo>
                  <a:lnTo>
                    <a:pt x="1730879" y="1048537"/>
                  </a:lnTo>
                  <a:lnTo>
                    <a:pt x="1719796" y="1092838"/>
                  </a:lnTo>
                  <a:lnTo>
                    <a:pt x="1706434" y="1136209"/>
                  </a:lnTo>
                  <a:lnTo>
                    <a:pt x="1690860" y="1178583"/>
                  </a:lnTo>
                  <a:lnTo>
                    <a:pt x="1673139" y="1219895"/>
                  </a:lnTo>
                  <a:lnTo>
                    <a:pt x="1653339" y="1260079"/>
                  </a:lnTo>
                  <a:lnTo>
                    <a:pt x="1631526" y="1299068"/>
                  </a:lnTo>
                  <a:lnTo>
                    <a:pt x="1607768" y="1336798"/>
                  </a:lnTo>
                  <a:lnTo>
                    <a:pt x="1582131" y="1373203"/>
                  </a:lnTo>
                  <a:lnTo>
                    <a:pt x="1554682" y="1408215"/>
                  </a:lnTo>
                  <a:lnTo>
                    <a:pt x="1525488" y="1441771"/>
                  </a:lnTo>
                  <a:lnTo>
                    <a:pt x="1494615" y="1473803"/>
                  </a:lnTo>
                  <a:lnTo>
                    <a:pt x="1462131" y="1504246"/>
                  </a:lnTo>
                  <a:lnTo>
                    <a:pt x="1428101" y="1533033"/>
                  </a:lnTo>
                  <a:lnTo>
                    <a:pt x="1392594" y="1560100"/>
                  </a:lnTo>
                  <a:lnTo>
                    <a:pt x="1355676" y="1585380"/>
                  </a:lnTo>
                  <a:lnTo>
                    <a:pt x="1317413" y="1608807"/>
                  </a:lnTo>
                  <a:lnTo>
                    <a:pt x="1277872" y="1630316"/>
                  </a:lnTo>
                  <a:lnTo>
                    <a:pt x="1237121" y="1649840"/>
                  </a:lnTo>
                  <a:lnTo>
                    <a:pt x="1195226" y="1667314"/>
                  </a:lnTo>
                  <a:lnTo>
                    <a:pt x="1152253" y="1682672"/>
                  </a:lnTo>
                  <a:lnTo>
                    <a:pt x="1108270" y="1695848"/>
                  </a:lnTo>
                  <a:lnTo>
                    <a:pt x="1063344" y="1706776"/>
                  </a:lnTo>
                  <a:lnTo>
                    <a:pt x="1017540" y="1715390"/>
                  </a:lnTo>
                  <a:lnTo>
                    <a:pt x="970927" y="1721625"/>
                  </a:lnTo>
                  <a:lnTo>
                    <a:pt x="923570" y="1725414"/>
                  </a:lnTo>
                  <a:lnTo>
                    <a:pt x="875538" y="1726691"/>
                  </a:lnTo>
                  <a:lnTo>
                    <a:pt x="827505" y="1725414"/>
                  </a:lnTo>
                  <a:lnTo>
                    <a:pt x="780148" y="1721625"/>
                  </a:lnTo>
                  <a:lnTo>
                    <a:pt x="733535" y="1715390"/>
                  </a:lnTo>
                  <a:lnTo>
                    <a:pt x="687731" y="1706776"/>
                  </a:lnTo>
                  <a:lnTo>
                    <a:pt x="642805" y="1695848"/>
                  </a:lnTo>
                  <a:lnTo>
                    <a:pt x="598822" y="1682672"/>
                  </a:lnTo>
                  <a:lnTo>
                    <a:pt x="555849" y="1667314"/>
                  </a:lnTo>
                  <a:lnTo>
                    <a:pt x="513954" y="1649840"/>
                  </a:lnTo>
                  <a:lnTo>
                    <a:pt x="473203" y="1630316"/>
                  </a:lnTo>
                  <a:lnTo>
                    <a:pt x="433662" y="1608807"/>
                  </a:lnTo>
                  <a:lnTo>
                    <a:pt x="395399" y="1585380"/>
                  </a:lnTo>
                  <a:lnTo>
                    <a:pt x="358481" y="1560100"/>
                  </a:lnTo>
                  <a:lnTo>
                    <a:pt x="322974" y="1533033"/>
                  </a:lnTo>
                  <a:lnTo>
                    <a:pt x="288944" y="1504246"/>
                  </a:lnTo>
                  <a:lnTo>
                    <a:pt x="256460" y="1473803"/>
                  </a:lnTo>
                  <a:lnTo>
                    <a:pt x="225587" y="1441771"/>
                  </a:lnTo>
                  <a:lnTo>
                    <a:pt x="196393" y="1408215"/>
                  </a:lnTo>
                  <a:lnTo>
                    <a:pt x="168944" y="1373203"/>
                  </a:lnTo>
                  <a:lnTo>
                    <a:pt x="143307" y="1336798"/>
                  </a:lnTo>
                  <a:lnTo>
                    <a:pt x="119549" y="1299068"/>
                  </a:lnTo>
                  <a:lnTo>
                    <a:pt x="97736" y="1260079"/>
                  </a:lnTo>
                  <a:lnTo>
                    <a:pt x="77936" y="1219895"/>
                  </a:lnTo>
                  <a:lnTo>
                    <a:pt x="60215" y="1178583"/>
                  </a:lnTo>
                  <a:lnTo>
                    <a:pt x="44641" y="1136209"/>
                  </a:lnTo>
                  <a:lnTo>
                    <a:pt x="31279" y="1092838"/>
                  </a:lnTo>
                  <a:lnTo>
                    <a:pt x="20196" y="1048537"/>
                  </a:lnTo>
                  <a:lnTo>
                    <a:pt x="11460" y="1003371"/>
                  </a:lnTo>
                  <a:lnTo>
                    <a:pt x="5138" y="957407"/>
                  </a:lnTo>
                  <a:lnTo>
                    <a:pt x="1295" y="910710"/>
                  </a:lnTo>
                  <a:lnTo>
                    <a:pt x="0" y="86334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6971" y="3003804"/>
            <a:ext cx="3729354" cy="40386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75"/>
              </a:spcBef>
            </a:pPr>
            <a:r>
              <a:rPr sz="2050" dirty="0">
                <a:latin typeface="Times New Roman"/>
                <a:cs typeface="Times New Roman"/>
              </a:rPr>
              <a:t>|</a:t>
            </a:r>
            <a:r>
              <a:rPr sz="2050" spc="-14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0.3</a:t>
            </a:r>
            <a:r>
              <a:rPr sz="2050" spc="-290" dirty="0">
                <a:latin typeface="Times New Roman"/>
                <a:cs typeface="Times New Roman"/>
              </a:rPr>
              <a:t> </a:t>
            </a:r>
            <a:r>
              <a:rPr sz="2050" spc="65" dirty="0">
                <a:latin typeface="Symbol"/>
                <a:cs typeface="Symbol"/>
              </a:rPr>
              <a:t></a:t>
            </a:r>
            <a:r>
              <a:rPr sz="2050" spc="275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j</a:t>
            </a:r>
            <a:r>
              <a:rPr sz="2050" dirty="0">
                <a:latin typeface="Times New Roman"/>
                <a:cs typeface="Times New Roman"/>
              </a:rPr>
              <a:t>0.5</a:t>
            </a:r>
            <a:r>
              <a:rPr sz="2050" spc="-254" dirty="0">
                <a:latin typeface="Times New Roman"/>
                <a:cs typeface="Times New Roman"/>
              </a:rPr>
              <a:t> </a:t>
            </a:r>
            <a:r>
              <a:rPr sz="2050" spc="65" dirty="0">
                <a:latin typeface="Symbol"/>
                <a:cs typeface="Symbol"/>
              </a:rPr>
              <a:t></a:t>
            </a:r>
            <a:r>
              <a:rPr sz="2050" spc="-22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exp(</a:t>
            </a:r>
            <a:r>
              <a:rPr sz="2050" spc="-15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j</a:t>
            </a:r>
            <a:r>
              <a:rPr sz="2200" dirty="0">
                <a:latin typeface="Symbol"/>
                <a:cs typeface="Symbol"/>
              </a:rPr>
              <a:t>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/</a:t>
            </a:r>
            <a:r>
              <a:rPr sz="2050" spc="-15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4)</a:t>
            </a:r>
            <a:r>
              <a:rPr sz="2050" spc="-17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|</a:t>
            </a:r>
            <a:r>
              <a:rPr sz="1800" baseline="41666" dirty="0">
                <a:latin typeface="Times New Roman"/>
                <a:cs typeface="Times New Roman"/>
              </a:rPr>
              <a:t>2</a:t>
            </a:r>
            <a:r>
              <a:rPr sz="1800" spc="-67" baseline="41666" dirty="0">
                <a:latin typeface="Times New Roman"/>
                <a:cs typeface="Times New Roman"/>
              </a:rPr>
              <a:t> </a:t>
            </a:r>
            <a:r>
              <a:rPr sz="2050" spc="65" dirty="0">
                <a:latin typeface="Symbol"/>
                <a:cs typeface="Symbol"/>
              </a:rPr>
              <a:t></a:t>
            </a:r>
            <a:r>
              <a:rPr sz="2050" spc="-80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Times New Roman"/>
                <a:cs typeface="Times New Roman"/>
              </a:rPr>
              <a:t>0.2086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110" y="3580939"/>
            <a:ext cx="3898265" cy="986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50" dirty="0">
                <a:latin typeface="Times New Roman"/>
                <a:cs typeface="Times New Roman"/>
              </a:rPr>
              <a:t>|</a:t>
            </a:r>
            <a:r>
              <a:rPr sz="2050" spc="-14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0.3</a:t>
            </a:r>
            <a:r>
              <a:rPr sz="2050" spc="-295" dirty="0">
                <a:latin typeface="Times New Roman"/>
                <a:cs typeface="Times New Roman"/>
              </a:rPr>
              <a:t> </a:t>
            </a:r>
            <a:r>
              <a:rPr sz="2050" spc="65" dirty="0">
                <a:latin typeface="Symbol"/>
                <a:cs typeface="Symbol"/>
              </a:rPr>
              <a:t></a:t>
            </a:r>
            <a:r>
              <a:rPr sz="2050" spc="265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j</a:t>
            </a:r>
            <a:r>
              <a:rPr sz="2050" dirty="0">
                <a:latin typeface="Times New Roman"/>
                <a:cs typeface="Times New Roman"/>
              </a:rPr>
              <a:t>0.5</a:t>
            </a:r>
            <a:r>
              <a:rPr sz="2050" spc="-260" dirty="0">
                <a:latin typeface="Times New Roman"/>
                <a:cs typeface="Times New Roman"/>
              </a:rPr>
              <a:t> </a:t>
            </a:r>
            <a:r>
              <a:rPr sz="2050" spc="65" dirty="0">
                <a:latin typeface="Symbol"/>
                <a:cs typeface="Symbol"/>
              </a:rPr>
              <a:t></a:t>
            </a:r>
            <a:r>
              <a:rPr sz="2050" spc="-22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exp(</a:t>
            </a:r>
            <a:r>
              <a:rPr sz="2050" spc="-25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j</a:t>
            </a:r>
            <a:r>
              <a:rPr sz="2050" dirty="0">
                <a:latin typeface="Times New Roman"/>
                <a:cs typeface="Times New Roman"/>
              </a:rPr>
              <a:t>3</a:t>
            </a:r>
            <a:r>
              <a:rPr sz="2200" dirty="0">
                <a:latin typeface="Symbol"/>
                <a:cs typeface="Symbol"/>
              </a:rPr>
              <a:t>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/</a:t>
            </a:r>
            <a:r>
              <a:rPr sz="2050" spc="-15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4)</a:t>
            </a:r>
            <a:r>
              <a:rPr sz="2050" spc="-18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|</a:t>
            </a:r>
            <a:r>
              <a:rPr sz="1800" baseline="43981" dirty="0">
                <a:latin typeface="Times New Roman"/>
                <a:cs typeface="Times New Roman"/>
              </a:rPr>
              <a:t>2</a:t>
            </a:r>
            <a:r>
              <a:rPr sz="1800" spc="-67" baseline="43981" dirty="0">
                <a:latin typeface="Times New Roman"/>
                <a:cs typeface="Times New Roman"/>
              </a:rPr>
              <a:t> </a:t>
            </a:r>
            <a:r>
              <a:rPr sz="2050" spc="65" dirty="0">
                <a:latin typeface="Symbol"/>
                <a:cs typeface="Symbol"/>
              </a:rPr>
              <a:t></a:t>
            </a:r>
            <a:r>
              <a:rPr sz="2050" spc="-300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Times New Roman"/>
                <a:cs typeface="Times New Roman"/>
              </a:rPr>
              <a:t>1.0572</a:t>
            </a:r>
            <a:endParaRPr sz="2050">
              <a:latin typeface="Times New Roman"/>
              <a:cs typeface="Times New Roman"/>
            </a:endParaRPr>
          </a:p>
          <a:p>
            <a:pPr marL="88265">
              <a:lnSpc>
                <a:spcPct val="100000"/>
              </a:lnSpc>
              <a:spcBef>
                <a:spcPts val="2285"/>
              </a:spcBef>
            </a:pPr>
            <a:r>
              <a:rPr sz="2050" dirty="0">
                <a:latin typeface="Times New Roman"/>
                <a:cs typeface="Times New Roman"/>
              </a:rPr>
              <a:t>|</a:t>
            </a:r>
            <a:r>
              <a:rPr sz="2050" spc="-14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0.3</a:t>
            </a:r>
            <a:r>
              <a:rPr sz="2050" spc="-295" dirty="0">
                <a:latin typeface="Times New Roman"/>
                <a:cs typeface="Times New Roman"/>
              </a:rPr>
              <a:t> </a:t>
            </a:r>
            <a:r>
              <a:rPr sz="2050" spc="65" dirty="0">
                <a:latin typeface="Symbol"/>
                <a:cs typeface="Symbol"/>
              </a:rPr>
              <a:t></a:t>
            </a:r>
            <a:r>
              <a:rPr sz="2050" spc="265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j</a:t>
            </a:r>
            <a:r>
              <a:rPr sz="2050" dirty="0">
                <a:latin typeface="Times New Roman"/>
                <a:cs typeface="Times New Roman"/>
              </a:rPr>
              <a:t>0.5</a:t>
            </a:r>
            <a:r>
              <a:rPr sz="2050" spc="-260" dirty="0">
                <a:latin typeface="Times New Roman"/>
                <a:cs typeface="Times New Roman"/>
              </a:rPr>
              <a:t> </a:t>
            </a:r>
            <a:r>
              <a:rPr sz="2050" spc="65" dirty="0">
                <a:latin typeface="Symbol"/>
                <a:cs typeface="Symbol"/>
              </a:rPr>
              <a:t></a:t>
            </a:r>
            <a:r>
              <a:rPr sz="2050" spc="-22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exp(</a:t>
            </a:r>
            <a:r>
              <a:rPr sz="2050" spc="-20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j</a:t>
            </a:r>
            <a:r>
              <a:rPr sz="2050" dirty="0">
                <a:latin typeface="Times New Roman"/>
                <a:cs typeface="Times New Roman"/>
              </a:rPr>
              <a:t>5</a:t>
            </a:r>
            <a:r>
              <a:rPr sz="2200" dirty="0">
                <a:latin typeface="Symbol"/>
                <a:cs typeface="Symbol"/>
              </a:rPr>
              <a:t></a:t>
            </a:r>
            <a:r>
              <a:rPr sz="2200" spc="4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/</a:t>
            </a:r>
            <a:r>
              <a:rPr sz="2050" spc="-14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4)</a:t>
            </a:r>
            <a:r>
              <a:rPr sz="2050" spc="-17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|</a:t>
            </a:r>
            <a:r>
              <a:rPr sz="1800" baseline="41666" dirty="0">
                <a:latin typeface="Times New Roman"/>
                <a:cs typeface="Times New Roman"/>
              </a:rPr>
              <a:t>2</a:t>
            </a:r>
            <a:r>
              <a:rPr sz="1800" spc="-75" baseline="41666" dirty="0">
                <a:latin typeface="Times New Roman"/>
                <a:cs typeface="Times New Roman"/>
              </a:rPr>
              <a:t> </a:t>
            </a:r>
            <a:r>
              <a:rPr sz="2050" spc="65" dirty="0">
                <a:latin typeface="Symbol"/>
                <a:cs typeface="Symbol"/>
              </a:rPr>
              <a:t></a:t>
            </a:r>
            <a:r>
              <a:rPr sz="2050" spc="-50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Times New Roman"/>
                <a:cs typeface="Times New Roman"/>
              </a:rPr>
              <a:t>2.4714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9532" y="4885495"/>
            <a:ext cx="382968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50" dirty="0">
                <a:latin typeface="Times New Roman"/>
                <a:cs typeface="Times New Roman"/>
              </a:rPr>
              <a:t>|</a:t>
            </a:r>
            <a:r>
              <a:rPr sz="2050" spc="-13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0.3</a:t>
            </a:r>
            <a:r>
              <a:rPr sz="2050" spc="-290" dirty="0">
                <a:latin typeface="Times New Roman"/>
                <a:cs typeface="Times New Roman"/>
              </a:rPr>
              <a:t> </a:t>
            </a:r>
            <a:r>
              <a:rPr sz="2050" spc="65" dirty="0">
                <a:latin typeface="Symbol"/>
                <a:cs typeface="Symbol"/>
              </a:rPr>
              <a:t></a:t>
            </a:r>
            <a:r>
              <a:rPr sz="2050" spc="290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j</a:t>
            </a:r>
            <a:r>
              <a:rPr sz="2050" dirty="0">
                <a:latin typeface="Times New Roman"/>
                <a:cs typeface="Times New Roman"/>
              </a:rPr>
              <a:t>0.5</a:t>
            </a:r>
            <a:r>
              <a:rPr sz="2050" spc="-254" dirty="0">
                <a:latin typeface="Times New Roman"/>
                <a:cs typeface="Times New Roman"/>
              </a:rPr>
              <a:t> </a:t>
            </a:r>
            <a:r>
              <a:rPr sz="2050" spc="65" dirty="0">
                <a:latin typeface="Symbol"/>
                <a:cs typeface="Symbol"/>
              </a:rPr>
              <a:t></a:t>
            </a:r>
            <a:r>
              <a:rPr sz="2050" spc="-21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exp(</a:t>
            </a:r>
            <a:r>
              <a:rPr sz="2050" spc="-10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j</a:t>
            </a:r>
            <a:r>
              <a:rPr sz="2050" dirty="0">
                <a:latin typeface="Times New Roman"/>
                <a:cs typeface="Times New Roman"/>
              </a:rPr>
              <a:t>7</a:t>
            </a:r>
            <a:r>
              <a:rPr sz="2200" dirty="0">
                <a:latin typeface="Symbol"/>
                <a:cs typeface="Symbol"/>
              </a:rPr>
              <a:t>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/</a:t>
            </a:r>
            <a:r>
              <a:rPr sz="2050" spc="-14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4)</a:t>
            </a:r>
            <a:r>
              <a:rPr sz="2050" spc="-17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|</a:t>
            </a:r>
            <a:r>
              <a:rPr sz="1800" baseline="43981" dirty="0">
                <a:latin typeface="Times New Roman"/>
                <a:cs typeface="Times New Roman"/>
              </a:rPr>
              <a:t>2</a:t>
            </a:r>
            <a:r>
              <a:rPr sz="1800" spc="-60" baseline="43981" dirty="0">
                <a:latin typeface="Times New Roman"/>
                <a:cs typeface="Times New Roman"/>
              </a:rPr>
              <a:t> </a:t>
            </a:r>
            <a:r>
              <a:rPr sz="2050" spc="65" dirty="0">
                <a:latin typeface="Symbol"/>
                <a:cs typeface="Symbol"/>
              </a:rPr>
              <a:t></a:t>
            </a:r>
            <a:r>
              <a:rPr sz="2050" spc="-295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Times New Roman"/>
                <a:cs typeface="Times New Roman"/>
              </a:rPr>
              <a:t>1.6228</a:t>
            </a:r>
            <a:endParaRPr sz="20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COMPLEX</a:t>
            </a:r>
            <a:r>
              <a:rPr spc="-90" dirty="0"/>
              <a:t> </a:t>
            </a:r>
            <a:r>
              <a:rPr spc="-10" dirty="0"/>
              <a:t>REPRESENTATION:</a:t>
            </a:r>
            <a:r>
              <a:rPr spc="-55" dirty="0"/>
              <a:t> </a:t>
            </a:r>
            <a:r>
              <a:rPr spc="-25" dirty="0"/>
              <a:t>SNR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5207000" cy="7232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SNR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ratio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noise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power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54431" y="2131280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148" y="0"/>
                </a:lnTo>
              </a:path>
            </a:pathLst>
          </a:custGeom>
          <a:ln w="111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26642" y="2131280"/>
            <a:ext cx="699135" cy="0"/>
          </a:xfrm>
          <a:custGeom>
            <a:avLst/>
            <a:gdLst/>
            <a:ahLst/>
            <a:cxnLst/>
            <a:rect l="l" t="t" r="r" b="b"/>
            <a:pathLst>
              <a:path w="699135">
                <a:moveTo>
                  <a:pt x="0" y="0"/>
                </a:moveTo>
                <a:lnTo>
                  <a:pt x="698668" y="0"/>
                </a:lnTo>
              </a:path>
            </a:pathLst>
          </a:custGeom>
          <a:ln w="111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30865" y="2126865"/>
            <a:ext cx="124079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717550" algn="l"/>
              </a:tabLst>
            </a:pPr>
            <a:r>
              <a:rPr sz="2150" i="1" spc="-25" dirty="0">
                <a:latin typeface="Times New Roman"/>
                <a:cs typeface="Times New Roman"/>
              </a:rPr>
              <a:t>P</a:t>
            </a:r>
            <a:r>
              <a:rPr sz="1875" i="1" spc="-37" baseline="-24444" dirty="0">
                <a:latin typeface="Times New Roman"/>
                <a:cs typeface="Times New Roman"/>
              </a:rPr>
              <a:t>n</a:t>
            </a:r>
            <a:r>
              <a:rPr sz="1875" i="1" baseline="-24444" dirty="0">
                <a:latin typeface="Times New Roman"/>
                <a:cs typeface="Times New Roman"/>
              </a:rPr>
              <a:t>	</a:t>
            </a:r>
            <a:r>
              <a:rPr sz="2150" i="1" spc="65" dirty="0">
                <a:latin typeface="Times New Roman"/>
                <a:cs typeface="Times New Roman"/>
              </a:rPr>
              <a:t>N</a:t>
            </a:r>
            <a:r>
              <a:rPr sz="1875" spc="97" baseline="-24444" dirty="0">
                <a:latin typeface="Times New Roman"/>
                <a:cs typeface="Times New Roman"/>
              </a:rPr>
              <a:t>0</a:t>
            </a:r>
            <a:r>
              <a:rPr sz="1875" spc="-225" baseline="-24444" dirty="0">
                <a:latin typeface="Times New Roman"/>
                <a:cs typeface="Times New Roman"/>
              </a:rPr>
              <a:t> </a:t>
            </a:r>
            <a:r>
              <a:rPr sz="2150" i="1" spc="-50" dirty="0">
                <a:latin typeface="Times New Roman"/>
                <a:cs typeface="Times New Roman"/>
              </a:rPr>
              <a:t>B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37651" y="1737061"/>
            <a:ext cx="12941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615950" algn="l"/>
              </a:tabLst>
            </a:pPr>
            <a:r>
              <a:rPr sz="2150" i="1" spc="-25" dirty="0">
                <a:latin typeface="Times New Roman"/>
                <a:cs typeface="Times New Roman"/>
              </a:rPr>
              <a:t>P</a:t>
            </a:r>
            <a:r>
              <a:rPr sz="1875" i="1" spc="-37" baseline="-24444" dirty="0">
                <a:latin typeface="Times New Roman"/>
                <a:cs typeface="Times New Roman"/>
              </a:rPr>
              <a:t>s</a:t>
            </a:r>
            <a:r>
              <a:rPr sz="1875" i="1" baseline="-24444" dirty="0">
                <a:latin typeface="Times New Roman"/>
                <a:cs typeface="Times New Roman"/>
              </a:rPr>
              <a:t>	</a:t>
            </a:r>
            <a:r>
              <a:rPr sz="2150" i="1" dirty="0">
                <a:latin typeface="Times New Roman"/>
                <a:cs typeface="Times New Roman"/>
              </a:rPr>
              <a:t>E</a:t>
            </a:r>
            <a:r>
              <a:rPr sz="1875" i="1" baseline="-24444" dirty="0">
                <a:latin typeface="Times New Roman"/>
                <a:cs typeface="Times New Roman"/>
              </a:rPr>
              <a:t>s</a:t>
            </a:r>
            <a:r>
              <a:rPr sz="1875" i="1" spc="465" baseline="-2444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Times New Roman"/>
                <a:cs typeface="Times New Roman"/>
              </a:rPr>
              <a:t>/</a:t>
            </a:r>
            <a:r>
              <a:rPr sz="2150" spc="-285" dirty="0">
                <a:latin typeface="Times New Roman"/>
                <a:cs typeface="Times New Roman"/>
              </a:rPr>
              <a:t> </a:t>
            </a:r>
            <a:r>
              <a:rPr sz="2150" i="1" spc="-25" dirty="0">
                <a:latin typeface="Times New Roman"/>
                <a:cs typeface="Times New Roman"/>
              </a:rPr>
              <a:t>T</a:t>
            </a:r>
            <a:r>
              <a:rPr sz="1875" i="1" spc="-37" baseline="-24444" dirty="0">
                <a:latin typeface="Times New Roman"/>
                <a:cs typeface="Times New Roman"/>
              </a:rPr>
              <a:t>s</a:t>
            </a:r>
            <a:endParaRPr sz="1875" baseline="-24444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64242" y="1911300"/>
            <a:ext cx="73787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i="1" dirty="0">
                <a:latin typeface="Times New Roman"/>
                <a:cs typeface="Times New Roman"/>
              </a:rPr>
              <a:t>SNR</a:t>
            </a:r>
            <a:r>
              <a:rPr sz="2150" i="1" spc="5" dirty="0">
                <a:latin typeface="Times New Roman"/>
                <a:cs typeface="Times New Roman"/>
              </a:rPr>
              <a:t> </a:t>
            </a:r>
            <a:r>
              <a:rPr sz="2150" spc="-50" dirty="0">
                <a:latin typeface="Symbol"/>
                <a:cs typeface="Symbol"/>
              </a:rPr>
              <a:t>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95025" y="1911300"/>
            <a:ext cx="179705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-50" dirty="0">
                <a:latin typeface="Symbol"/>
                <a:cs typeface="Symbol"/>
              </a:rPr>
              <a:t>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03247" y="2769107"/>
            <a:ext cx="2731135" cy="337185"/>
          </a:xfrm>
          <a:prstGeom prst="rect">
            <a:avLst/>
          </a:prstGeom>
          <a:solidFill>
            <a:srgbClr val="99FF99"/>
          </a:solidFill>
        </p:spPr>
        <p:txBody>
          <a:bodyPr vert="horz" wrap="square" lIns="0" tIns="393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0"/>
              </a:spcBef>
            </a:pPr>
            <a:r>
              <a:rPr sz="1600" dirty="0">
                <a:latin typeface="Times New Roman"/>
                <a:cs typeface="Times New Roman"/>
              </a:rPr>
              <a:t>Power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spectral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density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noise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66414" y="2430272"/>
            <a:ext cx="659765" cy="329565"/>
          </a:xfrm>
          <a:custGeom>
            <a:avLst/>
            <a:gdLst/>
            <a:ahLst/>
            <a:cxnLst/>
            <a:rect l="l" t="t" r="r" b="b"/>
            <a:pathLst>
              <a:path w="659764" h="329564">
                <a:moveTo>
                  <a:pt x="588438" y="28458"/>
                </a:moveTo>
                <a:lnTo>
                  <a:pt x="0" y="317880"/>
                </a:lnTo>
                <a:lnTo>
                  <a:pt x="5587" y="329311"/>
                </a:lnTo>
                <a:lnTo>
                  <a:pt x="594060" y="39871"/>
                </a:lnTo>
                <a:lnTo>
                  <a:pt x="588438" y="28458"/>
                </a:lnTo>
                <a:close/>
              </a:path>
              <a:path w="659764" h="329564">
                <a:moveTo>
                  <a:pt x="642643" y="22860"/>
                </a:moveTo>
                <a:lnTo>
                  <a:pt x="599821" y="22860"/>
                </a:lnTo>
                <a:lnTo>
                  <a:pt x="605409" y="34289"/>
                </a:lnTo>
                <a:lnTo>
                  <a:pt x="594060" y="39871"/>
                </a:lnTo>
                <a:lnTo>
                  <a:pt x="608076" y="68325"/>
                </a:lnTo>
                <a:lnTo>
                  <a:pt x="642643" y="22860"/>
                </a:lnTo>
                <a:close/>
              </a:path>
              <a:path w="659764" h="329564">
                <a:moveTo>
                  <a:pt x="599821" y="22860"/>
                </a:moveTo>
                <a:lnTo>
                  <a:pt x="588438" y="28458"/>
                </a:lnTo>
                <a:lnTo>
                  <a:pt x="594060" y="39871"/>
                </a:lnTo>
                <a:lnTo>
                  <a:pt x="605409" y="34289"/>
                </a:lnTo>
                <a:lnTo>
                  <a:pt x="599821" y="22860"/>
                </a:lnTo>
                <a:close/>
              </a:path>
              <a:path w="659764" h="329564">
                <a:moveTo>
                  <a:pt x="574421" y="0"/>
                </a:moveTo>
                <a:lnTo>
                  <a:pt x="588438" y="28458"/>
                </a:lnTo>
                <a:lnTo>
                  <a:pt x="599821" y="22860"/>
                </a:lnTo>
                <a:lnTo>
                  <a:pt x="642643" y="22860"/>
                </a:lnTo>
                <a:lnTo>
                  <a:pt x="659638" y="507"/>
                </a:lnTo>
                <a:lnTo>
                  <a:pt x="5744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47844" y="2769107"/>
            <a:ext cx="1615440" cy="337185"/>
          </a:xfrm>
          <a:prstGeom prst="rect">
            <a:avLst/>
          </a:prstGeom>
          <a:solidFill>
            <a:srgbClr val="99FF99"/>
          </a:solidFill>
        </p:spPr>
        <p:txBody>
          <a:bodyPr vert="horz" wrap="square" lIns="0" tIns="3937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0"/>
              </a:spcBef>
            </a:pPr>
            <a:r>
              <a:rPr sz="1600" dirty="0">
                <a:latin typeface="Times New Roman"/>
                <a:cs typeface="Times New Roman"/>
              </a:rPr>
              <a:t>Signal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bandwidth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72584" y="2441448"/>
            <a:ext cx="427990" cy="330200"/>
          </a:xfrm>
          <a:custGeom>
            <a:avLst/>
            <a:gdLst/>
            <a:ahLst/>
            <a:cxnLst/>
            <a:rect l="l" t="t" r="r" b="b"/>
            <a:pathLst>
              <a:path w="427989" h="330200">
                <a:moveTo>
                  <a:pt x="64384" y="41309"/>
                </a:moveTo>
                <a:lnTo>
                  <a:pt x="56611" y="51446"/>
                </a:lnTo>
                <a:lnTo>
                  <a:pt x="419862" y="329691"/>
                </a:lnTo>
                <a:lnTo>
                  <a:pt x="427481" y="319531"/>
                </a:lnTo>
                <a:lnTo>
                  <a:pt x="64384" y="41309"/>
                </a:lnTo>
                <a:close/>
              </a:path>
              <a:path w="427989" h="330200">
                <a:moveTo>
                  <a:pt x="0" y="0"/>
                </a:moveTo>
                <a:lnTo>
                  <a:pt x="37337" y="76580"/>
                </a:lnTo>
                <a:lnTo>
                  <a:pt x="56611" y="51446"/>
                </a:lnTo>
                <a:lnTo>
                  <a:pt x="46481" y="43687"/>
                </a:lnTo>
                <a:lnTo>
                  <a:pt x="54228" y="33527"/>
                </a:lnTo>
                <a:lnTo>
                  <a:pt x="70351" y="33527"/>
                </a:lnTo>
                <a:lnTo>
                  <a:pt x="83692" y="16128"/>
                </a:lnTo>
                <a:lnTo>
                  <a:pt x="0" y="0"/>
                </a:lnTo>
                <a:close/>
              </a:path>
              <a:path w="427989" h="330200">
                <a:moveTo>
                  <a:pt x="54228" y="33527"/>
                </a:moveTo>
                <a:lnTo>
                  <a:pt x="46481" y="43687"/>
                </a:lnTo>
                <a:lnTo>
                  <a:pt x="56611" y="51446"/>
                </a:lnTo>
                <a:lnTo>
                  <a:pt x="64384" y="41309"/>
                </a:lnTo>
                <a:lnTo>
                  <a:pt x="54228" y="33527"/>
                </a:lnTo>
                <a:close/>
              </a:path>
              <a:path w="427989" h="330200">
                <a:moveTo>
                  <a:pt x="70351" y="33527"/>
                </a:moveTo>
                <a:lnTo>
                  <a:pt x="54228" y="33527"/>
                </a:lnTo>
                <a:lnTo>
                  <a:pt x="64384" y="41309"/>
                </a:lnTo>
                <a:lnTo>
                  <a:pt x="70351" y="33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462015" y="1665732"/>
            <a:ext cx="1390015" cy="337185"/>
          </a:xfrm>
          <a:prstGeom prst="rect">
            <a:avLst/>
          </a:prstGeom>
          <a:solidFill>
            <a:srgbClr val="99FF99"/>
          </a:solidFill>
        </p:spPr>
        <p:txBody>
          <a:bodyPr vert="horz" wrap="square" lIns="0" tIns="3873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05"/>
              </a:spcBef>
            </a:pPr>
            <a:r>
              <a:rPr sz="1600" dirty="0">
                <a:latin typeface="Times New Roman"/>
                <a:cs typeface="Times New Roman"/>
              </a:rPr>
              <a:t>Symbol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period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60976" y="1767713"/>
            <a:ext cx="693420" cy="161925"/>
          </a:xfrm>
          <a:custGeom>
            <a:avLst/>
            <a:gdLst/>
            <a:ahLst/>
            <a:cxnLst/>
            <a:rect l="l" t="t" r="r" b="b"/>
            <a:pathLst>
              <a:path w="693420" h="161925">
                <a:moveTo>
                  <a:pt x="67690" y="86995"/>
                </a:moveTo>
                <a:lnTo>
                  <a:pt x="0" y="138811"/>
                </a:lnTo>
                <a:lnTo>
                  <a:pt x="82041" y="161925"/>
                </a:lnTo>
                <a:lnTo>
                  <a:pt x="76520" y="133096"/>
                </a:lnTo>
                <a:lnTo>
                  <a:pt x="63500" y="133096"/>
                </a:lnTo>
                <a:lnTo>
                  <a:pt x="61213" y="120650"/>
                </a:lnTo>
                <a:lnTo>
                  <a:pt x="73679" y="118261"/>
                </a:lnTo>
                <a:lnTo>
                  <a:pt x="67690" y="86995"/>
                </a:lnTo>
                <a:close/>
              </a:path>
              <a:path w="693420" h="161925">
                <a:moveTo>
                  <a:pt x="73679" y="118261"/>
                </a:moveTo>
                <a:lnTo>
                  <a:pt x="61213" y="120650"/>
                </a:lnTo>
                <a:lnTo>
                  <a:pt x="63500" y="133096"/>
                </a:lnTo>
                <a:lnTo>
                  <a:pt x="76059" y="130688"/>
                </a:lnTo>
                <a:lnTo>
                  <a:pt x="73679" y="118261"/>
                </a:lnTo>
                <a:close/>
              </a:path>
              <a:path w="693420" h="161925">
                <a:moveTo>
                  <a:pt x="76059" y="130688"/>
                </a:moveTo>
                <a:lnTo>
                  <a:pt x="63500" y="133096"/>
                </a:lnTo>
                <a:lnTo>
                  <a:pt x="76520" y="133096"/>
                </a:lnTo>
                <a:lnTo>
                  <a:pt x="76059" y="130688"/>
                </a:lnTo>
                <a:close/>
              </a:path>
              <a:path w="693420" h="161925">
                <a:moveTo>
                  <a:pt x="690752" y="0"/>
                </a:moveTo>
                <a:lnTo>
                  <a:pt x="73679" y="118261"/>
                </a:lnTo>
                <a:lnTo>
                  <a:pt x="76059" y="130688"/>
                </a:lnTo>
                <a:lnTo>
                  <a:pt x="693038" y="12446"/>
                </a:lnTo>
                <a:lnTo>
                  <a:pt x="6907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38101" y="5265432"/>
            <a:ext cx="352425" cy="0"/>
          </a:xfrm>
          <a:custGeom>
            <a:avLst/>
            <a:gdLst/>
            <a:ahLst/>
            <a:cxnLst/>
            <a:rect l="l" t="t" r="r" b="b"/>
            <a:pathLst>
              <a:path w="352425">
                <a:moveTo>
                  <a:pt x="0" y="0"/>
                </a:moveTo>
                <a:lnTo>
                  <a:pt x="351831" y="0"/>
                </a:lnTo>
              </a:path>
            </a:pathLst>
          </a:custGeom>
          <a:ln w="11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39879" y="5265432"/>
            <a:ext cx="302260" cy="0"/>
          </a:xfrm>
          <a:custGeom>
            <a:avLst/>
            <a:gdLst/>
            <a:ahLst/>
            <a:cxnLst/>
            <a:rect l="l" t="t" r="r" b="b"/>
            <a:pathLst>
              <a:path w="302260">
                <a:moveTo>
                  <a:pt x="0" y="0"/>
                </a:moveTo>
                <a:lnTo>
                  <a:pt x="301651" y="0"/>
                </a:lnTo>
              </a:path>
            </a:pathLst>
          </a:custGeom>
          <a:ln w="11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33483" y="5265432"/>
            <a:ext cx="352425" cy="0"/>
          </a:xfrm>
          <a:custGeom>
            <a:avLst/>
            <a:gdLst/>
            <a:ahLst/>
            <a:cxnLst/>
            <a:rect l="l" t="t" r="r" b="b"/>
            <a:pathLst>
              <a:path w="352425">
                <a:moveTo>
                  <a:pt x="0" y="0"/>
                </a:moveTo>
                <a:lnTo>
                  <a:pt x="351808" y="0"/>
                </a:lnTo>
              </a:path>
            </a:pathLst>
          </a:custGeom>
          <a:ln w="11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35193" y="5265432"/>
            <a:ext cx="1123950" cy="0"/>
          </a:xfrm>
          <a:custGeom>
            <a:avLst/>
            <a:gdLst/>
            <a:ahLst/>
            <a:cxnLst/>
            <a:rect l="l" t="t" r="r" b="b"/>
            <a:pathLst>
              <a:path w="1123950">
                <a:moveTo>
                  <a:pt x="0" y="0"/>
                </a:moveTo>
                <a:lnTo>
                  <a:pt x="1123404" y="0"/>
                </a:lnTo>
              </a:path>
            </a:pathLst>
          </a:custGeom>
          <a:ln w="11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51144" y="5265432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92" y="0"/>
                </a:lnTo>
              </a:path>
            </a:pathLst>
          </a:custGeom>
          <a:ln w="11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52945" y="5265432"/>
            <a:ext cx="309245" cy="0"/>
          </a:xfrm>
          <a:custGeom>
            <a:avLst/>
            <a:gdLst/>
            <a:ahLst/>
            <a:cxnLst/>
            <a:rect l="l" t="t" r="r" b="b"/>
            <a:pathLst>
              <a:path w="309245">
                <a:moveTo>
                  <a:pt x="0" y="0"/>
                </a:moveTo>
                <a:lnTo>
                  <a:pt x="308976" y="0"/>
                </a:lnTo>
              </a:path>
            </a:pathLst>
          </a:custGeom>
          <a:ln w="11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181896" y="4871958"/>
            <a:ext cx="3489325" cy="3562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4"/>
              </a:spcBef>
            </a:pPr>
            <a:r>
              <a:rPr sz="3225" baseline="-34883" dirty="0">
                <a:latin typeface="Symbol"/>
                <a:cs typeface="Symbol"/>
              </a:rPr>
              <a:t></a:t>
            </a:r>
            <a:r>
              <a:rPr sz="3225" spc="-30" baseline="-34883" dirty="0">
                <a:latin typeface="Times New Roman"/>
                <a:cs typeface="Times New Roman"/>
              </a:rPr>
              <a:t> </a:t>
            </a:r>
            <a:r>
              <a:rPr sz="2150" i="1" dirty="0">
                <a:latin typeface="Times New Roman"/>
                <a:cs typeface="Times New Roman"/>
              </a:rPr>
              <a:t>R</a:t>
            </a:r>
            <a:r>
              <a:rPr sz="1875" i="1" baseline="-24444" dirty="0">
                <a:latin typeface="Times New Roman"/>
                <a:cs typeface="Times New Roman"/>
              </a:rPr>
              <a:t>s</a:t>
            </a:r>
            <a:r>
              <a:rPr sz="1875" i="1" spc="254" baseline="-24444" dirty="0">
                <a:latin typeface="Times New Roman"/>
                <a:cs typeface="Times New Roman"/>
              </a:rPr>
              <a:t>  </a:t>
            </a:r>
            <a:r>
              <a:rPr sz="3225" baseline="-34883" dirty="0">
                <a:latin typeface="Symbol"/>
                <a:cs typeface="Symbol"/>
              </a:rPr>
              <a:t></a:t>
            </a:r>
            <a:r>
              <a:rPr sz="3225" spc="517" baseline="-34883" dirty="0">
                <a:latin typeface="Times New Roman"/>
                <a:cs typeface="Times New Roman"/>
              </a:rPr>
              <a:t> </a:t>
            </a:r>
            <a:r>
              <a:rPr sz="2150" i="1" dirty="0">
                <a:latin typeface="Times New Roman"/>
                <a:cs typeface="Times New Roman"/>
              </a:rPr>
              <a:t>E</a:t>
            </a:r>
            <a:r>
              <a:rPr sz="1875" i="1" baseline="-24444" dirty="0">
                <a:latin typeface="Times New Roman"/>
                <a:cs typeface="Times New Roman"/>
              </a:rPr>
              <a:t>b</a:t>
            </a:r>
            <a:r>
              <a:rPr sz="1875" i="1" spc="150" baseline="-24444" dirty="0">
                <a:latin typeface="Times New Roman"/>
                <a:cs typeface="Times New Roman"/>
              </a:rPr>
              <a:t>  </a:t>
            </a:r>
            <a:r>
              <a:rPr sz="3225" baseline="-34883" dirty="0">
                <a:latin typeface="Symbol"/>
                <a:cs typeface="Symbol"/>
              </a:rPr>
              <a:t></a:t>
            </a:r>
            <a:r>
              <a:rPr sz="3225" spc="-15" baseline="-34883" dirty="0">
                <a:latin typeface="Times New Roman"/>
                <a:cs typeface="Times New Roman"/>
              </a:rPr>
              <a:t> </a:t>
            </a:r>
            <a:r>
              <a:rPr sz="2150" i="1" dirty="0">
                <a:latin typeface="Times New Roman"/>
                <a:cs typeface="Times New Roman"/>
              </a:rPr>
              <a:t>R</a:t>
            </a:r>
            <a:r>
              <a:rPr sz="1875" i="1" baseline="-24444" dirty="0">
                <a:latin typeface="Times New Roman"/>
                <a:cs typeface="Times New Roman"/>
              </a:rPr>
              <a:t>s</a:t>
            </a:r>
            <a:r>
              <a:rPr sz="1875" i="1" spc="322" baseline="-2444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Times New Roman"/>
                <a:cs typeface="Times New Roman"/>
              </a:rPr>
              <a:t>log</a:t>
            </a:r>
            <a:r>
              <a:rPr sz="1875" baseline="-24444" dirty="0">
                <a:latin typeface="Times New Roman"/>
                <a:cs typeface="Times New Roman"/>
              </a:rPr>
              <a:t>2</a:t>
            </a:r>
            <a:r>
              <a:rPr sz="1875" spc="352" baseline="-24444" dirty="0">
                <a:latin typeface="Times New Roman"/>
                <a:cs typeface="Times New Roman"/>
              </a:rPr>
              <a:t> </a:t>
            </a:r>
            <a:r>
              <a:rPr sz="2150" i="1" spc="50" dirty="0">
                <a:latin typeface="Times New Roman"/>
                <a:cs typeface="Times New Roman"/>
              </a:rPr>
              <a:t>M</a:t>
            </a:r>
            <a:r>
              <a:rPr sz="2150" i="1" spc="470" dirty="0">
                <a:latin typeface="Times New Roman"/>
                <a:cs typeface="Times New Roman"/>
              </a:rPr>
              <a:t> </a:t>
            </a:r>
            <a:r>
              <a:rPr sz="3225" baseline="-34883" dirty="0">
                <a:latin typeface="Symbol"/>
                <a:cs typeface="Symbol"/>
              </a:rPr>
              <a:t></a:t>
            </a:r>
            <a:r>
              <a:rPr sz="3225" spc="502" baseline="-34883" dirty="0">
                <a:latin typeface="Times New Roman"/>
                <a:cs typeface="Times New Roman"/>
              </a:rPr>
              <a:t> </a:t>
            </a:r>
            <a:r>
              <a:rPr sz="2150" i="1" dirty="0">
                <a:latin typeface="Times New Roman"/>
                <a:cs typeface="Times New Roman"/>
              </a:rPr>
              <a:t>E</a:t>
            </a:r>
            <a:r>
              <a:rPr sz="1875" i="1" baseline="-24444" dirty="0">
                <a:latin typeface="Times New Roman"/>
                <a:cs typeface="Times New Roman"/>
              </a:rPr>
              <a:t>b</a:t>
            </a:r>
            <a:r>
              <a:rPr sz="1875" i="1" spc="157" baseline="-24444" dirty="0">
                <a:latin typeface="Times New Roman"/>
                <a:cs typeface="Times New Roman"/>
              </a:rPr>
              <a:t>  </a:t>
            </a:r>
            <a:r>
              <a:rPr sz="3225" baseline="-34883" dirty="0">
                <a:latin typeface="Symbol"/>
                <a:cs typeface="Symbol"/>
              </a:rPr>
              <a:t></a:t>
            </a:r>
            <a:r>
              <a:rPr sz="3225" spc="-30" baseline="-34883" dirty="0">
                <a:latin typeface="Times New Roman"/>
                <a:cs typeface="Times New Roman"/>
              </a:rPr>
              <a:t> </a:t>
            </a:r>
            <a:r>
              <a:rPr sz="2150" i="1" spc="-25" dirty="0">
                <a:latin typeface="Times New Roman"/>
                <a:cs typeface="Times New Roman"/>
              </a:rPr>
              <a:t>R</a:t>
            </a:r>
            <a:r>
              <a:rPr sz="1875" i="1" spc="-37" baseline="-24444" dirty="0">
                <a:latin typeface="Times New Roman"/>
                <a:cs typeface="Times New Roman"/>
              </a:rPr>
              <a:t>b</a:t>
            </a:r>
            <a:endParaRPr sz="1875" baseline="-24444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22244" y="5045857"/>
            <a:ext cx="1139825" cy="3562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150" i="1" dirty="0">
                <a:latin typeface="Times New Roman"/>
                <a:cs typeface="Times New Roman"/>
              </a:rPr>
              <a:t>SNR</a:t>
            </a:r>
            <a:r>
              <a:rPr sz="2150" i="1" spc="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Symbol"/>
                <a:cs typeface="Symbol"/>
              </a:rPr>
              <a:t></a:t>
            </a:r>
            <a:r>
              <a:rPr sz="2150" spc="380" dirty="0">
                <a:latin typeface="Times New Roman"/>
                <a:cs typeface="Times New Roman"/>
              </a:rPr>
              <a:t> </a:t>
            </a:r>
            <a:r>
              <a:rPr sz="3225" i="1" spc="-37" baseline="34883" dirty="0">
                <a:latin typeface="Times New Roman"/>
                <a:cs typeface="Times New Roman"/>
              </a:rPr>
              <a:t>E</a:t>
            </a:r>
            <a:r>
              <a:rPr sz="1875" i="1" spc="-37" baseline="37777" dirty="0">
                <a:latin typeface="Times New Roman"/>
                <a:cs typeface="Times New Roman"/>
              </a:rPr>
              <a:t>s</a:t>
            </a:r>
            <a:endParaRPr sz="1875" baseline="37777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80578" y="5261000"/>
            <a:ext cx="3857625" cy="3562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14"/>
              </a:spcBef>
              <a:tabLst>
                <a:tab pos="629920" algn="l"/>
                <a:tab pos="1183640" algn="l"/>
                <a:tab pos="2136140" algn="l"/>
                <a:tab pos="3101340" algn="l"/>
                <a:tab pos="3646804" algn="l"/>
              </a:tabLst>
            </a:pPr>
            <a:r>
              <a:rPr sz="2150" i="1" spc="40" dirty="0">
                <a:latin typeface="Times New Roman"/>
                <a:cs typeface="Times New Roman"/>
              </a:rPr>
              <a:t>N</a:t>
            </a:r>
            <a:r>
              <a:rPr sz="1875" spc="60" baseline="-24444" dirty="0">
                <a:latin typeface="Times New Roman"/>
                <a:cs typeface="Times New Roman"/>
              </a:rPr>
              <a:t>0</a:t>
            </a:r>
            <a:r>
              <a:rPr sz="1875" baseline="-24444" dirty="0">
                <a:latin typeface="Times New Roman"/>
                <a:cs typeface="Times New Roman"/>
              </a:rPr>
              <a:t>	</a:t>
            </a:r>
            <a:r>
              <a:rPr sz="2150" i="1" spc="-60" dirty="0">
                <a:latin typeface="Times New Roman"/>
                <a:cs typeface="Times New Roman"/>
              </a:rPr>
              <a:t>B</a:t>
            </a:r>
            <a:r>
              <a:rPr sz="2150" i="1" dirty="0">
                <a:latin typeface="Times New Roman"/>
                <a:cs typeface="Times New Roman"/>
              </a:rPr>
              <a:t>	</a:t>
            </a:r>
            <a:r>
              <a:rPr sz="2150" i="1" spc="40" dirty="0">
                <a:latin typeface="Times New Roman"/>
                <a:cs typeface="Times New Roman"/>
              </a:rPr>
              <a:t>N</a:t>
            </a:r>
            <a:r>
              <a:rPr sz="1875" spc="60" baseline="-24444" dirty="0">
                <a:latin typeface="Times New Roman"/>
                <a:cs typeface="Times New Roman"/>
              </a:rPr>
              <a:t>0</a:t>
            </a:r>
            <a:r>
              <a:rPr sz="1875" baseline="-24444" dirty="0">
                <a:latin typeface="Times New Roman"/>
                <a:cs typeface="Times New Roman"/>
              </a:rPr>
              <a:t>	</a:t>
            </a:r>
            <a:r>
              <a:rPr sz="2150" i="1" spc="-50" dirty="0">
                <a:latin typeface="Times New Roman"/>
                <a:cs typeface="Times New Roman"/>
              </a:rPr>
              <a:t>B</a:t>
            </a:r>
            <a:r>
              <a:rPr sz="2150" i="1" dirty="0">
                <a:latin typeface="Times New Roman"/>
                <a:cs typeface="Times New Roman"/>
              </a:rPr>
              <a:t>	</a:t>
            </a:r>
            <a:r>
              <a:rPr sz="2150" i="1" spc="40" dirty="0">
                <a:latin typeface="Times New Roman"/>
                <a:cs typeface="Times New Roman"/>
              </a:rPr>
              <a:t>N</a:t>
            </a:r>
            <a:r>
              <a:rPr sz="1875" spc="60" baseline="-24444" dirty="0">
                <a:latin typeface="Times New Roman"/>
                <a:cs typeface="Times New Roman"/>
              </a:rPr>
              <a:t>0</a:t>
            </a:r>
            <a:r>
              <a:rPr sz="1875" baseline="-24444" dirty="0">
                <a:latin typeface="Times New Roman"/>
                <a:cs typeface="Times New Roman"/>
              </a:rPr>
              <a:t>	</a:t>
            </a:r>
            <a:r>
              <a:rPr sz="2150" i="1" spc="-50" dirty="0">
                <a:latin typeface="Times New Roman"/>
                <a:cs typeface="Times New Roman"/>
              </a:rPr>
              <a:t>B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49551" y="4128515"/>
            <a:ext cx="2018030" cy="337185"/>
          </a:xfrm>
          <a:prstGeom prst="rect">
            <a:avLst/>
          </a:prstGeom>
          <a:solidFill>
            <a:srgbClr val="99FF99"/>
          </a:solidFill>
        </p:spPr>
        <p:txBody>
          <a:bodyPr vert="horz" wrap="square" lIns="0" tIns="406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sz="1600" dirty="0">
                <a:latin typeface="Times New Roman"/>
                <a:cs typeface="Times New Roman"/>
              </a:rPr>
              <a:t>Symbol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rate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b="1" i="1" dirty="0">
                <a:latin typeface="Times New Roman"/>
                <a:cs typeface="Times New Roman"/>
              </a:rPr>
              <a:t>Rs</a:t>
            </a:r>
            <a:r>
              <a:rPr sz="1600" b="1" i="1" spc="-35" dirty="0">
                <a:latin typeface="Times New Roman"/>
                <a:cs typeface="Times New Roman"/>
              </a:rPr>
              <a:t> </a:t>
            </a:r>
            <a:r>
              <a:rPr sz="1600" b="1" i="1" dirty="0">
                <a:latin typeface="Times New Roman"/>
                <a:cs typeface="Times New Roman"/>
              </a:rPr>
              <a:t>=</a:t>
            </a:r>
            <a:r>
              <a:rPr sz="1600" b="1" i="1" spc="-25" dirty="0">
                <a:latin typeface="Times New Roman"/>
                <a:cs typeface="Times New Roman"/>
              </a:rPr>
              <a:t> </a:t>
            </a:r>
            <a:r>
              <a:rPr sz="1600" b="1" i="1" spc="-20" dirty="0">
                <a:latin typeface="Times New Roman"/>
                <a:cs typeface="Times New Roman"/>
              </a:rPr>
              <a:t>1/Ts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050920" y="4488434"/>
            <a:ext cx="417830" cy="461645"/>
          </a:xfrm>
          <a:custGeom>
            <a:avLst/>
            <a:gdLst/>
            <a:ahLst/>
            <a:cxnLst/>
            <a:rect l="l" t="t" r="r" b="b"/>
            <a:pathLst>
              <a:path w="417829" h="461645">
                <a:moveTo>
                  <a:pt x="361957" y="409183"/>
                </a:moveTo>
                <a:lnTo>
                  <a:pt x="338328" y="430530"/>
                </a:lnTo>
                <a:lnTo>
                  <a:pt x="417703" y="461518"/>
                </a:lnTo>
                <a:lnTo>
                  <a:pt x="405742" y="418592"/>
                </a:lnTo>
                <a:lnTo>
                  <a:pt x="370458" y="418592"/>
                </a:lnTo>
                <a:lnTo>
                  <a:pt x="361957" y="409183"/>
                </a:lnTo>
                <a:close/>
              </a:path>
              <a:path w="417829" h="461645">
                <a:moveTo>
                  <a:pt x="371366" y="400684"/>
                </a:moveTo>
                <a:lnTo>
                  <a:pt x="361957" y="409183"/>
                </a:lnTo>
                <a:lnTo>
                  <a:pt x="370458" y="418592"/>
                </a:lnTo>
                <a:lnTo>
                  <a:pt x="379856" y="410083"/>
                </a:lnTo>
                <a:lnTo>
                  <a:pt x="371366" y="400684"/>
                </a:lnTo>
                <a:close/>
              </a:path>
              <a:path w="417829" h="461645">
                <a:moveTo>
                  <a:pt x="394843" y="379476"/>
                </a:moveTo>
                <a:lnTo>
                  <a:pt x="371366" y="400684"/>
                </a:lnTo>
                <a:lnTo>
                  <a:pt x="379856" y="410083"/>
                </a:lnTo>
                <a:lnTo>
                  <a:pt x="370458" y="418592"/>
                </a:lnTo>
                <a:lnTo>
                  <a:pt x="405742" y="418592"/>
                </a:lnTo>
                <a:lnTo>
                  <a:pt x="394843" y="379476"/>
                </a:lnTo>
                <a:close/>
              </a:path>
              <a:path w="417829" h="461645">
                <a:moveTo>
                  <a:pt x="9398" y="0"/>
                </a:moveTo>
                <a:lnTo>
                  <a:pt x="0" y="8636"/>
                </a:lnTo>
                <a:lnTo>
                  <a:pt x="361957" y="409183"/>
                </a:lnTo>
                <a:lnTo>
                  <a:pt x="371366" y="400684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477000" y="4128515"/>
            <a:ext cx="1053465" cy="337185"/>
          </a:xfrm>
          <a:prstGeom prst="rect">
            <a:avLst/>
          </a:prstGeom>
          <a:solidFill>
            <a:srgbClr val="99FF99"/>
          </a:solidFill>
        </p:spPr>
        <p:txBody>
          <a:bodyPr vert="horz" wrap="square" lIns="0" tIns="406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0"/>
              </a:spcBef>
            </a:pPr>
            <a:r>
              <a:rPr sz="1600" dirty="0">
                <a:latin typeface="Times New Roman"/>
                <a:cs typeface="Times New Roman"/>
              </a:rPr>
              <a:t>Bit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rate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b="1" i="1" spc="-25" dirty="0">
                <a:latin typeface="Times New Roman"/>
                <a:cs typeface="Times New Roman"/>
              </a:rPr>
              <a:t>R</a:t>
            </a:r>
            <a:r>
              <a:rPr sz="1200" b="1" i="1" spc="-25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501384" y="4490592"/>
            <a:ext cx="307340" cy="438150"/>
          </a:xfrm>
          <a:custGeom>
            <a:avLst/>
            <a:gdLst/>
            <a:ahLst/>
            <a:cxnLst/>
            <a:rect l="l" t="t" r="r" b="b"/>
            <a:pathLst>
              <a:path w="307340" h="438150">
                <a:moveTo>
                  <a:pt x="12191" y="353694"/>
                </a:moveTo>
                <a:lnTo>
                  <a:pt x="0" y="438022"/>
                </a:lnTo>
                <a:lnTo>
                  <a:pt x="74802" y="397128"/>
                </a:lnTo>
                <a:lnTo>
                  <a:pt x="63818" y="389508"/>
                </a:lnTo>
                <a:lnTo>
                  <a:pt x="41401" y="389508"/>
                </a:lnTo>
                <a:lnTo>
                  <a:pt x="30987" y="382269"/>
                </a:lnTo>
                <a:lnTo>
                  <a:pt x="38270" y="371786"/>
                </a:lnTo>
                <a:lnTo>
                  <a:pt x="12191" y="353694"/>
                </a:lnTo>
                <a:close/>
              </a:path>
              <a:path w="307340" h="438150">
                <a:moveTo>
                  <a:pt x="38270" y="371786"/>
                </a:moveTo>
                <a:lnTo>
                  <a:pt x="30987" y="382269"/>
                </a:lnTo>
                <a:lnTo>
                  <a:pt x="41401" y="389508"/>
                </a:lnTo>
                <a:lnTo>
                  <a:pt x="48693" y="379016"/>
                </a:lnTo>
                <a:lnTo>
                  <a:pt x="38270" y="371786"/>
                </a:lnTo>
                <a:close/>
              </a:path>
              <a:path w="307340" h="438150">
                <a:moveTo>
                  <a:pt x="48693" y="379016"/>
                </a:moveTo>
                <a:lnTo>
                  <a:pt x="41401" y="389508"/>
                </a:lnTo>
                <a:lnTo>
                  <a:pt x="63818" y="389508"/>
                </a:lnTo>
                <a:lnTo>
                  <a:pt x="48693" y="379016"/>
                </a:lnTo>
                <a:close/>
              </a:path>
              <a:path w="307340" h="438150">
                <a:moveTo>
                  <a:pt x="296544" y="0"/>
                </a:moveTo>
                <a:lnTo>
                  <a:pt x="38270" y="371786"/>
                </a:lnTo>
                <a:lnTo>
                  <a:pt x="48693" y="379016"/>
                </a:lnTo>
                <a:lnTo>
                  <a:pt x="306959" y="7365"/>
                </a:lnTo>
                <a:lnTo>
                  <a:pt x="2965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COMPLEX:</a:t>
            </a:r>
            <a:r>
              <a:rPr spc="-70" dirty="0"/>
              <a:t> </a:t>
            </a:r>
            <a:r>
              <a:rPr dirty="0"/>
              <a:t>BANDWIDTH</a:t>
            </a:r>
            <a:r>
              <a:rPr spc="-100" dirty="0"/>
              <a:t> </a:t>
            </a:r>
            <a:r>
              <a:rPr spc="-10" dirty="0"/>
              <a:t>EFFICIENCY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6780530" cy="7232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Bandwidth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efficiency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How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many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accommodated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unit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(bps/Hz)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62171" y="1752600"/>
            <a:ext cx="856615" cy="632460"/>
          </a:xfrm>
          <a:custGeom>
            <a:avLst/>
            <a:gdLst/>
            <a:ahLst/>
            <a:cxnLst/>
            <a:rect l="l" t="t" r="r" b="b"/>
            <a:pathLst>
              <a:path w="856614" h="632460">
                <a:moveTo>
                  <a:pt x="856488" y="0"/>
                </a:moveTo>
                <a:lnTo>
                  <a:pt x="0" y="0"/>
                </a:lnTo>
                <a:lnTo>
                  <a:pt x="0" y="632460"/>
                </a:lnTo>
                <a:lnTo>
                  <a:pt x="856488" y="632460"/>
                </a:lnTo>
                <a:lnTo>
                  <a:pt x="856488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52981" y="2073837"/>
            <a:ext cx="176530" cy="319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00" i="1" spc="-50" dirty="0">
                <a:latin typeface="Times New Roman"/>
                <a:cs typeface="Times New Roman"/>
              </a:rPr>
              <a:t>B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10157" y="1727958"/>
            <a:ext cx="176530" cy="319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00" i="1" spc="-50" dirty="0">
                <a:latin typeface="Times New Roman"/>
                <a:cs typeface="Times New Roman"/>
              </a:rPr>
              <a:t>R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0545" y="1775793"/>
            <a:ext cx="88138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732790" algn="l"/>
              </a:tabLst>
            </a:pPr>
            <a:r>
              <a:rPr sz="3000" baseline="-20833" dirty="0">
                <a:latin typeface="Symbol"/>
                <a:cs typeface="Symbol"/>
              </a:rPr>
              <a:t></a:t>
            </a:r>
            <a:r>
              <a:rPr sz="1650" i="1" baseline="-60606" dirty="0">
                <a:latin typeface="Times New Roman"/>
                <a:cs typeface="Times New Roman"/>
              </a:rPr>
              <a:t>B</a:t>
            </a:r>
            <a:r>
              <a:rPr sz="1650" i="1" spc="750" baseline="-60606" dirty="0">
                <a:latin typeface="Times New Roman"/>
                <a:cs typeface="Times New Roman"/>
              </a:rPr>
              <a:t> </a:t>
            </a:r>
            <a:r>
              <a:rPr sz="2850" baseline="-21929" dirty="0">
                <a:latin typeface="Symbol"/>
                <a:cs typeface="Symbol"/>
              </a:rPr>
              <a:t></a:t>
            </a:r>
            <a:r>
              <a:rPr sz="2850" baseline="-21929" dirty="0">
                <a:latin typeface="Times New Roman"/>
                <a:cs typeface="Times New Roman"/>
              </a:rPr>
              <a:t> </a:t>
            </a:r>
            <a:r>
              <a:rPr sz="11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100" i="1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</a:t>
            </a:r>
            <a:r>
              <a:rPr sz="1100" i="1" u="sng" spc="5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97423" y="1607819"/>
            <a:ext cx="757555" cy="337185"/>
          </a:xfrm>
          <a:custGeom>
            <a:avLst/>
            <a:gdLst/>
            <a:ahLst/>
            <a:cxnLst/>
            <a:rect l="l" t="t" r="r" b="b"/>
            <a:pathLst>
              <a:path w="757554" h="337185">
                <a:moveTo>
                  <a:pt x="757427" y="0"/>
                </a:moveTo>
                <a:lnTo>
                  <a:pt x="0" y="0"/>
                </a:lnTo>
                <a:lnTo>
                  <a:pt x="0" y="336803"/>
                </a:lnTo>
                <a:lnTo>
                  <a:pt x="757427" y="336803"/>
                </a:lnTo>
                <a:lnTo>
                  <a:pt x="757427" y="0"/>
                </a:lnTo>
                <a:close/>
              </a:path>
            </a:pathLst>
          </a:custGeom>
          <a:solidFill>
            <a:srgbClr val="99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77053" y="1635632"/>
            <a:ext cx="595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Times New Roman"/>
                <a:cs typeface="Times New Roman"/>
              </a:rPr>
              <a:t>bit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rate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71415" y="1734057"/>
            <a:ext cx="883285" cy="155575"/>
          </a:xfrm>
          <a:custGeom>
            <a:avLst/>
            <a:gdLst/>
            <a:ahLst/>
            <a:cxnLst/>
            <a:rect l="l" t="t" r="r" b="b"/>
            <a:pathLst>
              <a:path w="883285" h="155575">
                <a:moveTo>
                  <a:pt x="70231" y="80137"/>
                </a:moveTo>
                <a:lnTo>
                  <a:pt x="0" y="128269"/>
                </a:lnTo>
                <a:lnTo>
                  <a:pt x="80645" y="155575"/>
                </a:lnTo>
                <a:lnTo>
                  <a:pt x="76542" y="125856"/>
                </a:lnTo>
                <a:lnTo>
                  <a:pt x="63754" y="125856"/>
                </a:lnTo>
                <a:lnTo>
                  <a:pt x="61975" y="113283"/>
                </a:lnTo>
                <a:lnTo>
                  <a:pt x="74566" y="111543"/>
                </a:lnTo>
                <a:lnTo>
                  <a:pt x="70231" y="80137"/>
                </a:lnTo>
                <a:close/>
              </a:path>
              <a:path w="883285" h="155575">
                <a:moveTo>
                  <a:pt x="74566" y="111543"/>
                </a:moveTo>
                <a:lnTo>
                  <a:pt x="61975" y="113283"/>
                </a:lnTo>
                <a:lnTo>
                  <a:pt x="63754" y="125856"/>
                </a:lnTo>
                <a:lnTo>
                  <a:pt x="76303" y="124124"/>
                </a:lnTo>
                <a:lnTo>
                  <a:pt x="74566" y="111543"/>
                </a:lnTo>
                <a:close/>
              </a:path>
              <a:path w="883285" h="155575">
                <a:moveTo>
                  <a:pt x="76303" y="124124"/>
                </a:moveTo>
                <a:lnTo>
                  <a:pt x="63754" y="125856"/>
                </a:lnTo>
                <a:lnTo>
                  <a:pt x="76542" y="125856"/>
                </a:lnTo>
                <a:lnTo>
                  <a:pt x="76303" y="124124"/>
                </a:lnTo>
                <a:close/>
              </a:path>
              <a:path w="883285" h="155575">
                <a:moveTo>
                  <a:pt x="881507" y="0"/>
                </a:moveTo>
                <a:lnTo>
                  <a:pt x="74566" y="111543"/>
                </a:lnTo>
                <a:lnTo>
                  <a:pt x="76303" y="124124"/>
                </a:lnTo>
                <a:lnTo>
                  <a:pt x="883285" y="12700"/>
                </a:lnTo>
                <a:lnTo>
                  <a:pt x="8815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286755" y="2211323"/>
            <a:ext cx="1042669" cy="337185"/>
          </a:xfrm>
          <a:prstGeom prst="rect">
            <a:avLst/>
          </a:prstGeom>
          <a:solidFill>
            <a:srgbClr val="99FF99"/>
          </a:solidFill>
        </p:spPr>
        <p:txBody>
          <a:bodyPr vert="horz" wrap="square" lIns="0" tIns="3937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0"/>
              </a:spcBef>
            </a:pPr>
            <a:r>
              <a:rPr sz="1600" spc="-10" dirty="0">
                <a:latin typeface="Times New Roman"/>
                <a:cs typeface="Times New Roman"/>
              </a:rPr>
              <a:t>bandwidth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471415" y="2222626"/>
            <a:ext cx="828040" cy="225425"/>
          </a:xfrm>
          <a:custGeom>
            <a:avLst/>
            <a:gdLst/>
            <a:ahLst/>
            <a:cxnLst/>
            <a:rect l="l" t="t" r="r" b="b"/>
            <a:pathLst>
              <a:path w="828039" h="225425">
                <a:moveTo>
                  <a:pt x="75592" y="30922"/>
                </a:moveTo>
                <a:lnTo>
                  <a:pt x="72613" y="43260"/>
                </a:lnTo>
                <a:lnTo>
                  <a:pt x="824484" y="225044"/>
                </a:lnTo>
                <a:lnTo>
                  <a:pt x="827532" y="212598"/>
                </a:lnTo>
                <a:lnTo>
                  <a:pt x="75592" y="30922"/>
                </a:lnTo>
                <a:close/>
              </a:path>
              <a:path w="828039" h="225425">
                <a:moveTo>
                  <a:pt x="83058" y="0"/>
                </a:moveTo>
                <a:lnTo>
                  <a:pt x="0" y="19176"/>
                </a:lnTo>
                <a:lnTo>
                  <a:pt x="65150" y="74168"/>
                </a:lnTo>
                <a:lnTo>
                  <a:pt x="72613" y="43260"/>
                </a:lnTo>
                <a:lnTo>
                  <a:pt x="60198" y="40259"/>
                </a:lnTo>
                <a:lnTo>
                  <a:pt x="63246" y="27939"/>
                </a:lnTo>
                <a:lnTo>
                  <a:pt x="76312" y="27939"/>
                </a:lnTo>
                <a:lnTo>
                  <a:pt x="83058" y="0"/>
                </a:lnTo>
                <a:close/>
              </a:path>
              <a:path w="828039" h="225425">
                <a:moveTo>
                  <a:pt x="63246" y="27939"/>
                </a:moveTo>
                <a:lnTo>
                  <a:pt x="60198" y="40259"/>
                </a:lnTo>
                <a:lnTo>
                  <a:pt x="72613" y="43260"/>
                </a:lnTo>
                <a:lnTo>
                  <a:pt x="75592" y="30922"/>
                </a:lnTo>
                <a:lnTo>
                  <a:pt x="63246" y="27939"/>
                </a:lnTo>
                <a:close/>
              </a:path>
              <a:path w="828039" h="225425">
                <a:moveTo>
                  <a:pt x="76312" y="27939"/>
                </a:moveTo>
                <a:lnTo>
                  <a:pt x="63246" y="27939"/>
                </a:lnTo>
                <a:lnTo>
                  <a:pt x="75592" y="30922"/>
                </a:lnTo>
                <a:lnTo>
                  <a:pt x="76312" y="279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58368" y="2608834"/>
            <a:ext cx="7860665" cy="2670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785" marR="158115" indent="-287020">
              <a:lnSpc>
                <a:spcPct val="100000"/>
              </a:lnSpc>
              <a:spcBef>
                <a:spcPts val="100"/>
              </a:spcBef>
              <a:buChar char="–"/>
              <a:tabLst>
                <a:tab pos="819785" algn="l"/>
              </a:tabLst>
            </a:pPr>
            <a:r>
              <a:rPr sz="1800" dirty="0">
                <a:latin typeface="Times New Roman"/>
                <a:cs typeface="Times New Roman"/>
              </a:rPr>
              <a:t>Measures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ability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modulation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technique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accommodate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a </a:t>
            </a:r>
            <a:r>
              <a:rPr sz="1800" dirty="0">
                <a:latin typeface="Times New Roman"/>
                <a:cs typeface="Times New Roman"/>
              </a:rPr>
              <a:t>limited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bandwidth</a:t>
            </a:r>
            <a:endParaRPr sz="1800">
              <a:latin typeface="Times New Roman"/>
              <a:cs typeface="Times New Roman"/>
            </a:endParaRPr>
          </a:p>
          <a:p>
            <a:pPr marL="1219200" marR="135890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219200" algn="l"/>
              </a:tabLst>
            </a:pPr>
            <a:r>
              <a:rPr sz="1800" dirty="0">
                <a:latin typeface="Times New Roman"/>
                <a:cs typeface="Times New Roman"/>
              </a:rPr>
              <a:t>Larger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efficiency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more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transferred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limited bandwidth</a:t>
            </a:r>
            <a:endParaRPr sz="1800">
              <a:latin typeface="Times New Roman"/>
              <a:cs typeface="Times New Roman"/>
            </a:endParaRPr>
          </a:p>
          <a:p>
            <a:pPr marL="418465" indent="-342265">
              <a:lnSpc>
                <a:spcPct val="100000"/>
              </a:lnSpc>
              <a:spcBef>
                <a:spcPts val="470"/>
              </a:spcBef>
              <a:buFont typeface="Times New Roman"/>
              <a:buChar char="•"/>
              <a:tabLst>
                <a:tab pos="418465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Generally,</a:t>
            </a:r>
            <a:r>
              <a:rPr sz="20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bandwidth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proportional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to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symbol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rate</a:t>
            </a:r>
            <a:endParaRPr sz="2000">
              <a:latin typeface="Times New Roman"/>
              <a:cs typeface="Times New Roman"/>
            </a:endParaRPr>
          </a:p>
          <a:p>
            <a:pPr marR="802005" algn="ctr">
              <a:lnSpc>
                <a:spcPct val="100000"/>
              </a:lnSpc>
              <a:spcBef>
                <a:spcPts val="695"/>
              </a:spcBef>
            </a:pPr>
            <a:r>
              <a:rPr sz="2250" i="1" dirty="0">
                <a:latin typeface="Times New Roman"/>
                <a:cs typeface="Times New Roman"/>
              </a:rPr>
              <a:t>B</a:t>
            </a:r>
            <a:r>
              <a:rPr sz="2250" i="1" spc="-10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</a:t>
            </a:r>
            <a:r>
              <a:rPr sz="2250" spc="5" dirty="0">
                <a:latin typeface="Times New Roman"/>
                <a:cs typeface="Times New Roman"/>
              </a:rPr>
              <a:t> </a:t>
            </a:r>
            <a:r>
              <a:rPr sz="2250" i="1" spc="-25" dirty="0">
                <a:latin typeface="Times New Roman"/>
                <a:cs typeface="Times New Roman"/>
              </a:rPr>
              <a:t>R</a:t>
            </a:r>
            <a:r>
              <a:rPr sz="1950" i="1" spc="-37" baseline="-23504" dirty="0">
                <a:latin typeface="Times New Roman"/>
                <a:cs typeface="Times New Roman"/>
              </a:rPr>
              <a:t>s</a:t>
            </a:r>
            <a:endParaRPr sz="1950" baseline="-23504">
              <a:latin typeface="Times New Roman"/>
              <a:cs typeface="Times New Roman"/>
            </a:endParaRPr>
          </a:p>
          <a:p>
            <a:pPr marL="832485" lvl="1" indent="-286385">
              <a:lnSpc>
                <a:spcPts val="2640"/>
              </a:lnSpc>
              <a:spcBef>
                <a:spcPts val="204"/>
              </a:spcBef>
              <a:buChar char="–"/>
              <a:tabLst>
                <a:tab pos="832485" algn="l"/>
                <a:tab pos="6831965" algn="l"/>
              </a:tabLst>
            </a:pP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M-</a:t>
            </a:r>
            <a:r>
              <a:rPr sz="1800" dirty="0">
                <a:latin typeface="Times New Roman"/>
                <a:cs typeface="Times New Roman"/>
              </a:rPr>
              <a:t>ary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modulation,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fixed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B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fixed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rate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2250" i="1" spc="-25" dirty="0">
                <a:latin typeface="Times New Roman"/>
                <a:cs typeface="Times New Roman"/>
              </a:rPr>
              <a:t>R</a:t>
            </a:r>
            <a:r>
              <a:rPr sz="1950" i="1" spc="-37" baseline="-23504" dirty="0">
                <a:latin typeface="Times New Roman"/>
                <a:cs typeface="Times New Roman"/>
              </a:rPr>
              <a:t>s</a:t>
            </a:r>
            <a:endParaRPr sz="1950" baseline="-23504">
              <a:latin typeface="Times New Roman"/>
              <a:cs typeface="Times New Roman"/>
            </a:endParaRPr>
          </a:p>
          <a:p>
            <a:pPr marL="1231900" lvl="2" indent="-228600">
              <a:lnSpc>
                <a:spcPts val="2640"/>
              </a:lnSpc>
              <a:buChar char="•"/>
              <a:tabLst>
                <a:tab pos="1231900" algn="l"/>
                <a:tab pos="3218815" algn="l"/>
              </a:tabLst>
            </a:pPr>
            <a:r>
              <a:rPr sz="1800" dirty="0">
                <a:latin typeface="Times New Roman"/>
                <a:cs typeface="Times New Roman"/>
              </a:rPr>
              <a:t>Larger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larger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3375" i="1" baseline="-3703" dirty="0">
                <a:latin typeface="Times New Roman"/>
                <a:cs typeface="Times New Roman"/>
              </a:rPr>
              <a:t>R</a:t>
            </a:r>
            <a:r>
              <a:rPr sz="1950" i="1" baseline="-29914" dirty="0">
                <a:latin typeface="Times New Roman"/>
                <a:cs typeface="Times New Roman"/>
              </a:rPr>
              <a:t>b</a:t>
            </a:r>
            <a:r>
              <a:rPr sz="1950" i="1" spc="637" baseline="-29914" dirty="0">
                <a:latin typeface="Times New Roman"/>
                <a:cs typeface="Times New Roman"/>
              </a:rPr>
              <a:t> </a:t>
            </a:r>
            <a:r>
              <a:rPr sz="3375" baseline="-3703" dirty="0">
                <a:latin typeface="Symbol"/>
                <a:cs typeface="Symbol"/>
              </a:rPr>
              <a:t></a:t>
            </a:r>
            <a:r>
              <a:rPr sz="3375" spc="-15" baseline="-3703" dirty="0">
                <a:latin typeface="Times New Roman"/>
                <a:cs typeface="Times New Roman"/>
              </a:rPr>
              <a:t> </a:t>
            </a:r>
            <a:r>
              <a:rPr sz="3375" i="1" baseline="-3703" dirty="0">
                <a:latin typeface="Times New Roman"/>
                <a:cs typeface="Times New Roman"/>
              </a:rPr>
              <a:t>R</a:t>
            </a:r>
            <a:r>
              <a:rPr sz="1950" i="1" baseline="-29914" dirty="0">
                <a:latin typeface="Times New Roman"/>
                <a:cs typeface="Times New Roman"/>
              </a:rPr>
              <a:t>s</a:t>
            </a:r>
            <a:r>
              <a:rPr sz="1950" i="1" spc="307" baseline="-29914" dirty="0">
                <a:latin typeface="Times New Roman"/>
                <a:cs typeface="Times New Roman"/>
              </a:rPr>
              <a:t> </a:t>
            </a:r>
            <a:r>
              <a:rPr sz="3375" baseline="-3703" dirty="0">
                <a:latin typeface="Times New Roman"/>
                <a:cs typeface="Times New Roman"/>
              </a:rPr>
              <a:t>log</a:t>
            </a:r>
            <a:r>
              <a:rPr sz="1950" baseline="-29914" dirty="0">
                <a:latin typeface="Times New Roman"/>
                <a:cs typeface="Times New Roman"/>
              </a:rPr>
              <a:t>2</a:t>
            </a:r>
            <a:r>
              <a:rPr sz="1950" spc="330" baseline="-29914" dirty="0">
                <a:latin typeface="Times New Roman"/>
                <a:cs typeface="Times New Roman"/>
              </a:rPr>
              <a:t> </a:t>
            </a:r>
            <a:r>
              <a:rPr sz="3375" i="1" spc="112" baseline="-3703" dirty="0">
                <a:latin typeface="Times New Roman"/>
                <a:cs typeface="Times New Roman"/>
              </a:rPr>
              <a:t>M</a:t>
            </a:r>
            <a:r>
              <a:rPr sz="3375" i="1" spc="345" baseline="-3703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larger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efficiency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COMPLEX:</a:t>
            </a:r>
            <a:r>
              <a:rPr spc="-110" dirty="0"/>
              <a:t> </a:t>
            </a:r>
            <a:r>
              <a:rPr dirty="0"/>
              <a:t>ENERGY</a:t>
            </a:r>
            <a:r>
              <a:rPr spc="-110" dirty="0"/>
              <a:t> </a:t>
            </a:r>
            <a:r>
              <a:rPr spc="-10" dirty="0"/>
              <a:t>EFFICIENCY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528"/>
            <a:ext cx="7383145" cy="217551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Energy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efficiency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given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noise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level,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how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much energy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achieve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certain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error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rate.</a:t>
            </a:r>
            <a:endParaRPr sz="20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Measured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Eb/N0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certain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bit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error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rate </a:t>
            </a:r>
            <a:r>
              <a:rPr sz="2000" spc="-10" dirty="0">
                <a:latin typeface="Times New Roman"/>
                <a:cs typeface="Times New Roman"/>
              </a:rPr>
              <a:t>(BER).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Eb: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energy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bit.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N0: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noise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power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spectral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density.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73020" y="5770575"/>
            <a:ext cx="1137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Eb/N0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(dB)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3215" y="4042917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Times New Roman"/>
                <a:cs typeface="Times New Roman"/>
              </a:rPr>
              <a:t>BER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0409" y="3148109"/>
            <a:ext cx="3100708" cy="24831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581144" y="3636264"/>
            <a:ext cx="4387850" cy="641985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3937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0"/>
              </a:spcBef>
            </a:pPr>
            <a:r>
              <a:rPr sz="1800" b="1" dirty="0">
                <a:latin typeface="Times New Roman"/>
                <a:cs typeface="Times New Roman"/>
              </a:rPr>
              <a:t>BER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v.s.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Eb/N0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is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most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important</a:t>
            </a:r>
            <a:endParaRPr sz="180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</a:pPr>
            <a:r>
              <a:rPr sz="1800" b="1" dirty="0">
                <a:latin typeface="Times New Roman"/>
                <a:cs typeface="Times New Roman"/>
              </a:rPr>
              <a:t>measure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digital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communication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systems!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6131"/>
            <a:ext cx="4729480" cy="309816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Modulation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Linear</a:t>
            </a:r>
            <a:r>
              <a:rPr sz="2400" b="1" spc="-3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Modulation</a:t>
            </a:r>
            <a:r>
              <a:rPr sz="2400" b="1" spc="-4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Techniques</a:t>
            </a:r>
            <a:r>
              <a:rPr sz="2400" b="1" spc="-1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B1B1B1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Complex Signal</a:t>
            </a: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 Representation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Pulse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Shaping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Linear</a:t>
            </a:r>
            <a:r>
              <a:rPr sz="2400" b="1" spc="-3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Modulation</a:t>
            </a:r>
            <a:r>
              <a:rPr sz="2400" b="1" spc="-4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Techniques</a:t>
            </a:r>
            <a:r>
              <a:rPr sz="2400" b="1" spc="-1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B1B1B1"/>
                </a:solidFill>
                <a:latin typeface="Times New Roman"/>
                <a:cs typeface="Times New Roman"/>
              </a:rPr>
              <a:t>II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25" dirty="0">
                <a:solidFill>
                  <a:srgbClr val="B1B1B1"/>
                </a:solidFill>
                <a:latin typeface="Times New Roman"/>
                <a:cs typeface="Times New Roman"/>
              </a:rPr>
              <a:t>Non-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linear</a:t>
            </a:r>
            <a:r>
              <a:rPr sz="2400" b="1" spc="3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modulation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20" dirty="0">
                <a:solidFill>
                  <a:srgbClr val="B1B1B1"/>
                </a:solidFill>
                <a:latin typeface="Times New Roman"/>
                <a:cs typeface="Times New Roman"/>
              </a:rPr>
              <a:t>FDMA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1776806"/>
            <a:ext cx="73590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Linear</a:t>
            </a:r>
            <a:r>
              <a:rPr sz="2400" b="1" spc="-4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system</a:t>
            </a:r>
            <a:r>
              <a:rPr sz="2400" b="1" spc="-1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theory</a:t>
            </a:r>
            <a:r>
              <a:rPr sz="2400" b="1" spc="-2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(Fourier</a:t>
            </a:r>
            <a:r>
              <a:rPr sz="2400" b="1" spc="-3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analysis)</a:t>
            </a:r>
            <a:r>
              <a:rPr sz="2400" b="1" spc="-2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(Appendix</a:t>
            </a:r>
            <a:r>
              <a:rPr sz="2400" b="1" spc="-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B1B1B1"/>
                </a:solidFill>
                <a:latin typeface="Times New Roman"/>
                <a:cs typeface="Times New Roman"/>
              </a:rPr>
              <a:t>A)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40" y="3093796"/>
            <a:ext cx="73139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Random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variables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random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process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(Appendix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C)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PULSE</a:t>
            </a:r>
            <a:r>
              <a:rPr spc="-95" dirty="0"/>
              <a:t> </a:t>
            </a:r>
            <a:r>
              <a:rPr spc="-10" dirty="0"/>
              <a:t>SHAPING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69950"/>
            <a:ext cx="25590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Why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pulse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shaping?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84234" y="1864769"/>
            <a:ext cx="100330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spc="-50" dirty="0">
                <a:latin typeface="Symbol"/>
                <a:cs typeface="Symbol"/>
              </a:rPr>
              <a:t></a:t>
            </a:r>
            <a:endParaRPr sz="8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45955" y="2212192"/>
            <a:ext cx="18859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i="1" dirty="0">
                <a:latin typeface="Times New Roman"/>
                <a:cs typeface="Times New Roman"/>
              </a:rPr>
              <a:t>k</a:t>
            </a:r>
            <a:r>
              <a:rPr sz="800" i="1" spc="-90" dirty="0">
                <a:latin typeface="Times New Roman"/>
                <a:cs typeface="Times New Roman"/>
              </a:rPr>
              <a:t> </a:t>
            </a:r>
            <a:r>
              <a:rPr sz="800" spc="-25" dirty="0">
                <a:latin typeface="Symbol"/>
                <a:cs typeface="Symbol"/>
              </a:rPr>
              <a:t></a:t>
            </a:r>
            <a:r>
              <a:rPr sz="800" spc="-25" dirty="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28099" y="1926139"/>
            <a:ext cx="1026794" cy="3435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51155" algn="l"/>
                <a:tab pos="972819" algn="l"/>
              </a:tabLst>
            </a:pPr>
            <a:r>
              <a:rPr sz="3075" spc="-75" baseline="1355" dirty="0">
                <a:latin typeface="Symbol"/>
                <a:cs typeface="Symbol"/>
              </a:rPr>
              <a:t></a:t>
            </a:r>
            <a:r>
              <a:rPr sz="3075" baseline="1355" dirty="0">
                <a:latin typeface="Times New Roman"/>
                <a:cs typeface="Times New Roman"/>
              </a:rPr>
              <a:t>	</a:t>
            </a:r>
            <a:r>
              <a:rPr sz="800" i="1" spc="-50" dirty="0">
                <a:latin typeface="Times New Roman"/>
                <a:cs typeface="Times New Roman"/>
              </a:rPr>
              <a:t>k</a:t>
            </a:r>
            <a:r>
              <a:rPr sz="800" i="1" dirty="0">
                <a:latin typeface="Times New Roman"/>
                <a:cs typeface="Times New Roman"/>
              </a:rPr>
              <a:t>	</a:t>
            </a:r>
            <a:r>
              <a:rPr sz="800" i="1" spc="-50" dirty="0">
                <a:latin typeface="Times New Roman"/>
                <a:cs typeface="Times New Roman"/>
              </a:rPr>
              <a:t>s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44006" y="1970078"/>
            <a:ext cx="1593850" cy="2374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708660" algn="l"/>
              </a:tabLst>
            </a:pPr>
            <a:r>
              <a:rPr sz="1350" i="1" dirty="0">
                <a:latin typeface="Times New Roman"/>
                <a:cs typeface="Times New Roman"/>
              </a:rPr>
              <a:t>m</a:t>
            </a:r>
            <a:r>
              <a:rPr sz="1350" dirty="0">
                <a:latin typeface="Times New Roman"/>
                <a:cs typeface="Times New Roman"/>
              </a:rPr>
              <a:t>(</a:t>
            </a:r>
            <a:r>
              <a:rPr sz="1350" i="1" dirty="0">
                <a:latin typeface="Times New Roman"/>
                <a:cs typeface="Times New Roman"/>
              </a:rPr>
              <a:t>t</a:t>
            </a:r>
            <a:r>
              <a:rPr sz="1350" dirty="0">
                <a:latin typeface="Times New Roman"/>
                <a:cs typeface="Times New Roman"/>
              </a:rPr>
              <a:t>)</a:t>
            </a:r>
            <a:r>
              <a:rPr sz="1350" spc="125" dirty="0">
                <a:latin typeface="Times New Roman"/>
                <a:cs typeface="Times New Roman"/>
              </a:rPr>
              <a:t> </a:t>
            </a:r>
            <a:r>
              <a:rPr sz="1350" spc="-50" dirty="0">
                <a:latin typeface="Symbol"/>
                <a:cs typeface="Symbol"/>
              </a:rPr>
              <a:t></a:t>
            </a:r>
            <a:r>
              <a:rPr sz="1350" dirty="0">
                <a:latin typeface="Times New Roman"/>
                <a:cs typeface="Times New Roman"/>
              </a:rPr>
              <a:t>	</a:t>
            </a:r>
            <a:r>
              <a:rPr sz="1350" i="1" dirty="0">
                <a:latin typeface="Times New Roman"/>
                <a:cs typeface="Times New Roman"/>
              </a:rPr>
              <a:t>m</a:t>
            </a:r>
            <a:r>
              <a:rPr sz="1350" i="1" spc="370" dirty="0">
                <a:latin typeface="Times New Roman"/>
                <a:cs typeface="Times New Roman"/>
              </a:rPr>
              <a:t> </a:t>
            </a:r>
            <a:r>
              <a:rPr sz="1350" i="1" dirty="0">
                <a:latin typeface="Times New Roman"/>
                <a:cs typeface="Times New Roman"/>
              </a:rPr>
              <a:t>p</a:t>
            </a:r>
            <a:r>
              <a:rPr sz="1350" dirty="0">
                <a:latin typeface="Times New Roman"/>
                <a:cs typeface="Times New Roman"/>
              </a:rPr>
              <a:t>(</a:t>
            </a:r>
            <a:r>
              <a:rPr sz="1350" i="1" dirty="0">
                <a:latin typeface="Times New Roman"/>
                <a:cs typeface="Times New Roman"/>
              </a:rPr>
              <a:t>t</a:t>
            </a:r>
            <a:r>
              <a:rPr sz="1350" i="1" spc="-5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Symbol"/>
                <a:cs typeface="Symbol"/>
              </a:rPr>
              <a:t></a:t>
            </a:r>
            <a:r>
              <a:rPr sz="1350" spc="-95" dirty="0">
                <a:latin typeface="Times New Roman"/>
                <a:cs typeface="Times New Roman"/>
              </a:rPr>
              <a:t> </a:t>
            </a:r>
            <a:r>
              <a:rPr sz="1350" i="1" spc="65" dirty="0">
                <a:latin typeface="Times New Roman"/>
                <a:cs typeface="Times New Roman"/>
              </a:rPr>
              <a:t>kT</a:t>
            </a:r>
            <a:r>
              <a:rPr sz="1350" i="1" spc="45" dirty="0">
                <a:latin typeface="Times New Roman"/>
                <a:cs typeface="Times New Roman"/>
              </a:rPr>
              <a:t> </a:t>
            </a:r>
            <a:r>
              <a:rPr sz="1350" spc="-50" dirty="0">
                <a:latin typeface="Times New Roman"/>
                <a:cs typeface="Times New Roman"/>
              </a:rPr>
              <a:t>)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27238" y="1973565"/>
            <a:ext cx="1149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Symbol"/>
                <a:cs typeface="Symbol"/>
              </a:rPr>
              <a:t>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89138" y="2079171"/>
            <a:ext cx="8743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556895" algn="l"/>
              </a:tabLst>
            </a:pPr>
            <a:r>
              <a:rPr sz="2100" spc="-37" baseline="-13888" dirty="0">
                <a:latin typeface="Symbol"/>
                <a:cs typeface="Symbol"/>
              </a:rPr>
              <a:t></a:t>
            </a:r>
            <a:r>
              <a:rPr sz="1400" spc="-25" dirty="0">
                <a:latin typeface="Times New Roman"/>
                <a:cs typeface="Times New Roman"/>
              </a:rPr>
              <a:t>0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i="1" spc="-20" dirty="0">
                <a:latin typeface="Times New Roman"/>
                <a:cs typeface="Times New Roman"/>
              </a:rPr>
              <a:t>o</a:t>
            </a:r>
            <a:r>
              <a:rPr sz="1400" spc="-20" dirty="0">
                <a:latin typeface="Times New Roman"/>
                <a:cs typeface="Times New Roman"/>
              </a:rPr>
              <a:t>.</a:t>
            </a:r>
            <a:r>
              <a:rPr sz="1400" i="1" spc="-20" dirty="0">
                <a:latin typeface="Times New Roman"/>
                <a:cs typeface="Times New Roman"/>
              </a:rPr>
              <a:t>w</a:t>
            </a:r>
            <a:r>
              <a:rPr sz="1400" spc="-20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5844" y="1203705"/>
            <a:ext cx="64154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previous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discussions,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message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represented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series</a:t>
            </a:r>
            <a:endParaRPr sz="1800">
              <a:latin typeface="Times New Roman"/>
              <a:cs typeface="Times New Roman"/>
            </a:endParaRPr>
          </a:p>
          <a:p>
            <a:pPr marL="299085">
              <a:lnSpc>
                <a:spcPts val="2050"/>
              </a:lnSpc>
            </a:pPr>
            <a:r>
              <a:rPr sz="1800" dirty="0">
                <a:latin typeface="Times New Roman"/>
                <a:cs typeface="Times New Roman"/>
              </a:rPr>
              <a:t>rectangular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pulses.</a:t>
            </a:r>
            <a:endParaRPr sz="1800">
              <a:latin typeface="Times New Roman"/>
              <a:cs typeface="Times New Roman"/>
            </a:endParaRPr>
          </a:p>
          <a:p>
            <a:pPr marL="4732655">
              <a:lnSpc>
                <a:spcPct val="100000"/>
              </a:lnSpc>
              <a:spcBef>
                <a:spcPts val="690"/>
              </a:spcBef>
            </a:pPr>
            <a:r>
              <a:rPr sz="1400" dirty="0">
                <a:latin typeface="Times New Roman"/>
                <a:cs typeface="Times New Roman"/>
              </a:rPr>
              <a:t>0</a:t>
            </a:r>
            <a:r>
              <a:rPr sz="1400" spc="-7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Symbol"/>
                <a:cs typeface="Symbol"/>
              </a:rPr>
              <a:t>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t</a:t>
            </a:r>
            <a:r>
              <a:rPr sz="1400" i="1" spc="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Symbol"/>
                <a:cs typeface="Symbol"/>
              </a:rPr>
              <a:t></a:t>
            </a:r>
            <a:r>
              <a:rPr sz="1400" spc="-114" dirty="0">
                <a:latin typeface="Times New Roman"/>
                <a:cs typeface="Times New Roman"/>
              </a:rPr>
              <a:t> </a:t>
            </a:r>
            <a:r>
              <a:rPr sz="1400" i="1" spc="-50" dirty="0">
                <a:latin typeface="Times New Roman"/>
                <a:cs typeface="Times New Roman"/>
              </a:rPr>
              <a:t>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49377" y="1943296"/>
            <a:ext cx="704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Times New Roman"/>
                <a:cs typeface="Times New Roman"/>
              </a:rPr>
              <a:t>p</a:t>
            </a:r>
            <a:r>
              <a:rPr sz="1400" dirty="0">
                <a:latin typeface="Times New Roman"/>
                <a:cs typeface="Times New Roman"/>
              </a:rPr>
              <a:t>(</a:t>
            </a:r>
            <a:r>
              <a:rPr sz="1400" i="1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)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Symbol"/>
                <a:cs typeface="Symbol"/>
              </a:rPr>
              <a:t>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2100" spc="-37" baseline="37698" dirty="0">
                <a:latin typeface="Symbol"/>
                <a:cs typeface="Symbol"/>
              </a:rPr>
              <a:t></a:t>
            </a:r>
            <a:r>
              <a:rPr sz="2100" spc="-37" baseline="41666" dirty="0">
                <a:latin typeface="Times New Roman"/>
                <a:cs typeface="Times New Roman"/>
              </a:rPr>
              <a:t>1</a:t>
            </a:r>
            <a:endParaRPr sz="2100" baseline="41666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80486" y="2445765"/>
            <a:ext cx="1335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9670" algn="l"/>
              </a:tabLst>
            </a:pPr>
            <a:r>
              <a:rPr sz="2400" b="1" spc="-50" dirty="0">
                <a:latin typeface="Times New Roman"/>
                <a:cs typeface="Times New Roman"/>
              </a:rPr>
              <a:t>1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3600" b="1" spc="-75" baseline="1157" dirty="0">
                <a:latin typeface="Times New Roman"/>
                <a:cs typeface="Times New Roman"/>
              </a:rPr>
              <a:t>0</a:t>
            </a:r>
            <a:endParaRPr sz="3600" baseline="1157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430779" y="2647188"/>
            <a:ext cx="4303395" cy="1233170"/>
            <a:chOff x="2430779" y="2647188"/>
            <a:chExt cx="4303395" cy="1233170"/>
          </a:xfrm>
        </p:grpSpPr>
        <p:sp>
          <p:nvSpPr>
            <p:cNvPr id="18" name="object 18"/>
            <p:cNvSpPr/>
            <p:nvPr/>
          </p:nvSpPr>
          <p:spPr>
            <a:xfrm>
              <a:off x="2469641" y="3035046"/>
              <a:ext cx="4264660" cy="640080"/>
            </a:xfrm>
            <a:custGeom>
              <a:avLst/>
              <a:gdLst/>
              <a:ahLst/>
              <a:cxnLst/>
              <a:rect l="l" t="t" r="r" b="b"/>
              <a:pathLst>
                <a:path w="4264659" h="640079">
                  <a:moveTo>
                    <a:pt x="0" y="0"/>
                  </a:moveTo>
                  <a:lnTo>
                    <a:pt x="1072895" y="0"/>
                  </a:lnTo>
                </a:path>
                <a:path w="4264659" h="640079">
                  <a:moveTo>
                    <a:pt x="1072895" y="0"/>
                  </a:moveTo>
                  <a:lnTo>
                    <a:pt x="1072895" y="630935"/>
                  </a:lnTo>
                </a:path>
                <a:path w="4264659" h="640079">
                  <a:moveTo>
                    <a:pt x="1085087" y="615695"/>
                  </a:moveTo>
                  <a:lnTo>
                    <a:pt x="2157984" y="615695"/>
                  </a:lnTo>
                </a:path>
                <a:path w="4264659" h="640079">
                  <a:moveTo>
                    <a:pt x="2138172" y="7619"/>
                  </a:moveTo>
                  <a:lnTo>
                    <a:pt x="2138172" y="640079"/>
                  </a:lnTo>
                </a:path>
                <a:path w="4264659" h="640079">
                  <a:moveTo>
                    <a:pt x="2127504" y="24383"/>
                  </a:moveTo>
                  <a:lnTo>
                    <a:pt x="3200399" y="24383"/>
                  </a:lnTo>
                </a:path>
                <a:path w="4264659" h="640079">
                  <a:moveTo>
                    <a:pt x="3191256" y="24383"/>
                  </a:moveTo>
                  <a:lnTo>
                    <a:pt x="4264152" y="24383"/>
                  </a:lnTo>
                </a:path>
              </a:pathLst>
            </a:custGeom>
            <a:ln w="38100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30779" y="2647188"/>
              <a:ext cx="76200" cy="1233170"/>
            </a:xfrm>
            <a:custGeom>
              <a:avLst/>
              <a:gdLst/>
              <a:ahLst/>
              <a:cxnLst/>
              <a:rect l="l" t="t" r="r" b="b"/>
              <a:pathLst>
                <a:path w="76200" h="12331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232916"/>
                  </a:lnTo>
                  <a:lnTo>
                    <a:pt x="44450" y="1232916"/>
                  </a:lnTo>
                  <a:lnTo>
                    <a:pt x="44450" y="63500"/>
                  </a:lnTo>
                  <a:close/>
                </a:path>
                <a:path w="76200" h="12331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331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127752" y="2415285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20129" y="242658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34541" y="2882645"/>
            <a:ext cx="4358005" cy="13595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63930">
              <a:lnSpc>
                <a:spcPts val="2075"/>
              </a:lnSpc>
              <a:spcBef>
                <a:spcPts val="105"/>
              </a:spcBef>
            </a:pPr>
            <a:r>
              <a:rPr sz="2000" b="1" spc="-5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 marL="155575">
              <a:lnSpc>
                <a:spcPts val="2075"/>
              </a:lnSpc>
            </a:pPr>
            <a:r>
              <a:rPr sz="2000" b="1" i="1" spc="-20" dirty="0">
                <a:latin typeface="Times New Roman"/>
                <a:cs typeface="Times New Roman"/>
              </a:rPr>
              <a:t>m</a:t>
            </a:r>
            <a:r>
              <a:rPr sz="2000" b="1" spc="-20" dirty="0">
                <a:latin typeface="Times New Roman"/>
                <a:cs typeface="Times New Roman"/>
              </a:rPr>
              <a:t>(</a:t>
            </a:r>
            <a:r>
              <a:rPr sz="2000" b="1" i="1" spc="-20" dirty="0">
                <a:latin typeface="Times New Roman"/>
                <a:cs typeface="Times New Roman"/>
              </a:rPr>
              <a:t>t</a:t>
            </a:r>
            <a:r>
              <a:rPr sz="2000" b="1" spc="-20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 marL="941705">
              <a:lnSpc>
                <a:spcPct val="100000"/>
              </a:lnSpc>
              <a:spcBef>
                <a:spcPts val="505"/>
              </a:spcBef>
            </a:pPr>
            <a:r>
              <a:rPr sz="2000" b="1" dirty="0">
                <a:latin typeface="Times New Roman"/>
                <a:cs typeface="Times New Roman"/>
              </a:rPr>
              <a:t>-</a:t>
            </a:r>
            <a:r>
              <a:rPr sz="2000" b="1" spc="-5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  <a:tabLst>
                <a:tab pos="299085" algn="l"/>
              </a:tabLst>
            </a:pPr>
            <a:r>
              <a:rPr sz="1800" spc="-50" dirty="0">
                <a:solidFill>
                  <a:srgbClr val="FF0000"/>
                </a:solidFill>
                <a:latin typeface="Times New Roman"/>
                <a:cs typeface="Times New Roman"/>
              </a:rPr>
              <a:t>–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	Rectangular</a:t>
            </a:r>
            <a:r>
              <a:rPr sz="18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pulse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has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unlimited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 bandwidth!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13004" y="4482084"/>
            <a:ext cx="2821305" cy="1226820"/>
            <a:chOff x="413004" y="4482084"/>
            <a:chExt cx="2821305" cy="1226820"/>
          </a:xfrm>
        </p:grpSpPr>
        <p:sp>
          <p:nvSpPr>
            <p:cNvPr id="24" name="object 24"/>
            <p:cNvSpPr/>
            <p:nvPr/>
          </p:nvSpPr>
          <p:spPr>
            <a:xfrm>
              <a:off x="413004" y="4482084"/>
              <a:ext cx="2821305" cy="1226820"/>
            </a:xfrm>
            <a:custGeom>
              <a:avLst/>
              <a:gdLst/>
              <a:ahLst/>
              <a:cxnLst/>
              <a:rect l="l" t="t" r="r" b="b"/>
              <a:pathLst>
                <a:path w="2821305" h="1226820">
                  <a:moveTo>
                    <a:pt x="2820924" y="970788"/>
                  </a:moveTo>
                  <a:lnTo>
                    <a:pt x="2808224" y="964438"/>
                  </a:lnTo>
                  <a:lnTo>
                    <a:pt x="2744724" y="932688"/>
                  </a:lnTo>
                  <a:lnTo>
                    <a:pt x="2744724" y="964438"/>
                  </a:lnTo>
                  <a:lnTo>
                    <a:pt x="1310894" y="964438"/>
                  </a:lnTo>
                  <a:lnTo>
                    <a:pt x="1310894" y="76200"/>
                  </a:lnTo>
                  <a:lnTo>
                    <a:pt x="1342644" y="76200"/>
                  </a:lnTo>
                  <a:lnTo>
                    <a:pt x="1336294" y="63500"/>
                  </a:lnTo>
                  <a:lnTo>
                    <a:pt x="1304544" y="0"/>
                  </a:lnTo>
                  <a:lnTo>
                    <a:pt x="1266444" y="76200"/>
                  </a:lnTo>
                  <a:lnTo>
                    <a:pt x="1298194" y="76200"/>
                  </a:lnTo>
                  <a:lnTo>
                    <a:pt x="1298194" y="964438"/>
                  </a:lnTo>
                  <a:lnTo>
                    <a:pt x="0" y="964438"/>
                  </a:lnTo>
                  <a:lnTo>
                    <a:pt x="0" y="977138"/>
                  </a:lnTo>
                  <a:lnTo>
                    <a:pt x="1298194" y="977138"/>
                  </a:lnTo>
                  <a:lnTo>
                    <a:pt x="1298194" y="1226820"/>
                  </a:lnTo>
                  <a:lnTo>
                    <a:pt x="1310894" y="1226820"/>
                  </a:lnTo>
                  <a:lnTo>
                    <a:pt x="1310894" y="977138"/>
                  </a:lnTo>
                  <a:lnTo>
                    <a:pt x="2744724" y="977138"/>
                  </a:lnTo>
                  <a:lnTo>
                    <a:pt x="2744724" y="1008888"/>
                  </a:lnTo>
                  <a:lnTo>
                    <a:pt x="2808224" y="977138"/>
                  </a:lnTo>
                  <a:lnTo>
                    <a:pt x="2820924" y="970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93470" y="5063490"/>
              <a:ext cx="1282065" cy="390525"/>
            </a:xfrm>
            <a:custGeom>
              <a:avLst/>
              <a:gdLst/>
              <a:ahLst/>
              <a:cxnLst/>
              <a:rect l="l" t="t" r="r" b="b"/>
              <a:pathLst>
                <a:path w="1282064" h="390525">
                  <a:moveTo>
                    <a:pt x="21336" y="390144"/>
                  </a:moveTo>
                  <a:lnTo>
                    <a:pt x="21336" y="0"/>
                  </a:lnTo>
                </a:path>
                <a:path w="1282064" h="390525">
                  <a:moveTo>
                    <a:pt x="1281684" y="390144"/>
                  </a:moveTo>
                  <a:lnTo>
                    <a:pt x="1281684" y="0"/>
                  </a:lnTo>
                </a:path>
                <a:path w="1282064" h="390525">
                  <a:moveTo>
                    <a:pt x="0" y="0"/>
                  </a:moveTo>
                  <a:lnTo>
                    <a:pt x="1281684" y="0"/>
                  </a:lnTo>
                </a:path>
              </a:pathLst>
            </a:custGeom>
            <a:ln w="38100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052698" y="5387441"/>
            <a:ext cx="965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50" dirty="0">
                <a:latin typeface="Times New Roman"/>
                <a:cs typeface="Times New Roman"/>
              </a:rPr>
              <a:t>t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850891" y="4024884"/>
            <a:ext cx="3324225" cy="2097405"/>
            <a:chOff x="4850891" y="4024884"/>
            <a:chExt cx="3324225" cy="2097405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34171" y="4412820"/>
              <a:ext cx="2756680" cy="161694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850892" y="4024884"/>
              <a:ext cx="3324225" cy="2097405"/>
            </a:xfrm>
            <a:custGeom>
              <a:avLst/>
              <a:gdLst/>
              <a:ahLst/>
              <a:cxnLst/>
              <a:rect l="l" t="t" r="r" b="b"/>
              <a:pathLst>
                <a:path w="3324225" h="2097404">
                  <a:moveTo>
                    <a:pt x="3323844" y="1507236"/>
                  </a:moveTo>
                  <a:lnTo>
                    <a:pt x="3311144" y="1500886"/>
                  </a:lnTo>
                  <a:lnTo>
                    <a:pt x="3247644" y="1469136"/>
                  </a:lnTo>
                  <a:lnTo>
                    <a:pt x="3247644" y="1500886"/>
                  </a:lnTo>
                  <a:lnTo>
                    <a:pt x="1603463" y="1500886"/>
                  </a:lnTo>
                  <a:lnTo>
                    <a:pt x="1610664" y="76250"/>
                  </a:lnTo>
                  <a:lnTo>
                    <a:pt x="1642491" y="76454"/>
                  </a:lnTo>
                  <a:lnTo>
                    <a:pt x="1636090" y="63500"/>
                  </a:lnTo>
                  <a:lnTo>
                    <a:pt x="1604772" y="0"/>
                  </a:lnTo>
                  <a:lnTo>
                    <a:pt x="1566291" y="75946"/>
                  </a:lnTo>
                  <a:lnTo>
                    <a:pt x="1597964" y="76161"/>
                  </a:lnTo>
                  <a:lnTo>
                    <a:pt x="1590763" y="1500886"/>
                  </a:lnTo>
                  <a:lnTo>
                    <a:pt x="0" y="1500886"/>
                  </a:lnTo>
                  <a:lnTo>
                    <a:pt x="0" y="1513586"/>
                  </a:lnTo>
                  <a:lnTo>
                    <a:pt x="1590700" y="1513586"/>
                  </a:lnTo>
                  <a:lnTo>
                    <a:pt x="1587754" y="2096985"/>
                  </a:lnTo>
                  <a:lnTo>
                    <a:pt x="1600454" y="2097062"/>
                  </a:lnTo>
                  <a:lnTo>
                    <a:pt x="1603400" y="1513586"/>
                  </a:lnTo>
                  <a:lnTo>
                    <a:pt x="3247644" y="1513586"/>
                  </a:lnTo>
                  <a:lnTo>
                    <a:pt x="3247644" y="1545336"/>
                  </a:lnTo>
                  <a:lnTo>
                    <a:pt x="3311144" y="1513586"/>
                  </a:lnTo>
                  <a:lnTo>
                    <a:pt x="3323844" y="15072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417814" y="5478272"/>
            <a:ext cx="965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598164" y="5236464"/>
            <a:ext cx="845819" cy="265430"/>
            <a:chOff x="3598164" y="5236464"/>
            <a:chExt cx="845819" cy="265430"/>
          </a:xfrm>
        </p:grpSpPr>
        <p:sp>
          <p:nvSpPr>
            <p:cNvPr id="32" name="object 32"/>
            <p:cNvSpPr/>
            <p:nvPr/>
          </p:nvSpPr>
          <p:spPr>
            <a:xfrm>
              <a:off x="3602736" y="5241036"/>
              <a:ext cx="836930" cy="256540"/>
            </a:xfrm>
            <a:custGeom>
              <a:avLst/>
              <a:gdLst/>
              <a:ahLst/>
              <a:cxnLst/>
              <a:rect l="l" t="t" r="r" b="b"/>
              <a:pathLst>
                <a:path w="836929" h="256539">
                  <a:moveTo>
                    <a:pt x="628396" y="0"/>
                  </a:moveTo>
                  <a:lnTo>
                    <a:pt x="628396" y="64007"/>
                  </a:lnTo>
                  <a:lnTo>
                    <a:pt x="0" y="64007"/>
                  </a:lnTo>
                  <a:lnTo>
                    <a:pt x="0" y="192023"/>
                  </a:lnTo>
                  <a:lnTo>
                    <a:pt x="628396" y="192023"/>
                  </a:lnTo>
                  <a:lnTo>
                    <a:pt x="628396" y="256031"/>
                  </a:lnTo>
                  <a:lnTo>
                    <a:pt x="836676" y="128015"/>
                  </a:lnTo>
                  <a:lnTo>
                    <a:pt x="628396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602736" y="5241036"/>
              <a:ext cx="836930" cy="256540"/>
            </a:xfrm>
            <a:custGeom>
              <a:avLst/>
              <a:gdLst/>
              <a:ahLst/>
              <a:cxnLst/>
              <a:rect l="l" t="t" r="r" b="b"/>
              <a:pathLst>
                <a:path w="836929" h="256539">
                  <a:moveTo>
                    <a:pt x="0" y="64007"/>
                  </a:moveTo>
                  <a:lnTo>
                    <a:pt x="628396" y="64007"/>
                  </a:lnTo>
                  <a:lnTo>
                    <a:pt x="628396" y="0"/>
                  </a:lnTo>
                  <a:lnTo>
                    <a:pt x="836676" y="128015"/>
                  </a:lnTo>
                  <a:lnTo>
                    <a:pt x="628396" y="256031"/>
                  </a:lnTo>
                  <a:lnTo>
                    <a:pt x="628396" y="192023"/>
                  </a:lnTo>
                  <a:lnTo>
                    <a:pt x="0" y="192023"/>
                  </a:lnTo>
                  <a:lnTo>
                    <a:pt x="0" y="6400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176397" y="5759297"/>
            <a:ext cx="1709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Fourier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Transform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PULSE</a:t>
            </a:r>
            <a:r>
              <a:rPr spc="-95" dirty="0"/>
              <a:t> </a:t>
            </a:r>
            <a:r>
              <a:rPr spc="-10" dirty="0"/>
              <a:t>SHAPING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528"/>
            <a:ext cx="7507605" cy="260223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Why</a:t>
            </a:r>
            <a:r>
              <a:rPr sz="2400" b="1" spc="-6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pulse</a:t>
            </a:r>
            <a:r>
              <a:rPr sz="2400" b="1" spc="-6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shaping?</a:t>
            </a:r>
            <a:r>
              <a:rPr sz="24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(Cont’d)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Baseband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unlimited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bandwidth.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Spectrum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pass-band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shifted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baseband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signal.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Thus,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pass-band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unlimited</a:t>
            </a:r>
            <a:r>
              <a:rPr sz="2000" spc="-10" dirty="0">
                <a:latin typeface="Times New Roman"/>
                <a:cs typeface="Times New Roman"/>
              </a:rPr>
              <a:t> bandwidth.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wireless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channel,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limited bandwidth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available!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We</a:t>
            </a:r>
            <a:r>
              <a:rPr sz="20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want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choose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non-rectangular</a:t>
            </a:r>
            <a:r>
              <a:rPr sz="2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pulse</a:t>
            </a:r>
            <a:r>
              <a:rPr sz="20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shape</a:t>
            </a:r>
            <a:r>
              <a:rPr sz="20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that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limited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endParaRPr sz="20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bandwidth!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400" y="4605528"/>
            <a:ext cx="1527175" cy="624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250"/>
              </a:spcBef>
            </a:pPr>
            <a:r>
              <a:rPr sz="1800" spc="-10" dirty="0">
                <a:latin typeface="Times New Roman"/>
                <a:cs typeface="Times New Roman"/>
              </a:rPr>
              <a:t>Baseband</a:t>
            </a:r>
            <a:endParaRPr sz="1800">
              <a:latin typeface="Times New Roman"/>
              <a:cs typeface="Times New Roman"/>
            </a:endParaRPr>
          </a:p>
          <a:p>
            <a:pPr marL="229235">
              <a:lnSpc>
                <a:spcPct val="100000"/>
              </a:lnSpc>
            </a:pPr>
            <a:r>
              <a:rPr sz="1800" spc="-10" dirty="0">
                <a:latin typeface="Times New Roman"/>
                <a:cs typeface="Times New Roman"/>
              </a:rPr>
              <a:t>Modulation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78123" y="4572000"/>
            <a:ext cx="1571625" cy="67246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91770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latin typeface="Times New Roman"/>
                <a:cs typeface="Times New Roman"/>
              </a:rPr>
              <a:t>Pulse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shaping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41847" y="4594859"/>
            <a:ext cx="1527175" cy="624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121920" marR="114300" indent="156845">
              <a:lnSpc>
                <a:spcPct val="100000"/>
              </a:lnSpc>
              <a:spcBef>
                <a:spcPts val="245"/>
              </a:spcBef>
            </a:pPr>
            <a:r>
              <a:rPr sz="1800" spc="-10" dirty="0">
                <a:latin typeface="Times New Roman"/>
                <a:cs typeface="Times New Roman"/>
              </a:rPr>
              <a:t>Frequency Upconversion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1448" y="4890515"/>
            <a:ext cx="814069" cy="76200"/>
          </a:xfrm>
          <a:custGeom>
            <a:avLst/>
            <a:gdLst/>
            <a:ahLst/>
            <a:cxnLst/>
            <a:rect l="l" t="t" r="r" b="b"/>
            <a:pathLst>
              <a:path w="814070" h="76200">
                <a:moveTo>
                  <a:pt x="737615" y="0"/>
                </a:moveTo>
                <a:lnTo>
                  <a:pt x="737615" y="76199"/>
                </a:lnTo>
                <a:lnTo>
                  <a:pt x="801115" y="44449"/>
                </a:lnTo>
                <a:lnTo>
                  <a:pt x="750315" y="44449"/>
                </a:lnTo>
                <a:lnTo>
                  <a:pt x="750315" y="31749"/>
                </a:lnTo>
                <a:lnTo>
                  <a:pt x="801115" y="31749"/>
                </a:lnTo>
                <a:lnTo>
                  <a:pt x="737615" y="0"/>
                </a:lnTo>
                <a:close/>
              </a:path>
              <a:path w="814070" h="76200">
                <a:moveTo>
                  <a:pt x="73761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737615" y="44449"/>
                </a:lnTo>
                <a:lnTo>
                  <a:pt x="737615" y="31749"/>
                </a:lnTo>
                <a:close/>
              </a:path>
              <a:path w="814070" h="76200">
                <a:moveTo>
                  <a:pt x="801115" y="31749"/>
                </a:moveTo>
                <a:lnTo>
                  <a:pt x="750315" y="31749"/>
                </a:lnTo>
                <a:lnTo>
                  <a:pt x="750315" y="44449"/>
                </a:lnTo>
                <a:lnTo>
                  <a:pt x="801115" y="44449"/>
                </a:lnTo>
                <a:lnTo>
                  <a:pt x="813815" y="38099"/>
                </a:lnTo>
                <a:lnTo>
                  <a:pt x="80111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38700" y="4890515"/>
            <a:ext cx="814069" cy="76200"/>
          </a:xfrm>
          <a:custGeom>
            <a:avLst/>
            <a:gdLst/>
            <a:ahLst/>
            <a:cxnLst/>
            <a:rect l="l" t="t" r="r" b="b"/>
            <a:pathLst>
              <a:path w="814070" h="76200">
                <a:moveTo>
                  <a:pt x="737615" y="0"/>
                </a:moveTo>
                <a:lnTo>
                  <a:pt x="737615" y="76199"/>
                </a:lnTo>
                <a:lnTo>
                  <a:pt x="801115" y="44449"/>
                </a:lnTo>
                <a:lnTo>
                  <a:pt x="750315" y="44449"/>
                </a:lnTo>
                <a:lnTo>
                  <a:pt x="750315" y="31749"/>
                </a:lnTo>
                <a:lnTo>
                  <a:pt x="801115" y="31749"/>
                </a:lnTo>
                <a:lnTo>
                  <a:pt x="737615" y="0"/>
                </a:lnTo>
                <a:close/>
              </a:path>
              <a:path w="814070" h="76200">
                <a:moveTo>
                  <a:pt x="73761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737615" y="44449"/>
                </a:lnTo>
                <a:lnTo>
                  <a:pt x="737615" y="31749"/>
                </a:lnTo>
                <a:close/>
              </a:path>
              <a:path w="814070" h="76200">
                <a:moveTo>
                  <a:pt x="801115" y="31749"/>
                </a:moveTo>
                <a:lnTo>
                  <a:pt x="750315" y="31749"/>
                </a:lnTo>
                <a:lnTo>
                  <a:pt x="750315" y="44449"/>
                </a:lnTo>
                <a:lnTo>
                  <a:pt x="801115" y="44449"/>
                </a:lnTo>
                <a:lnTo>
                  <a:pt x="813815" y="38099"/>
                </a:lnTo>
                <a:lnTo>
                  <a:pt x="80111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41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PULSE</a:t>
            </a:r>
            <a:r>
              <a:rPr spc="-95" dirty="0"/>
              <a:t> </a:t>
            </a:r>
            <a:r>
              <a:rPr spc="-10" dirty="0"/>
              <a:t>SHAPING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3417" y="2685414"/>
            <a:ext cx="22244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Nyquist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criterion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0617" y="3046603"/>
            <a:ext cx="5176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Design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overall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response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Tx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filter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Rx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filter,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67155" y="3375786"/>
            <a:ext cx="845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such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that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55569" y="3318842"/>
            <a:ext cx="141224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000" i="1" dirty="0">
                <a:latin typeface="Times New Roman"/>
                <a:cs typeface="Times New Roman"/>
              </a:rPr>
              <a:t>p</a:t>
            </a:r>
            <a:r>
              <a:rPr sz="2000" dirty="0">
                <a:latin typeface="Times New Roman"/>
                <a:cs typeface="Times New Roman"/>
              </a:rPr>
              <a:t>(0)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spc="-2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2000" spc="265" dirty="0">
                <a:latin typeface="Times New Roman"/>
                <a:cs typeface="Times New Roman"/>
              </a:rPr>
              <a:t> </a:t>
            </a:r>
            <a:r>
              <a:rPr sz="2700" baseline="-6172" dirty="0">
                <a:latin typeface="Times New Roman"/>
                <a:cs typeface="Times New Roman"/>
              </a:rPr>
              <a:t>,</a:t>
            </a:r>
            <a:r>
              <a:rPr sz="2700" spc="82" baseline="-6172" dirty="0">
                <a:latin typeface="Times New Roman"/>
                <a:cs typeface="Times New Roman"/>
              </a:rPr>
              <a:t> </a:t>
            </a:r>
            <a:r>
              <a:rPr sz="2700" spc="-37" baseline="-6172" dirty="0">
                <a:latin typeface="Times New Roman"/>
                <a:cs typeface="Times New Roman"/>
              </a:rPr>
              <a:t>and</a:t>
            </a:r>
            <a:endParaRPr sz="2700" baseline="-6172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54935" y="1382267"/>
            <a:ext cx="1248410" cy="601980"/>
          </a:xfrm>
          <a:custGeom>
            <a:avLst/>
            <a:gdLst/>
            <a:ahLst/>
            <a:cxnLst/>
            <a:rect l="l" t="t" r="r" b="b"/>
            <a:pathLst>
              <a:path w="1248410" h="601980">
                <a:moveTo>
                  <a:pt x="0" y="601979"/>
                </a:moveTo>
                <a:lnTo>
                  <a:pt x="1248156" y="601979"/>
                </a:lnTo>
                <a:lnTo>
                  <a:pt x="1248156" y="0"/>
                </a:lnTo>
                <a:lnTo>
                  <a:pt x="0" y="0"/>
                </a:lnTo>
                <a:lnTo>
                  <a:pt x="0" y="60197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00554" y="1389379"/>
            <a:ext cx="769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Tx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filter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21452" y="1360932"/>
            <a:ext cx="1259205" cy="589915"/>
          </a:xfrm>
          <a:custGeom>
            <a:avLst/>
            <a:gdLst/>
            <a:ahLst/>
            <a:cxnLst/>
            <a:rect l="l" t="t" r="r" b="b"/>
            <a:pathLst>
              <a:path w="1259204" h="589914">
                <a:moveTo>
                  <a:pt x="0" y="589788"/>
                </a:moveTo>
                <a:lnTo>
                  <a:pt x="1258824" y="589788"/>
                </a:lnTo>
                <a:lnTo>
                  <a:pt x="1258824" y="0"/>
                </a:lnTo>
                <a:lnTo>
                  <a:pt x="0" y="0"/>
                </a:lnTo>
                <a:lnTo>
                  <a:pt x="0" y="589788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766815" y="1361694"/>
            <a:ext cx="781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Rx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filter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57556" y="1438655"/>
            <a:ext cx="1727200" cy="547370"/>
            <a:chOff x="257556" y="1438655"/>
            <a:chExt cx="1727200" cy="547370"/>
          </a:xfrm>
        </p:grpSpPr>
        <p:sp>
          <p:nvSpPr>
            <p:cNvPr id="16" name="object 16"/>
            <p:cNvSpPr/>
            <p:nvPr/>
          </p:nvSpPr>
          <p:spPr>
            <a:xfrm>
              <a:off x="257556" y="1679447"/>
              <a:ext cx="1727200" cy="76200"/>
            </a:xfrm>
            <a:custGeom>
              <a:avLst/>
              <a:gdLst/>
              <a:ahLst/>
              <a:cxnLst/>
              <a:rect l="l" t="t" r="r" b="b"/>
              <a:pathLst>
                <a:path w="1727200" h="76200">
                  <a:moveTo>
                    <a:pt x="1650492" y="0"/>
                  </a:moveTo>
                  <a:lnTo>
                    <a:pt x="1650492" y="76200"/>
                  </a:lnTo>
                  <a:lnTo>
                    <a:pt x="1713992" y="44450"/>
                  </a:lnTo>
                  <a:lnTo>
                    <a:pt x="1663192" y="44450"/>
                  </a:lnTo>
                  <a:lnTo>
                    <a:pt x="1663192" y="31750"/>
                  </a:lnTo>
                  <a:lnTo>
                    <a:pt x="1713992" y="31750"/>
                  </a:lnTo>
                  <a:lnTo>
                    <a:pt x="1650492" y="0"/>
                  </a:lnTo>
                  <a:close/>
                </a:path>
                <a:path w="1727200" h="76200">
                  <a:moveTo>
                    <a:pt x="1650492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650492" y="44450"/>
                  </a:lnTo>
                  <a:lnTo>
                    <a:pt x="1650492" y="31750"/>
                  </a:lnTo>
                  <a:close/>
                </a:path>
                <a:path w="1727200" h="76200">
                  <a:moveTo>
                    <a:pt x="1713992" y="31750"/>
                  </a:moveTo>
                  <a:lnTo>
                    <a:pt x="1663192" y="31750"/>
                  </a:lnTo>
                  <a:lnTo>
                    <a:pt x="1663192" y="44450"/>
                  </a:lnTo>
                  <a:lnTo>
                    <a:pt x="1713992" y="44450"/>
                  </a:lnTo>
                  <a:lnTo>
                    <a:pt x="1726692" y="38100"/>
                  </a:lnTo>
                  <a:lnTo>
                    <a:pt x="1713992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7200" y="1438655"/>
              <a:ext cx="1049020" cy="547370"/>
            </a:xfrm>
            <a:custGeom>
              <a:avLst/>
              <a:gdLst/>
              <a:ahLst/>
              <a:cxnLst/>
              <a:rect l="l" t="t" r="r" b="b"/>
              <a:pathLst>
                <a:path w="1049020" h="547369">
                  <a:moveTo>
                    <a:pt x="0" y="268224"/>
                  </a:moveTo>
                  <a:lnTo>
                    <a:pt x="0" y="0"/>
                  </a:lnTo>
                </a:path>
                <a:path w="1049020" h="547369">
                  <a:moveTo>
                    <a:pt x="234695" y="547116"/>
                  </a:moveTo>
                  <a:lnTo>
                    <a:pt x="234695" y="278892"/>
                  </a:lnTo>
                </a:path>
                <a:path w="1049020" h="547369">
                  <a:moveTo>
                    <a:pt x="545591" y="547116"/>
                  </a:moveTo>
                  <a:lnTo>
                    <a:pt x="545591" y="278892"/>
                  </a:lnTo>
                </a:path>
                <a:path w="1049020" h="547369">
                  <a:moveTo>
                    <a:pt x="803147" y="268224"/>
                  </a:moveTo>
                  <a:lnTo>
                    <a:pt x="803147" y="0"/>
                  </a:lnTo>
                </a:path>
                <a:path w="1049020" h="547369">
                  <a:moveTo>
                    <a:pt x="1048512" y="547116"/>
                  </a:moveTo>
                  <a:lnTo>
                    <a:pt x="1048512" y="27889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837432" y="1360932"/>
            <a:ext cx="1259205" cy="58991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800"/>
              </a:spcBef>
            </a:pPr>
            <a:r>
              <a:rPr sz="2400" b="1" spc="-10" dirty="0">
                <a:latin typeface="Times New Roman"/>
                <a:cs typeface="Times New Roman"/>
              </a:rPr>
              <a:t>Channel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00044" y="1583436"/>
            <a:ext cx="436245" cy="178435"/>
          </a:xfrm>
          <a:custGeom>
            <a:avLst/>
            <a:gdLst/>
            <a:ahLst/>
            <a:cxnLst/>
            <a:rect l="l" t="t" r="r" b="b"/>
            <a:pathLst>
              <a:path w="436245" h="178435">
                <a:moveTo>
                  <a:pt x="0" y="44576"/>
                </a:moveTo>
                <a:lnTo>
                  <a:pt x="327786" y="44576"/>
                </a:lnTo>
                <a:lnTo>
                  <a:pt x="327786" y="0"/>
                </a:lnTo>
                <a:lnTo>
                  <a:pt x="435863" y="89153"/>
                </a:lnTo>
                <a:lnTo>
                  <a:pt x="327786" y="178308"/>
                </a:lnTo>
                <a:lnTo>
                  <a:pt x="327786" y="133730"/>
                </a:lnTo>
                <a:lnTo>
                  <a:pt x="0" y="133730"/>
                </a:lnTo>
                <a:lnTo>
                  <a:pt x="0" y="4457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4932997" y="1478089"/>
            <a:ext cx="2899410" cy="1363345"/>
            <a:chOff x="4932997" y="1478089"/>
            <a:chExt cx="2899410" cy="1363345"/>
          </a:xfrm>
        </p:grpSpPr>
        <p:sp>
          <p:nvSpPr>
            <p:cNvPr id="21" name="object 21"/>
            <p:cNvSpPr/>
            <p:nvPr/>
          </p:nvSpPr>
          <p:spPr>
            <a:xfrm>
              <a:off x="5084063" y="1571244"/>
              <a:ext cx="436245" cy="180340"/>
            </a:xfrm>
            <a:custGeom>
              <a:avLst/>
              <a:gdLst/>
              <a:ahLst/>
              <a:cxnLst/>
              <a:rect l="l" t="t" r="r" b="b"/>
              <a:pathLst>
                <a:path w="436245" h="180339">
                  <a:moveTo>
                    <a:pt x="0" y="44957"/>
                  </a:moveTo>
                  <a:lnTo>
                    <a:pt x="326898" y="44957"/>
                  </a:lnTo>
                  <a:lnTo>
                    <a:pt x="326898" y="0"/>
                  </a:lnTo>
                  <a:lnTo>
                    <a:pt x="435863" y="89915"/>
                  </a:lnTo>
                  <a:lnTo>
                    <a:pt x="326898" y="179831"/>
                  </a:lnTo>
                  <a:lnTo>
                    <a:pt x="326898" y="134873"/>
                  </a:lnTo>
                  <a:lnTo>
                    <a:pt x="0" y="134873"/>
                  </a:lnTo>
                  <a:lnTo>
                    <a:pt x="0" y="4495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90943" y="1482852"/>
              <a:ext cx="1036319" cy="180340"/>
            </a:xfrm>
            <a:custGeom>
              <a:avLst/>
              <a:gdLst/>
              <a:ahLst/>
              <a:cxnLst/>
              <a:rect l="l" t="t" r="r" b="b"/>
              <a:pathLst>
                <a:path w="1036320" h="180339">
                  <a:moveTo>
                    <a:pt x="0" y="179832"/>
                  </a:moveTo>
                  <a:lnTo>
                    <a:pt x="358139" y="179832"/>
                  </a:lnTo>
                </a:path>
                <a:path w="1036320" h="180339">
                  <a:moveTo>
                    <a:pt x="658367" y="179832"/>
                  </a:moveTo>
                  <a:lnTo>
                    <a:pt x="1036320" y="179832"/>
                  </a:lnTo>
                </a:path>
                <a:path w="1036320" h="180339">
                  <a:moveTo>
                    <a:pt x="368807" y="179832"/>
                  </a:moveTo>
                  <a:lnTo>
                    <a:pt x="568451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37759" y="2185416"/>
              <a:ext cx="1755775" cy="650875"/>
            </a:xfrm>
            <a:custGeom>
              <a:avLst/>
              <a:gdLst/>
              <a:ahLst/>
              <a:cxnLst/>
              <a:rect l="l" t="t" r="r" b="b"/>
              <a:pathLst>
                <a:path w="1755775" h="650875">
                  <a:moveTo>
                    <a:pt x="0" y="650748"/>
                  </a:moveTo>
                  <a:lnTo>
                    <a:pt x="1755647" y="650748"/>
                  </a:lnTo>
                  <a:lnTo>
                    <a:pt x="1755647" y="0"/>
                  </a:lnTo>
                  <a:lnTo>
                    <a:pt x="0" y="0"/>
                  </a:lnTo>
                  <a:lnTo>
                    <a:pt x="0" y="650748"/>
                  </a:lnTo>
                  <a:close/>
                </a:path>
              </a:pathLst>
            </a:custGeom>
            <a:ln w="9144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922134" y="1095883"/>
            <a:ext cx="1567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Sampling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rate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16753" y="2212085"/>
            <a:ext cx="15424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Continuous</a:t>
            </a:r>
            <a:r>
              <a:rPr sz="1800" spc="-20" dirty="0">
                <a:solidFill>
                  <a:srgbClr val="000099"/>
                </a:solidFill>
                <a:latin typeface="Times New Roman"/>
                <a:cs typeface="Times New Roman"/>
              </a:rPr>
              <a:t> time </a:t>
            </a:r>
            <a:r>
              <a:rPr sz="1800" spc="-10" dirty="0">
                <a:solidFill>
                  <a:srgbClr val="000099"/>
                </a:solidFill>
                <a:latin typeface="Times New Roman"/>
                <a:cs typeface="Times New Roman"/>
              </a:rPr>
              <a:t>waveform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584060" y="1662683"/>
            <a:ext cx="2564765" cy="1123950"/>
            <a:chOff x="6584060" y="1662683"/>
            <a:chExt cx="2564765" cy="1123950"/>
          </a:xfrm>
        </p:grpSpPr>
        <p:sp>
          <p:nvSpPr>
            <p:cNvPr id="27" name="object 27"/>
            <p:cNvSpPr/>
            <p:nvPr/>
          </p:nvSpPr>
          <p:spPr>
            <a:xfrm>
              <a:off x="6584060" y="1662683"/>
              <a:ext cx="397510" cy="815340"/>
            </a:xfrm>
            <a:custGeom>
              <a:avLst/>
              <a:gdLst/>
              <a:ahLst/>
              <a:cxnLst/>
              <a:rect l="l" t="t" r="r" b="b"/>
              <a:pathLst>
                <a:path w="397509" h="815339">
                  <a:moveTo>
                    <a:pt x="357094" y="65915"/>
                  </a:moveTo>
                  <a:lnTo>
                    <a:pt x="0" y="809498"/>
                  </a:lnTo>
                  <a:lnTo>
                    <a:pt x="11430" y="815086"/>
                  </a:lnTo>
                  <a:lnTo>
                    <a:pt x="368614" y="71452"/>
                  </a:lnTo>
                  <a:lnTo>
                    <a:pt x="357094" y="65915"/>
                  </a:lnTo>
                  <a:close/>
                </a:path>
                <a:path w="397509" h="815339">
                  <a:moveTo>
                    <a:pt x="396752" y="54482"/>
                  </a:moveTo>
                  <a:lnTo>
                    <a:pt x="362585" y="54482"/>
                  </a:lnTo>
                  <a:lnTo>
                    <a:pt x="374142" y="59943"/>
                  </a:lnTo>
                  <a:lnTo>
                    <a:pt x="368614" y="71452"/>
                  </a:lnTo>
                  <a:lnTo>
                    <a:pt x="397256" y="85216"/>
                  </a:lnTo>
                  <a:lnTo>
                    <a:pt x="396752" y="54482"/>
                  </a:lnTo>
                  <a:close/>
                </a:path>
                <a:path w="397509" h="815339">
                  <a:moveTo>
                    <a:pt x="362585" y="54482"/>
                  </a:moveTo>
                  <a:lnTo>
                    <a:pt x="357094" y="65915"/>
                  </a:lnTo>
                  <a:lnTo>
                    <a:pt x="368614" y="71452"/>
                  </a:lnTo>
                  <a:lnTo>
                    <a:pt x="374142" y="59943"/>
                  </a:lnTo>
                  <a:lnTo>
                    <a:pt x="362585" y="54482"/>
                  </a:lnTo>
                  <a:close/>
                </a:path>
                <a:path w="397509" h="815339">
                  <a:moveTo>
                    <a:pt x="395859" y="0"/>
                  </a:moveTo>
                  <a:lnTo>
                    <a:pt x="328549" y="52196"/>
                  </a:lnTo>
                  <a:lnTo>
                    <a:pt x="357094" y="65915"/>
                  </a:lnTo>
                  <a:lnTo>
                    <a:pt x="362585" y="54482"/>
                  </a:lnTo>
                  <a:lnTo>
                    <a:pt x="396752" y="54482"/>
                  </a:lnTo>
                  <a:lnTo>
                    <a:pt x="3958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388351" y="2130551"/>
              <a:ext cx="1755775" cy="650875"/>
            </a:xfrm>
            <a:custGeom>
              <a:avLst/>
              <a:gdLst/>
              <a:ahLst/>
              <a:cxnLst/>
              <a:rect l="l" t="t" r="r" b="b"/>
              <a:pathLst>
                <a:path w="1755775" h="650875">
                  <a:moveTo>
                    <a:pt x="0" y="650748"/>
                  </a:moveTo>
                  <a:lnTo>
                    <a:pt x="1755648" y="650748"/>
                  </a:lnTo>
                  <a:lnTo>
                    <a:pt x="1755648" y="0"/>
                  </a:lnTo>
                  <a:lnTo>
                    <a:pt x="0" y="0"/>
                  </a:lnTo>
                  <a:lnTo>
                    <a:pt x="0" y="650748"/>
                  </a:lnTo>
                  <a:close/>
                </a:path>
              </a:pathLst>
            </a:custGeom>
            <a:ln w="9144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467981" y="2156586"/>
            <a:ext cx="12522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Discrete</a:t>
            </a:r>
            <a:r>
              <a:rPr sz="1800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000099"/>
                </a:solidFill>
                <a:latin typeface="Times New Roman"/>
                <a:cs typeface="Times New Roman"/>
              </a:rPr>
              <a:t>time </a:t>
            </a:r>
            <a:r>
              <a:rPr sz="1800" spc="-10" dirty="0">
                <a:solidFill>
                  <a:srgbClr val="000099"/>
                </a:solidFill>
                <a:latin typeface="Times New Roman"/>
                <a:cs typeface="Times New Roman"/>
              </a:rPr>
              <a:t>samples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639811" y="1662683"/>
            <a:ext cx="294005" cy="791845"/>
          </a:xfrm>
          <a:custGeom>
            <a:avLst/>
            <a:gdLst/>
            <a:ahLst/>
            <a:cxnLst/>
            <a:rect l="l" t="t" r="r" b="b"/>
            <a:pathLst>
              <a:path w="294004" h="791844">
                <a:moveTo>
                  <a:pt x="41951" y="69832"/>
                </a:moveTo>
                <a:lnTo>
                  <a:pt x="30014" y="74029"/>
                </a:lnTo>
                <a:lnTo>
                  <a:pt x="282067" y="791590"/>
                </a:lnTo>
                <a:lnTo>
                  <a:pt x="294005" y="787273"/>
                </a:lnTo>
                <a:lnTo>
                  <a:pt x="41951" y="69832"/>
                </a:lnTo>
                <a:close/>
              </a:path>
              <a:path w="294004" h="791844">
                <a:moveTo>
                  <a:pt x="10668" y="0"/>
                </a:moveTo>
                <a:lnTo>
                  <a:pt x="0" y="84581"/>
                </a:lnTo>
                <a:lnTo>
                  <a:pt x="30014" y="74029"/>
                </a:lnTo>
                <a:lnTo>
                  <a:pt x="25781" y="61975"/>
                </a:lnTo>
                <a:lnTo>
                  <a:pt x="37719" y="57785"/>
                </a:lnTo>
                <a:lnTo>
                  <a:pt x="70309" y="57785"/>
                </a:lnTo>
                <a:lnTo>
                  <a:pt x="10668" y="0"/>
                </a:lnTo>
                <a:close/>
              </a:path>
              <a:path w="294004" h="791844">
                <a:moveTo>
                  <a:pt x="37719" y="57785"/>
                </a:moveTo>
                <a:lnTo>
                  <a:pt x="25781" y="61975"/>
                </a:lnTo>
                <a:lnTo>
                  <a:pt x="30014" y="74029"/>
                </a:lnTo>
                <a:lnTo>
                  <a:pt x="41951" y="69832"/>
                </a:lnTo>
                <a:lnTo>
                  <a:pt x="37719" y="57785"/>
                </a:lnTo>
                <a:close/>
              </a:path>
              <a:path w="294004" h="791844">
                <a:moveTo>
                  <a:pt x="70309" y="57785"/>
                </a:moveTo>
                <a:lnTo>
                  <a:pt x="37719" y="57785"/>
                </a:lnTo>
                <a:lnTo>
                  <a:pt x="41951" y="69832"/>
                </a:lnTo>
                <a:lnTo>
                  <a:pt x="71882" y="59308"/>
                </a:lnTo>
                <a:lnTo>
                  <a:pt x="70309" y="577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845511" y="3283304"/>
            <a:ext cx="1802764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850" i="1" dirty="0">
                <a:latin typeface="Times New Roman"/>
                <a:cs typeface="Times New Roman"/>
              </a:rPr>
              <a:t>p</a:t>
            </a:r>
            <a:r>
              <a:rPr sz="1850" dirty="0">
                <a:latin typeface="Times New Roman"/>
                <a:cs typeface="Times New Roman"/>
              </a:rPr>
              <a:t>(</a:t>
            </a:r>
            <a:r>
              <a:rPr sz="1850" i="1" dirty="0">
                <a:latin typeface="Times New Roman"/>
                <a:cs typeface="Times New Roman"/>
              </a:rPr>
              <a:t>nT</a:t>
            </a:r>
            <a:r>
              <a:rPr sz="1650" i="1" baseline="-22727" dirty="0">
                <a:latin typeface="Times New Roman"/>
                <a:cs typeface="Times New Roman"/>
              </a:rPr>
              <a:t>s</a:t>
            </a:r>
            <a:r>
              <a:rPr sz="1650" i="1" spc="-30" baseline="-22727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)</a:t>
            </a:r>
            <a:r>
              <a:rPr sz="1850" spc="-20" dirty="0">
                <a:latin typeface="Times New Roman"/>
                <a:cs typeface="Times New Roman"/>
              </a:rPr>
              <a:t> </a:t>
            </a:r>
            <a:r>
              <a:rPr sz="1850" spc="50" dirty="0">
                <a:latin typeface="Symbol"/>
                <a:cs typeface="Symbol"/>
              </a:rPr>
              <a:t></a:t>
            </a:r>
            <a:r>
              <a:rPr sz="1850" spc="-25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1</a:t>
            </a:r>
            <a:r>
              <a:rPr sz="1850" spc="80" dirty="0">
                <a:latin typeface="Times New Roman"/>
                <a:cs typeface="Times New Roman"/>
              </a:rPr>
              <a:t>  </a:t>
            </a:r>
            <a:r>
              <a:rPr sz="2450" i="1" dirty="0">
                <a:latin typeface="Times New Roman"/>
                <a:cs typeface="Times New Roman"/>
              </a:rPr>
              <a:t>n</a:t>
            </a:r>
            <a:r>
              <a:rPr sz="2450" i="1" spc="-25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Symbol"/>
                <a:cs typeface="Symbol"/>
              </a:rPr>
              <a:t></a:t>
            </a:r>
            <a:r>
              <a:rPr sz="2450" spc="-40" dirty="0">
                <a:latin typeface="Times New Roman"/>
                <a:cs typeface="Times New Roman"/>
              </a:rPr>
              <a:t> </a:t>
            </a:r>
            <a:r>
              <a:rPr sz="2450" spc="-50" dirty="0">
                <a:latin typeface="Times New Roman"/>
                <a:cs typeface="Times New Roman"/>
              </a:rPr>
              <a:t>0</a:t>
            </a:r>
            <a:endParaRPr sz="245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976372" y="3982211"/>
            <a:ext cx="6167755" cy="2676525"/>
            <a:chOff x="2976372" y="3982211"/>
            <a:chExt cx="6167755" cy="2676525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9047" y="4220252"/>
              <a:ext cx="4433864" cy="242251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976372" y="3982211"/>
              <a:ext cx="6167755" cy="2664460"/>
            </a:xfrm>
            <a:custGeom>
              <a:avLst/>
              <a:gdLst/>
              <a:ahLst/>
              <a:cxnLst/>
              <a:rect l="l" t="t" r="r" b="b"/>
              <a:pathLst>
                <a:path w="6167755" h="2664459">
                  <a:moveTo>
                    <a:pt x="6167628" y="1415796"/>
                  </a:moveTo>
                  <a:lnTo>
                    <a:pt x="6091555" y="1377569"/>
                  </a:lnTo>
                  <a:lnTo>
                    <a:pt x="6091440" y="1409306"/>
                  </a:lnTo>
                  <a:lnTo>
                    <a:pt x="3061970" y="1403324"/>
                  </a:lnTo>
                  <a:lnTo>
                    <a:pt x="3061970" y="76200"/>
                  </a:lnTo>
                  <a:lnTo>
                    <a:pt x="3093720" y="76200"/>
                  </a:lnTo>
                  <a:lnTo>
                    <a:pt x="3087370" y="63500"/>
                  </a:lnTo>
                  <a:lnTo>
                    <a:pt x="3055620" y="0"/>
                  </a:lnTo>
                  <a:lnTo>
                    <a:pt x="3017520" y="76200"/>
                  </a:lnTo>
                  <a:lnTo>
                    <a:pt x="3049270" y="76200"/>
                  </a:lnTo>
                  <a:lnTo>
                    <a:pt x="3049270" y="1403299"/>
                  </a:lnTo>
                  <a:lnTo>
                    <a:pt x="0" y="1397254"/>
                  </a:lnTo>
                  <a:lnTo>
                    <a:pt x="0" y="1409954"/>
                  </a:lnTo>
                  <a:lnTo>
                    <a:pt x="3049270" y="1415999"/>
                  </a:lnTo>
                  <a:lnTo>
                    <a:pt x="3049270" y="2663952"/>
                  </a:lnTo>
                  <a:lnTo>
                    <a:pt x="3061970" y="2663952"/>
                  </a:lnTo>
                  <a:lnTo>
                    <a:pt x="3061970" y="1416024"/>
                  </a:lnTo>
                  <a:lnTo>
                    <a:pt x="6091402" y="1422006"/>
                  </a:lnTo>
                  <a:lnTo>
                    <a:pt x="6091301" y="1453769"/>
                  </a:lnTo>
                  <a:lnTo>
                    <a:pt x="6155118" y="1422019"/>
                  </a:lnTo>
                  <a:lnTo>
                    <a:pt x="6167628" y="1415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455663" y="4091939"/>
              <a:ext cx="413384" cy="2566670"/>
            </a:xfrm>
            <a:custGeom>
              <a:avLst/>
              <a:gdLst/>
              <a:ahLst/>
              <a:cxnLst/>
              <a:rect l="l" t="t" r="r" b="b"/>
              <a:pathLst>
                <a:path w="413384" h="2566670">
                  <a:moveTo>
                    <a:pt x="0" y="0"/>
                  </a:moveTo>
                  <a:lnTo>
                    <a:pt x="0" y="2465832"/>
                  </a:lnTo>
                </a:path>
                <a:path w="413384" h="2566670">
                  <a:moveTo>
                    <a:pt x="413004" y="100584"/>
                  </a:moveTo>
                  <a:lnTo>
                    <a:pt x="413004" y="2566416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064758" y="6275628"/>
            <a:ext cx="280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69644" y="3552571"/>
            <a:ext cx="7183120" cy="103886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Times New Roman"/>
                <a:cs typeface="Times New Roman"/>
              </a:rPr>
              <a:t>Avoid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interferes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other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Intersymbol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interference</a:t>
            </a:r>
            <a:r>
              <a:rPr sz="1800" spc="-1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4527550">
              <a:lnSpc>
                <a:spcPct val="100000"/>
              </a:lnSpc>
              <a:spcBef>
                <a:spcPts val="1680"/>
              </a:spcBef>
              <a:tabLst>
                <a:tab pos="6123305" algn="l"/>
              </a:tabLst>
            </a:pPr>
            <a:r>
              <a:rPr sz="2400" b="1" spc="-50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sz="2400" b="1" spc="-5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39268" y="4910328"/>
            <a:ext cx="1710055" cy="683260"/>
            <a:chOff x="239268" y="4910328"/>
            <a:chExt cx="1710055" cy="683260"/>
          </a:xfrm>
        </p:grpSpPr>
        <p:sp>
          <p:nvSpPr>
            <p:cNvPr id="39" name="object 39"/>
            <p:cNvSpPr/>
            <p:nvPr/>
          </p:nvSpPr>
          <p:spPr>
            <a:xfrm>
              <a:off x="258318" y="4929378"/>
              <a:ext cx="556260" cy="323215"/>
            </a:xfrm>
            <a:custGeom>
              <a:avLst/>
              <a:gdLst/>
              <a:ahLst/>
              <a:cxnLst/>
              <a:rect l="l" t="t" r="r" b="b"/>
              <a:pathLst>
                <a:path w="556260" h="323214">
                  <a:moveTo>
                    <a:pt x="0" y="323088"/>
                  </a:moveTo>
                  <a:lnTo>
                    <a:pt x="0" y="0"/>
                  </a:lnTo>
                </a:path>
                <a:path w="556260" h="323214">
                  <a:moveTo>
                    <a:pt x="0" y="0"/>
                  </a:moveTo>
                  <a:lnTo>
                    <a:pt x="556260" y="0"/>
                  </a:lnTo>
                </a:path>
                <a:path w="556260" h="323214">
                  <a:moveTo>
                    <a:pt x="556260" y="323088"/>
                  </a:moveTo>
                  <a:lnTo>
                    <a:pt x="556260" y="0"/>
                  </a:lnTo>
                </a:path>
              </a:pathLst>
            </a:custGeom>
            <a:ln w="38100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13054" y="5252466"/>
              <a:ext cx="558165" cy="321945"/>
            </a:xfrm>
            <a:custGeom>
              <a:avLst/>
              <a:gdLst/>
              <a:ahLst/>
              <a:cxnLst/>
              <a:rect l="l" t="t" r="r" b="b"/>
              <a:pathLst>
                <a:path w="558165" h="321945">
                  <a:moveTo>
                    <a:pt x="0" y="0"/>
                  </a:moveTo>
                  <a:lnTo>
                    <a:pt x="0" y="321564"/>
                  </a:lnTo>
                </a:path>
                <a:path w="558165" h="321945">
                  <a:moveTo>
                    <a:pt x="0" y="321564"/>
                  </a:moveTo>
                  <a:lnTo>
                    <a:pt x="557784" y="321564"/>
                  </a:lnTo>
                </a:path>
                <a:path w="558165" h="321945">
                  <a:moveTo>
                    <a:pt x="557784" y="0"/>
                  </a:moveTo>
                  <a:lnTo>
                    <a:pt x="557784" y="321564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372362" y="4941570"/>
              <a:ext cx="558165" cy="321945"/>
            </a:xfrm>
            <a:custGeom>
              <a:avLst/>
              <a:gdLst/>
              <a:ahLst/>
              <a:cxnLst/>
              <a:rect l="l" t="t" r="r" b="b"/>
              <a:pathLst>
                <a:path w="558164" h="321945">
                  <a:moveTo>
                    <a:pt x="0" y="321563"/>
                  </a:moveTo>
                  <a:lnTo>
                    <a:pt x="0" y="0"/>
                  </a:lnTo>
                </a:path>
                <a:path w="558164" h="321945">
                  <a:moveTo>
                    <a:pt x="0" y="0"/>
                  </a:moveTo>
                  <a:lnTo>
                    <a:pt x="557783" y="0"/>
                  </a:lnTo>
                </a:path>
                <a:path w="558164" h="321945">
                  <a:moveTo>
                    <a:pt x="557783" y="321563"/>
                  </a:moveTo>
                  <a:lnTo>
                    <a:pt x="557783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343297" y="1587415"/>
            <a:ext cx="969644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100" i="1" dirty="0">
                <a:latin typeface="Times New Roman"/>
                <a:cs typeface="Times New Roman"/>
              </a:rPr>
              <a:t>p</a:t>
            </a:r>
            <a:r>
              <a:rPr sz="1800" i="1" baseline="-25462" dirty="0">
                <a:latin typeface="Times New Roman"/>
                <a:cs typeface="Times New Roman"/>
              </a:rPr>
              <a:t>T</a:t>
            </a:r>
            <a:r>
              <a:rPr sz="1800" i="1" spc="165" baseline="-25462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(</a:t>
            </a:r>
            <a:r>
              <a:rPr sz="2100" i="1" dirty="0">
                <a:latin typeface="Times New Roman"/>
                <a:cs typeface="Times New Roman"/>
              </a:rPr>
              <a:t>t</a:t>
            </a:r>
            <a:r>
              <a:rPr sz="2100" dirty="0">
                <a:latin typeface="Times New Roman"/>
                <a:cs typeface="Times New Roman"/>
              </a:rPr>
              <a:t>)</a:t>
            </a:r>
            <a:r>
              <a:rPr sz="2100" spc="-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-280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55533" y="1553886"/>
            <a:ext cx="97663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100" i="1" dirty="0">
                <a:latin typeface="Times New Roman"/>
                <a:cs typeface="Times New Roman"/>
              </a:rPr>
              <a:t>p</a:t>
            </a:r>
            <a:r>
              <a:rPr sz="1800" i="1" baseline="-25462" dirty="0">
                <a:latin typeface="Times New Roman"/>
                <a:cs typeface="Times New Roman"/>
              </a:rPr>
              <a:t>R</a:t>
            </a:r>
            <a:r>
              <a:rPr sz="1800" i="1" spc="7" baseline="-25462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(</a:t>
            </a:r>
            <a:r>
              <a:rPr sz="2100" i="1" dirty="0">
                <a:latin typeface="Times New Roman"/>
                <a:cs typeface="Times New Roman"/>
              </a:rPr>
              <a:t>t</a:t>
            </a:r>
            <a:r>
              <a:rPr sz="2100" dirty="0">
                <a:latin typeface="Times New Roman"/>
                <a:cs typeface="Times New Roman"/>
              </a:rPr>
              <a:t>)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-254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362944" y="2981874"/>
            <a:ext cx="217424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i="1" dirty="0">
                <a:latin typeface="Times New Roman"/>
                <a:cs typeface="Times New Roman"/>
              </a:rPr>
              <a:t>p</a:t>
            </a:r>
            <a:r>
              <a:rPr sz="2100" dirty="0">
                <a:latin typeface="Times New Roman"/>
                <a:cs typeface="Times New Roman"/>
              </a:rPr>
              <a:t>(</a:t>
            </a:r>
            <a:r>
              <a:rPr sz="2100" i="1" dirty="0">
                <a:latin typeface="Times New Roman"/>
                <a:cs typeface="Times New Roman"/>
              </a:rPr>
              <a:t>t</a:t>
            </a:r>
            <a:r>
              <a:rPr sz="2100" dirty="0">
                <a:latin typeface="Times New Roman"/>
                <a:cs typeface="Times New Roman"/>
              </a:rPr>
              <a:t>)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290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p</a:t>
            </a:r>
            <a:r>
              <a:rPr sz="1800" i="1" baseline="-25462" dirty="0">
                <a:latin typeface="Times New Roman"/>
                <a:cs typeface="Times New Roman"/>
              </a:rPr>
              <a:t>T</a:t>
            </a:r>
            <a:r>
              <a:rPr sz="1800" i="1" spc="187" baseline="-25462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(</a:t>
            </a:r>
            <a:r>
              <a:rPr sz="2100" i="1" dirty="0">
                <a:latin typeface="Times New Roman"/>
                <a:cs typeface="Times New Roman"/>
              </a:rPr>
              <a:t>t</a:t>
            </a:r>
            <a:r>
              <a:rPr sz="2100" dirty="0">
                <a:latin typeface="Times New Roman"/>
                <a:cs typeface="Times New Roman"/>
              </a:rPr>
              <a:t>)</a:t>
            </a:r>
            <a:r>
              <a:rPr sz="2100" spc="-195" dirty="0">
                <a:latin typeface="Times New Roman"/>
                <a:cs typeface="Times New Roman"/>
              </a:rPr>
              <a:t> </a:t>
            </a:r>
            <a:r>
              <a:rPr sz="2100" spc="60" dirty="0">
                <a:latin typeface="Symbol"/>
                <a:cs typeface="Symbol"/>
              </a:rPr>
              <a:t>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p</a:t>
            </a:r>
            <a:r>
              <a:rPr sz="1800" i="1" baseline="-25462" dirty="0">
                <a:latin typeface="Times New Roman"/>
                <a:cs typeface="Times New Roman"/>
              </a:rPr>
              <a:t>R</a:t>
            </a:r>
            <a:r>
              <a:rPr sz="1800" i="1" spc="-37" baseline="-25462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Times New Roman"/>
                <a:cs typeface="Times New Roman"/>
              </a:rPr>
              <a:t>(</a:t>
            </a:r>
            <a:r>
              <a:rPr sz="2100" i="1" spc="-25" dirty="0">
                <a:latin typeface="Times New Roman"/>
                <a:cs typeface="Times New Roman"/>
              </a:rPr>
              <a:t>t</a:t>
            </a:r>
            <a:r>
              <a:rPr sz="2100" spc="-25" dirty="0"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903732"/>
            <a:ext cx="7312659" cy="5773420"/>
            <a:chOff x="237743" y="903732"/>
            <a:chExt cx="7312659" cy="5773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2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4943" y="1141772"/>
              <a:ext cx="4433864" cy="242251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82268" y="903731"/>
              <a:ext cx="6167755" cy="2665730"/>
            </a:xfrm>
            <a:custGeom>
              <a:avLst/>
              <a:gdLst/>
              <a:ahLst/>
              <a:cxnLst/>
              <a:rect l="l" t="t" r="r" b="b"/>
              <a:pathLst>
                <a:path w="6167755" h="2665729">
                  <a:moveTo>
                    <a:pt x="6167628" y="1415796"/>
                  </a:moveTo>
                  <a:lnTo>
                    <a:pt x="6091428" y="1377569"/>
                  </a:lnTo>
                  <a:lnTo>
                    <a:pt x="6091364" y="1409306"/>
                  </a:lnTo>
                  <a:lnTo>
                    <a:pt x="3063494" y="1404073"/>
                  </a:lnTo>
                  <a:lnTo>
                    <a:pt x="3063494" y="76200"/>
                  </a:lnTo>
                  <a:lnTo>
                    <a:pt x="3095244" y="76200"/>
                  </a:lnTo>
                  <a:lnTo>
                    <a:pt x="3088894" y="63500"/>
                  </a:lnTo>
                  <a:lnTo>
                    <a:pt x="3057144" y="0"/>
                  </a:lnTo>
                  <a:lnTo>
                    <a:pt x="3019044" y="76200"/>
                  </a:lnTo>
                  <a:lnTo>
                    <a:pt x="3050794" y="76200"/>
                  </a:lnTo>
                  <a:lnTo>
                    <a:pt x="3050794" y="1404061"/>
                  </a:lnTo>
                  <a:lnTo>
                    <a:pt x="0" y="1398778"/>
                  </a:lnTo>
                  <a:lnTo>
                    <a:pt x="0" y="1411478"/>
                  </a:lnTo>
                  <a:lnTo>
                    <a:pt x="3050794" y="1416761"/>
                  </a:lnTo>
                  <a:lnTo>
                    <a:pt x="3050794" y="2665488"/>
                  </a:lnTo>
                  <a:lnTo>
                    <a:pt x="3063494" y="2665488"/>
                  </a:lnTo>
                  <a:lnTo>
                    <a:pt x="3063494" y="1416773"/>
                  </a:lnTo>
                  <a:lnTo>
                    <a:pt x="6091352" y="1422006"/>
                  </a:lnTo>
                  <a:lnTo>
                    <a:pt x="6091301" y="1453769"/>
                  </a:lnTo>
                  <a:lnTo>
                    <a:pt x="6155118" y="1422019"/>
                  </a:lnTo>
                  <a:lnTo>
                    <a:pt x="6167628" y="1415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63084" y="1014984"/>
              <a:ext cx="411480" cy="2565400"/>
            </a:xfrm>
            <a:custGeom>
              <a:avLst/>
              <a:gdLst/>
              <a:ahLst/>
              <a:cxnLst/>
              <a:rect l="l" t="t" r="r" b="b"/>
              <a:pathLst>
                <a:path w="411479" h="2565400">
                  <a:moveTo>
                    <a:pt x="0" y="0"/>
                  </a:moveTo>
                  <a:lnTo>
                    <a:pt x="0" y="2464307"/>
                  </a:lnTo>
                </a:path>
                <a:path w="411479" h="2565400">
                  <a:moveTo>
                    <a:pt x="411479" y="99060"/>
                  </a:moveTo>
                  <a:lnTo>
                    <a:pt x="411479" y="2564891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PULSE</a:t>
            </a:r>
            <a:r>
              <a:rPr spc="-95" dirty="0"/>
              <a:t> </a:t>
            </a:r>
            <a:r>
              <a:rPr spc="-10" dirty="0"/>
              <a:t>SHAPING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470653" y="3196285"/>
            <a:ext cx="2806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90847" y="1120851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86729" y="1120851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50492" y="3592067"/>
            <a:ext cx="5843270" cy="2883535"/>
            <a:chOff x="1650492" y="3592067"/>
            <a:chExt cx="5843270" cy="288353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0492" y="3592067"/>
              <a:ext cx="5419344" cy="288340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84020" y="3668267"/>
              <a:ext cx="5809615" cy="2688590"/>
            </a:xfrm>
            <a:custGeom>
              <a:avLst/>
              <a:gdLst/>
              <a:ahLst/>
              <a:cxnLst/>
              <a:rect l="l" t="t" r="r" b="b"/>
              <a:pathLst>
                <a:path w="5809615" h="2688590">
                  <a:moveTo>
                    <a:pt x="5809488" y="1516380"/>
                  </a:moveTo>
                  <a:lnTo>
                    <a:pt x="5796788" y="1510030"/>
                  </a:lnTo>
                  <a:lnTo>
                    <a:pt x="5733288" y="1478280"/>
                  </a:lnTo>
                  <a:lnTo>
                    <a:pt x="5733288" y="1510030"/>
                  </a:lnTo>
                  <a:lnTo>
                    <a:pt x="2783078" y="1510030"/>
                  </a:lnTo>
                  <a:lnTo>
                    <a:pt x="2783078" y="76200"/>
                  </a:lnTo>
                  <a:lnTo>
                    <a:pt x="2814828" y="76200"/>
                  </a:lnTo>
                  <a:lnTo>
                    <a:pt x="2808478" y="63500"/>
                  </a:lnTo>
                  <a:lnTo>
                    <a:pt x="2776728" y="0"/>
                  </a:lnTo>
                  <a:lnTo>
                    <a:pt x="2738628" y="76200"/>
                  </a:lnTo>
                  <a:lnTo>
                    <a:pt x="2770378" y="76200"/>
                  </a:lnTo>
                  <a:lnTo>
                    <a:pt x="2770378" y="1510030"/>
                  </a:lnTo>
                  <a:lnTo>
                    <a:pt x="0" y="1510030"/>
                  </a:lnTo>
                  <a:lnTo>
                    <a:pt x="0" y="1522730"/>
                  </a:lnTo>
                  <a:lnTo>
                    <a:pt x="2770378" y="1522730"/>
                  </a:lnTo>
                  <a:lnTo>
                    <a:pt x="2770378" y="2688348"/>
                  </a:lnTo>
                  <a:lnTo>
                    <a:pt x="2783078" y="2688336"/>
                  </a:lnTo>
                  <a:lnTo>
                    <a:pt x="2783078" y="1522730"/>
                  </a:lnTo>
                  <a:lnTo>
                    <a:pt x="5733288" y="1522730"/>
                  </a:lnTo>
                  <a:lnTo>
                    <a:pt x="5733288" y="1554492"/>
                  </a:lnTo>
                  <a:lnTo>
                    <a:pt x="5796788" y="1522730"/>
                  </a:lnTo>
                  <a:lnTo>
                    <a:pt x="5809488" y="15163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74748" y="3802379"/>
              <a:ext cx="4738370" cy="2642870"/>
            </a:xfrm>
            <a:custGeom>
              <a:avLst/>
              <a:gdLst/>
              <a:ahLst/>
              <a:cxnLst/>
              <a:rect l="l" t="t" r="r" b="b"/>
              <a:pathLst>
                <a:path w="4738370" h="2642870">
                  <a:moveTo>
                    <a:pt x="2721864" y="2642616"/>
                  </a:moveTo>
                  <a:lnTo>
                    <a:pt x="2721864" y="54864"/>
                  </a:lnTo>
                </a:path>
                <a:path w="4738370" h="2642870">
                  <a:moveTo>
                    <a:pt x="3122676" y="2587752"/>
                  </a:moveTo>
                  <a:lnTo>
                    <a:pt x="3122676" y="0"/>
                  </a:lnTo>
                </a:path>
                <a:path w="4738370" h="2642870">
                  <a:moveTo>
                    <a:pt x="0" y="467868"/>
                  </a:moveTo>
                  <a:lnTo>
                    <a:pt x="4738116" y="467868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8739" y="4640071"/>
            <a:ext cx="16960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Times New Roman"/>
                <a:cs typeface="Times New Roman"/>
              </a:rPr>
              <a:t>Waveform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Rx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24325" y="3820795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62854" y="3876294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PULSE</a:t>
            </a:r>
            <a:r>
              <a:rPr spc="-95" dirty="0"/>
              <a:t> </a:t>
            </a:r>
            <a:r>
              <a:rPr spc="-10" dirty="0"/>
              <a:t>SHAPING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900430"/>
            <a:ext cx="30568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Raised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cosine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(RC)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pulse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27047" y="1331975"/>
            <a:ext cx="2307590" cy="1320165"/>
            <a:chOff x="1527047" y="1331975"/>
            <a:chExt cx="2307590" cy="1320165"/>
          </a:xfrm>
        </p:grpSpPr>
        <p:sp>
          <p:nvSpPr>
            <p:cNvPr id="9" name="object 9"/>
            <p:cNvSpPr/>
            <p:nvPr/>
          </p:nvSpPr>
          <p:spPr>
            <a:xfrm>
              <a:off x="1527047" y="1331975"/>
              <a:ext cx="2307590" cy="1320165"/>
            </a:xfrm>
            <a:custGeom>
              <a:avLst/>
              <a:gdLst/>
              <a:ahLst/>
              <a:cxnLst/>
              <a:rect l="l" t="t" r="r" b="b"/>
              <a:pathLst>
                <a:path w="2307590" h="1320164">
                  <a:moveTo>
                    <a:pt x="2307336" y="0"/>
                  </a:moveTo>
                  <a:lnTo>
                    <a:pt x="0" y="0"/>
                  </a:lnTo>
                  <a:lnTo>
                    <a:pt x="0" y="1319784"/>
                  </a:lnTo>
                  <a:lnTo>
                    <a:pt x="2307336" y="1319784"/>
                  </a:lnTo>
                  <a:lnTo>
                    <a:pt x="2307336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83125" y="1665369"/>
              <a:ext cx="1166495" cy="0"/>
            </a:xfrm>
            <a:custGeom>
              <a:avLst/>
              <a:gdLst/>
              <a:ahLst/>
              <a:cxnLst/>
              <a:rect l="l" t="t" r="r" b="b"/>
              <a:pathLst>
                <a:path w="1166495">
                  <a:moveTo>
                    <a:pt x="0" y="0"/>
                  </a:moveTo>
                  <a:lnTo>
                    <a:pt x="192411" y="0"/>
                  </a:lnTo>
                </a:path>
                <a:path w="1166495">
                  <a:moveTo>
                    <a:pt x="842446" y="0"/>
                  </a:moveTo>
                  <a:lnTo>
                    <a:pt x="1166146" y="0"/>
                  </a:lnTo>
                </a:path>
              </a:pathLst>
            </a:custGeom>
            <a:ln w="42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46250" y="2369478"/>
            <a:ext cx="556895" cy="275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62915" algn="l"/>
              </a:tabLst>
            </a:pPr>
            <a:r>
              <a:rPr sz="1650" spc="-50" dirty="0">
                <a:latin typeface="Symbol"/>
                <a:cs typeface="Symbol"/>
              </a:rPr>
              <a:t></a:t>
            </a:r>
            <a:r>
              <a:rPr sz="1650" dirty="0">
                <a:latin typeface="Times New Roman"/>
                <a:cs typeface="Times New Roman"/>
              </a:rPr>
              <a:t>	</a:t>
            </a:r>
            <a:r>
              <a:rPr sz="1650" spc="-50" dirty="0">
                <a:latin typeface="Symbol"/>
                <a:cs typeface="Symbol"/>
              </a:rPr>
              <a:t>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93020" y="2479441"/>
            <a:ext cx="47625" cy="13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5"/>
              </a:lnSpc>
            </a:pPr>
            <a:r>
              <a:rPr sz="950" i="1" spc="-50" dirty="0">
                <a:latin typeface="Times New Roman"/>
                <a:cs typeface="Times New Roman"/>
              </a:rPr>
              <a:t>s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55351" y="2364361"/>
            <a:ext cx="73025" cy="172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i="1" spc="-50" dirty="0">
                <a:latin typeface="Times New Roman"/>
                <a:cs typeface="Times New Roman"/>
              </a:rPr>
              <a:t>s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82811" y="2155239"/>
            <a:ext cx="820419" cy="4349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620"/>
              </a:lnSpc>
              <a:spcBef>
                <a:spcPts val="90"/>
              </a:spcBef>
              <a:tabLst>
                <a:tab pos="726440" algn="l"/>
              </a:tabLst>
            </a:pPr>
            <a:r>
              <a:rPr sz="1650" spc="55" dirty="0">
                <a:latin typeface="Times New Roman"/>
                <a:cs typeface="Times New Roman"/>
              </a:rPr>
              <a:t>1</a:t>
            </a:r>
            <a:r>
              <a:rPr sz="1650" spc="55" dirty="0">
                <a:latin typeface="Symbol"/>
                <a:cs typeface="Symbol"/>
              </a:rPr>
              <a:t></a:t>
            </a:r>
            <a:r>
              <a:rPr sz="1650" spc="-190" dirty="0">
                <a:latin typeface="Times New Roman"/>
                <a:cs typeface="Times New Roman"/>
              </a:rPr>
              <a:t> </a:t>
            </a:r>
            <a:r>
              <a:rPr sz="2475" spc="-75" baseline="1683" dirty="0">
                <a:latin typeface="Symbol"/>
                <a:cs typeface="Symbol"/>
              </a:rPr>
              <a:t></a:t>
            </a:r>
            <a:r>
              <a:rPr sz="2475" baseline="1683" dirty="0">
                <a:latin typeface="Times New Roman"/>
                <a:cs typeface="Times New Roman"/>
              </a:rPr>
              <a:t>	</a:t>
            </a:r>
            <a:r>
              <a:rPr sz="2475" spc="-75" baseline="1683" dirty="0">
                <a:latin typeface="Symbol"/>
                <a:cs typeface="Symbol"/>
              </a:rPr>
              <a:t></a:t>
            </a:r>
            <a:endParaRPr sz="2475" baseline="1683">
              <a:latin typeface="Symbol"/>
              <a:cs typeface="Symbol"/>
            </a:endParaRPr>
          </a:p>
          <a:p>
            <a:pPr marL="406400">
              <a:lnSpc>
                <a:spcPts val="1620"/>
              </a:lnSpc>
            </a:pPr>
            <a:r>
              <a:rPr sz="1650" spc="-25" dirty="0">
                <a:latin typeface="Times New Roman"/>
                <a:cs typeface="Times New Roman"/>
              </a:rPr>
              <a:t>2</a:t>
            </a:r>
            <a:r>
              <a:rPr sz="1650" i="1" spc="-25" dirty="0">
                <a:latin typeface="Times New Roman"/>
                <a:cs typeface="Times New Roman"/>
              </a:rPr>
              <a:t>T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12701" y="1496644"/>
            <a:ext cx="1656080" cy="4349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620"/>
              </a:lnSpc>
              <a:spcBef>
                <a:spcPts val="90"/>
              </a:spcBef>
              <a:tabLst>
                <a:tab pos="588010" algn="l"/>
                <a:tab pos="828675" algn="l"/>
                <a:tab pos="1562100" algn="l"/>
              </a:tabLst>
            </a:pPr>
            <a:r>
              <a:rPr sz="1650" spc="-20" dirty="0">
                <a:latin typeface="Times New Roman"/>
                <a:cs typeface="Times New Roman"/>
              </a:rPr>
              <a:t>sin</a:t>
            </a:r>
            <a:r>
              <a:rPr sz="2475" spc="-30" baseline="1683" dirty="0">
                <a:latin typeface="Symbol"/>
                <a:cs typeface="Symbol"/>
              </a:rPr>
              <a:t></a:t>
            </a:r>
            <a:r>
              <a:rPr sz="2475" baseline="1683" dirty="0">
                <a:latin typeface="Times New Roman"/>
                <a:cs typeface="Times New Roman"/>
              </a:rPr>
              <a:t>	</a:t>
            </a:r>
            <a:r>
              <a:rPr sz="2475" spc="-75" baseline="1683" dirty="0">
                <a:latin typeface="Symbol"/>
                <a:cs typeface="Symbol"/>
              </a:rPr>
              <a:t></a:t>
            </a:r>
            <a:r>
              <a:rPr sz="2475" baseline="1683" dirty="0">
                <a:latin typeface="Times New Roman"/>
                <a:cs typeface="Times New Roman"/>
              </a:rPr>
              <a:t>	</a:t>
            </a:r>
            <a:r>
              <a:rPr sz="1650" spc="-20" dirty="0">
                <a:latin typeface="Times New Roman"/>
                <a:cs typeface="Times New Roman"/>
              </a:rPr>
              <a:t>cos</a:t>
            </a:r>
            <a:r>
              <a:rPr sz="2475" spc="-30" baseline="1683" dirty="0">
                <a:latin typeface="Symbol"/>
                <a:cs typeface="Symbol"/>
              </a:rPr>
              <a:t></a:t>
            </a:r>
            <a:r>
              <a:rPr sz="2475" baseline="1683" dirty="0">
                <a:latin typeface="Times New Roman"/>
                <a:cs typeface="Times New Roman"/>
              </a:rPr>
              <a:t>	</a:t>
            </a:r>
            <a:r>
              <a:rPr sz="2475" spc="-75" baseline="1683" dirty="0">
                <a:latin typeface="Symbol"/>
                <a:cs typeface="Symbol"/>
              </a:rPr>
              <a:t></a:t>
            </a:r>
            <a:endParaRPr sz="2475" baseline="1683">
              <a:latin typeface="Symbol"/>
              <a:cs typeface="Symbol"/>
            </a:endParaRPr>
          </a:p>
          <a:p>
            <a:pPr marL="370840">
              <a:lnSpc>
                <a:spcPts val="1620"/>
              </a:lnSpc>
              <a:tabLst>
                <a:tab pos="1279525" algn="l"/>
              </a:tabLst>
            </a:pPr>
            <a:r>
              <a:rPr sz="1650" i="1" spc="-50" dirty="0">
                <a:latin typeface="Times New Roman"/>
                <a:cs typeface="Times New Roman"/>
              </a:rPr>
              <a:t>T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1650" i="1" spc="-50" dirty="0">
                <a:latin typeface="Times New Roman"/>
                <a:cs typeface="Times New Roman"/>
              </a:rPr>
              <a:t>T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46200" y="1710887"/>
            <a:ext cx="2247900" cy="275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829310" algn="l"/>
                <a:tab pos="1046480" algn="l"/>
                <a:tab pos="1671320" algn="l"/>
                <a:tab pos="1955164" algn="l"/>
              </a:tabLst>
            </a:pPr>
            <a:r>
              <a:rPr sz="2475" i="1" baseline="-25252" dirty="0">
                <a:latin typeface="Times New Roman"/>
                <a:cs typeface="Times New Roman"/>
              </a:rPr>
              <a:t>p</a:t>
            </a:r>
            <a:r>
              <a:rPr sz="2475" baseline="-25252" dirty="0">
                <a:latin typeface="Times New Roman"/>
                <a:cs typeface="Times New Roman"/>
              </a:rPr>
              <a:t>(</a:t>
            </a:r>
            <a:r>
              <a:rPr sz="2475" i="1" baseline="-25252" dirty="0">
                <a:latin typeface="Times New Roman"/>
                <a:cs typeface="Times New Roman"/>
              </a:rPr>
              <a:t>t</a:t>
            </a:r>
            <a:r>
              <a:rPr sz="2475" baseline="-25252" dirty="0">
                <a:latin typeface="Times New Roman"/>
                <a:cs typeface="Times New Roman"/>
              </a:rPr>
              <a:t>) </a:t>
            </a:r>
            <a:r>
              <a:rPr sz="2475" baseline="-25252" dirty="0">
                <a:latin typeface="Symbol"/>
                <a:cs typeface="Symbol"/>
              </a:rPr>
              <a:t></a:t>
            </a:r>
            <a:r>
              <a:rPr sz="2475" baseline="-25252" dirty="0">
                <a:latin typeface="Times New Roman"/>
                <a:cs typeface="Times New Roman"/>
              </a:rPr>
              <a:t> </a:t>
            </a:r>
            <a:r>
              <a:rPr sz="165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650" u="sng" spc="-5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</a:t>
            </a:r>
            <a:r>
              <a:rPr sz="165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95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950" i="1" u="sng" spc="2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50" u="sng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</a:t>
            </a:r>
            <a:r>
              <a:rPr sz="1650" spc="-85" dirty="0">
                <a:latin typeface="Times New Roman"/>
                <a:cs typeface="Times New Roman"/>
              </a:rPr>
              <a:t> </a:t>
            </a:r>
            <a:r>
              <a:rPr sz="2475" baseline="-25252" dirty="0">
                <a:latin typeface="Symbol"/>
                <a:cs typeface="Symbol"/>
              </a:rPr>
              <a:t></a:t>
            </a:r>
            <a:r>
              <a:rPr sz="2475" spc="-277" baseline="-25252" dirty="0">
                <a:latin typeface="Times New Roman"/>
                <a:cs typeface="Times New Roman"/>
              </a:rPr>
              <a:t> </a:t>
            </a:r>
            <a:r>
              <a:rPr sz="165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650" u="sng" spc="-5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</a:t>
            </a:r>
            <a:r>
              <a:rPr sz="165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95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950" i="1" u="sng" spc="2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650" u="sng" spc="-5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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20850" y="2016190"/>
            <a:ext cx="67818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475" baseline="3367" dirty="0">
                <a:latin typeface="Symbol"/>
                <a:cs typeface="Symbol"/>
              </a:rPr>
              <a:t></a:t>
            </a:r>
            <a:r>
              <a:rPr sz="2475" spc="-127" baseline="3367" dirty="0">
                <a:latin typeface="Times New Roman"/>
                <a:cs typeface="Times New Roman"/>
              </a:rPr>
              <a:t> </a:t>
            </a:r>
            <a:r>
              <a:rPr sz="1650" u="sng" spc="-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4</a:t>
            </a:r>
            <a:r>
              <a:rPr sz="1700" u="sng" spc="-6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</a:t>
            </a:r>
            <a:r>
              <a:rPr sz="1650" i="1" u="sng" spc="-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1650" i="1" spc="-40" dirty="0">
                <a:latin typeface="Times New Roman"/>
                <a:cs typeface="Times New Roman"/>
              </a:rPr>
              <a:t> </a:t>
            </a:r>
            <a:r>
              <a:rPr sz="2475" spc="-37" baseline="3367" dirty="0">
                <a:latin typeface="Symbol"/>
                <a:cs typeface="Symbol"/>
              </a:rPr>
              <a:t></a:t>
            </a:r>
            <a:r>
              <a:rPr sz="1425" spc="-37" baseline="70175" dirty="0">
                <a:latin typeface="Times New Roman"/>
                <a:cs typeface="Times New Roman"/>
              </a:rPr>
              <a:t>2</a:t>
            </a:r>
            <a:endParaRPr sz="1425" baseline="70175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05236" y="1357167"/>
            <a:ext cx="56324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75" spc="-15" baseline="3367" dirty="0">
                <a:latin typeface="Symbol"/>
                <a:cs typeface="Symbol"/>
              </a:rPr>
              <a:t></a:t>
            </a:r>
            <a:r>
              <a:rPr sz="2475" spc="-292" baseline="3367" dirty="0">
                <a:latin typeface="Times New Roman"/>
                <a:cs typeface="Times New Roman"/>
              </a:rPr>
              <a:t> </a:t>
            </a:r>
            <a:r>
              <a:rPr sz="1700" spc="-35" dirty="0">
                <a:latin typeface="Symbol"/>
                <a:cs typeface="Symbol"/>
              </a:rPr>
              <a:t></a:t>
            </a:r>
            <a:r>
              <a:rPr sz="1650" i="1" spc="-35" dirty="0">
                <a:latin typeface="Times New Roman"/>
                <a:cs typeface="Times New Roman"/>
              </a:rPr>
              <a:t>t</a:t>
            </a:r>
            <a:r>
              <a:rPr sz="1650" i="1" spc="-55" dirty="0">
                <a:latin typeface="Times New Roman"/>
                <a:cs typeface="Times New Roman"/>
              </a:rPr>
              <a:t> </a:t>
            </a:r>
            <a:r>
              <a:rPr sz="2475" spc="-75" baseline="3367" dirty="0">
                <a:latin typeface="Symbol"/>
                <a:cs typeface="Symbol"/>
              </a:rPr>
              <a:t></a:t>
            </a:r>
            <a:endParaRPr sz="2475" baseline="3367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46440" y="1889877"/>
            <a:ext cx="194945" cy="6115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ct val="113399"/>
              </a:lnSpc>
              <a:spcBef>
                <a:spcPts val="150"/>
              </a:spcBef>
            </a:pPr>
            <a:r>
              <a:rPr sz="1700" u="sng" spc="-6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</a:t>
            </a:r>
            <a:r>
              <a:rPr sz="1650" i="1" u="sng" spc="-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1650" i="1" spc="-60" dirty="0">
                <a:latin typeface="Times New Roman"/>
                <a:cs typeface="Times New Roman"/>
              </a:rPr>
              <a:t> </a:t>
            </a:r>
            <a:r>
              <a:rPr sz="1650" i="1" spc="-50" dirty="0">
                <a:latin typeface="Times New Roman"/>
                <a:cs typeface="Times New Roman"/>
              </a:rPr>
              <a:t>T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63237" y="1342587"/>
            <a:ext cx="43116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-10" dirty="0">
                <a:latin typeface="Symbol"/>
                <a:cs typeface="Symbol"/>
              </a:rPr>
              <a:t></a:t>
            </a:r>
            <a:r>
              <a:rPr sz="1650" spc="-190" dirty="0">
                <a:latin typeface="Times New Roman"/>
                <a:cs typeface="Times New Roman"/>
              </a:rPr>
              <a:t> </a:t>
            </a:r>
            <a:r>
              <a:rPr sz="2550" spc="-30" baseline="-3267" dirty="0">
                <a:latin typeface="Symbol"/>
                <a:cs typeface="Symbol"/>
              </a:rPr>
              <a:t></a:t>
            </a:r>
            <a:r>
              <a:rPr sz="2475" i="1" spc="-30" baseline="-3367" dirty="0">
                <a:latin typeface="Times New Roman"/>
                <a:cs typeface="Times New Roman"/>
              </a:rPr>
              <a:t>t</a:t>
            </a:r>
            <a:r>
              <a:rPr sz="2475" i="1" spc="-120" baseline="-3367" dirty="0">
                <a:latin typeface="Times New Roman"/>
                <a:cs typeface="Times New Roman"/>
              </a:rPr>
              <a:t> </a:t>
            </a:r>
            <a:r>
              <a:rPr sz="1650" spc="-60" dirty="0">
                <a:latin typeface="Symbol"/>
                <a:cs typeface="Symbol"/>
              </a:rPr>
              <a:t></a:t>
            </a:r>
            <a:endParaRPr sz="1650">
              <a:latin typeface="Symbol"/>
              <a:cs typeface="Symbo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34923" y="2519172"/>
            <a:ext cx="4037329" cy="2816860"/>
            <a:chOff x="534923" y="2519172"/>
            <a:chExt cx="4037329" cy="2816860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811" y="2538984"/>
              <a:ext cx="3668267" cy="275081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34924" y="2519171"/>
              <a:ext cx="4037329" cy="2753995"/>
            </a:xfrm>
            <a:custGeom>
              <a:avLst/>
              <a:gdLst/>
              <a:ahLst/>
              <a:cxnLst/>
              <a:rect l="l" t="t" r="r" b="b"/>
              <a:pathLst>
                <a:path w="4037329" h="2753995">
                  <a:moveTo>
                    <a:pt x="4037076" y="2153412"/>
                  </a:moveTo>
                  <a:lnTo>
                    <a:pt x="4024376" y="2147062"/>
                  </a:lnTo>
                  <a:lnTo>
                    <a:pt x="3960876" y="2115312"/>
                  </a:lnTo>
                  <a:lnTo>
                    <a:pt x="3960876" y="2147062"/>
                  </a:lnTo>
                  <a:lnTo>
                    <a:pt x="2159762" y="2147062"/>
                  </a:lnTo>
                  <a:lnTo>
                    <a:pt x="2159762" y="76200"/>
                  </a:lnTo>
                  <a:lnTo>
                    <a:pt x="2191512" y="76200"/>
                  </a:lnTo>
                  <a:lnTo>
                    <a:pt x="2185162" y="63500"/>
                  </a:lnTo>
                  <a:lnTo>
                    <a:pt x="2153412" y="0"/>
                  </a:lnTo>
                  <a:lnTo>
                    <a:pt x="2115312" y="76200"/>
                  </a:lnTo>
                  <a:lnTo>
                    <a:pt x="2147062" y="76200"/>
                  </a:lnTo>
                  <a:lnTo>
                    <a:pt x="2147062" y="2147062"/>
                  </a:lnTo>
                  <a:lnTo>
                    <a:pt x="0" y="2147062"/>
                  </a:lnTo>
                  <a:lnTo>
                    <a:pt x="0" y="2159762"/>
                  </a:lnTo>
                  <a:lnTo>
                    <a:pt x="2147062" y="2159762"/>
                  </a:lnTo>
                  <a:lnTo>
                    <a:pt x="2147062" y="2753868"/>
                  </a:lnTo>
                  <a:lnTo>
                    <a:pt x="2159762" y="2753868"/>
                  </a:lnTo>
                  <a:lnTo>
                    <a:pt x="2159762" y="2159762"/>
                  </a:lnTo>
                  <a:lnTo>
                    <a:pt x="3960876" y="2159762"/>
                  </a:lnTo>
                  <a:lnTo>
                    <a:pt x="3960876" y="2191512"/>
                  </a:lnTo>
                  <a:lnTo>
                    <a:pt x="4024376" y="2159762"/>
                  </a:lnTo>
                  <a:lnTo>
                    <a:pt x="4037076" y="21534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60576" y="4639055"/>
              <a:ext cx="847725" cy="692150"/>
            </a:xfrm>
            <a:custGeom>
              <a:avLst/>
              <a:gdLst/>
              <a:ahLst/>
              <a:cxnLst/>
              <a:rect l="l" t="t" r="r" b="b"/>
              <a:pathLst>
                <a:path w="847725" h="692150">
                  <a:moveTo>
                    <a:pt x="847344" y="691896"/>
                  </a:moveTo>
                  <a:lnTo>
                    <a:pt x="847344" y="21336"/>
                  </a:lnTo>
                </a:path>
                <a:path w="847725" h="692150">
                  <a:moveTo>
                    <a:pt x="547116" y="681228"/>
                  </a:moveTo>
                  <a:lnTo>
                    <a:pt x="547116" y="10668"/>
                  </a:lnTo>
                </a:path>
                <a:path w="847725" h="692150">
                  <a:moveTo>
                    <a:pt x="268224" y="681228"/>
                  </a:moveTo>
                  <a:lnTo>
                    <a:pt x="268224" y="10668"/>
                  </a:lnTo>
                </a:path>
                <a:path w="847725" h="692150">
                  <a:moveTo>
                    <a:pt x="0" y="669036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177153" y="5381345"/>
            <a:ext cx="1469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39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(</a:t>
            </a:r>
            <a:r>
              <a:rPr sz="1800" i="1" spc="-20" dirty="0">
                <a:latin typeface="Times New Roman"/>
                <a:cs typeface="Times New Roman"/>
              </a:rPr>
              <a:t>R</a:t>
            </a:r>
            <a:r>
              <a:rPr sz="1400" i="1" spc="-20" dirty="0">
                <a:latin typeface="Times New Roman"/>
                <a:cs typeface="Times New Roman"/>
              </a:rPr>
              <a:t>s</a:t>
            </a:r>
            <a:r>
              <a:rPr sz="1800" spc="-2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582667" y="2595372"/>
            <a:ext cx="4037329" cy="2795270"/>
            <a:chOff x="4582667" y="2595372"/>
            <a:chExt cx="4037329" cy="2795270"/>
          </a:xfrm>
        </p:grpSpPr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9731" y="2707928"/>
              <a:ext cx="3146481" cy="250297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582668" y="2595371"/>
              <a:ext cx="4037329" cy="2753995"/>
            </a:xfrm>
            <a:custGeom>
              <a:avLst/>
              <a:gdLst/>
              <a:ahLst/>
              <a:cxnLst/>
              <a:rect l="l" t="t" r="r" b="b"/>
              <a:pathLst>
                <a:path w="4037329" h="2753995">
                  <a:moveTo>
                    <a:pt x="4037076" y="2488692"/>
                  </a:moveTo>
                  <a:lnTo>
                    <a:pt x="4024376" y="2482342"/>
                  </a:lnTo>
                  <a:lnTo>
                    <a:pt x="3960876" y="2450592"/>
                  </a:lnTo>
                  <a:lnTo>
                    <a:pt x="3960876" y="2482342"/>
                  </a:lnTo>
                  <a:lnTo>
                    <a:pt x="2193290" y="2482342"/>
                  </a:lnTo>
                  <a:lnTo>
                    <a:pt x="2193290" y="76200"/>
                  </a:lnTo>
                  <a:lnTo>
                    <a:pt x="2225040" y="76200"/>
                  </a:lnTo>
                  <a:lnTo>
                    <a:pt x="2218690" y="63500"/>
                  </a:lnTo>
                  <a:lnTo>
                    <a:pt x="2186940" y="0"/>
                  </a:lnTo>
                  <a:lnTo>
                    <a:pt x="2148840" y="76200"/>
                  </a:lnTo>
                  <a:lnTo>
                    <a:pt x="2180590" y="76200"/>
                  </a:lnTo>
                  <a:lnTo>
                    <a:pt x="2180590" y="2482342"/>
                  </a:lnTo>
                  <a:lnTo>
                    <a:pt x="0" y="2482342"/>
                  </a:lnTo>
                  <a:lnTo>
                    <a:pt x="0" y="2495042"/>
                  </a:lnTo>
                  <a:lnTo>
                    <a:pt x="2180590" y="2495042"/>
                  </a:lnTo>
                  <a:lnTo>
                    <a:pt x="2180590" y="2753868"/>
                  </a:lnTo>
                  <a:lnTo>
                    <a:pt x="2193290" y="2753868"/>
                  </a:lnTo>
                  <a:lnTo>
                    <a:pt x="2193290" y="2495042"/>
                  </a:lnTo>
                  <a:lnTo>
                    <a:pt x="3960876" y="2495042"/>
                  </a:lnTo>
                  <a:lnTo>
                    <a:pt x="3960876" y="2526792"/>
                  </a:lnTo>
                  <a:lnTo>
                    <a:pt x="4024376" y="2495042"/>
                  </a:lnTo>
                  <a:lnTo>
                    <a:pt x="4037076" y="24886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710427" y="3067812"/>
              <a:ext cx="2085339" cy="2318385"/>
            </a:xfrm>
            <a:custGeom>
              <a:avLst/>
              <a:gdLst/>
              <a:ahLst/>
              <a:cxnLst/>
              <a:rect l="l" t="t" r="r" b="b"/>
              <a:pathLst>
                <a:path w="2085340" h="2318385">
                  <a:moveTo>
                    <a:pt x="310896" y="2286000"/>
                  </a:moveTo>
                  <a:lnTo>
                    <a:pt x="310896" y="1324356"/>
                  </a:lnTo>
                </a:path>
                <a:path w="2085340" h="2318385">
                  <a:moveTo>
                    <a:pt x="0" y="2286000"/>
                  </a:moveTo>
                  <a:lnTo>
                    <a:pt x="0" y="10667"/>
                  </a:lnTo>
                </a:path>
                <a:path w="2085340" h="2318385">
                  <a:moveTo>
                    <a:pt x="1793748" y="2318004"/>
                  </a:moveTo>
                  <a:lnTo>
                    <a:pt x="1793748" y="1357883"/>
                  </a:lnTo>
                </a:path>
                <a:path w="2085340" h="2318385">
                  <a:moveTo>
                    <a:pt x="2084831" y="2296668"/>
                  </a:moveTo>
                  <a:lnTo>
                    <a:pt x="2084831" y="0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85003" y="5236464"/>
              <a:ext cx="723900" cy="76200"/>
            </a:xfrm>
            <a:custGeom>
              <a:avLst/>
              <a:gdLst/>
              <a:ahLst/>
              <a:cxnLst/>
              <a:rect l="l" t="t" r="r" b="b"/>
              <a:pathLst>
                <a:path w="723900" h="76200">
                  <a:moveTo>
                    <a:pt x="647700" y="0"/>
                  </a:moveTo>
                  <a:lnTo>
                    <a:pt x="647700" y="76200"/>
                  </a:lnTo>
                  <a:lnTo>
                    <a:pt x="711200" y="44450"/>
                  </a:lnTo>
                  <a:lnTo>
                    <a:pt x="660400" y="44450"/>
                  </a:lnTo>
                  <a:lnTo>
                    <a:pt x="660400" y="31750"/>
                  </a:lnTo>
                  <a:lnTo>
                    <a:pt x="711200" y="31750"/>
                  </a:lnTo>
                  <a:lnTo>
                    <a:pt x="647700" y="0"/>
                  </a:lnTo>
                  <a:close/>
                </a:path>
                <a:path w="723900" h="76200">
                  <a:moveTo>
                    <a:pt x="6477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647700" y="44450"/>
                  </a:lnTo>
                  <a:lnTo>
                    <a:pt x="647700" y="31750"/>
                  </a:lnTo>
                  <a:close/>
                </a:path>
                <a:path w="723900" h="76200">
                  <a:moveTo>
                    <a:pt x="711200" y="31750"/>
                  </a:moveTo>
                  <a:lnTo>
                    <a:pt x="660400" y="31750"/>
                  </a:lnTo>
                  <a:lnTo>
                    <a:pt x="660400" y="44450"/>
                  </a:lnTo>
                  <a:lnTo>
                    <a:pt x="711200" y="44450"/>
                  </a:lnTo>
                  <a:lnTo>
                    <a:pt x="723900" y="38100"/>
                  </a:lnTo>
                  <a:lnTo>
                    <a:pt x="7112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0655" y="5236464"/>
              <a:ext cx="245364" cy="7620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5057659" y="5280807"/>
            <a:ext cx="459105" cy="3213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900" dirty="0">
                <a:latin typeface="Symbol"/>
                <a:cs typeface="Symbol"/>
              </a:rPr>
              <a:t></a:t>
            </a:r>
            <a:r>
              <a:rPr sz="19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</a:t>
            </a:r>
            <a:r>
              <a:rPr sz="1800" spc="-14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708903" y="3172967"/>
            <a:ext cx="2074545" cy="76200"/>
          </a:xfrm>
          <a:custGeom>
            <a:avLst/>
            <a:gdLst/>
            <a:ahLst/>
            <a:cxnLst/>
            <a:rect l="l" t="t" r="r" b="b"/>
            <a:pathLst>
              <a:path w="207454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2074545" h="76200">
                <a:moveTo>
                  <a:pt x="1997964" y="0"/>
                </a:moveTo>
                <a:lnTo>
                  <a:pt x="1997964" y="76200"/>
                </a:lnTo>
                <a:lnTo>
                  <a:pt x="2061464" y="44450"/>
                </a:lnTo>
                <a:lnTo>
                  <a:pt x="2010664" y="44450"/>
                </a:lnTo>
                <a:lnTo>
                  <a:pt x="2010664" y="31750"/>
                </a:lnTo>
                <a:lnTo>
                  <a:pt x="2061464" y="31750"/>
                </a:lnTo>
                <a:lnTo>
                  <a:pt x="1997964" y="0"/>
                </a:lnTo>
                <a:close/>
              </a:path>
              <a:path w="207454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2074545" h="76200">
                <a:moveTo>
                  <a:pt x="1997964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997964" y="44450"/>
                </a:lnTo>
                <a:lnTo>
                  <a:pt x="1997964" y="31750"/>
                </a:lnTo>
                <a:close/>
              </a:path>
              <a:path w="2074545" h="76200">
                <a:moveTo>
                  <a:pt x="2061464" y="31750"/>
                </a:moveTo>
                <a:lnTo>
                  <a:pt x="2010664" y="31750"/>
                </a:lnTo>
                <a:lnTo>
                  <a:pt x="2010664" y="44450"/>
                </a:lnTo>
                <a:lnTo>
                  <a:pt x="2061464" y="44450"/>
                </a:lnTo>
                <a:lnTo>
                  <a:pt x="2074164" y="38100"/>
                </a:lnTo>
                <a:lnTo>
                  <a:pt x="2061464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987796" y="2790444"/>
            <a:ext cx="1495425" cy="349250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2210"/>
              </a:lnSpc>
            </a:pPr>
            <a:r>
              <a:rPr sz="1800" i="1" dirty="0">
                <a:latin typeface="Times New Roman"/>
                <a:cs typeface="Times New Roman"/>
              </a:rPr>
              <a:t>BW</a:t>
            </a:r>
            <a:r>
              <a:rPr sz="1800" i="1" spc="245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Symbol"/>
                <a:cs typeface="Symbol"/>
              </a:rPr>
              <a:t>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Times New Roman"/>
                <a:cs typeface="Times New Roman"/>
              </a:rPr>
              <a:t>(1</a:t>
            </a:r>
            <a:r>
              <a:rPr sz="1800" spc="55" dirty="0">
                <a:latin typeface="Symbol"/>
                <a:cs typeface="Symbol"/>
              </a:rPr>
              <a:t></a:t>
            </a:r>
            <a:r>
              <a:rPr sz="1900" spc="55" dirty="0">
                <a:latin typeface="Symbol"/>
                <a:cs typeface="Symbol"/>
              </a:rPr>
              <a:t></a:t>
            </a:r>
            <a:r>
              <a:rPr sz="1900" spc="-29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r>
              <a:rPr sz="1800" i="1" spc="-25" dirty="0">
                <a:latin typeface="Times New Roman"/>
                <a:cs typeface="Times New Roman"/>
              </a:rPr>
              <a:t>R</a:t>
            </a:r>
            <a:r>
              <a:rPr sz="1575" i="1" spc="-37" baseline="-23809" dirty="0">
                <a:latin typeface="Times New Roman"/>
                <a:cs typeface="Times New Roman"/>
              </a:rPr>
              <a:t>s</a:t>
            </a:r>
            <a:endParaRPr sz="1575" baseline="-23809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58640" y="1772411"/>
            <a:ext cx="725805" cy="346075"/>
          </a:xfrm>
          <a:custGeom>
            <a:avLst/>
            <a:gdLst/>
            <a:ahLst/>
            <a:cxnLst/>
            <a:rect l="l" t="t" r="r" b="b"/>
            <a:pathLst>
              <a:path w="725804" h="346075">
                <a:moveTo>
                  <a:pt x="0" y="86487"/>
                </a:moveTo>
                <a:lnTo>
                  <a:pt x="544068" y="86487"/>
                </a:lnTo>
                <a:lnTo>
                  <a:pt x="544068" y="0"/>
                </a:lnTo>
                <a:lnTo>
                  <a:pt x="725424" y="172974"/>
                </a:lnTo>
                <a:lnTo>
                  <a:pt x="544068" y="345948"/>
                </a:lnTo>
                <a:lnTo>
                  <a:pt x="544068" y="259461"/>
                </a:lnTo>
                <a:lnTo>
                  <a:pt x="0" y="259461"/>
                </a:lnTo>
                <a:lnTo>
                  <a:pt x="0" y="8648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506211" y="1658111"/>
            <a:ext cx="1156970" cy="547370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2540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20"/>
              </a:spcBef>
            </a:pPr>
            <a:r>
              <a:rPr sz="2850" i="1" spc="-110" dirty="0">
                <a:latin typeface="Times New Roman"/>
                <a:cs typeface="Times New Roman"/>
              </a:rPr>
              <a:t>P</a:t>
            </a:r>
            <a:r>
              <a:rPr sz="2475" i="1" spc="-165" baseline="-23569" dirty="0">
                <a:latin typeface="Times New Roman"/>
                <a:cs typeface="Times New Roman"/>
              </a:rPr>
              <a:t>RC</a:t>
            </a:r>
            <a:r>
              <a:rPr sz="2475" i="1" spc="82" baseline="-23569" dirty="0">
                <a:latin typeface="Times New Roman"/>
                <a:cs typeface="Times New Roman"/>
              </a:rPr>
              <a:t> </a:t>
            </a:r>
            <a:r>
              <a:rPr sz="2850" dirty="0">
                <a:latin typeface="Times New Roman"/>
                <a:cs typeface="Times New Roman"/>
              </a:rPr>
              <a:t>(</a:t>
            </a:r>
            <a:r>
              <a:rPr sz="2850" spc="-114" dirty="0">
                <a:latin typeface="Times New Roman"/>
                <a:cs typeface="Times New Roman"/>
              </a:rPr>
              <a:t> </a:t>
            </a:r>
            <a:r>
              <a:rPr sz="2850" i="1" dirty="0">
                <a:latin typeface="Times New Roman"/>
                <a:cs typeface="Times New Roman"/>
              </a:rPr>
              <a:t>f</a:t>
            </a:r>
            <a:r>
              <a:rPr sz="2850" i="1" spc="-45" dirty="0">
                <a:latin typeface="Times New Roman"/>
                <a:cs typeface="Times New Roman"/>
              </a:rPr>
              <a:t> </a:t>
            </a:r>
            <a:r>
              <a:rPr sz="2850" spc="-50" dirty="0">
                <a:latin typeface="Times New Roman"/>
                <a:cs typeface="Times New Roman"/>
              </a:rPr>
              <a:t>)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80541" y="5340827"/>
            <a:ext cx="2520950" cy="69088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902969">
              <a:lnSpc>
                <a:spcPct val="100000"/>
              </a:lnSpc>
              <a:spcBef>
                <a:spcPts val="420"/>
              </a:spcBef>
            </a:pP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(</a:t>
            </a:r>
            <a:r>
              <a:rPr sz="1800" i="1" spc="-20" dirty="0">
                <a:latin typeface="Times New Roman"/>
                <a:cs typeface="Times New Roman"/>
              </a:rPr>
              <a:t>T</a:t>
            </a:r>
            <a:r>
              <a:rPr sz="1400" i="1" spc="-20" dirty="0">
                <a:latin typeface="Times New Roman"/>
                <a:cs typeface="Times New Roman"/>
              </a:rPr>
              <a:t>s</a:t>
            </a:r>
            <a:r>
              <a:rPr sz="1800" spc="-2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Satisfy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Nyquist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criterion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98364" y="6065264"/>
            <a:ext cx="300355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dirty="0">
                <a:latin typeface="Symbol"/>
                <a:cs typeface="Symbol"/>
              </a:rPr>
              <a:t></a:t>
            </a:r>
            <a:r>
              <a:rPr sz="1950" spc="-8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451728" y="6061049"/>
            <a:ext cx="1349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Roll-</a:t>
            </a:r>
            <a:r>
              <a:rPr sz="1800" dirty="0">
                <a:latin typeface="Times New Roman"/>
                <a:cs typeface="Times New Roman"/>
              </a:rPr>
              <a:t>off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factor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58241" y="-32108"/>
            <a:ext cx="8707120" cy="186817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09"/>
              </a:spcBef>
            </a:pPr>
            <a:r>
              <a:rPr sz="1600" spc="-25" dirty="0">
                <a:latin typeface="Arial Black"/>
                <a:cs typeface="Arial Black"/>
              </a:rPr>
              <a:t>44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00" dirty="0">
                <a:latin typeface="Arial Black"/>
                <a:cs typeface="Arial Black"/>
              </a:rPr>
              <a:t>PULSE</a:t>
            </a:r>
            <a:r>
              <a:rPr sz="2400" spc="-95" dirty="0">
                <a:latin typeface="Arial Black"/>
                <a:cs typeface="Arial Black"/>
              </a:rPr>
              <a:t> </a:t>
            </a:r>
            <a:r>
              <a:rPr sz="2400" spc="-10" dirty="0">
                <a:latin typeface="Arial Black"/>
                <a:cs typeface="Arial Black"/>
              </a:rPr>
              <a:t>SHAPING</a:t>
            </a:r>
            <a:endParaRPr sz="24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510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Root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raised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cosine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(RRC)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pulse</a:t>
            </a:r>
            <a:endParaRPr sz="2000">
              <a:latin typeface="Times New Roman"/>
              <a:cs typeface="Times New Roman"/>
            </a:endParaRPr>
          </a:p>
          <a:p>
            <a:pPr marL="800100">
              <a:lnSpc>
                <a:spcPct val="100000"/>
              </a:lnSpc>
              <a:spcBef>
                <a:spcPts val="440"/>
              </a:spcBef>
              <a:tabLst>
                <a:tab pos="10864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domain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response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RRC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filter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square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root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the</a:t>
            </a:r>
            <a:endParaRPr sz="1800">
              <a:latin typeface="Times New Roman"/>
              <a:cs typeface="Times New Roman"/>
            </a:endParaRPr>
          </a:p>
          <a:p>
            <a:pPr marL="108648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response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RC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filter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23160" y="1918716"/>
            <a:ext cx="3070860" cy="668020"/>
            <a:chOff x="2423160" y="1918716"/>
            <a:chExt cx="3070860" cy="668020"/>
          </a:xfrm>
        </p:grpSpPr>
        <p:sp>
          <p:nvSpPr>
            <p:cNvPr id="7" name="object 7"/>
            <p:cNvSpPr/>
            <p:nvPr/>
          </p:nvSpPr>
          <p:spPr>
            <a:xfrm>
              <a:off x="2423160" y="1918716"/>
              <a:ext cx="3070860" cy="668020"/>
            </a:xfrm>
            <a:custGeom>
              <a:avLst/>
              <a:gdLst/>
              <a:ahLst/>
              <a:cxnLst/>
              <a:rect l="l" t="t" r="r" b="b"/>
              <a:pathLst>
                <a:path w="3070860" h="668019">
                  <a:moveTo>
                    <a:pt x="3070860" y="0"/>
                  </a:moveTo>
                  <a:lnTo>
                    <a:pt x="0" y="0"/>
                  </a:lnTo>
                  <a:lnTo>
                    <a:pt x="0" y="667512"/>
                  </a:lnTo>
                  <a:lnTo>
                    <a:pt x="3070860" y="667512"/>
                  </a:lnTo>
                  <a:lnTo>
                    <a:pt x="307086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79224" y="2304052"/>
              <a:ext cx="48895" cy="28575"/>
            </a:xfrm>
            <a:custGeom>
              <a:avLst/>
              <a:gdLst/>
              <a:ahLst/>
              <a:cxnLst/>
              <a:rect l="l" t="t" r="r" b="b"/>
              <a:pathLst>
                <a:path w="48895" h="28575">
                  <a:moveTo>
                    <a:pt x="0" y="28066"/>
                  </a:moveTo>
                  <a:lnTo>
                    <a:pt x="48562" y="0"/>
                  </a:lnTo>
                </a:path>
              </a:pathLst>
            </a:custGeom>
            <a:ln w="15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27786" y="2312396"/>
              <a:ext cx="71120" cy="166370"/>
            </a:xfrm>
            <a:custGeom>
              <a:avLst/>
              <a:gdLst/>
              <a:ahLst/>
              <a:cxnLst/>
              <a:rect l="l" t="t" r="r" b="b"/>
              <a:pathLst>
                <a:path w="71120" h="166369">
                  <a:moveTo>
                    <a:pt x="0" y="0"/>
                  </a:moveTo>
                  <a:lnTo>
                    <a:pt x="70507" y="166119"/>
                  </a:lnTo>
                </a:path>
              </a:pathLst>
            </a:custGeom>
            <a:ln w="311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06131" y="1999874"/>
              <a:ext cx="1201420" cy="478790"/>
            </a:xfrm>
            <a:custGeom>
              <a:avLst/>
              <a:gdLst/>
              <a:ahLst/>
              <a:cxnLst/>
              <a:rect l="l" t="t" r="r" b="b"/>
              <a:pathLst>
                <a:path w="1201420" h="478789">
                  <a:moveTo>
                    <a:pt x="0" y="478642"/>
                  </a:moveTo>
                  <a:lnTo>
                    <a:pt x="93236" y="0"/>
                  </a:lnTo>
                </a:path>
                <a:path w="1201420" h="478789">
                  <a:moveTo>
                    <a:pt x="93236" y="0"/>
                  </a:moveTo>
                  <a:lnTo>
                    <a:pt x="1200916" y="0"/>
                  </a:lnTo>
                </a:path>
              </a:pathLst>
            </a:custGeom>
            <a:ln w="15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23160" y="1918716"/>
            <a:ext cx="3070860" cy="66802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505"/>
              </a:spcBef>
              <a:tabLst>
                <a:tab pos="1911350" algn="l"/>
              </a:tabLst>
            </a:pPr>
            <a:r>
              <a:rPr sz="3000" i="1" spc="-100" dirty="0">
                <a:latin typeface="Times New Roman"/>
                <a:cs typeface="Times New Roman"/>
              </a:rPr>
              <a:t>P</a:t>
            </a:r>
            <a:r>
              <a:rPr sz="2625" i="1" spc="-150" baseline="-23809" dirty="0">
                <a:latin typeface="Times New Roman"/>
                <a:cs typeface="Times New Roman"/>
              </a:rPr>
              <a:t>RRC</a:t>
            </a:r>
            <a:r>
              <a:rPr sz="2625" i="1" spc="135" baseline="-23809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(</a:t>
            </a:r>
            <a:r>
              <a:rPr sz="3000" spc="-155" dirty="0">
                <a:latin typeface="Times New Roman"/>
                <a:cs typeface="Times New Roman"/>
              </a:rPr>
              <a:t> </a:t>
            </a:r>
            <a:r>
              <a:rPr sz="3000" i="1" dirty="0">
                <a:latin typeface="Times New Roman"/>
                <a:cs typeface="Times New Roman"/>
              </a:rPr>
              <a:t>f</a:t>
            </a:r>
            <a:r>
              <a:rPr sz="3000" i="1" spc="-8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)</a:t>
            </a:r>
            <a:r>
              <a:rPr sz="3000" spc="-105" dirty="0">
                <a:latin typeface="Times New Roman"/>
                <a:cs typeface="Times New Roman"/>
              </a:rPr>
              <a:t> </a:t>
            </a:r>
            <a:r>
              <a:rPr sz="3000" spc="-50" dirty="0">
                <a:latin typeface="Symbol"/>
                <a:cs typeface="Symbol"/>
              </a:rPr>
              <a:t>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i="1" spc="-145" dirty="0">
                <a:latin typeface="Times New Roman"/>
                <a:cs typeface="Times New Roman"/>
              </a:rPr>
              <a:t>P</a:t>
            </a:r>
            <a:r>
              <a:rPr sz="2625" i="1" spc="-217" baseline="-23809" dirty="0">
                <a:latin typeface="Times New Roman"/>
                <a:cs typeface="Times New Roman"/>
              </a:rPr>
              <a:t>RC</a:t>
            </a:r>
            <a:r>
              <a:rPr sz="2625" i="1" spc="67" baseline="-23809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(</a:t>
            </a:r>
            <a:r>
              <a:rPr sz="3000" spc="-125" dirty="0">
                <a:latin typeface="Times New Roman"/>
                <a:cs typeface="Times New Roman"/>
              </a:rPr>
              <a:t> </a:t>
            </a:r>
            <a:r>
              <a:rPr sz="3000" i="1" dirty="0">
                <a:latin typeface="Times New Roman"/>
                <a:cs typeface="Times New Roman"/>
              </a:rPr>
              <a:t>f</a:t>
            </a:r>
            <a:r>
              <a:rPr sz="3000" i="1" spc="-55" dirty="0">
                <a:latin typeface="Times New Roman"/>
                <a:cs typeface="Times New Roman"/>
              </a:rPr>
              <a:t> </a:t>
            </a:r>
            <a:r>
              <a:rPr sz="3000" spc="-50" dirty="0">
                <a:latin typeface="Times New Roman"/>
                <a:cs typeface="Times New Roman"/>
              </a:rPr>
              <a:t>)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57371" y="3848100"/>
            <a:ext cx="1259205" cy="59182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805"/>
              </a:spcBef>
            </a:pPr>
            <a:r>
              <a:rPr sz="2400" b="1" spc="-10" dirty="0">
                <a:latin typeface="Times New Roman"/>
                <a:cs typeface="Times New Roman"/>
              </a:rPr>
              <a:t>Channel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21507" y="4070603"/>
            <a:ext cx="434340" cy="180340"/>
          </a:xfrm>
          <a:custGeom>
            <a:avLst/>
            <a:gdLst/>
            <a:ahLst/>
            <a:cxnLst/>
            <a:rect l="l" t="t" r="r" b="b"/>
            <a:pathLst>
              <a:path w="434339" h="180339">
                <a:moveTo>
                  <a:pt x="0" y="44958"/>
                </a:moveTo>
                <a:lnTo>
                  <a:pt x="325374" y="44958"/>
                </a:lnTo>
                <a:lnTo>
                  <a:pt x="325374" y="0"/>
                </a:lnTo>
                <a:lnTo>
                  <a:pt x="434340" y="89916"/>
                </a:lnTo>
                <a:lnTo>
                  <a:pt x="325374" y="179832"/>
                </a:lnTo>
                <a:lnTo>
                  <a:pt x="325374" y="134874"/>
                </a:lnTo>
                <a:lnTo>
                  <a:pt x="0" y="134874"/>
                </a:lnTo>
                <a:lnTo>
                  <a:pt x="0" y="4495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05528" y="4059935"/>
            <a:ext cx="434340" cy="178435"/>
          </a:xfrm>
          <a:custGeom>
            <a:avLst/>
            <a:gdLst/>
            <a:ahLst/>
            <a:cxnLst/>
            <a:rect l="l" t="t" r="r" b="b"/>
            <a:pathLst>
              <a:path w="434339" h="178435">
                <a:moveTo>
                  <a:pt x="0" y="44576"/>
                </a:moveTo>
                <a:lnTo>
                  <a:pt x="326263" y="44576"/>
                </a:lnTo>
                <a:lnTo>
                  <a:pt x="326263" y="0"/>
                </a:lnTo>
                <a:lnTo>
                  <a:pt x="434339" y="89153"/>
                </a:lnTo>
                <a:lnTo>
                  <a:pt x="326263" y="178307"/>
                </a:lnTo>
                <a:lnTo>
                  <a:pt x="326263" y="133731"/>
                </a:lnTo>
                <a:lnTo>
                  <a:pt x="0" y="133731"/>
                </a:lnTo>
                <a:lnTo>
                  <a:pt x="0" y="4457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74876" y="3870959"/>
            <a:ext cx="1249680" cy="60071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81280">
              <a:lnSpc>
                <a:spcPct val="100000"/>
              </a:lnSpc>
              <a:spcBef>
                <a:spcPts val="409"/>
              </a:spcBef>
            </a:pPr>
            <a:r>
              <a:rPr sz="2500" i="1" spc="-75" dirty="0">
                <a:latin typeface="Times New Roman"/>
                <a:cs typeface="Times New Roman"/>
              </a:rPr>
              <a:t>P</a:t>
            </a:r>
            <a:r>
              <a:rPr sz="2175" i="1" spc="-112" baseline="-24904" dirty="0">
                <a:latin typeface="Times New Roman"/>
                <a:cs typeface="Times New Roman"/>
              </a:rPr>
              <a:t>RRC</a:t>
            </a:r>
            <a:r>
              <a:rPr sz="2175" i="1" spc="112" baseline="-24904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(</a:t>
            </a:r>
            <a:r>
              <a:rPr sz="2500" spc="-135" dirty="0">
                <a:latin typeface="Times New Roman"/>
                <a:cs typeface="Times New Roman"/>
              </a:rPr>
              <a:t> </a:t>
            </a:r>
            <a:r>
              <a:rPr sz="2500" i="1" dirty="0">
                <a:latin typeface="Times New Roman"/>
                <a:cs typeface="Times New Roman"/>
              </a:rPr>
              <a:t>f</a:t>
            </a:r>
            <a:r>
              <a:rPr sz="2500" i="1" spc="-70" dirty="0">
                <a:latin typeface="Times New Roman"/>
                <a:cs typeface="Times New Roman"/>
              </a:rPr>
              <a:t> </a:t>
            </a:r>
            <a:r>
              <a:rPr sz="2500" spc="-50" dirty="0">
                <a:latin typeface="Times New Roman"/>
                <a:cs typeface="Times New Roman"/>
              </a:rPr>
              <a:t>)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41391" y="3848100"/>
            <a:ext cx="1259205" cy="59182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149860">
              <a:lnSpc>
                <a:spcPct val="100000"/>
              </a:lnSpc>
              <a:spcBef>
                <a:spcPts val="330"/>
              </a:spcBef>
            </a:pPr>
            <a:r>
              <a:rPr sz="2500" i="1" spc="-75" dirty="0">
                <a:latin typeface="Times New Roman"/>
                <a:cs typeface="Times New Roman"/>
              </a:rPr>
              <a:t>P</a:t>
            </a:r>
            <a:r>
              <a:rPr sz="2175" i="1" spc="-112" baseline="-24904" dirty="0">
                <a:latin typeface="Times New Roman"/>
                <a:cs typeface="Times New Roman"/>
              </a:rPr>
              <a:t>RRC</a:t>
            </a:r>
            <a:r>
              <a:rPr sz="2175" i="1" spc="112" baseline="-24904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(</a:t>
            </a:r>
            <a:r>
              <a:rPr sz="2500" spc="-135" dirty="0">
                <a:latin typeface="Times New Roman"/>
                <a:cs typeface="Times New Roman"/>
              </a:rPr>
              <a:t> </a:t>
            </a:r>
            <a:r>
              <a:rPr sz="2500" i="1" dirty="0">
                <a:latin typeface="Times New Roman"/>
                <a:cs typeface="Times New Roman"/>
              </a:rPr>
              <a:t>f</a:t>
            </a:r>
            <a:r>
              <a:rPr sz="2500" i="1" spc="-70" dirty="0">
                <a:latin typeface="Times New Roman"/>
                <a:cs typeface="Times New Roman"/>
              </a:rPr>
              <a:t> </a:t>
            </a:r>
            <a:r>
              <a:rPr sz="2500" spc="-50" dirty="0">
                <a:latin typeface="Times New Roman"/>
                <a:cs typeface="Times New Roman"/>
              </a:rPr>
              <a:t>)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2419" y="2622587"/>
            <a:ext cx="5088255" cy="104838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515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RRC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filter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RC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filter</a:t>
            </a:r>
            <a:endParaRPr sz="1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75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overall</a:t>
            </a:r>
            <a:r>
              <a:rPr sz="20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response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RC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filter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Satisfy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Nyquist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criterion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266444" y="4785359"/>
            <a:ext cx="6364605" cy="666115"/>
            <a:chOff x="1266444" y="4785359"/>
            <a:chExt cx="6364605" cy="666115"/>
          </a:xfrm>
        </p:grpSpPr>
        <p:sp>
          <p:nvSpPr>
            <p:cNvPr id="19" name="object 19"/>
            <p:cNvSpPr/>
            <p:nvPr/>
          </p:nvSpPr>
          <p:spPr>
            <a:xfrm>
              <a:off x="1266444" y="4785359"/>
              <a:ext cx="6364605" cy="666115"/>
            </a:xfrm>
            <a:custGeom>
              <a:avLst/>
              <a:gdLst/>
              <a:ahLst/>
              <a:cxnLst/>
              <a:rect l="l" t="t" r="r" b="b"/>
              <a:pathLst>
                <a:path w="6364605" h="666114">
                  <a:moveTo>
                    <a:pt x="6364224" y="0"/>
                  </a:moveTo>
                  <a:lnTo>
                    <a:pt x="0" y="0"/>
                  </a:lnTo>
                  <a:lnTo>
                    <a:pt x="0" y="665987"/>
                  </a:lnTo>
                  <a:lnTo>
                    <a:pt x="6364224" y="665987"/>
                  </a:lnTo>
                  <a:lnTo>
                    <a:pt x="6364224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19780" y="5169817"/>
              <a:ext cx="48895" cy="28575"/>
            </a:xfrm>
            <a:custGeom>
              <a:avLst/>
              <a:gdLst/>
              <a:ahLst/>
              <a:cxnLst/>
              <a:rect l="l" t="t" r="r" b="b"/>
              <a:pathLst>
                <a:path w="48894" h="28575">
                  <a:moveTo>
                    <a:pt x="0" y="28002"/>
                  </a:moveTo>
                  <a:lnTo>
                    <a:pt x="48826" y="0"/>
                  </a:lnTo>
                </a:path>
              </a:pathLst>
            </a:custGeom>
            <a:ln w="152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68607" y="5178143"/>
              <a:ext cx="70485" cy="165735"/>
            </a:xfrm>
            <a:custGeom>
              <a:avLst/>
              <a:gdLst/>
              <a:ahLst/>
              <a:cxnLst/>
              <a:rect l="l" t="t" r="r" b="b"/>
              <a:pathLst>
                <a:path w="70485" h="165735">
                  <a:moveTo>
                    <a:pt x="0" y="0"/>
                  </a:moveTo>
                  <a:lnTo>
                    <a:pt x="70103" y="165739"/>
                  </a:lnTo>
                </a:path>
              </a:pathLst>
            </a:custGeom>
            <a:ln w="313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46591" y="4866335"/>
              <a:ext cx="1577975" cy="478155"/>
            </a:xfrm>
            <a:custGeom>
              <a:avLst/>
              <a:gdLst/>
              <a:ahLst/>
              <a:cxnLst/>
              <a:rect l="l" t="t" r="r" b="b"/>
              <a:pathLst>
                <a:path w="1577975" h="478154">
                  <a:moveTo>
                    <a:pt x="0" y="477547"/>
                  </a:moveTo>
                  <a:lnTo>
                    <a:pt x="92956" y="0"/>
                  </a:lnTo>
                </a:path>
                <a:path w="1577975" h="478154">
                  <a:moveTo>
                    <a:pt x="92956" y="0"/>
                  </a:moveTo>
                  <a:lnTo>
                    <a:pt x="1201314" y="0"/>
                  </a:lnTo>
                </a:path>
                <a:path w="1577975" h="478154">
                  <a:moveTo>
                    <a:pt x="1528822" y="331484"/>
                  </a:moveTo>
                  <a:lnTo>
                    <a:pt x="1577681" y="303482"/>
                  </a:lnTo>
                </a:path>
              </a:pathLst>
            </a:custGeom>
            <a:ln w="154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24272" y="5178143"/>
              <a:ext cx="70485" cy="165735"/>
            </a:xfrm>
            <a:custGeom>
              <a:avLst/>
              <a:gdLst/>
              <a:ahLst/>
              <a:cxnLst/>
              <a:rect l="l" t="t" r="r" b="b"/>
              <a:pathLst>
                <a:path w="70485" h="165735">
                  <a:moveTo>
                    <a:pt x="0" y="0"/>
                  </a:moveTo>
                  <a:lnTo>
                    <a:pt x="69977" y="165739"/>
                  </a:lnTo>
                </a:path>
              </a:pathLst>
            </a:custGeom>
            <a:ln w="313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02130" y="4866335"/>
              <a:ext cx="1201420" cy="478155"/>
            </a:xfrm>
            <a:custGeom>
              <a:avLst/>
              <a:gdLst/>
              <a:ahLst/>
              <a:cxnLst/>
              <a:rect l="l" t="t" r="r" b="b"/>
              <a:pathLst>
                <a:path w="1201420" h="478154">
                  <a:moveTo>
                    <a:pt x="0" y="477547"/>
                  </a:moveTo>
                  <a:lnTo>
                    <a:pt x="92988" y="0"/>
                  </a:lnTo>
                </a:path>
                <a:path w="1201420" h="478154">
                  <a:moveTo>
                    <a:pt x="92988" y="0"/>
                  </a:moveTo>
                  <a:lnTo>
                    <a:pt x="1201283" y="0"/>
                  </a:lnTo>
                </a:path>
              </a:pathLst>
            </a:custGeom>
            <a:ln w="154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005337" y="4836118"/>
            <a:ext cx="260477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3000" i="1" spc="-155" dirty="0">
                <a:latin typeface="Times New Roman"/>
                <a:cs typeface="Times New Roman"/>
              </a:rPr>
              <a:t>P</a:t>
            </a:r>
            <a:r>
              <a:rPr sz="2625" i="1" spc="-232" baseline="-23809" dirty="0">
                <a:latin typeface="Times New Roman"/>
                <a:cs typeface="Times New Roman"/>
              </a:rPr>
              <a:t>RC</a:t>
            </a:r>
            <a:r>
              <a:rPr sz="2625" i="1" spc="67" baseline="-23809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(</a:t>
            </a:r>
            <a:r>
              <a:rPr sz="3000" spc="-130" dirty="0">
                <a:latin typeface="Times New Roman"/>
                <a:cs typeface="Times New Roman"/>
              </a:rPr>
              <a:t> </a:t>
            </a:r>
            <a:r>
              <a:rPr sz="3000" i="1" dirty="0">
                <a:latin typeface="Times New Roman"/>
                <a:cs typeface="Times New Roman"/>
              </a:rPr>
              <a:t>f</a:t>
            </a:r>
            <a:r>
              <a:rPr sz="3000" i="1" spc="-5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)</a:t>
            </a:r>
            <a:r>
              <a:rPr sz="3000" spc="18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Symbol"/>
                <a:cs typeface="Symbol"/>
              </a:rPr>
              <a:t></a:t>
            </a:r>
            <a:r>
              <a:rPr sz="3000" spc="-5" dirty="0">
                <a:latin typeface="Times New Roman"/>
                <a:cs typeface="Times New Roman"/>
              </a:rPr>
              <a:t> </a:t>
            </a:r>
            <a:r>
              <a:rPr sz="3000" i="1" spc="-155" dirty="0">
                <a:latin typeface="Times New Roman"/>
                <a:cs typeface="Times New Roman"/>
              </a:rPr>
              <a:t>P</a:t>
            </a:r>
            <a:r>
              <a:rPr sz="2625" i="1" spc="-232" baseline="-23809" dirty="0">
                <a:latin typeface="Times New Roman"/>
                <a:cs typeface="Times New Roman"/>
              </a:rPr>
              <a:t>RC</a:t>
            </a:r>
            <a:r>
              <a:rPr sz="2625" i="1" spc="75" baseline="-23809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(</a:t>
            </a:r>
            <a:r>
              <a:rPr sz="3000" spc="-130" dirty="0">
                <a:latin typeface="Times New Roman"/>
                <a:cs typeface="Times New Roman"/>
              </a:rPr>
              <a:t> </a:t>
            </a:r>
            <a:r>
              <a:rPr sz="3000" i="1" dirty="0">
                <a:latin typeface="Times New Roman"/>
                <a:cs typeface="Times New Roman"/>
              </a:rPr>
              <a:t>f</a:t>
            </a:r>
            <a:r>
              <a:rPr sz="3000" i="1" spc="-60" dirty="0">
                <a:latin typeface="Times New Roman"/>
                <a:cs typeface="Times New Roman"/>
              </a:rPr>
              <a:t> </a:t>
            </a:r>
            <a:r>
              <a:rPr sz="3000" spc="-50" dirty="0">
                <a:latin typeface="Times New Roman"/>
                <a:cs typeface="Times New Roman"/>
              </a:rPr>
              <a:t>)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49578" y="4836118"/>
            <a:ext cx="140652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3000" i="1" spc="-155" dirty="0">
                <a:latin typeface="Times New Roman"/>
                <a:cs typeface="Times New Roman"/>
              </a:rPr>
              <a:t>P</a:t>
            </a:r>
            <a:r>
              <a:rPr sz="2625" i="1" spc="-232" baseline="-23809" dirty="0">
                <a:latin typeface="Times New Roman"/>
                <a:cs typeface="Times New Roman"/>
              </a:rPr>
              <a:t>RC</a:t>
            </a:r>
            <a:r>
              <a:rPr sz="2625" i="1" spc="75" baseline="-23809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(</a:t>
            </a:r>
            <a:r>
              <a:rPr sz="3000" spc="-130" dirty="0">
                <a:latin typeface="Times New Roman"/>
                <a:cs typeface="Times New Roman"/>
              </a:rPr>
              <a:t> </a:t>
            </a:r>
            <a:r>
              <a:rPr sz="3000" i="1" dirty="0">
                <a:latin typeface="Times New Roman"/>
                <a:cs typeface="Times New Roman"/>
              </a:rPr>
              <a:t>f</a:t>
            </a:r>
            <a:r>
              <a:rPr sz="3000" i="1" spc="-5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)</a:t>
            </a:r>
            <a:r>
              <a:rPr sz="3000" spc="-210" dirty="0">
                <a:latin typeface="Times New Roman"/>
                <a:cs typeface="Times New Roman"/>
              </a:rPr>
              <a:t> </a:t>
            </a:r>
            <a:r>
              <a:rPr sz="3000" spc="-50" dirty="0">
                <a:latin typeface="Symbol"/>
                <a:cs typeface="Symbol"/>
              </a:rPr>
              <a:t>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10356" y="4931474"/>
            <a:ext cx="1755139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4500" i="1" spc="-742" baseline="13888" dirty="0">
                <a:latin typeface="Times New Roman"/>
                <a:cs typeface="Times New Roman"/>
              </a:rPr>
              <a:t>P</a:t>
            </a:r>
            <a:r>
              <a:rPr sz="1750" i="1" spc="110" dirty="0">
                <a:latin typeface="Times New Roman"/>
                <a:cs typeface="Times New Roman"/>
              </a:rPr>
              <a:t>o</a:t>
            </a:r>
            <a:r>
              <a:rPr sz="1750" i="1" spc="-35" dirty="0">
                <a:latin typeface="Times New Roman"/>
                <a:cs typeface="Times New Roman"/>
              </a:rPr>
              <a:t>ve</a:t>
            </a:r>
            <a:r>
              <a:rPr sz="1750" i="1" spc="65" dirty="0">
                <a:latin typeface="Times New Roman"/>
                <a:cs typeface="Times New Roman"/>
              </a:rPr>
              <a:t>r</a:t>
            </a:r>
            <a:r>
              <a:rPr sz="1750" i="1" spc="110" dirty="0">
                <a:latin typeface="Times New Roman"/>
                <a:cs typeface="Times New Roman"/>
              </a:rPr>
              <a:t>a</a:t>
            </a:r>
            <a:r>
              <a:rPr sz="1750" i="1" spc="15" dirty="0">
                <a:latin typeface="Times New Roman"/>
                <a:cs typeface="Times New Roman"/>
              </a:rPr>
              <a:t>l</a:t>
            </a:r>
            <a:r>
              <a:rPr sz="1750" i="1" spc="150" dirty="0">
                <a:latin typeface="Times New Roman"/>
                <a:cs typeface="Times New Roman"/>
              </a:rPr>
              <a:t>l</a:t>
            </a:r>
            <a:r>
              <a:rPr sz="4500" spc="37" baseline="13888" dirty="0">
                <a:latin typeface="Times New Roman"/>
                <a:cs typeface="Times New Roman"/>
              </a:rPr>
              <a:t>(</a:t>
            </a:r>
            <a:r>
              <a:rPr sz="4500" spc="-202" baseline="13888" dirty="0">
                <a:latin typeface="Times New Roman"/>
                <a:cs typeface="Times New Roman"/>
              </a:rPr>
              <a:t> </a:t>
            </a:r>
            <a:r>
              <a:rPr sz="4500" i="1" baseline="13888" dirty="0">
                <a:latin typeface="Times New Roman"/>
                <a:cs typeface="Times New Roman"/>
              </a:rPr>
              <a:t>f</a:t>
            </a:r>
            <a:r>
              <a:rPr sz="4500" i="1" spc="-75" baseline="13888" dirty="0">
                <a:latin typeface="Times New Roman"/>
                <a:cs typeface="Times New Roman"/>
              </a:rPr>
              <a:t> </a:t>
            </a:r>
            <a:r>
              <a:rPr sz="4500" baseline="13888" dirty="0">
                <a:latin typeface="Times New Roman"/>
                <a:cs typeface="Times New Roman"/>
              </a:rPr>
              <a:t>)</a:t>
            </a:r>
            <a:r>
              <a:rPr sz="4500" spc="-127" baseline="13888" dirty="0">
                <a:latin typeface="Times New Roman"/>
                <a:cs typeface="Times New Roman"/>
              </a:rPr>
              <a:t> </a:t>
            </a:r>
            <a:r>
              <a:rPr sz="4500" spc="-75" baseline="13888" dirty="0">
                <a:latin typeface="Symbol"/>
                <a:cs typeface="Symbol"/>
              </a:rPr>
              <a:t></a:t>
            </a:r>
            <a:endParaRPr sz="4500" baseline="13888">
              <a:latin typeface="Symbol"/>
              <a:cs typeface="Symbo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300215" y="3947159"/>
            <a:ext cx="568960" cy="178435"/>
          </a:xfrm>
          <a:custGeom>
            <a:avLst/>
            <a:gdLst/>
            <a:ahLst/>
            <a:cxnLst/>
            <a:rect l="l" t="t" r="r" b="b"/>
            <a:pathLst>
              <a:path w="568959" h="178435">
                <a:moveTo>
                  <a:pt x="0" y="178307"/>
                </a:moveTo>
                <a:lnTo>
                  <a:pt x="358139" y="178307"/>
                </a:lnTo>
              </a:path>
              <a:path w="568959" h="178435">
                <a:moveTo>
                  <a:pt x="368808" y="178307"/>
                </a:moveTo>
                <a:lnTo>
                  <a:pt x="56845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58583" y="4125467"/>
            <a:ext cx="379730" cy="0"/>
          </a:xfrm>
          <a:custGeom>
            <a:avLst/>
            <a:gdLst/>
            <a:ahLst/>
            <a:cxnLst/>
            <a:rect l="l" t="t" r="r" b="b"/>
            <a:pathLst>
              <a:path w="379729">
                <a:moveTo>
                  <a:pt x="0" y="0"/>
                </a:moveTo>
                <a:lnTo>
                  <a:pt x="37947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70400" y="3864073"/>
            <a:ext cx="39433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(</a:t>
            </a:r>
            <a:r>
              <a:rPr sz="1700" i="1" spc="-20" dirty="0">
                <a:latin typeface="Times New Roman"/>
                <a:cs typeface="Times New Roman"/>
              </a:rPr>
              <a:t>n</a:t>
            </a:r>
            <a:r>
              <a:rPr sz="1700" spc="-20" dirty="0">
                <a:latin typeface="Times New Roman"/>
                <a:cs typeface="Times New Roman"/>
              </a:rPr>
              <a:t>)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57783" y="4165091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700" y="0"/>
                </a:moveTo>
                <a:lnTo>
                  <a:pt x="1028700" y="76199"/>
                </a:lnTo>
                <a:lnTo>
                  <a:pt x="1092199" y="44449"/>
                </a:lnTo>
                <a:lnTo>
                  <a:pt x="1041400" y="44449"/>
                </a:lnTo>
                <a:lnTo>
                  <a:pt x="1041400" y="31749"/>
                </a:lnTo>
                <a:lnTo>
                  <a:pt x="1092199" y="31749"/>
                </a:lnTo>
                <a:lnTo>
                  <a:pt x="1028700" y="0"/>
                </a:lnTo>
                <a:close/>
              </a:path>
              <a:path w="1104900" h="76200">
                <a:moveTo>
                  <a:pt x="1028700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1028700" y="44449"/>
                </a:lnTo>
                <a:lnTo>
                  <a:pt x="1028700" y="31749"/>
                </a:lnTo>
                <a:close/>
              </a:path>
              <a:path w="1104900" h="76200">
                <a:moveTo>
                  <a:pt x="1092199" y="31749"/>
                </a:moveTo>
                <a:lnTo>
                  <a:pt x="1041400" y="31749"/>
                </a:lnTo>
                <a:lnTo>
                  <a:pt x="1041400" y="44449"/>
                </a:lnTo>
                <a:lnTo>
                  <a:pt x="1092199" y="44449"/>
                </a:lnTo>
                <a:lnTo>
                  <a:pt x="1104899" y="38099"/>
                </a:lnTo>
                <a:lnTo>
                  <a:pt x="1092199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149280" y="3751297"/>
            <a:ext cx="39433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i="1" spc="-585" dirty="0">
                <a:latin typeface="Times New Roman"/>
                <a:cs typeface="Times New Roman"/>
              </a:rPr>
              <a:t>x</a:t>
            </a:r>
            <a:r>
              <a:rPr sz="2550" spc="142" baseline="3267" dirty="0">
                <a:latin typeface="Times New Roman"/>
                <a:cs typeface="Times New Roman"/>
              </a:rPr>
              <a:t>ˆ</a:t>
            </a:r>
            <a:r>
              <a:rPr sz="1700" spc="60" dirty="0">
                <a:latin typeface="Times New Roman"/>
                <a:cs typeface="Times New Roman"/>
              </a:rPr>
              <a:t>(</a:t>
            </a:r>
            <a:r>
              <a:rPr sz="1700" i="1" spc="35" dirty="0">
                <a:latin typeface="Times New Roman"/>
                <a:cs typeface="Times New Roman"/>
              </a:rPr>
              <a:t>n</a:t>
            </a:r>
            <a:r>
              <a:rPr sz="1700" spc="30" dirty="0">
                <a:latin typeface="Times New Roman"/>
                <a:cs typeface="Times New Roman"/>
              </a:rPr>
              <a:t>)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241" y="343661"/>
            <a:ext cx="3600450" cy="88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PULSE</a:t>
            </a:r>
            <a:r>
              <a:rPr sz="2400" spc="-95" dirty="0">
                <a:latin typeface="Arial Black"/>
                <a:cs typeface="Arial Black"/>
              </a:rPr>
              <a:t> </a:t>
            </a:r>
            <a:r>
              <a:rPr sz="2400" spc="-10" dirty="0">
                <a:latin typeface="Arial Black"/>
                <a:cs typeface="Arial Black"/>
              </a:rPr>
              <a:t>SHAPING</a:t>
            </a:r>
            <a:endParaRPr sz="24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505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Root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Raised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Cosine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(RRC)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24455" y="1388363"/>
            <a:ext cx="5179060" cy="775970"/>
            <a:chOff x="2124455" y="1388363"/>
            <a:chExt cx="5179060" cy="775970"/>
          </a:xfrm>
        </p:grpSpPr>
        <p:sp>
          <p:nvSpPr>
            <p:cNvPr id="8" name="object 8"/>
            <p:cNvSpPr/>
            <p:nvPr/>
          </p:nvSpPr>
          <p:spPr>
            <a:xfrm>
              <a:off x="2124455" y="1388363"/>
              <a:ext cx="5179060" cy="775970"/>
            </a:xfrm>
            <a:custGeom>
              <a:avLst/>
              <a:gdLst/>
              <a:ahLst/>
              <a:cxnLst/>
              <a:rect l="l" t="t" r="r" b="b"/>
              <a:pathLst>
                <a:path w="5179059" h="775969">
                  <a:moveTo>
                    <a:pt x="5178552" y="0"/>
                  </a:moveTo>
                  <a:lnTo>
                    <a:pt x="0" y="0"/>
                  </a:lnTo>
                  <a:lnTo>
                    <a:pt x="0" y="775715"/>
                  </a:lnTo>
                  <a:lnTo>
                    <a:pt x="5178552" y="775715"/>
                  </a:lnTo>
                  <a:lnTo>
                    <a:pt x="5178552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34994" y="1986561"/>
              <a:ext cx="31115" cy="18415"/>
            </a:xfrm>
            <a:custGeom>
              <a:avLst/>
              <a:gdLst/>
              <a:ahLst/>
              <a:cxnLst/>
              <a:rect l="l" t="t" r="r" b="b"/>
              <a:pathLst>
                <a:path w="31114" h="18414">
                  <a:moveTo>
                    <a:pt x="0" y="17901"/>
                  </a:moveTo>
                  <a:lnTo>
                    <a:pt x="30883" y="0"/>
                  </a:lnTo>
                </a:path>
              </a:pathLst>
            </a:custGeom>
            <a:ln w="9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65877" y="1991533"/>
              <a:ext cx="45720" cy="106680"/>
            </a:xfrm>
            <a:custGeom>
              <a:avLst/>
              <a:gdLst/>
              <a:ahLst/>
              <a:cxnLst/>
              <a:rect l="l" t="t" r="r" b="b"/>
              <a:pathLst>
                <a:path w="45720" h="106680">
                  <a:moveTo>
                    <a:pt x="0" y="0"/>
                  </a:moveTo>
                  <a:lnTo>
                    <a:pt x="45308" y="106411"/>
                  </a:lnTo>
                </a:path>
              </a:pathLst>
            </a:custGeom>
            <a:ln w="20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39837" y="1755834"/>
              <a:ext cx="4107815" cy="342265"/>
            </a:xfrm>
            <a:custGeom>
              <a:avLst/>
              <a:gdLst/>
              <a:ahLst/>
              <a:cxnLst/>
              <a:rect l="l" t="t" r="r" b="b"/>
              <a:pathLst>
                <a:path w="4107815" h="342264">
                  <a:moveTo>
                    <a:pt x="1376428" y="342110"/>
                  </a:moveTo>
                  <a:lnTo>
                    <a:pt x="1436365" y="35810"/>
                  </a:lnTo>
                </a:path>
                <a:path w="4107815" h="342264">
                  <a:moveTo>
                    <a:pt x="1436365" y="35810"/>
                  </a:moveTo>
                  <a:lnTo>
                    <a:pt x="1661283" y="35810"/>
                  </a:lnTo>
                </a:path>
                <a:path w="4107815" h="342264">
                  <a:moveTo>
                    <a:pt x="0" y="0"/>
                  </a:moveTo>
                  <a:lnTo>
                    <a:pt x="4107341" y="0"/>
                  </a:lnTo>
                </a:path>
              </a:pathLst>
            </a:custGeom>
            <a:ln w="10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540788" y="1759507"/>
            <a:ext cx="52514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38784" algn="l"/>
              </a:tabLst>
            </a:pPr>
            <a:r>
              <a:rPr sz="1100" dirty="0">
                <a:latin typeface="Times New Roman"/>
                <a:cs typeface="Times New Roman"/>
              </a:rPr>
              <a:t>2</a:t>
            </a:r>
            <a:r>
              <a:rPr sz="1100" spc="110" dirty="0">
                <a:latin typeface="Times New Roman"/>
                <a:cs typeface="Times New Roman"/>
              </a:rPr>
              <a:t>  </a:t>
            </a:r>
            <a:r>
              <a:rPr sz="1100" spc="-50" dirty="0">
                <a:latin typeface="Times New Roman"/>
                <a:cs typeface="Times New Roman"/>
              </a:rPr>
              <a:t>2</a:t>
            </a:r>
            <a:r>
              <a:rPr sz="1100" dirty="0">
                <a:latin typeface="Times New Roman"/>
                <a:cs typeface="Times New Roman"/>
              </a:rPr>
              <a:t>	</a:t>
            </a:r>
            <a:r>
              <a:rPr sz="1100" spc="-50" dirty="0">
                <a:latin typeface="Times New Roman"/>
                <a:cs typeface="Times New Roman"/>
              </a:rPr>
              <a:t>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39835" y="1314406"/>
            <a:ext cx="417195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-70" dirty="0">
                <a:latin typeface="Times New Roman"/>
                <a:cs typeface="Times New Roman"/>
              </a:rPr>
              <a:t>cos</a:t>
            </a:r>
            <a:r>
              <a:rPr sz="2600" spc="-70" dirty="0">
                <a:latin typeface="Symbol"/>
                <a:cs typeface="Symbol"/>
              </a:rPr>
              <a:t>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47956" y="1930558"/>
            <a:ext cx="82550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i="1" spc="-50" dirty="0">
                <a:latin typeface="Times New Roman"/>
                <a:cs typeface="Times New Roman"/>
              </a:rPr>
              <a:t>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91911" y="1930558"/>
            <a:ext cx="82550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i="1" spc="-50" dirty="0">
                <a:latin typeface="Times New Roman"/>
                <a:cs typeface="Times New Roman"/>
              </a:rPr>
              <a:t>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78511" y="1567557"/>
            <a:ext cx="82550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i="1" spc="-50" dirty="0">
                <a:latin typeface="Times New Roman"/>
                <a:cs typeface="Times New Roman"/>
              </a:rPr>
              <a:t>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64747" y="1567557"/>
            <a:ext cx="82550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i="1" spc="-50" dirty="0">
                <a:latin typeface="Times New Roman"/>
                <a:cs typeface="Times New Roman"/>
              </a:rPr>
              <a:t>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90765" y="1567557"/>
            <a:ext cx="82550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i="1" spc="-50" dirty="0">
                <a:latin typeface="Times New Roman"/>
                <a:cs typeface="Times New Roman"/>
              </a:rPr>
              <a:t>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37402" y="1605776"/>
            <a:ext cx="19399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8455" algn="l"/>
                <a:tab pos="1122680" algn="l"/>
              </a:tabLst>
            </a:pPr>
            <a:r>
              <a:rPr sz="2000" spc="-50" dirty="0">
                <a:latin typeface="Symbol"/>
                <a:cs typeface="Symbol"/>
              </a:rPr>
              <a:t>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1900" i="1" dirty="0">
                <a:latin typeface="Times New Roman"/>
                <a:cs typeface="Times New Roman"/>
              </a:rPr>
              <a:t>T</a:t>
            </a:r>
            <a:r>
              <a:rPr sz="1900" i="1" spc="280" dirty="0">
                <a:latin typeface="Times New Roman"/>
                <a:cs typeface="Times New Roman"/>
              </a:rPr>
              <a:t> </a:t>
            </a:r>
            <a:r>
              <a:rPr sz="3200" spc="-475" dirty="0">
                <a:latin typeface="Symbol"/>
                <a:cs typeface="Symbol"/>
              </a:rPr>
              <a:t>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2000" dirty="0">
                <a:latin typeface="Symbol"/>
                <a:cs typeface="Symbol"/>
              </a:rPr>
              <a:t></a:t>
            </a:r>
            <a:r>
              <a:rPr sz="2000" spc="375" dirty="0">
                <a:latin typeface="Times New Roman"/>
                <a:cs typeface="Times New Roman"/>
              </a:rPr>
              <a:t> </a:t>
            </a:r>
            <a:r>
              <a:rPr sz="1900" i="1" dirty="0">
                <a:latin typeface="Times New Roman"/>
                <a:cs typeface="Times New Roman"/>
              </a:rPr>
              <a:t>t</a:t>
            </a:r>
            <a:r>
              <a:rPr sz="1900" i="1" spc="445" dirty="0">
                <a:latin typeface="Times New Roman"/>
                <a:cs typeface="Times New Roman"/>
              </a:rPr>
              <a:t> </a:t>
            </a:r>
            <a:r>
              <a:rPr sz="1900" i="1" dirty="0">
                <a:latin typeface="Times New Roman"/>
                <a:cs typeface="Times New Roman"/>
              </a:rPr>
              <a:t>R</a:t>
            </a:r>
            <a:r>
              <a:rPr sz="1900" i="1" spc="440" dirty="0">
                <a:latin typeface="Times New Roman"/>
                <a:cs typeface="Times New Roman"/>
              </a:rPr>
              <a:t> </a:t>
            </a:r>
            <a:r>
              <a:rPr sz="3200" spc="-475" dirty="0">
                <a:latin typeface="Symbol"/>
                <a:cs typeface="Symbol"/>
              </a:rPr>
              <a:t></a:t>
            </a:r>
            <a:endParaRPr sz="32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18938" y="1314407"/>
            <a:ext cx="1256030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dirty="0">
                <a:latin typeface="Symbol"/>
                <a:cs typeface="Symbol"/>
              </a:rPr>
              <a:t></a:t>
            </a:r>
            <a:r>
              <a:rPr sz="1900" i="1" dirty="0">
                <a:latin typeface="Times New Roman"/>
                <a:cs typeface="Times New Roman"/>
              </a:rPr>
              <a:t>tR</a:t>
            </a:r>
            <a:r>
              <a:rPr sz="1900" i="1" spc="100" dirty="0">
                <a:latin typeface="Times New Roman"/>
                <a:cs typeface="Times New Roman"/>
              </a:rPr>
              <a:t> </a:t>
            </a:r>
            <a:r>
              <a:rPr sz="2600" spc="-60" dirty="0">
                <a:latin typeface="Symbol"/>
                <a:cs typeface="Symbol"/>
              </a:rPr>
              <a:t></a:t>
            </a:r>
            <a:r>
              <a:rPr sz="1900" spc="-60" dirty="0">
                <a:latin typeface="Times New Roman"/>
                <a:cs typeface="Times New Roman"/>
              </a:rPr>
              <a:t>(4</a:t>
            </a:r>
            <a:r>
              <a:rPr sz="2000" spc="-60" dirty="0">
                <a:latin typeface="Symbol"/>
                <a:cs typeface="Symbol"/>
              </a:rPr>
              <a:t></a:t>
            </a:r>
            <a:r>
              <a:rPr sz="1900" i="1" spc="-60" dirty="0">
                <a:latin typeface="Times New Roman"/>
                <a:cs typeface="Times New Roman"/>
              </a:rPr>
              <a:t>tR</a:t>
            </a:r>
            <a:r>
              <a:rPr sz="1900" i="1" spc="85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)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27837" y="1767429"/>
            <a:ext cx="550545" cy="319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00" spc="-20" dirty="0">
                <a:latin typeface="Times New Roman"/>
                <a:cs typeface="Times New Roman"/>
              </a:rPr>
              <a:t>1</a:t>
            </a:r>
            <a:r>
              <a:rPr sz="1900" spc="-20" dirty="0">
                <a:latin typeface="Symbol"/>
                <a:cs typeface="Symbol"/>
              </a:rPr>
              <a:t></a:t>
            </a:r>
            <a:r>
              <a:rPr sz="1900" spc="-20" dirty="0">
                <a:latin typeface="Times New Roman"/>
                <a:cs typeface="Times New Roman"/>
              </a:rPr>
              <a:t>16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03716" y="1390666"/>
            <a:ext cx="651510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dirty="0">
                <a:latin typeface="Times New Roman"/>
                <a:cs typeface="Times New Roman"/>
              </a:rPr>
              <a:t>(1</a:t>
            </a:r>
            <a:r>
              <a:rPr sz="1900" dirty="0">
                <a:latin typeface="Symbol"/>
                <a:cs typeface="Symbol"/>
              </a:rPr>
              <a:t></a:t>
            </a:r>
            <a:r>
              <a:rPr sz="2000" dirty="0">
                <a:latin typeface="Symbol"/>
                <a:cs typeface="Symbol"/>
              </a:rPr>
              <a:t>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)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45159" y="1314407"/>
            <a:ext cx="1089025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dirty="0">
                <a:latin typeface="Symbol"/>
                <a:cs typeface="Symbol"/>
              </a:rPr>
              <a:t></a:t>
            </a:r>
            <a:r>
              <a:rPr sz="1900" i="1" dirty="0">
                <a:latin typeface="Times New Roman"/>
                <a:cs typeface="Times New Roman"/>
              </a:rPr>
              <a:t>tR</a:t>
            </a:r>
            <a:r>
              <a:rPr sz="1900" i="1" spc="170" dirty="0">
                <a:latin typeface="Times New Roman"/>
                <a:cs typeface="Times New Roman"/>
              </a:rPr>
              <a:t> </a:t>
            </a:r>
            <a:r>
              <a:rPr sz="2600" spc="-55" dirty="0">
                <a:latin typeface="Symbol"/>
                <a:cs typeface="Symbol"/>
              </a:rPr>
              <a:t></a:t>
            </a:r>
            <a:r>
              <a:rPr sz="1900" spc="-55" dirty="0">
                <a:latin typeface="Symbol"/>
                <a:cs typeface="Symbol"/>
              </a:rPr>
              <a:t></a:t>
            </a:r>
            <a:r>
              <a:rPr sz="1900" spc="-200" dirty="0">
                <a:latin typeface="Times New Roman"/>
                <a:cs typeface="Times New Roman"/>
              </a:rPr>
              <a:t> </a:t>
            </a:r>
            <a:r>
              <a:rPr sz="1900" spc="-45" dirty="0">
                <a:latin typeface="Times New Roman"/>
                <a:cs typeface="Times New Roman"/>
              </a:rPr>
              <a:t>sin</a:t>
            </a:r>
            <a:r>
              <a:rPr sz="2600" spc="-45" dirty="0">
                <a:latin typeface="Symbol"/>
                <a:cs typeface="Symbol"/>
              </a:rPr>
              <a:t>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26198" y="1390666"/>
            <a:ext cx="655320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dirty="0">
                <a:latin typeface="Times New Roman"/>
                <a:cs typeface="Times New Roman"/>
              </a:rPr>
              <a:t>(1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275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Symbol"/>
                <a:cs typeface="Symbol"/>
              </a:rPr>
              <a:t></a:t>
            </a:r>
            <a:r>
              <a:rPr sz="2000" spc="-280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)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79279" y="1545810"/>
            <a:ext cx="913130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i="1" spc="50" dirty="0">
                <a:latin typeface="Times New Roman"/>
                <a:cs typeface="Times New Roman"/>
              </a:rPr>
              <a:t>p</a:t>
            </a:r>
            <a:r>
              <a:rPr sz="1900" spc="50" dirty="0">
                <a:latin typeface="Times New Roman"/>
                <a:cs typeface="Times New Roman"/>
              </a:rPr>
              <a:t>(</a:t>
            </a:r>
            <a:r>
              <a:rPr sz="1900" i="1" spc="50" dirty="0">
                <a:latin typeface="Times New Roman"/>
                <a:cs typeface="Times New Roman"/>
              </a:rPr>
              <a:t>t</a:t>
            </a:r>
            <a:r>
              <a:rPr sz="1900" spc="50" dirty="0">
                <a:latin typeface="Times New Roman"/>
                <a:cs typeface="Times New Roman"/>
              </a:rPr>
              <a:t>)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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spc="-35" dirty="0">
                <a:latin typeface="Times New Roman"/>
                <a:cs typeface="Times New Roman"/>
              </a:rPr>
              <a:t>4</a:t>
            </a:r>
            <a:r>
              <a:rPr sz="2000" spc="-35" dirty="0">
                <a:latin typeface="Symbol"/>
                <a:cs typeface="Symbol"/>
              </a:rPr>
              <a:t>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60355" y="1397005"/>
            <a:ext cx="17589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25" dirty="0">
                <a:latin typeface="Symbol"/>
                <a:cs typeface="Symbol"/>
              </a:rPr>
              <a:t></a:t>
            </a:r>
            <a:r>
              <a:rPr sz="1100" spc="-25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5665" y="2578738"/>
            <a:ext cx="4363085" cy="107124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67665" indent="-342265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676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RRC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filter</a:t>
            </a:r>
            <a:r>
              <a:rPr sz="2000" b="1" spc="-6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used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at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both</a:t>
            </a:r>
            <a:r>
              <a:rPr sz="2000" b="1" spc="-7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Tx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Rx</a:t>
            </a:r>
            <a:endParaRPr sz="20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68985" algn="l"/>
              </a:tabLst>
            </a:pPr>
            <a:r>
              <a:rPr sz="1800" dirty="0">
                <a:latin typeface="Times New Roman"/>
                <a:cs typeface="Times New Roman"/>
              </a:rPr>
              <a:t>Overall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response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Raised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Cosine</a:t>
            </a:r>
            <a:endParaRPr sz="18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100"/>
              </a:spcBef>
              <a:buChar char="–"/>
              <a:tabLst>
                <a:tab pos="768985" algn="l"/>
                <a:tab pos="2721610" algn="l"/>
              </a:tabLst>
            </a:pPr>
            <a:r>
              <a:rPr sz="2700" baseline="1543" dirty="0">
                <a:latin typeface="Times New Roman"/>
                <a:cs typeface="Times New Roman"/>
              </a:rPr>
              <a:t>Signal</a:t>
            </a:r>
            <a:r>
              <a:rPr sz="2700" spc="-52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bandwidth</a:t>
            </a:r>
            <a:r>
              <a:rPr sz="2700" spc="-60" baseline="1543" dirty="0">
                <a:latin typeface="Times New Roman"/>
                <a:cs typeface="Times New Roman"/>
              </a:rPr>
              <a:t> </a:t>
            </a:r>
            <a:r>
              <a:rPr sz="2700" spc="-37" baseline="1543" dirty="0">
                <a:latin typeface="Times New Roman"/>
                <a:cs typeface="Times New Roman"/>
              </a:rPr>
              <a:t>is</a:t>
            </a:r>
            <a:r>
              <a:rPr sz="2700" baseline="1543" dirty="0">
                <a:latin typeface="Times New Roman"/>
                <a:cs typeface="Times New Roman"/>
              </a:rPr>
              <a:t>	</a:t>
            </a:r>
            <a:r>
              <a:rPr sz="2050" dirty="0">
                <a:latin typeface="Times New Roman"/>
                <a:cs typeface="Times New Roman"/>
              </a:rPr>
              <a:t>(1</a:t>
            </a:r>
            <a:r>
              <a:rPr sz="2050" dirty="0">
                <a:latin typeface="Symbol"/>
                <a:cs typeface="Symbol"/>
              </a:rPr>
              <a:t></a:t>
            </a:r>
            <a:r>
              <a:rPr sz="2050" spc="-315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Symbol"/>
                <a:cs typeface="Symbol"/>
              </a:rPr>
              <a:t></a:t>
            </a:r>
            <a:r>
              <a:rPr sz="2200" spc="-325" dirty="0">
                <a:latin typeface="Times New Roman"/>
                <a:cs typeface="Times New Roman"/>
              </a:rPr>
              <a:t> </a:t>
            </a:r>
            <a:r>
              <a:rPr sz="2050" spc="-25" dirty="0">
                <a:latin typeface="Times New Roman"/>
                <a:cs typeface="Times New Roman"/>
              </a:rPr>
              <a:t>)</a:t>
            </a:r>
            <a:r>
              <a:rPr sz="2050" i="1" spc="-25" dirty="0">
                <a:latin typeface="Times New Roman"/>
                <a:cs typeface="Times New Roman"/>
              </a:rPr>
              <a:t>R</a:t>
            </a:r>
            <a:r>
              <a:rPr sz="1800" i="1" spc="-37" baseline="-23148" dirty="0">
                <a:latin typeface="Times New Roman"/>
                <a:cs typeface="Times New Roman"/>
              </a:rPr>
              <a:t>s</a:t>
            </a:r>
            <a:endParaRPr sz="1800" baseline="-23148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03044" y="3660775"/>
            <a:ext cx="142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10" dirty="0">
                <a:latin typeface="Times New Roman"/>
                <a:cs typeface="Times New Roman"/>
              </a:rPr>
              <a:t> rate: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03044" y="3989958"/>
            <a:ext cx="4622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proportional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rate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82106" y="3615860"/>
            <a:ext cx="101473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050" i="1" dirty="0">
                <a:latin typeface="Times New Roman"/>
                <a:cs typeface="Times New Roman"/>
              </a:rPr>
              <a:t>R</a:t>
            </a:r>
            <a:r>
              <a:rPr sz="1800" i="1" baseline="-23148" dirty="0">
                <a:latin typeface="Times New Roman"/>
                <a:cs typeface="Times New Roman"/>
              </a:rPr>
              <a:t>s</a:t>
            </a:r>
            <a:r>
              <a:rPr sz="1800" i="1" spc="675" baseline="-23148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</a:t>
            </a:r>
            <a:r>
              <a:rPr sz="2050" spc="-285" dirty="0">
                <a:latin typeface="Times New Roman"/>
                <a:cs typeface="Times New Roman"/>
              </a:rPr>
              <a:t> </a:t>
            </a:r>
            <a:r>
              <a:rPr sz="2050" spc="70" dirty="0">
                <a:latin typeface="Times New Roman"/>
                <a:cs typeface="Times New Roman"/>
              </a:rPr>
              <a:t>1/</a:t>
            </a:r>
            <a:r>
              <a:rPr sz="2050" spc="-280" dirty="0">
                <a:latin typeface="Times New Roman"/>
                <a:cs typeface="Times New Roman"/>
              </a:rPr>
              <a:t> </a:t>
            </a:r>
            <a:r>
              <a:rPr sz="2050" i="1" spc="-25" dirty="0">
                <a:latin typeface="Times New Roman"/>
                <a:cs typeface="Times New Roman"/>
              </a:rPr>
              <a:t>T</a:t>
            </a:r>
            <a:r>
              <a:rPr sz="1800" i="1" spc="-37" baseline="-23148" dirty="0">
                <a:latin typeface="Times New Roman"/>
                <a:cs typeface="Times New Roman"/>
              </a:rPr>
              <a:t>s</a:t>
            </a:r>
            <a:endParaRPr sz="1800" baseline="-23148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6131"/>
            <a:ext cx="4729480" cy="309816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Modulation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Linear</a:t>
            </a:r>
            <a:r>
              <a:rPr sz="2400" b="1" spc="-3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Modulation</a:t>
            </a:r>
            <a:r>
              <a:rPr sz="2400" b="1" spc="-4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Techniques</a:t>
            </a:r>
            <a:r>
              <a:rPr sz="2400" b="1" spc="-1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B1B1B1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Complex Signal</a:t>
            </a: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 Representation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Pulse</a:t>
            </a: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 Shaping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Linear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Modulation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Techniques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II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25" dirty="0">
                <a:solidFill>
                  <a:srgbClr val="B1B1B1"/>
                </a:solidFill>
                <a:latin typeface="Times New Roman"/>
                <a:cs typeface="Times New Roman"/>
              </a:rPr>
              <a:t>Non-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linear</a:t>
            </a:r>
            <a:r>
              <a:rPr sz="2400" b="1" spc="3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modulation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20" dirty="0">
                <a:solidFill>
                  <a:srgbClr val="B1B1B1"/>
                </a:solidFill>
                <a:latin typeface="Times New Roman"/>
                <a:cs typeface="Times New Roman"/>
              </a:rPr>
              <a:t>FDMA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LINEAR</a:t>
            </a:r>
            <a:r>
              <a:rPr spc="-40" dirty="0"/>
              <a:t> </a:t>
            </a:r>
            <a:r>
              <a:rPr dirty="0"/>
              <a:t>MODULATION</a:t>
            </a:r>
            <a:r>
              <a:rPr spc="-55" dirty="0"/>
              <a:t> </a:t>
            </a:r>
            <a:r>
              <a:rPr dirty="0"/>
              <a:t>II:</a:t>
            </a:r>
            <a:r>
              <a:rPr spc="-35" dirty="0"/>
              <a:t> </a:t>
            </a:r>
            <a:r>
              <a:rPr spc="-10" dirty="0"/>
              <a:t>16-</a:t>
            </a:r>
            <a:r>
              <a:rPr spc="-25" dirty="0"/>
              <a:t>QAM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5558790" cy="105283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16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Quadrature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amplitude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modulation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(16QAM)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Inphase: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4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amplitude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shift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keying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Quadrature: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4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amplitude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shift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keying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68196" y="1950720"/>
            <a:ext cx="4421505" cy="454659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2735"/>
              </a:lnSpc>
            </a:pPr>
            <a:r>
              <a:rPr sz="2250" i="1" spc="60" dirty="0">
                <a:latin typeface="Times New Roman"/>
                <a:cs typeface="Times New Roman"/>
              </a:rPr>
              <a:t>s</a:t>
            </a:r>
            <a:r>
              <a:rPr sz="2250" spc="60" dirty="0">
                <a:latin typeface="Times New Roman"/>
                <a:cs typeface="Times New Roman"/>
              </a:rPr>
              <a:t>(</a:t>
            </a:r>
            <a:r>
              <a:rPr sz="2250" i="1" spc="60" dirty="0">
                <a:latin typeface="Times New Roman"/>
                <a:cs typeface="Times New Roman"/>
              </a:rPr>
              <a:t>t</a:t>
            </a:r>
            <a:r>
              <a:rPr sz="2250" spc="60" dirty="0">
                <a:latin typeface="Times New Roman"/>
                <a:cs typeface="Times New Roman"/>
              </a:rPr>
              <a:t>)</a:t>
            </a:r>
            <a:r>
              <a:rPr sz="2250" spc="-1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25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s</a:t>
            </a:r>
            <a:r>
              <a:rPr sz="1950" i="1" baseline="-23504" dirty="0">
                <a:latin typeface="Times New Roman"/>
                <a:cs typeface="Times New Roman"/>
              </a:rPr>
              <a:t>I</a:t>
            </a:r>
            <a:r>
              <a:rPr sz="1950" i="1" spc="187" baseline="-23504" dirty="0">
                <a:latin typeface="Times New Roman"/>
                <a:cs typeface="Times New Roman"/>
              </a:rPr>
              <a:t> </a:t>
            </a:r>
            <a:r>
              <a:rPr sz="2250" spc="50" dirty="0">
                <a:latin typeface="Times New Roman"/>
                <a:cs typeface="Times New Roman"/>
              </a:rPr>
              <a:t>(</a:t>
            </a:r>
            <a:r>
              <a:rPr sz="2250" i="1" spc="50" dirty="0">
                <a:latin typeface="Times New Roman"/>
                <a:cs typeface="Times New Roman"/>
              </a:rPr>
              <a:t>t</a:t>
            </a:r>
            <a:r>
              <a:rPr sz="2250" spc="50" dirty="0">
                <a:latin typeface="Times New Roman"/>
                <a:cs typeface="Times New Roman"/>
              </a:rPr>
              <a:t>)</a:t>
            </a:r>
            <a:r>
              <a:rPr sz="2250" spc="-28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cos(2</a:t>
            </a:r>
            <a:r>
              <a:rPr sz="2400" dirty="0">
                <a:latin typeface="Symbol"/>
                <a:cs typeface="Symbol"/>
              </a:rPr>
              <a:t></a:t>
            </a:r>
            <a:r>
              <a:rPr sz="2250" i="1" dirty="0">
                <a:latin typeface="Times New Roman"/>
                <a:cs typeface="Times New Roman"/>
              </a:rPr>
              <a:t>f</a:t>
            </a:r>
            <a:r>
              <a:rPr sz="1950" i="1" baseline="-23504" dirty="0">
                <a:latin typeface="Times New Roman"/>
                <a:cs typeface="Times New Roman"/>
              </a:rPr>
              <a:t>c</a:t>
            </a:r>
            <a:r>
              <a:rPr sz="2250" i="1" dirty="0">
                <a:latin typeface="Times New Roman"/>
                <a:cs typeface="Times New Roman"/>
              </a:rPr>
              <a:t>t</a:t>
            </a:r>
            <a:r>
              <a:rPr sz="2250" dirty="0">
                <a:latin typeface="Times New Roman"/>
                <a:cs typeface="Times New Roman"/>
              </a:rPr>
              <a:t>)</a:t>
            </a:r>
            <a:r>
              <a:rPr sz="2250" spc="-17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</a:t>
            </a:r>
            <a:r>
              <a:rPr sz="2250" spc="-150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s</a:t>
            </a:r>
            <a:r>
              <a:rPr sz="1950" i="1" baseline="-23504" dirty="0">
                <a:latin typeface="Times New Roman"/>
                <a:cs typeface="Times New Roman"/>
              </a:rPr>
              <a:t>Q</a:t>
            </a:r>
            <a:r>
              <a:rPr sz="1950" i="1" spc="-67" baseline="-23504" dirty="0">
                <a:latin typeface="Times New Roman"/>
                <a:cs typeface="Times New Roman"/>
              </a:rPr>
              <a:t> </a:t>
            </a:r>
            <a:r>
              <a:rPr sz="2250" spc="50" dirty="0">
                <a:latin typeface="Times New Roman"/>
                <a:cs typeface="Times New Roman"/>
              </a:rPr>
              <a:t>(</a:t>
            </a:r>
            <a:r>
              <a:rPr sz="2250" i="1" spc="50" dirty="0">
                <a:latin typeface="Times New Roman"/>
                <a:cs typeface="Times New Roman"/>
              </a:rPr>
              <a:t>t</a:t>
            </a:r>
            <a:r>
              <a:rPr sz="2250" spc="50" dirty="0">
                <a:latin typeface="Times New Roman"/>
                <a:cs typeface="Times New Roman"/>
              </a:rPr>
              <a:t>)</a:t>
            </a:r>
            <a:r>
              <a:rPr sz="2250" spc="-335" dirty="0">
                <a:latin typeface="Times New Roman"/>
                <a:cs typeface="Times New Roman"/>
              </a:rPr>
              <a:t> </a:t>
            </a:r>
            <a:r>
              <a:rPr sz="2250" spc="-10" dirty="0">
                <a:latin typeface="Times New Roman"/>
                <a:cs typeface="Times New Roman"/>
              </a:rPr>
              <a:t>sin(2</a:t>
            </a:r>
            <a:r>
              <a:rPr sz="2400" spc="-10" dirty="0">
                <a:latin typeface="Symbol"/>
                <a:cs typeface="Symbol"/>
              </a:rPr>
              <a:t></a:t>
            </a:r>
            <a:r>
              <a:rPr sz="2250" i="1" spc="-10" dirty="0">
                <a:latin typeface="Times New Roman"/>
                <a:cs typeface="Times New Roman"/>
              </a:rPr>
              <a:t>f</a:t>
            </a:r>
            <a:r>
              <a:rPr sz="1950" i="1" spc="-15" baseline="-23504" dirty="0">
                <a:latin typeface="Times New Roman"/>
                <a:cs typeface="Times New Roman"/>
              </a:rPr>
              <a:t>c</a:t>
            </a:r>
            <a:r>
              <a:rPr sz="2250" i="1" spc="-10" dirty="0">
                <a:latin typeface="Times New Roman"/>
                <a:cs typeface="Times New Roman"/>
              </a:rPr>
              <a:t>t</a:t>
            </a:r>
            <a:r>
              <a:rPr sz="2250" spc="-10" dirty="0"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18932" y="2997100"/>
            <a:ext cx="2165985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i="1" spc="50" dirty="0">
                <a:latin typeface="Times New Roman"/>
                <a:cs typeface="Times New Roman"/>
              </a:rPr>
              <a:t>s</a:t>
            </a:r>
            <a:r>
              <a:rPr sz="2350" i="1" spc="350" dirty="0">
                <a:latin typeface="Times New Roman"/>
                <a:cs typeface="Times New Roman"/>
              </a:rPr>
              <a:t> </a:t>
            </a:r>
            <a:r>
              <a:rPr sz="2350" spc="60" dirty="0">
                <a:latin typeface="Times New Roman"/>
                <a:cs typeface="Times New Roman"/>
              </a:rPr>
              <a:t>(</a:t>
            </a:r>
            <a:r>
              <a:rPr sz="2350" i="1" spc="60" dirty="0">
                <a:latin typeface="Times New Roman"/>
                <a:cs typeface="Times New Roman"/>
              </a:rPr>
              <a:t>t</a:t>
            </a:r>
            <a:r>
              <a:rPr sz="2350" spc="60" dirty="0">
                <a:latin typeface="Times New Roman"/>
                <a:cs typeface="Times New Roman"/>
              </a:rPr>
              <a:t>)</a:t>
            </a:r>
            <a:r>
              <a:rPr sz="2350" spc="-340" dirty="0">
                <a:latin typeface="Times New Roman"/>
                <a:cs typeface="Times New Roman"/>
              </a:rPr>
              <a:t> </a:t>
            </a:r>
            <a:r>
              <a:rPr sz="2350" spc="-60" dirty="0">
                <a:latin typeface="Symbol"/>
                <a:cs typeface="Symbol"/>
              </a:rPr>
              <a:t></a:t>
            </a:r>
            <a:r>
              <a:rPr sz="2350" spc="-60" dirty="0">
                <a:latin typeface="Times New Roman"/>
                <a:cs typeface="Times New Roman"/>
              </a:rPr>
              <a:t>{</a:t>
            </a:r>
            <a:r>
              <a:rPr sz="2350" spc="-60" dirty="0">
                <a:latin typeface="Symbol"/>
                <a:cs typeface="Symbol"/>
              </a:rPr>
              <a:t></a:t>
            </a:r>
            <a:r>
              <a:rPr sz="2350" spc="-60" dirty="0">
                <a:latin typeface="Times New Roman"/>
                <a:cs typeface="Times New Roman"/>
              </a:rPr>
              <a:t>3,</a:t>
            </a:r>
            <a:r>
              <a:rPr sz="2350" spc="-60" dirty="0">
                <a:latin typeface="Symbol"/>
                <a:cs typeface="Symbol"/>
              </a:rPr>
              <a:t></a:t>
            </a:r>
            <a:r>
              <a:rPr sz="2350" spc="-60" dirty="0">
                <a:latin typeface="Times New Roman"/>
                <a:cs typeface="Times New Roman"/>
              </a:rPr>
              <a:t>1,1,3}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2417" y="3113141"/>
            <a:ext cx="2077720" cy="71056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R="391160" algn="r">
              <a:lnSpc>
                <a:spcPct val="100000"/>
              </a:lnSpc>
              <a:spcBef>
                <a:spcPts val="775"/>
              </a:spcBef>
            </a:pPr>
            <a:r>
              <a:rPr sz="1400" i="1" spc="-50" dirty="0"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875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16-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QAM</a:t>
            </a:r>
            <a:r>
              <a:rPr sz="18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symbols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1916" y="2910240"/>
            <a:ext cx="234759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500" i="1" dirty="0">
                <a:latin typeface="Times New Roman"/>
                <a:cs typeface="Times New Roman"/>
              </a:rPr>
              <a:t>s</a:t>
            </a:r>
            <a:r>
              <a:rPr sz="2175" i="1" baseline="-22988" dirty="0">
                <a:latin typeface="Times New Roman"/>
                <a:cs typeface="Times New Roman"/>
              </a:rPr>
              <a:t>Q</a:t>
            </a:r>
            <a:r>
              <a:rPr sz="2175" i="1" spc="-15" baseline="-22988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(</a:t>
            </a:r>
            <a:r>
              <a:rPr sz="2500" i="1" dirty="0">
                <a:latin typeface="Times New Roman"/>
                <a:cs typeface="Times New Roman"/>
              </a:rPr>
              <a:t>t</a:t>
            </a:r>
            <a:r>
              <a:rPr sz="2500" dirty="0">
                <a:latin typeface="Times New Roman"/>
                <a:cs typeface="Times New Roman"/>
              </a:rPr>
              <a:t>)</a:t>
            </a:r>
            <a:r>
              <a:rPr sz="2500" spc="-280" dirty="0">
                <a:latin typeface="Times New Roman"/>
                <a:cs typeface="Times New Roman"/>
              </a:rPr>
              <a:t> </a:t>
            </a:r>
            <a:r>
              <a:rPr sz="2500" spc="-70" dirty="0">
                <a:latin typeface="Symbol"/>
                <a:cs typeface="Symbol"/>
              </a:rPr>
              <a:t></a:t>
            </a:r>
            <a:r>
              <a:rPr sz="2500" spc="-70" dirty="0">
                <a:latin typeface="Times New Roman"/>
                <a:cs typeface="Times New Roman"/>
              </a:rPr>
              <a:t>{</a:t>
            </a:r>
            <a:r>
              <a:rPr sz="2500" spc="-70" dirty="0">
                <a:latin typeface="Symbol"/>
                <a:cs typeface="Symbol"/>
              </a:rPr>
              <a:t></a:t>
            </a:r>
            <a:r>
              <a:rPr sz="2500" spc="-70" dirty="0">
                <a:latin typeface="Times New Roman"/>
                <a:cs typeface="Times New Roman"/>
              </a:rPr>
              <a:t>3,</a:t>
            </a:r>
            <a:r>
              <a:rPr sz="2500" spc="-70" dirty="0">
                <a:latin typeface="Symbol"/>
                <a:cs typeface="Symbol"/>
              </a:rPr>
              <a:t></a:t>
            </a:r>
            <a:r>
              <a:rPr sz="2500" spc="-70" dirty="0">
                <a:latin typeface="Times New Roman"/>
                <a:cs typeface="Times New Roman"/>
              </a:rPr>
              <a:t>1,1,3}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77339" y="2474976"/>
            <a:ext cx="2461260" cy="454659"/>
          </a:xfrm>
          <a:custGeom>
            <a:avLst/>
            <a:gdLst/>
            <a:ahLst/>
            <a:cxnLst/>
            <a:rect l="l" t="t" r="r" b="b"/>
            <a:pathLst>
              <a:path w="2461260" h="454660">
                <a:moveTo>
                  <a:pt x="2461260" y="0"/>
                </a:moveTo>
                <a:lnTo>
                  <a:pt x="0" y="0"/>
                </a:lnTo>
                <a:lnTo>
                  <a:pt x="0" y="454151"/>
                </a:lnTo>
                <a:lnTo>
                  <a:pt x="2461260" y="454151"/>
                </a:lnTo>
                <a:lnTo>
                  <a:pt x="2461260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69730" y="2462187"/>
            <a:ext cx="2476500" cy="417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ts val="2105"/>
              </a:lnSpc>
              <a:spcBef>
                <a:spcPts val="105"/>
              </a:spcBef>
              <a:tabLst>
                <a:tab pos="2132330" algn="l"/>
              </a:tabLst>
            </a:pPr>
            <a:r>
              <a:rPr sz="3375" spc="-1732" baseline="22222" dirty="0">
                <a:latin typeface="Times New Roman"/>
                <a:cs typeface="Times New Roman"/>
              </a:rPr>
              <a:t>~</a:t>
            </a:r>
            <a:r>
              <a:rPr sz="2250" i="1" spc="10" dirty="0">
                <a:latin typeface="Times New Roman"/>
                <a:cs typeface="Times New Roman"/>
              </a:rPr>
              <a:t>s</a:t>
            </a:r>
            <a:r>
              <a:rPr sz="2250" i="1" spc="-225" dirty="0">
                <a:latin typeface="Times New Roman"/>
                <a:cs typeface="Times New Roman"/>
              </a:rPr>
              <a:t> </a:t>
            </a:r>
            <a:r>
              <a:rPr sz="2250" spc="50" dirty="0">
                <a:latin typeface="Times New Roman"/>
                <a:cs typeface="Times New Roman"/>
              </a:rPr>
              <a:t>(</a:t>
            </a:r>
            <a:r>
              <a:rPr sz="2250" i="1" spc="50" dirty="0">
                <a:latin typeface="Times New Roman"/>
                <a:cs typeface="Times New Roman"/>
              </a:rPr>
              <a:t>t</a:t>
            </a:r>
            <a:r>
              <a:rPr sz="2250" spc="50" dirty="0">
                <a:latin typeface="Times New Roman"/>
                <a:cs typeface="Times New Roman"/>
              </a:rPr>
              <a:t>)</a:t>
            </a:r>
            <a:r>
              <a:rPr sz="2250" spc="-5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30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s</a:t>
            </a:r>
            <a:r>
              <a:rPr sz="2250" i="1" spc="370" dirty="0">
                <a:latin typeface="Times New Roman"/>
                <a:cs typeface="Times New Roman"/>
              </a:rPr>
              <a:t> </a:t>
            </a:r>
            <a:r>
              <a:rPr sz="2250" spc="50" dirty="0">
                <a:latin typeface="Times New Roman"/>
                <a:cs typeface="Times New Roman"/>
              </a:rPr>
              <a:t>(</a:t>
            </a:r>
            <a:r>
              <a:rPr sz="2250" i="1" spc="50" dirty="0">
                <a:latin typeface="Times New Roman"/>
                <a:cs typeface="Times New Roman"/>
              </a:rPr>
              <a:t>t</a:t>
            </a:r>
            <a:r>
              <a:rPr sz="2250" spc="50" dirty="0">
                <a:latin typeface="Times New Roman"/>
                <a:cs typeface="Times New Roman"/>
              </a:rPr>
              <a:t>)</a:t>
            </a:r>
            <a:r>
              <a:rPr sz="2250" spc="-2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270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j</a:t>
            </a:r>
            <a:r>
              <a:rPr sz="2250" i="1" spc="-21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</a:t>
            </a:r>
            <a:r>
              <a:rPr sz="2250" spc="-254" dirty="0">
                <a:latin typeface="Times New Roman"/>
                <a:cs typeface="Times New Roman"/>
              </a:rPr>
              <a:t> </a:t>
            </a:r>
            <a:r>
              <a:rPr sz="2250" i="1" spc="-50" dirty="0">
                <a:latin typeface="Times New Roman"/>
                <a:cs typeface="Times New Roman"/>
              </a:rPr>
              <a:t>s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2250" spc="25" dirty="0">
                <a:latin typeface="Times New Roman"/>
                <a:cs typeface="Times New Roman"/>
              </a:rPr>
              <a:t>(</a:t>
            </a:r>
            <a:r>
              <a:rPr sz="2250" i="1" spc="25" dirty="0">
                <a:latin typeface="Times New Roman"/>
                <a:cs typeface="Times New Roman"/>
              </a:rPr>
              <a:t>t</a:t>
            </a:r>
            <a:r>
              <a:rPr sz="2250" spc="25" dirty="0"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  <a:p>
            <a:pPr marL="918844">
              <a:lnSpc>
                <a:spcPts val="965"/>
              </a:lnSpc>
              <a:tabLst>
                <a:tab pos="1974850" algn="l"/>
              </a:tabLst>
            </a:pPr>
            <a:r>
              <a:rPr sz="1300" i="1" spc="-50" dirty="0">
                <a:latin typeface="Times New Roman"/>
                <a:cs typeface="Times New Roman"/>
              </a:rPr>
              <a:t>I</a:t>
            </a:r>
            <a:r>
              <a:rPr sz="1300" i="1" dirty="0">
                <a:latin typeface="Times New Roman"/>
                <a:cs typeface="Times New Roman"/>
              </a:rPr>
              <a:t>	</a:t>
            </a:r>
            <a:r>
              <a:rPr sz="1300" i="1" spc="-50" dirty="0">
                <a:latin typeface="Times New Roman"/>
                <a:cs typeface="Times New Roman"/>
              </a:rPr>
              <a:t>Q</a:t>
            </a:r>
            <a:endParaRPr sz="1300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64869" y="3720591"/>
            <a:ext cx="3413274" cy="274885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99617" y="3798595"/>
            <a:ext cx="3514090" cy="61150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299085" algn="l"/>
              </a:tabLst>
            </a:pPr>
            <a:r>
              <a:rPr sz="1600" spc="-20" dirty="0">
                <a:latin typeface="Times New Roman"/>
                <a:cs typeface="Times New Roman"/>
              </a:rPr>
              <a:t>Total </a:t>
            </a:r>
            <a:r>
              <a:rPr sz="1600" dirty="0">
                <a:latin typeface="Times New Roman"/>
                <a:cs typeface="Times New Roman"/>
              </a:rPr>
              <a:t>4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x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4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=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16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possible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combinations.</a:t>
            </a:r>
            <a:endParaRPr sz="16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299085" algn="l"/>
                <a:tab pos="2487295" algn="l"/>
              </a:tabLst>
            </a:pPr>
            <a:r>
              <a:rPr sz="1600" dirty="0">
                <a:latin typeface="Times New Roman"/>
                <a:cs typeface="Times New Roman"/>
              </a:rPr>
              <a:t>M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=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16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Wingdings"/>
                <a:cs typeface="Wingdings"/>
              </a:rPr>
              <a:t>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10" dirty="0">
                <a:latin typeface="Times New Roman"/>
                <a:cs typeface="Times New Roman"/>
              </a:rPr>
              <a:t>bits/sym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2417" y="4438269"/>
            <a:ext cx="17964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Gray</a:t>
            </a:r>
            <a:r>
              <a:rPr sz="18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mapping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9617" y="4713503"/>
            <a:ext cx="3830954" cy="139128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299085" algn="l"/>
              </a:tabLst>
            </a:pPr>
            <a:r>
              <a:rPr sz="1600" spc="-20" dirty="0">
                <a:latin typeface="Times New Roman"/>
                <a:cs typeface="Times New Roman"/>
              </a:rPr>
              <a:t>Two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adjacent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symbols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differ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only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1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bit</a:t>
            </a:r>
            <a:endParaRPr sz="160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100000"/>
              </a:lnSpc>
              <a:spcBef>
                <a:spcPts val="380"/>
              </a:spcBef>
              <a:buChar char="–"/>
              <a:tabLst>
                <a:tab pos="299085" algn="l"/>
              </a:tabLst>
            </a:pP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most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common error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that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receiver </a:t>
            </a:r>
            <a:r>
              <a:rPr sz="1600" dirty="0">
                <a:latin typeface="Times New Roman"/>
                <a:cs typeface="Times New Roman"/>
              </a:rPr>
              <a:t>decide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favor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neighbor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the </a:t>
            </a:r>
            <a:r>
              <a:rPr sz="1600" dirty="0">
                <a:latin typeface="Times New Roman"/>
                <a:cs typeface="Times New Roman"/>
              </a:rPr>
              <a:t>correct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symbol.</a:t>
            </a:r>
            <a:endParaRPr sz="16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390"/>
              </a:spcBef>
              <a:buChar char="•"/>
              <a:tabLst>
                <a:tab pos="697865" algn="l"/>
              </a:tabLst>
            </a:pPr>
            <a:r>
              <a:rPr sz="1600" dirty="0">
                <a:latin typeface="Times New Roman"/>
                <a:cs typeface="Times New Roman"/>
              </a:rPr>
              <a:t>With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Gray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mapping,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only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1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bit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error.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58170" y="4306709"/>
            <a:ext cx="8445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Times New Roman"/>
                <a:cs typeface="Times New Roman"/>
              </a:rPr>
              <a:t>2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99772" y="4178239"/>
            <a:ext cx="876935" cy="2565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dirty="0">
                <a:latin typeface="Times New Roman"/>
                <a:cs typeface="Times New Roman"/>
              </a:rPr>
              <a:t>log</a:t>
            </a:r>
            <a:r>
              <a:rPr sz="1500" spc="100" dirty="0">
                <a:latin typeface="Times New Roman"/>
                <a:cs typeface="Times New Roman"/>
              </a:rPr>
              <a:t>  </a:t>
            </a:r>
            <a:r>
              <a:rPr sz="1500" i="1" spc="60" dirty="0">
                <a:latin typeface="Times New Roman"/>
                <a:cs typeface="Times New Roman"/>
              </a:rPr>
              <a:t>M</a:t>
            </a:r>
            <a:r>
              <a:rPr sz="1500" i="1" spc="17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ymbol"/>
                <a:cs typeface="Symbol"/>
              </a:rPr>
              <a:t></a:t>
            </a:r>
            <a:r>
              <a:rPr sz="1500" spc="-50" dirty="0">
                <a:latin typeface="Times New Roman"/>
                <a:cs typeface="Times New Roman"/>
              </a:rPr>
              <a:t> </a:t>
            </a:r>
            <a:r>
              <a:rPr sz="1500" spc="-60" dirty="0">
                <a:latin typeface="Times New Roman"/>
                <a:cs typeface="Times New Roman"/>
              </a:rPr>
              <a:t>4</a:t>
            </a:r>
            <a:endParaRPr sz="1500">
              <a:latin typeface="Times New Roman"/>
              <a:cs typeface="Times New Roman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5956680" y="3398377"/>
          <a:ext cx="2353309" cy="2360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4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799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1530"/>
                        </a:lnSpc>
                      </a:pPr>
                      <a:r>
                        <a:rPr sz="1400" b="1" spc="-25" dirty="0">
                          <a:latin typeface="Times New Roman"/>
                          <a:cs typeface="Times New Roman"/>
                        </a:rPr>
                        <a:t>Im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0010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13970" algn="ctr">
                        <a:lnSpc>
                          <a:spcPct val="100000"/>
                        </a:lnSpc>
                      </a:pP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0110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1110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31445" algn="ctr">
                        <a:lnSpc>
                          <a:spcPct val="100000"/>
                        </a:lnSpc>
                      </a:pP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1010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841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934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0011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0111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1111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1011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3335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0001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27635" marB="0"/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0101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27635" marB="0"/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1101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27635" marB="0"/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1001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2763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0000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27635" marB="0"/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ts val="1605"/>
                        </a:lnSpc>
                        <a:spcBef>
                          <a:spcPts val="1095"/>
                        </a:spcBef>
                      </a:pP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0100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39065" marB="0"/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1100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27635" marB="0"/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ts val="1605"/>
                        </a:lnSpc>
                        <a:spcBef>
                          <a:spcPts val="1095"/>
                        </a:spcBef>
                      </a:pP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1000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3906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5084064" y="3512819"/>
            <a:ext cx="4060190" cy="3110865"/>
          </a:xfrm>
          <a:custGeom>
            <a:avLst/>
            <a:gdLst/>
            <a:ahLst/>
            <a:cxnLst/>
            <a:rect l="l" t="t" r="r" b="b"/>
            <a:pathLst>
              <a:path w="4060190" h="3110865">
                <a:moveTo>
                  <a:pt x="4059936" y="1539240"/>
                </a:moveTo>
                <a:lnTo>
                  <a:pt x="4047236" y="1532890"/>
                </a:lnTo>
                <a:lnTo>
                  <a:pt x="3983736" y="1501140"/>
                </a:lnTo>
                <a:lnTo>
                  <a:pt x="3983736" y="1532890"/>
                </a:lnTo>
                <a:lnTo>
                  <a:pt x="2048510" y="1532890"/>
                </a:lnTo>
                <a:lnTo>
                  <a:pt x="2048510" y="76212"/>
                </a:lnTo>
                <a:lnTo>
                  <a:pt x="2080260" y="76212"/>
                </a:lnTo>
                <a:lnTo>
                  <a:pt x="2073910" y="63512"/>
                </a:lnTo>
                <a:lnTo>
                  <a:pt x="2042160" y="0"/>
                </a:lnTo>
                <a:lnTo>
                  <a:pt x="2004060" y="76212"/>
                </a:lnTo>
                <a:lnTo>
                  <a:pt x="2035810" y="76212"/>
                </a:lnTo>
                <a:lnTo>
                  <a:pt x="2035810" y="1532890"/>
                </a:lnTo>
                <a:lnTo>
                  <a:pt x="0" y="1532890"/>
                </a:lnTo>
                <a:lnTo>
                  <a:pt x="0" y="1545590"/>
                </a:lnTo>
                <a:lnTo>
                  <a:pt x="2035810" y="1545590"/>
                </a:lnTo>
                <a:lnTo>
                  <a:pt x="2035810" y="3110496"/>
                </a:lnTo>
                <a:lnTo>
                  <a:pt x="2048510" y="3110484"/>
                </a:lnTo>
                <a:lnTo>
                  <a:pt x="2048510" y="1545590"/>
                </a:lnTo>
                <a:lnTo>
                  <a:pt x="3983736" y="1545590"/>
                </a:lnTo>
                <a:lnTo>
                  <a:pt x="3983736" y="1577340"/>
                </a:lnTo>
                <a:lnTo>
                  <a:pt x="4047236" y="1545590"/>
                </a:lnTo>
                <a:lnTo>
                  <a:pt x="4059936" y="1539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843264" y="4693665"/>
            <a:ext cx="2324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latin typeface="Times New Roman"/>
                <a:cs typeface="Times New Roman"/>
              </a:rPr>
              <a:t>Re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LINEAR</a:t>
            </a:r>
            <a:r>
              <a:rPr spc="-45" dirty="0"/>
              <a:t> </a:t>
            </a:r>
            <a:r>
              <a:rPr dirty="0"/>
              <a:t>MODULATION</a:t>
            </a:r>
            <a:r>
              <a:rPr spc="-60" dirty="0"/>
              <a:t> </a:t>
            </a:r>
            <a:r>
              <a:rPr dirty="0"/>
              <a:t>II:</a:t>
            </a:r>
            <a:r>
              <a:rPr spc="-35" dirty="0"/>
              <a:t> </a:t>
            </a:r>
            <a:r>
              <a:rPr spc="-10" dirty="0"/>
              <a:t>OQPSK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5464810" cy="7232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Offset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quadrature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phase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shift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keying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(OQPSK)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Times New Roman"/>
                <a:cs typeface="Times New Roman"/>
              </a:rPr>
              <a:t>Motivation: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31594" y="2853308"/>
            <a:ext cx="5368925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amplitude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high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requirement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amplifier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increase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error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wireless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communication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systems.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2994" y="3566541"/>
            <a:ext cx="3403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1800" dirty="0">
                <a:latin typeface="Times New Roman"/>
                <a:cs typeface="Times New Roman"/>
              </a:rPr>
              <a:t>We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want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avoid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phase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change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of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60194" y="3895420"/>
            <a:ext cx="59988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Avoid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two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(inphase,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quadrature)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change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!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5844" y="5212537"/>
            <a:ext cx="74536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OQPSK: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Delay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quadrature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component</a:t>
            </a: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by</a:t>
            </a:r>
            <a:r>
              <a:rPr sz="1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half</a:t>
            </a:r>
            <a:r>
              <a:rPr sz="1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symbol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period</a:t>
            </a: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such that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the</a:t>
            </a:r>
            <a:endParaRPr sz="18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inphase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bit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quadrature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bit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don’t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change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at</a:t>
            </a:r>
            <a:r>
              <a:rPr sz="1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same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time.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323076" y="1348739"/>
            <a:ext cx="2654935" cy="1973580"/>
            <a:chOff x="6323076" y="1348739"/>
            <a:chExt cx="2654935" cy="1973580"/>
          </a:xfrm>
        </p:grpSpPr>
        <p:sp>
          <p:nvSpPr>
            <p:cNvPr id="13" name="object 13"/>
            <p:cNvSpPr/>
            <p:nvPr/>
          </p:nvSpPr>
          <p:spPr>
            <a:xfrm>
              <a:off x="6323076" y="1348739"/>
              <a:ext cx="2654935" cy="1973580"/>
            </a:xfrm>
            <a:custGeom>
              <a:avLst/>
              <a:gdLst/>
              <a:ahLst/>
              <a:cxnLst/>
              <a:rect l="l" t="t" r="r" b="b"/>
              <a:pathLst>
                <a:path w="2654934" h="1973579">
                  <a:moveTo>
                    <a:pt x="2654808" y="1025652"/>
                  </a:moveTo>
                  <a:lnTo>
                    <a:pt x="2642108" y="1019302"/>
                  </a:lnTo>
                  <a:lnTo>
                    <a:pt x="2578608" y="987552"/>
                  </a:lnTo>
                  <a:lnTo>
                    <a:pt x="2578608" y="1019302"/>
                  </a:lnTo>
                  <a:lnTo>
                    <a:pt x="1367282" y="1019302"/>
                  </a:lnTo>
                  <a:lnTo>
                    <a:pt x="1367282" y="76200"/>
                  </a:lnTo>
                  <a:lnTo>
                    <a:pt x="1399032" y="76200"/>
                  </a:lnTo>
                  <a:lnTo>
                    <a:pt x="1392682" y="63500"/>
                  </a:lnTo>
                  <a:lnTo>
                    <a:pt x="1360932" y="0"/>
                  </a:lnTo>
                  <a:lnTo>
                    <a:pt x="1322832" y="76200"/>
                  </a:lnTo>
                  <a:lnTo>
                    <a:pt x="1354582" y="76200"/>
                  </a:lnTo>
                  <a:lnTo>
                    <a:pt x="1354582" y="1019302"/>
                  </a:lnTo>
                  <a:lnTo>
                    <a:pt x="0" y="1019302"/>
                  </a:lnTo>
                  <a:lnTo>
                    <a:pt x="0" y="1032002"/>
                  </a:lnTo>
                  <a:lnTo>
                    <a:pt x="1354582" y="1032002"/>
                  </a:lnTo>
                  <a:lnTo>
                    <a:pt x="1354582" y="1973580"/>
                  </a:lnTo>
                  <a:lnTo>
                    <a:pt x="1367282" y="1973580"/>
                  </a:lnTo>
                  <a:lnTo>
                    <a:pt x="1367282" y="1032002"/>
                  </a:lnTo>
                  <a:lnTo>
                    <a:pt x="2578608" y="1032002"/>
                  </a:lnTo>
                  <a:lnTo>
                    <a:pt x="2578608" y="1063752"/>
                  </a:lnTo>
                  <a:lnTo>
                    <a:pt x="2642108" y="1032002"/>
                  </a:lnTo>
                  <a:lnTo>
                    <a:pt x="2654808" y="1025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24444" y="1790699"/>
              <a:ext cx="99059" cy="975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47304" y="2749295"/>
              <a:ext cx="97536" cy="990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0984" y="2749295"/>
              <a:ext cx="97536" cy="990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0984" y="1780031"/>
              <a:ext cx="97536" cy="9753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972300" y="1613915"/>
              <a:ext cx="1416050" cy="1407160"/>
            </a:xfrm>
            <a:custGeom>
              <a:avLst/>
              <a:gdLst/>
              <a:ahLst/>
              <a:cxnLst/>
              <a:rect l="l" t="t" r="r" b="b"/>
              <a:pathLst>
                <a:path w="1416050" h="1407160">
                  <a:moveTo>
                    <a:pt x="0" y="703326"/>
                  </a:moveTo>
                  <a:lnTo>
                    <a:pt x="1633" y="655165"/>
                  </a:lnTo>
                  <a:lnTo>
                    <a:pt x="6463" y="607876"/>
                  </a:lnTo>
                  <a:lnTo>
                    <a:pt x="14384" y="561564"/>
                  </a:lnTo>
                  <a:lnTo>
                    <a:pt x="25290" y="516334"/>
                  </a:lnTo>
                  <a:lnTo>
                    <a:pt x="39077" y="472289"/>
                  </a:lnTo>
                  <a:lnTo>
                    <a:pt x="55637" y="429535"/>
                  </a:lnTo>
                  <a:lnTo>
                    <a:pt x="74867" y="388177"/>
                  </a:lnTo>
                  <a:lnTo>
                    <a:pt x="96661" y="348318"/>
                  </a:lnTo>
                  <a:lnTo>
                    <a:pt x="120912" y="310064"/>
                  </a:lnTo>
                  <a:lnTo>
                    <a:pt x="147516" y="273520"/>
                  </a:lnTo>
                  <a:lnTo>
                    <a:pt x="176367" y="238789"/>
                  </a:lnTo>
                  <a:lnTo>
                    <a:pt x="207359" y="205978"/>
                  </a:lnTo>
                  <a:lnTo>
                    <a:pt x="240387" y="175189"/>
                  </a:lnTo>
                  <a:lnTo>
                    <a:pt x="275346" y="146529"/>
                  </a:lnTo>
                  <a:lnTo>
                    <a:pt x="312129" y="120102"/>
                  </a:lnTo>
                  <a:lnTo>
                    <a:pt x="350632" y="96011"/>
                  </a:lnTo>
                  <a:lnTo>
                    <a:pt x="390749" y="74364"/>
                  </a:lnTo>
                  <a:lnTo>
                    <a:pt x="432375" y="55262"/>
                  </a:lnTo>
                  <a:lnTo>
                    <a:pt x="475403" y="38813"/>
                  </a:lnTo>
                  <a:lnTo>
                    <a:pt x="519729" y="25119"/>
                  </a:lnTo>
                  <a:lnTo>
                    <a:pt x="565247" y="14286"/>
                  </a:lnTo>
                  <a:lnTo>
                    <a:pt x="611852" y="6419"/>
                  </a:lnTo>
                  <a:lnTo>
                    <a:pt x="659437" y="1622"/>
                  </a:lnTo>
                  <a:lnTo>
                    <a:pt x="707898" y="0"/>
                  </a:lnTo>
                  <a:lnTo>
                    <a:pt x="756358" y="1622"/>
                  </a:lnTo>
                  <a:lnTo>
                    <a:pt x="803943" y="6419"/>
                  </a:lnTo>
                  <a:lnTo>
                    <a:pt x="850548" y="14286"/>
                  </a:lnTo>
                  <a:lnTo>
                    <a:pt x="896066" y="25119"/>
                  </a:lnTo>
                  <a:lnTo>
                    <a:pt x="940392" y="38813"/>
                  </a:lnTo>
                  <a:lnTo>
                    <a:pt x="983420" y="55262"/>
                  </a:lnTo>
                  <a:lnTo>
                    <a:pt x="1025046" y="74364"/>
                  </a:lnTo>
                  <a:lnTo>
                    <a:pt x="1065163" y="96012"/>
                  </a:lnTo>
                  <a:lnTo>
                    <a:pt x="1103666" y="120102"/>
                  </a:lnTo>
                  <a:lnTo>
                    <a:pt x="1140449" y="146529"/>
                  </a:lnTo>
                  <a:lnTo>
                    <a:pt x="1175408" y="175189"/>
                  </a:lnTo>
                  <a:lnTo>
                    <a:pt x="1208436" y="205978"/>
                  </a:lnTo>
                  <a:lnTo>
                    <a:pt x="1239428" y="238789"/>
                  </a:lnTo>
                  <a:lnTo>
                    <a:pt x="1268279" y="273520"/>
                  </a:lnTo>
                  <a:lnTo>
                    <a:pt x="1294883" y="310064"/>
                  </a:lnTo>
                  <a:lnTo>
                    <a:pt x="1319134" y="348318"/>
                  </a:lnTo>
                  <a:lnTo>
                    <a:pt x="1340928" y="388177"/>
                  </a:lnTo>
                  <a:lnTo>
                    <a:pt x="1360158" y="429535"/>
                  </a:lnTo>
                  <a:lnTo>
                    <a:pt x="1376718" y="472289"/>
                  </a:lnTo>
                  <a:lnTo>
                    <a:pt x="1390505" y="516334"/>
                  </a:lnTo>
                  <a:lnTo>
                    <a:pt x="1401411" y="561564"/>
                  </a:lnTo>
                  <a:lnTo>
                    <a:pt x="1409332" y="607876"/>
                  </a:lnTo>
                  <a:lnTo>
                    <a:pt x="1414162" y="655165"/>
                  </a:lnTo>
                  <a:lnTo>
                    <a:pt x="1415796" y="703326"/>
                  </a:lnTo>
                  <a:lnTo>
                    <a:pt x="1414162" y="751486"/>
                  </a:lnTo>
                  <a:lnTo>
                    <a:pt x="1409332" y="798775"/>
                  </a:lnTo>
                  <a:lnTo>
                    <a:pt x="1401411" y="845087"/>
                  </a:lnTo>
                  <a:lnTo>
                    <a:pt x="1390505" y="890317"/>
                  </a:lnTo>
                  <a:lnTo>
                    <a:pt x="1376718" y="934362"/>
                  </a:lnTo>
                  <a:lnTo>
                    <a:pt x="1360158" y="977116"/>
                  </a:lnTo>
                  <a:lnTo>
                    <a:pt x="1340928" y="1018474"/>
                  </a:lnTo>
                  <a:lnTo>
                    <a:pt x="1319134" y="1058333"/>
                  </a:lnTo>
                  <a:lnTo>
                    <a:pt x="1294883" y="1096587"/>
                  </a:lnTo>
                  <a:lnTo>
                    <a:pt x="1268279" y="1133131"/>
                  </a:lnTo>
                  <a:lnTo>
                    <a:pt x="1239428" y="1167862"/>
                  </a:lnTo>
                  <a:lnTo>
                    <a:pt x="1208436" y="1200673"/>
                  </a:lnTo>
                  <a:lnTo>
                    <a:pt x="1175408" y="1231462"/>
                  </a:lnTo>
                  <a:lnTo>
                    <a:pt x="1140449" y="1260122"/>
                  </a:lnTo>
                  <a:lnTo>
                    <a:pt x="1103666" y="1286549"/>
                  </a:lnTo>
                  <a:lnTo>
                    <a:pt x="1065163" y="1310640"/>
                  </a:lnTo>
                  <a:lnTo>
                    <a:pt x="1025046" y="1332287"/>
                  </a:lnTo>
                  <a:lnTo>
                    <a:pt x="983420" y="1351389"/>
                  </a:lnTo>
                  <a:lnTo>
                    <a:pt x="940392" y="1367838"/>
                  </a:lnTo>
                  <a:lnTo>
                    <a:pt x="896066" y="1381532"/>
                  </a:lnTo>
                  <a:lnTo>
                    <a:pt x="850548" y="1392365"/>
                  </a:lnTo>
                  <a:lnTo>
                    <a:pt x="803943" y="1400232"/>
                  </a:lnTo>
                  <a:lnTo>
                    <a:pt x="756358" y="1405029"/>
                  </a:lnTo>
                  <a:lnTo>
                    <a:pt x="707898" y="1406652"/>
                  </a:lnTo>
                  <a:lnTo>
                    <a:pt x="659437" y="1405029"/>
                  </a:lnTo>
                  <a:lnTo>
                    <a:pt x="611852" y="1400232"/>
                  </a:lnTo>
                  <a:lnTo>
                    <a:pt x="565247" y="1392365"/>
                  </a:lnTo>
                  <a:lnTo>
                    <a:pt x="519729" y="1381532"/>
                  </a:lnTo>
                  <a:lnTo>
                    <a:pt x="475403" y="1367838"/>
                  </a:lnTo>
                  <a:lnTo>
                    <a:pt x="432375" y="1351389"/>
                  </a:lnTo>
                  <a:lnTo>
                    <a:pt x="390749" y="1332287"/>
                  </a:lnTo>
                  <a:lnTo>
                    <a:pt x="350632" y="1310639"/>
                  </a:lnTo>
                  <a:lnTo>
                    <a:pt x="312129" y="1286549"/>
                  </a:lnTo>
                  <a:lnTo>
                    <a:pt x="275346" y="1260122"/>
                  </a:lnTo>
                  <a:lnTo>
                    <a:pt x="240387" y="1231462"/>
                  </a:lnTo>
                  <a:lnTo>
                    <a:pt x="207359" y="1200673"/>
                  </a:lnTo>
                  <a:lnTo>
                    <a:pt x="176367" y="1167862"/>
                  </a:lnTo>
                  <a:lnTo>
                    <a:pt x="147516" y="1133131"/>
                  </a:lnTo>
                  <a:lnTo>
                    <a:pt x="120912" y="1096587"/>
                  </a:lnTo>
                  <a:lnTo>
                    <a:pt x="96661" y="1058333"/>
                  </a:lnTo>
                  <a:lnTo>
                    <a:pt x="74867" y="1018474"/>
                  </a:lnTo>
                  <a:lnTo>
                    <a:pt x="55637" y="977116"/>
                  </a:lnTo>
                  <a:lnTo>
                    <a:pt x="39077" y="934362"/>
                  </a:lnTo>
                  <a:lnTo>
                    <a:pt x="25290" y="890317"/>
                  </a:lnTo>
                  <a:lnTo>
                    <a:pt x="14384" y="845087"/>
                  </a:lnTo>
                  <a:lnTo>
                    <a:pt x="6463" y="798775"/>
                  </a:lnTo>
                  <a:lnTo>
                    <a:pt x="1633" y="751486"/>
                  </a:lnTo>
                  <a:lnTo>
                    <a:pt x="0" y="70332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017509" y="1487804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imes New Roman"/>
                <a:cs typeface="Times New Roman"/>
              </a:rPr>
              <a:t>(00)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91908" y="1487804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imes New Roman"/>
                <a:cs typeface="Times New Roman"/>
              </a:rPr>
              <a:t>(01)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25233" y="2491485"/>
            <a:ext cx="397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imes New Roman"/>
                <a:cs typeface="Times New Roman"/>
              </a:rPr>
              <a:t>(11)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39785" y="2513838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imes New Roman"/>
                <a:cs typeface="Times New Roman"/>
              </a:rPr>
              <a:t>(10)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55291" y="3530176"/>
            <a:ext cx="207010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spc="75" dirty="0">
                <a:latin typeface="Symbol"/>
                <a:cs typeface="Symbol"/>
              </a:rPr>
              <a:t>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77594" y="1539829"/>
            <a:ext cx="4916805" cy="1339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6065" indent="-227965">
              <a:lnSpc>
                <a:spcPts val="2650"/>
              </a:lnSpc>
              <a:spcBef>
                <a:spcPts val="95"/>
              </a:spcBef>
              <a:buChar char="•"/>
              <a:tabLst>
                <a:tab pos="266065" algn="l"/>
                <a:tab pos="1989455" algn="l"/>
                <a:tab pos="3665854" algn="l"/>
                <a:tab pos="3867150" algn="l"/>
              </a:tabLst>
            </a:pPr>
            <a:r>
              <a:rPr sz="2700" baseline="4629" dirty="0">
                <a:latin typeface="Times New Roman"/>
                <a:cs typeface="Times New Roman"/>
              </a:rPr>
              <a:t>QPSK (</a:t>
            </a:r>
            <a:r>
              <a:rPr sz="2700" spc="727" baseline="4629" dirty="0">
                <a:latin typeface="Times New Roman"/>
                <a:cs typeface="Times New Roman"/>
              </a:rPr>
              <a:t> </a:t>
            </a:r>
            <a:r>
              <a:rPr sz="3525" baseline="2364" dirty="0">
                <a:latin typeface="Symbol"/>
                <a:cs typeface="Symbol"/>
              </a:rPr>
              <a:t></a:t>
            </a:r>
            <a:r>
              <a:rPr sz="3525" spc="52" baseline="2364" dirty="0">
                <a:latin typeface="Times New Roman"/>
                <a:cs typeface="Times New Roman"/>
              </a:rPr>
              <a:t> </a:t>
            </a:r>
            <a:r>
              <a:rPr sz="3300" baseline="2525" dirty="0">
                <a:latin typeface="Times New Roman"/>
                <a:cs typeface="Times New Roman"/>
              </a:rPr>
              <a:t>/</a:t>
            </a:r>
            <a:r>
              <a:rPr sz="3300" spc="-277" baseline="2525" dirty="0">
                <a:latin typeface="Times New Roman"/>
                <a:cs typeface="Times New Roman"/>
              </a:rPr>
              <a:t> </a:t>
            </a:r>
            <a:r>
              <a:rPr sz="3300" baseline="2525" dirty="0">
                <a:latin typeface="Times New Roman"/>
                <a:cs typeface="Times New Roman"/>
              </a:rPr>
              <a:t>4</a:t>
            </a:r>
            <a:r>
              <a:rPr sz="3300" spc="480" baseline="2525" dirty="0">
                <a:latin typeface="Times New Roman"/>
                <a:cs typeface="Times New Roman"/>
              </a:rPr>
              <a:t> </a:t>
            </a:r>
            <a:r>
              <a:rPr sz="2700" spc="-75" baseline="4629" dirty="0">
                <a:latin typeface="Times New Roman"/>
                <a:cs typeface="Times New Roman"/>
              </a:rPr>
              <a:t>,</a:t>
            </a:r>
            <a:r>
              <a:rPr sz="2700" baseline="4629" dirty="0">
                <a:latin typeface="Times New Roman"/>
                <a:cs typeface="Times New Roman"/>
              </a:rPr>
              <a:t>	</a:t>
            </a:r>
            <a:r>
              <a:rPr sz="2200" spc="-30" dirty="0">
                <a:latin typeface="Times New Roman"/>
                <a:cs typeface="Times New Roman"/>
              </a:rPr>
              <a:t>3</a:t>
            </a:r>
            <a:r>
              <a:rPr sz="2350" spc="-30" dirty="0">
                <a:latin typeface="Symbol"/>
                <a:cs typeface="Symbol"/>
              </a:rPr>
              <a:t></a:t>
            </a:r>
            <a:r>
              <a:rPr sz="235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/</a:t>
            </a:r>
            <a:r>
              <a:rPr sz="2200" spc="-18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4 </a:t>
            </a:r>
            <a:r>
              <a:rPr sz="2700" baseline="4629" dirty="0">
                <a:latin typeface="Times New Roman"/>
                <a:cs typeface="Times New Roman"/>
              </a:rPr>
              <a:t>,</a:t>
            </a:r>
            <a:r>
              <a:rPr sz="2700" spc="630" baseline="4629" dirty="0">
                <a:latin typeface="Times New Roman"/>
                <a:cs typeface="Times New Roman"/>
              </a:rPr>
              <a:t> </a:t>
            </a:r>
            <a:r>
              <a:rPr sz="3300" baseline="2525" dirty="0">
                <a:latin typeface="Times New Roman"/>
                <a:cs typeface="Times New Roman"/>
              </a:rPr>
              <a:t>5</a:t>
            </a:r>
            <a:r>
              <a:rPr sz="3525" baseline="2364" dirty="0">
                <a:latin typeface="Symbol"/>
                <a:cs typeface="Symbol"/>
              </a:rPr>
              <a:t></a:t>
            </a:r>
            <a:r>
              <a:rPr sz="3525" spc="-37" baseline="2364" dirty="0">
                <a:latin typeface="Times New Roman"/>
                <a:cs typeface="Times New Roman"/>
              </a:rPr>
              <a:t> </a:t>
            </a:r>
            <a:r>
              <a:rPr sz="3300" baseline="2525" dirty="0">
                <a:latin typeface="Times New Roman"/>
                <a:cs typeface="Times New Roman"/>
              </a:rPr>
              <a:t>/</a:t>
            </a:r>
            <a:r>
              <a:rPr sz="3300" spc="-277" baseline="2525" dirty="0">
                <a:latin typeface="Times New Roman"/>
                <a:cs typeface="Times New Roman"/>
              </a:rPr>
              <a:t> </a:t>
            </a:r>
            <a:r>
              <a:rPr sz="3300" spc="-75" baseline="2525" dirty="0">
                <a:latin typeface="Times New Roman"/>
                <a:cs typeface="Times New Roman"/>
              </a:rPr>
              <a:t>4</a:t>
            </a:r>
            <a:r>
              <a:rPr sz="3300" baseline="2525" dirty="0">
                <a:latin typeface="Times New Roman"/>
                <a:cs typeface="Times New Roman"/>
              </a:rPr>
              <a:t>	</a:t>
            </a:r>
            <a:r>
              <a:rPr sz="2700" spc="-75" baseline="4629" dirty="0">
                <a:latin typeface="Times New Roman"/>
                <a:cs typeface="Times New Roman"/>
              </a:rPr>
              <a:t>,</a:t>
            </a:r>
            <a:r>
              <a:rPr sz="2700" baseline="4629" dirty="0">
                <a:latin typeface="Times New Roman"/>
                <a:cs typeface="Times New Roman"/>
              </a:rPr>
              <a:t>	</a:t>
            </a:r>
            <a:r>
              <a:rPr sz="2200" dirty="0">
                <a:latin typeface="Times New Roman"/>
                <a:cs typeface="Times New Roman"/>
              </a:rPr>
              <a:t>7</a:t>
            </a:r>
            <a:r>
              <a:rPr sz="2350" dirty="0">
                <a:latin typeface="Symbol"/>
                <a:cs typeface="Symbol"/>
              </a:rPr>
              <a:t></a:t>
            </a:r>
            <a:r>
              <a:rPr sz="235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/</a:t>
            </a:r>
            <a:r>
              <a:rPr sz="2200" spc="-18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4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700" spc="-75" baseline="4629" dirty="0">
                <a:latin typeface="Times New Roman"/>
                <a:cs typeface="Times New Roman"/>
              </a:rPr>
              <a:t>)</a:t>
            </a:r>
            <a:endParaRPr sz="2700" baseline="4629">
              <a:latin typeface="Times New Roman"/>
              <a:cs typeface="Times New Roman"/>
            </a:endParaRPr>
          </a:p>
          <a:p>
            <a:pPr marL="266065" indent="-227965">
              <a:lnSpc>
                <a:spcPts val="2520"/>
              </a:lnSpc>
              <a:buChar char="•"/>
              <a:tabLst>
                <a:tab pos="266065" algn="l"/>
              </a:tabLst>
            </a:pPr>
            <a:r>
              <a:rPr sz="2700" u="sng" baseline="154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00</a:t>
            </a:r>
            <a:r>
              <a:rPr sz="2700" spc="-89" baseline="1543" dirty="0">
                <a:latin typeface="Times New Roman"/>
                <a:cs typeface="Times New Roman"/>
              </a:rPr>
              <a:t> </a:t>
            </a:r>
            <a:r>
              <a:rPr sz="2700" u="sng" baseline="154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10</a:t>
            </a:r>
            <a:r>
              <a:rPr sz="2700" spc="-7" baseline="1543" dirty="0">
                <a:latin typeface="Times New Roman"/>
                <a:cs typeface="Times New Roman"/>
              </a:rPr>
              <a:t> </a:t>
            </a:r>
            <a:r>
              <a:rPr sz="2700" u="sng" baseline="154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01</a:t>
            </a:r>
            <a:r>
              <a:rPr sz="2700" spc="-30" baseline="1543" dirty="0">
                <a:latin typeface="Times New Roman"/>
                <a:cs typeface="Times New Roman"/>
              </a:rPr>
              <a:t> </a:t>
            </a:r>
            <a:r>
              <a:rPr sz="2700" u="sng" baseline="154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11</a:t>
            </a:r>
            <a:r>
              <a:rPr sz="2700" spc="-7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Wingdings"/>
                <a:cs typeface="Wingdings"/>
              </a:rPr>
              <a:t></a:t>
            </a:r>
            <a:r>
              <a:rPr sz="2700" spc="562" baseline="1543" dirty="0">
                <a:latin typeface="Times New Roman"/>
                <a:cs typeface="Times New Roman"/>
              </a:rPr>
              <a:t> </a:t>
            </a:r>
            <a:r>
              <a:rPr sz="3525" baseline="-1182" dirty="0">
                <a:latin typeface="Symbol"/>
                <a:cs typeface="Symbol"/>
              </a:rPr>
              <a:t></a:t>
            </a:r>
            <a:r>
              <a:rPr sz="3525" spc="30" baseline="-1182" dirty="0">
                <a:latin typeface="Times New Roman"/>
                <a:cs typeface="Times New Roman"/>
              </a:rPr>
              <a:t> </a:t>
            </a:r>
            <a:r>
              <a:rPr sz="3300" baseline="-1262" dirty="0">
                <a:latin typeface="Times New Roman"/>
                <a:cs typeface="Times New Roman"/>
              </a:rPr>
              <a:t>/</a:t>
            </a:r>
            <a:r>
              <a:rPr sz="3300" spc="-277" baseline="-1262" dirty="0">
                <a:latin typeface="Times New Roman"/>
                <a:cs typeface="Times New Roman"/>
              </a:rPr>
              <a:t> </a:t>
            </a:r>
            <a:r>
              <a:rPr sz="3300" baseline="-1262" dirty="0">
                <a:latin typeface="Times New Roman"/>
                <a:cs typeface="Times New Roman"/>
              </a:rPr>
              <a:t>4</a:t>
            </a:r>
            <a:r>
              <a:rPr sz="3300" spc="607" baseline="-1262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,</a:t>
            </a:r>
            <a:r>
              <a:rPr sz="2700" spc="-315" baseline="1543" dirty="0">
                <a:latin typeface="Times New Roman"/>
                <a:cs typeface="Times New Roman"/>
              </a:rPr>
              <a:t> </a:t>
            </a:r>
            <a:r>
              <a:rPr sz="3300" baseline="-3787" dirty="0">
                <a:latin typeface="Times New Roman"/>
                <a:cs typeface="Times New Roman"/>
              </a:rPr>
              <a:t>7</a:t>
            </a:r>
            <a:r>
              <a:rPr sz="3525" baseline="-3546" dirty="0">
                <a:latin typeface="Symbol"/>
                <a:cs typeface="Symbol"/>
              </a:rPr>
              <a:t></a:t>
            </a:r>
            <a:r>
              <a:rPr sz="3525" baseline="-3546" dirty="0">
                <a:latin typeface="Times New Roman"/>
                <a:cs typeface="Times New Roman"/>
              </a:rPr>
              <a:t> </a:t>
            </a:r>
            <a:r>
              <a:rPr sz="3300" baseline="-3787" dirty="0">
                <a:latin typeface="Times New Roman"/>
                <a:cs typeface="Times New Roman"/>
              </a:rPr>
              <a:t>/</a:t>
            </a:r>
            <a:r>
              <a:rPr sz="3300" spc="-277" baseline="-3787" dirty="0">
                <a:latin typeface="Times New Roman"/>
                <a:cs typeface="Times New Roman"/>
              </a:rPr>
              <a:t> </a:t>
            </a:r>
            <a:r>
              <a:rPr sz="3300" baseline="-3787" dirty="0">
                <a:latin typeface="Times New Roman"/>
                <a:cs typeface="Times New Roman"/>
              </a:rPr>
              <a:t>4</a:t>
            </a:r>
            <a:r>
              <a:rPr sz="3300" spc="-67" baseline="-3787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,</a:t>
            </a:r>
            <a:r>
              <a:rPr sz="2700" spc="412" baseline="1543" dirty="0">
                <a:latin typeface="Times New Roman"/>
                <a:cs typeface="Times New Roman"/>
              </a:rPr>
              <a:t> </a:t>
            </a:r>
            <a:r>
              <a:rPr sz="3300" spc="-44" baseline="2525" dirty="0">
                <a:latin typeface="Times New Roman"/>
                <a:cs typeface="Times New Roman"/>
              </a:rPr>
              <a:t>3</a:t>
            </a:r>
            <a:r>
              <a:rPr sz="3525" spc="-44" baseline="2364" dirty="0">
                <a:latin typeface="Symbol"/>
                <a:cs typeface="Symbol"/>
              </a:rPr>
              <a:t></a:t>
            </a:r>
            <a:r>
              <a:rPr sz="3525" spc="15" baseline="2364" dirty="0">
                <a:latin typeface="Times New Roman"/>
                <a:cs typeface="Times New Roman"/>
              </a:rPr>
              <a:t> </a:t>
            </a:r>
            <a:r>
              <a:rPr sz="3300" baseline="2525" dirty="0">
                <a:latin typeface="Times New Roman"/>
                <a:cs typeface="Times New Roman"/>
              </a:rPr>
              <a:t>/</a:t>
            </a:r>
            <a:r>
              <a:rPr sz="3300" spc="-277" baseline="2525" dirty="0">
                <a:latin typeface="Times New Roman"/>
                <a:cs typeface="Times New Roman"/>
              </a:rPr>
              <a:t> </a:t>
            </a:r>
            <a:r>
              <a:rPr sz="3300" baseline="2525" dirty="0">
                <a:latin typeface="Times New Roman"/>
                <a:cs typeface="Times New Roman"/>
              </a:rPr>
              <a:t>4</a:t>
            </a:r>
            <a:r>
              <a:rPr sz="3300" spc="-7" baseline="2525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,</a:t>
            </a:r>
            <a:r>
              <a:rPr sz="2700" spc="562" baseline="1543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5</a:t>
            </a:r>
            <a:r>
              <a:rPr sz="2350" dirty="0">
                <a:latin typeface="Symbol"/>
                <a:cs typeface="Symbol"/>
              </a:rPr>
              <a:t></a:t>
            </a:r>
            <a:r>
              <a:rPr sz="235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/</a:t>
            </a:r>
            <a:r>
              <a:rPr sz="2200" spc="-190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Times New Roman"/>
                <a:cs typeface="Times New Roman"/>
              </a:rPr>
              <a:t>4</a:t>
            </a:r>
            <a:endParaRPr sz="2200">
              <a:latin typeface="Times New Roman"/>
              <a:cs typeface="Times New Roman"/>
            </a:endParaRPr>
          </a:p>
          <a:p>
            <a:pPr marL="266700" marR="344170" indent="-228600">
              <a:lnSpc>
                <a:spcPts val="2590"/>
              </a:lnSpc>
              <a:spcBef>
                <a:spcPts val="90"/>
              </a:spcBef>
              <a:buChar char="•"/>
              <a:tabLst>
                <a:tab pos="266700" algn="l"/>
              </a:tabLst>
            </a:pPr>
            <a:r>
              <a:rPr sz="1800" dirty="0">
                <a:latin typeface="Times New Roman"/>
                <a:cs typeface="Times New Roman"/>
              </a:rPr>
              <a:t>Rapid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phase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change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spc="4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135" dirty="0">
                <a:latin typeface="Times New Roman"/>
                <a:cs typeface="Times New Roman"/>
              </a:rPr>
              <a:t> </a:t>
            </a:r>
            <a:r>
              <a:rPr sz="2925" baseline="-5698" dirty="0">
                <a:latin typeface="Times New Roman"/>
                <a:cs typeface="Times New Roman"/>
              </a:rPr>
              <a:t>7</a:t>
            </a:r>
            <a:r>
              <a:rPr sz="3075" baseline="-5420" dirty="0">
                <a:latin typeface="Symbol"/>
                <a:cs typeface="Symbol"/>
              </a:rPr>
              <a:t></a:t>
            </a:r>
            <a:r>
              <a:rPr sz="3075" spc="-15" baseline="-5420" dirty="0">
                <a:latin typeface="Times New Roman"/>
                <a:cs typeface="Times New Roman"/>
              </a:rPr>
              <a:t> </a:t>
            </a:r>
            <a:r>
              <a:rPr sz="2925" baseline="-5698" dirty="0">
                <a:latin typeface="Times New Roman"/>
                <a:cs typeface="Times New Roman"/>
              </a:rPr>
              <a:t>/</a:t>
            </a:r>
            <a:r>
              <a:rPr sz="2925" spc="-254" baseline="-5698" dirty="0">
                <a:latin typeface="Times New Roman"/>
                <a:cs typeface="Times New Roman"/>
              </a:rPr>
              <a:t> </a:t>
            </a:r>
            <a:r>
              <a:rPr sz="2925" baseline="-5698" dirty="0">
                <a:latin typeface="Times New Roman"/>
                <a:cs typeface="Times New Roman"/>
              </a:rPr>
              <a:t>4</a:t>
            </a:r>
            <a:r>
              <a:rPr sz="2925" spc="442" baseline="-569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3300" spc="-44" baseline="-3787" dirty="0">
                <a:latin typeface="Times New Roman"/>
                <a:cs typeface="Times New Roman"/>
              </a:rPr>
              <a:t>3</a:t>
            </a:r>
            <a:r>
              <a:rPr sz="3525" spc="-44" baseline="-3546" dirty="0">
                <a:latin typeface="Symbol"/>
                <a:cs typeface="Symbol"/>
              </a:rPr>
              <a:t></a:t>
            </a:r>
            <a:r>
              <a:rPr sz="3525" spc="-7" baseline="-3546" dirty="0">
                <a:latin typeface="Times New Roman"/>
                <a:cs typeface="Times New Roman"/>
              </a:rPr>
              <a:t> </a:t>
            </a:r>
            <a:r>
              <a:rPr sz="3300" baseline="-3787" dirty="0">
                <a:latin typeface="Times New Roman"/>
                <a:cs typeface="Times New Roman"/>
              </a:rPr>
              <a:t>/</a:t>
            </a:r>
            <a:r>
              <a:rPr sz="3300" spc="-277" baseline="-3787" dirty="0">
                <a:latin typeface="Times New Roman"/>
                <a:cs typeface="Times New Roman"/>
              </a:rPr>
              <a:t> </a:t>
            </a:r>
            <a:r>
              <a:rPr sz="3300" baseline="-3787" dirty="0">
                <a:latin typeface="Times New Roman"/>
                <a:cs typeface="Times New Roman"/>
              </a:rPr>
              <a:t>4</a:t>
            </a:r>
            <a:r>
              <a:rPr sz="3300" spc="-202" baseline="-3787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Times New Roman"/>
                <a:cs typeface="Times New Roman"/>
              </a:rPr>
              <a:t>could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result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amplitude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fluctuation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carries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75204" y="4204715"/>
            <a:ext cx="3590544" cy="10515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CUMLATIVE</a:t>
            </a:r>
            <a:r>
              <a:rPr spc="-145" dirty="0"/>
              <a:t> </a:t>
            </a:r>
            <a:r>
              <a:rPr dirty="0"/>
              <a:t>DISTRIBUTION</a:t>
            </a:r>
            <a:r>
              <a:rPr spc="-125" dirty="0"/>
              <a:t> </a:t>
            </a:r>
            <a:r>
              <a:rPr dirty="0"/>
              <a:t>FUNCTION</a:t>
            </a:r>
            <a:r>
              <a:rPr spc="-135" dirty="0"/>
              <a:t> </a:t>
            </a:r>
            <a:r>
              <a:rPr spc="-10" dirty="0"/>
              <a:t>(CDF)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1719833"/>
            <a:ext cx="25869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Example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1: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toss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coin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67000" y="914400"/>
            <a:ext cx="2571750" cy="628650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</a:ln>
        </p:spPr>
        <p:txBody>
          <a:bodyPr vert="horz" wrap="square" lIns="0" tIns="111125" rIns="0" bIns="0" rtlCol="0">
            <a:spAutoFit/>
          </a:bodyPr>
          <a:lstStyle/>
          <a:p>
            <a:pPr marL="398145">
              <a:lnSpc>
                <a:spcPct val="100000"/>
              </a:lnSpc>
              <a:spcBef>
                <a:spcPts val="875"/>
              </a:spcBef>
            </a:pPr>
            <a:r>
              <a:rPr sz="1950" i="1" dirty="0">
                <a:latin typeface="Times New Roman"/>
                <a:cs typeface="Times New Roman"/>
              </a:rPr>
              <a:t>F</a:t>
            </a:r>
            <a:r>
              <a:rPr sz="1725" i="1" baseline="-24154" dirty="0">
                <a:latin typeface="Times New Roman"/>
                <a:cs typeface="Times New Roman"/>
              </a:rPr>
              <a:t>X</a:t>
            </a:r>
            <a:r>
              <a:rPr sz="1725" i="1" spc="209" baseline="-24154" dirty="0">
                <a:latin typeface="Times New Roman"/>
                <a:cs typeface="Times New Roman"/>
              </a:rPr>
              <a:t> </a:t>
            </a:r>
            <a:r>
              <a:rPr sz="1950" spc="70" dirty="0">
                <a:latin typeface="Times New Roman"/>
                <a:cs typeface="Times New Roman"/>
              </a:rPr>
              <a:t>(</a:t>
            </a:r>
            <a:r>
              <a:rPr sz="1950" i="1" spc="70" dirty="0">
                <a:latin typeface="Times New Roman"/>
                <a:cs typeface="Times New Roman"/>
              </a:rPr>
              <a:t>x</a:t>
            </a:r>
            <a:r>
              <a:rPr sz="1950" spc="70" dirty="0">
                <a:latin typeface="Times New Roman"/>
                <a:cs typeface="Times New Roman"/>
              </a:rPr>
              <a:t>)</a:t>
            </a:r>
            <a:r>
              <a:rPr sz="1950" spc="-1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</a:t>
            </a:r>
            <a:r>
              <a:rPr sz="1950" spc="-1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P(</a:t>
            </a:r>
            <a:r>
              <a:rPr sz="1950" spc="-275" dirty="0">
                <a:latin typeface="Times New Roman"/>
                <a:cs typeface="Times New Roman"/>
              </a:rPr>
              <a:t> </a:t>
            </a:r>
            <a:r>
              <a:rPr sz="1950" i="1" dirty="0">
                <a:latin typeface="Times New Roman"/>
                <a:cs typeface="Times New Roman"/>
              </a:rPr>
              <a:t>X</a:t>
            </a:r>
            <a:r>
              <a:rPr sz="1950" i="1" spc="27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</a:t>
            </a:r>
            <a:r>
              <a:rPr sz="1950" spc="90" dirty="0">
                <a:latin typeface="Times New Roman"/>
                <a:cs typeface="Times New Roman"/>
              </a:rPr>
              <a:t> </a:t>
            </a:r>
            <a:r>
              <a:rPr sz="1950" i="1" spc="-25" dirty="0">
                <a:latin typeface="Times New Roman"/>
                <a:cs typeface="Times New Roman"/>
              </a:rPr>
              <a:t>x</a:t>
            </a:r>
            <a:r>
              <a:rPr sz="1950" spc="-25" dirty="0">
                <a:latin typeface="Times New Roman"/>
                <a:cs typeface="Times New Roman"/>
              </a:rPr>
              <a:t>)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18202" y="2108424"/>
            <a:ext cx="21209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5" dirty="0">
                <a:latin typeface="Times New Roman"/>
                <a:cs typeface="Times New Roman"/>
              </a:rPr>
              <a:t>0,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49801" y="2108424"/>
            <a:ext cx="51689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dirty="0">
                <a:latin typeface="Times New Roman"/>
                <a:cs typeface="Times New Roman"/>
              </a:rPr>
              <a:t>x</a:t>
            </a:r>
            <a:r>
              <a:rPr sz="2000" i="1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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67545" y="2488412"/>
            <a:ext cx="880744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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x</a:t>
            </a:r>
            <a:r>
              <a:rPr sz="2000" i="1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</a:t>
            </a:r>
            <a:r>
              <a:rPr sz="2000" spc="-28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27829" y="2868397"/>
            <a:ext cx="3361054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854325" algn="l"/>
              </a:tabLst>
            </a:pPr>
            <a:r>
              <a:rPr sz="3000" spc="75" baseline="20833" dirty="0">
                <a:latin typeface="Symbol"/>
                <a:cs typeface="Symbol"/>
              </a:rPr>
              <a:t></a:t>
            </a:r>
            <a:r>
              <a:rPr sz="2000" i="1" spc="50" dirty="0">
                <a:latin typeface="Times New Roman"/>
                <a:cs typeface="Times New Roman"/>
              </a:rPr>
              <a:t>P</a:t>
            </a:r>
            <a:r>
              <a:rPr sz="2000" spc="50" dirty="0">
                <a:latin typeface="Times New Roman"/>
                <a:cs typeface="Times New Roman"/>
              </a:rPr>
              <a:t>(</a:t>
            </a:r>
            <a:r>
              <a:rPr sz="2000" spc="-30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X</a:t>
            </a:r>
            <a:r>
              <a:rPr sz="2000" i="1" spc="2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0)</a:t>
            </a:r>
            <a:r>
              <a:rPr sz="2000" spc="-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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P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spc="-30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X</a:t>
            </a:r>
            <a:r>
              <a:rPr sz="2000" i="1" spc="2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spc="-260" dirty="0">
                <a:latin typeface="Times New Roman"/>
                <a:cs typeface="Times New Roman"/>
              </a:rPr>
              <a:t> </a:t>
            </a:r>
            <a:r>
              <a:rPr sz="2000" spc="-80" dirty="0">
                <a:latin typeface="Times New Roman"/>
                <a:cs typeface="Times New Roman"/>
              </a:rPr>
              <a:t>1)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spc="-26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1,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i="1" dirty="0">
                <a:latin typeface="Times New Roman"/>
                <a:cs typeface="Times New Roman"/>
              </a:rPr>
              <a:t>x</a:t>
            </a:r>
            <a:r>
              <a:rPr sz="2000" i="1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</a:t>
            </a:r>
            <a:r>
              <a:rPr sz="2000" spc="-27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553" y="2659320"/>
            <a:ext cx="116839" cy="202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i="1" spc="-50" dirty="0">
                <a:latin typeface="Times New Roman"/>
                <a:cs typeface="Times New Roman"/>
              </a:rPr>
              <a:t>X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3702" y="2488412"/>
            <a:ext cx="296291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339725" algn="l"/>
                <a:tab pos="1369060" algn="l"/>
              </a:tabLst>
            </a:pPr>
            <a:r>
              <a:rPr sz="2000" i="1" spc="-50" dirty="0">
                <a:latin typeface="Times New Roman"/>
                <a:cs typeface="Times New Roman"/>
              </a:rPr>
              <a:t>F</a:t>
            </a:r>
            <a:r>
              <a:rPr sz="2000" i="1" dirty="0">
                <a:latin typeface="Times New Roman"/>
                <a:cs typeface="Times New Roman"/>
              </a:rPr>
              <a:t>	</a:t>
            </a:r>
            <a:r>
              <a:rPr sz="2000" spc="60" dirty="0">
                <a:latin typeface="Times New Roman"/>
                <a:cs typeface="Times New Roman"/>
              </a:rPr>
              <a:t>(</a:t>
            </a:r>
            <a:r>
              <a:rPr sz="2000" i="1" spc="60" dirty="0">
                <a:latin typeface="Times New Roman"/>
                <a:cs typeface="Times New Roman"/>
              </a:rPr>
              <a:t>x</a:t>
            </a:r>
            <a:r>
              <a:rPr sz="2000" spc="60" dirty="0">
                <a:latin typeface="Times New Roman"/>
                <a:cs typeface="Times New Roman"/>
              </a:rPr>
              <a:t>)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3000" spc="-75" baseline="31944" dirty="0">
                <a:latin typeface="Symbol"/>
                <a:cs typeface="Symbol"/>
              </a:rPr>
              <a:t></a:t>
            </a:r>
            <a:r>
              <a:rPr sz="3000" baseline="31944" dirty="0">
                <a:latin typeface="Times New Roman"/>
                <a:cs typeface="Times New Roman"/>
              </a:rPr>
              <a:t>	</a:t>
            </a:r>
            <a:r>
              <a:rPr sz="2000" i="1" dirty="0">
                <a:latin typeface="Times New Roman"/>
                <a:cs typeface="Times New Roman"/>
              </a:rPr>
              <a:t>P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spc="-30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X</a:t>
            </a:r>
            <a:r>
              <a:rPr sz="2000" i="1" spc="2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0)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0.5,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53229" y="2127241"/>
            <a:ext cx="15176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0" dirty="0">
                <a:latin typeface="Symbol"/>
                <a:cs typeface="Symbol"/>
              </a:rPr>
              <a:t>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53229" y="2532158"/>
            <a:ext cx="15176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0" dirty="0">
                <a:latin typeface="Symbol"/>
                <a:cs typeface="Symbol"/>
              </a:rPr>
              <a:t>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3229" y="2936559"/>
            <a:ext cx="15176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0" dirty="0">
                <a:latin typeface="Symbol"/>
                <a:cs typeface="Symbol"/>
              </a:rPr>
              <a:t></a:t>
            </a:r>
            <a:endParaRPr sz="2000">
              <a:latin typeface="Symbol"/>
              <a:cs typeface="Symbo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9730" y="1820622"/>
            <a:ext cx="2340615" cy="1799257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964885" y="4915648"/>
            <a:ext cx="115570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i="1" spc="-50" dirty="0">
                <a:latin typeface="Times New Roman"/>
                <a:cs typeface="Times New Roman"/>
              </a:rPr>
              <a:t>X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0291" y="3644265"/>
            <a:ext cx="4373245" cy="1126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Example</a:t>
            </a:r>
            <a:r>
              <a:rPr sz="20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2: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pick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balls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from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10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balls</a:t>
            </a:r>
            <a:endParaRPr sz="2000">
              <a:latin typeface="Times New Roman"/>
              <a:cs typeface="Times New Roman"/>
            </a:endParaRPr>
          </a:p>
          <a:p>
            <a:pPr marL="1232535">
              <a:lnSpc>
                <a:spcPts val="2155"/>
              </a:lnSpc>
              <a:spcBef>
                <a:spcPts val="1955"/>
              </a:spcBef>
            </a:pPr>
            <a:r>
              <a:rPr sz="2000" spc="-50" dirty="0">
                <a:latin typeface="Symbol"/>
                <a:cs typeface="Symbol"/>
              </a:rPr>
              <a:t></a:t>
            </a:r>
            <a:endParaRPr sz="2000">
              <a:latin typeface="Symbol"/>
              <a:cs typeface="Symbol"/>
            </a:endParaRPr>
          </a:p>
          <a:p>
            <a:pPr marL="1232535">
              <a:lnSpc>
                <a:spcPts val="2155"/>
              </a:lnSpc>
            </a:pPr>
            <a:r>
              <a:rPr sz="2000" spc="-50" dirty="0">
                <a:latin typeface="Symbol"/>
                <a:cs typeface="Symbol"/>
              </a:rPr>
              <a:t>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4001" y="4745493"/>
            <a:ext cx="105219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27025" algn="l"/>
              </a:tabLst>
            </a:pPr>
            <a:r>
              <a:rPr sz="2000" i="1" spc="-50" dirty="0">
                <a:latin typeface="Times New Roman"/>
                <a:cs typeface="Times New Roman"/>
              </a:rPr>
              <a:t>F</a:t>
            </a:r>
            <a:r>
              <a:rPr sz="2000" i="1" dirty="0">
                <a:latin typeface="Times New Roman"/>
                <a:cs typeface="Times New Roman"/>
              </a:rPr>
              <a:t>	</a:t>
            </a:r>
            <a:r>
              <a:rPr sz="2000" spc="55" dirty="0">
                <a:latin typeface="Times New Roman"/>
                <a:cs typeface="Times New Roman"/>
              </a:rPr>
              <a:t>(</a:t>
            </a:r>
            <a:r>
              <a:rPr sz="2000" i="1" spc="55" dirty="0">
                <a:latin typeface="Times New Roman"/>
                <a:cs typeface="Times New Roman"/>
              </a:rPr>
              <a:t>x</a:t>
            </a:r>
            <a:r>
              <a:rPr sz="2000" spc="55" dirty="0">
                <a:latin typeface="Times New Roman"/>
                <a:cs typeface="Times New Roman"/>
              </a:rPr>
              <a:t>)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3000" spc="-75" baseline="31944" dirty="0">
                <a:latin typeface="Symbol"/>
                <a:cs typeface="Symbol"/>
              </a:rPr>
              <a:t></a:t>
            </a:r>
            <a:endParaRPr sz="3000" baseline="31944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70417" y="4788917"/>
            <a:ext cx="1498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0" dirty="0">
                <a:latin typeface="Symbol"/>
                <a:cs typeface="Symbol"/>
              </a:rPr>
              <a:t>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45017" y="5031146"/>
            <a:ext cx="200660" cy="571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2155"/>
              </a:lnSpc>
              <a:spcBef>
                <a:spcPts val="90"/>
              </a:spcBef>
            </a:pPr>
            <a:r>
              <a:rPr sz="2000" spc="-50" dirty="0">
                <a:latin typeface="Symbol"/>
                <a:cs typeface="Symbol"/>
              </a:rPr>
              <a:t></a:t>
            </a:r>
            <a:endParaRPr sz="2000">
              <a:latin typeface="Symbol"/>
              <a:cs typeface="Symbol"/>
            </a:endParaRPr>
          </a:p>
          <a:p>
            <a:pPr marL="38100">
              <a:lnSpc>
                <a:spcPts val="2155"/>
              </a:lnSpc>
            </a:pPr>
            <a:r>
              <a:rPr sz="2000" spc="-525" dirty="0">
                <a:latin typeface="Symbol"/>
                <a:cs typeface="Symbol"/>
              </a:rPr>
              <a:t></a:t>
            </a:r>
            <a:r>
              <a:rPr sz="3000" spc="-787" baseline="-23611" dirty="0">
                <a:latin typeface="Symbol"/>
                <a:cs typeface="Symbol"/>
              </a:rPr>
              <a:t></a:t>
            </a:r>
            <a:endParaRPr sz="3000" baseline="-23611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48663" y="3961895"/>
            <a:ext cx="981075" cy="167893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770"/>
              </a:spcBef>
            </a:pPr>
            <a:r>
              <a:rPr sz="2150" i="1" dirty="0">
                <a:latin typeface="Times New Roman"/>
                <a:cs typeface="Times New Roman"/>
              </a:rPr>
              <a:t>x</a:t>
            </a:r>
            <a:r>
              <a:rPr sz="2150" i="1" spc="-3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Symbol"/>
                <a:cs typeface="Symbol"/>
              </a:rPr>
              <a:t></a:t>
            </a:r>
            <a:r>
              <a:rPr sz="2150" spc="-60" dirty="0">
                <a:latin typeface="Times New Roman"/>
                <a:cs typeface="Times New Roman"/>
              </a:rPr>
              <a:t> </a:t>
            </a:r>
            <a:r>
              <a:rPr sz="2150" spc="-50" dirty="0">
                <a:latin typeface="Times New Roman"/>
                <a:cs typeface="Times New Roman"/>
              </a:rPr>
              <a:t>0</a:t>
            </a:r>
            <a:endParaRPr sz="21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75"/>
              </a:spcBef>
            </a:pPr>
            <a:r>
              <a:rPr sz="2150" dirty="0">
                <a:latin typeface="Times New Roman"/>
                <a:cs typeface="Times New Roman"/>
              </a:rPr>
              <a:t>0</a:t>
            </a:r>
            <a:r>
              <a:rPr sz="2150" spc="-1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Symbol"/>
                <a:cs typeface="Symbol"/>
              </a:rPr>
              <a:t></a:t>
            </a:r>
            <a:r>
              <a:rPr sz="2150" spc="75" dirty="0">
                <a:latin typeface="Times New Roman"/>
                <a:cs typeface="Times New Roman"/>
              </a:rPr>
              <a:t> </a:t>
            </a:r>
            <a:r>
              <a:rPr sz="2150" i="1" dirty="0">
                <a:latin typeface="Times New Roman"/>
                <a:cs typeface="Times New Roman"/>
              </a:rPr>
              <a:t>x</a:t>
            </a:r>
            <a:r>
              <a:rPr sz="2150" i="1" spc="-3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Symbol"/>
                <a:cs typeface="Symbol"/>
              </a:rPr>
              <a:t></a:t>
            </a:r>
            <a:r>
              <a:rPr sz="2150" spc="-260" dirty="0">
                <a:latin typeface="Times New Roman"/>
                <a:cs typeface="Times New Roman"/>
              </a:rPr>
              <a:t> </a:t>
            </a:r>
            <a:r>
              <a:rPr sz="2150" spc="-50" dirty="0">
                <a:latin typeface="Times New Roman"/>
                <a:cs typeface="Times New Roman"/>
              </a:rPr>
              <a:t>1</a:t>
            </a: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150" spc="-10" dirty="0">
                <a:latin typeface="Times New Roman"/>
                <a:cs typeface="Times New Roman"/>
              </a:rPr>
              <a:t>1</a:t>
            </a:r>
            <a:r>
              <a:rPr sz="2150" spc="-27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Symbol"/>
                <a:cs typeface="Symbol"/>
              </a:rPr>
              <a:t></a:t>
            </a:r>
            <a:r>
              <a:rPr sz="2150" spc="80" dirty="0">
                <a:latin typeface="Times New Roman"/>
                <a:cs typeface="Times New Roman"/>
              </a:rPr>
              <a:t> </a:t>
            </a:r>
            <a:r>
              <a:rPr sz="2150" i="1" dirty="0">
                <a:latin typeface="Times New Roman"/>
                <a:cs typeface="Times New Roman"/>
              </a:rPr>
              <a:t>x</a:t>
            </a:r>
            <a:r>
              <a:rPr sz="2150" i="1" spc="-3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Symbol"/>
                <a:cs typeface="Symbol"/>
              </a:rPr>
              <a:t></a:t>
            </a:r>
            <a:r>
              <a:rPr sz="2150" spc="-25" dirty="0">
                <a:latin typeface="Times New Roman"/>
                <a:cs typeface="Times New Roman"/>
              </a:rPr>
              <a:t> </a:t>
            </a:r>
            <a:r>
              <a:rPr sz="2150" spc="-50" dirty="0">
                <a:latin typeface="Times New Roman"/>
                <a:cs typeface="Times New Roman"/>
              </a:rPr>
              <a:t>2</a:t>
            </a:r>
            <a:endParaRPr sz="2150">
              <a:latin typeface="Times New Roman"/>
              <a:cs typeface="Times New Roman"/>
            </a:endParaRPr>
          </a:p>
          <a:p>
            <a:pPr marL="55880">
              <a:lnSpc>
                <a:spcPct val="100000"/>
              </a:lnSpc>
              <a:spcBef>
                <a:spcPts val="670"/>
              </a:spcBef>
            </a:pPr>
            <a:r>
              <a:rPr sz="2150" i="1" dirty="0">
                <a:latin typeface="Times New Roman"/>
                <a:cs typeface="Times New Roman"/>
              </a:rPr>
              <a:t>x</a:t>
            </a:r>
            <a:r>
              <a:rPr sz="2150" i="1" spc="-3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Symbol"/>
                <a:cs typeface="Symbol"/>
              </a:rPr>
              <a:t></a:t>
            </a:r>
            <a:r>
              <a:rPr sz="2150" spc="-25" dirty="0">
                <a:latin typeface="Times New Roman"/>
                <a:cs typeface="Times New Roman"/>
              </a:rPr>
              <a:t> </a:t>
            </a:r>
            <a:r>
              <a:rPr sz="2150" spc="-50" dirty="0">
                <a:latin typeface="Times New Roman"/>
                <a:cs typeface="Times New Roman"/>
              </a:rPr>
              <a:t>2</a:t>
            </a:r>
            <a:endParaRPr sz="2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LINEAR</a:t>
            </a:r>
            <a:r>
              <a:rPr spc="-45" dirty="0"/>
              <a:t> </a:t>
            </a:r>
            <a:r>
              <a:rPr dirty="0"/>
              <a:t>MODULATOIN</a:t>
            </a:r>
            <a:r>
              <a:rPr spc="-60" dirty="0"/>
              <a:t> </a:t>
            </a:r>
            <a:r>
              <a:rPr dirty="0"/>
              <a:t>II:</a:t>
            </a:r>
            <a:r>
              <a:rPr spc="-35" dirty="0"/>
              <a:t> </a:t>
            </a:r>
            <a:r>
              <a:rPr spc="-10" dirty="0"/>
              <a:t>OQPSK</a:t>
            </a:r>
          </a:p>
        </p:txBody>
      </p:sp>
      <p:sp>
        <p:nvSpPr>
          <p:cNvPr id="7" name="object 7"/>
          <p:cNvSpPr/>
          <p:nvPr/>
        </p:nvSpPr>
        <p:spPr>
          <a:xfrm>
            <a:off x="925067" y="1114044"/>
            <a:ext cx="2298700" cy="737870"/>
          </a:xfrm>
          <a:custGeom>
            <a:avLst/>
            <a:gdLst/>
            <a:ahLst/>
            <a:cxnLst/>
            <a:rect l="l" t="t" r="r" b="b"/>
            <a:pathLst>
              <a:path w="2298700" h="737869">
                <a:moveTo>
                  <a:pt x="1149095" y="0"/>
                </a:moveTo>
                <a:lnTo>
                  <a:pt x="1149095" y="257555"/>
                </a:lnTo>
              </a:path>
              <a:path w="2298700" h="737869">
                <a:moveTo>
                  <a:pt x="0" y="280415"/>
                </a:moveTo>
                <a:lnTo>
                  <a:pt x="559307" y="280415"/>
                </a:lnTo>
              </a:path>
              <a:path w="2298700" h="737869">
                <a:moveTo>
                  <a:pt x="591312" y="12191"/>
                </a:moveTo>
                <a:lnTo>
                  <a:pt x="591312" y="268223"/>
                </a:lnTo>
              </a:path>
              <a:path w="2298700" h="737869">
                <a:moveTo>
                  <a:pt x="1147571" y="268223"/>
                </a:moveTo>
                <a:lnTo>
                  <a:pt x="1706880" y="268223"/>
                </a:lnTo>
              </a:path>
              <a:path w="2298700" h="737869">
                <a:moveTo>
                  <a:pt x="1708404" y="12191"/>
                </a:moveTo>
                <a:lnTo>
                  <a:pt x="1708404" y="268223"/>
                </a:lnTo>
              </a:path>
              <a:path w="2298700" h="737869">
                <a:moveTo>
                  <a:pt x="1716024" y="12191"/>
                </a:moveTo>
                <a:lnTo>
                  <a:pt x="2275332" y="12191"/>
                </a:lnTo>
              </a:path>
              <a:path w="2298700" h="737869">
                <a:moveTo>
                  <a:pt x="591312" y="0"/>
                </a:moveTo>
                <a:lnTo>
                  <a:pt x="1149095" y="0"/>
                </a:lnTo>
              </a:path>
              <a:path w="2298700" h="737869">
                <a:moveTo>
                  <a:pt x="1159764" y="481583"/>
                </a:moveTo>
                <a:lnTo>
                  <a:pt x="1717548" y="481583"/>
                </a:lnTo>
              </a:path>
              <a:path w="2298700" h="737869">
                <a:moveTo>
                  <a:pt x="12191" y="737615"/>
                </a:moveTo>
                <a:lnTo>
                  <a:pt x="569976" y="737615"/>
                </a:lnTo>
              </a:path>
              <a:path w="2298700" h="737869">
                <a:moveTo>
                  <a:pt x="591312" y="737615"/>
                </a:moveTo>
                <a:lnTo>
                  <a:pt x="1149095" y="737615"/>
                </a:lnTo>
              </a:path>
              <a:path w="2298700" h="737869">
                <a:moveTo>
                  <a:pt x="1738883" y="481583"/>
                </a:moveTo>
                <a:lnTo>
                  <a:pt x="2298192" y="481583"/>
                </a:lnTo>
              </a:path>
              <a:path w="2298700" h="737869">
                <a:moveTo>
                  <a:pt x="1149095" y="480059"/>
                </a:moveTo>
                <a:lnTo>
                  <a:pt x="1149095" y="73761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25066" y="2000758"/>
            <a:ext cx="609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imes New Roman"/>
                <a:cs typeface="Times New Roman"/>
              </a:rPr>
              <a:t>QPSK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26864" y="1615439"/>
            <a:ext cx="2286000" cy="257810"/>
          </a:xfrm>
          <a:custGeom>
            <a:avLst/>
            <a:gdLst/>
            <a:ahLst/>
            <a:cxnLst/>
            <a:rect l="l" t="t" r="r" b="b"/>
            <a:pathLst>
              <a:path w="2286000" h="257810">
                <a:moveTo>
                  <a:pt x="1149096" y="1524"/>
                </a:moveTo>
                <a:lnTo>
                  <a:pt x="1706880" y="1524"/>
                </a:lnTo>
              </a:path>
              <a:path w="2286000" h="257810">
                <a:moveTo>
                  <a:pt x="0" y="257556"/>
                </a:moveTo>
                <a:lnTo>
                  <a:pt x="559308" y="257556"/>
                </a:lnTo>
              </a:path>
              <a:path w="2286000" h="257810">
                <a:moveTo>
                  <a:pt x="580644" y="257556"/>
                </a:moveTo>
                <a:lnTo>
                  <a:pt x="1138427" y="257556"/>
                </a:lnTo>
              </a:path>
              <a:path w="2286000" h="257810">
                <a:moveTo>
                  <a:pt x="1728215" y="1524"/>
                </a:moveTo>
                <a:lnTo>
                  <a:pt x="2286000" y="1524"/>
                </a:lnTo>
              </a:path>
              <a:path w="2286000" h="257810">
                <a:moveTo>
                  <a:pt x="1138427" y="0"/>
                </a:moveTo>
                <a:lnTo>
                  <a:pt x="1138427" y="25755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94632" y="1171955"/>
            <a:ext cx="2273935" cy="279400"/>
          </a:xfrm>
          <a:custGeom>
            <a:avLst/>
            <a:gdLst/>
            <a:ahLst/>
            <a:cxnLst/>
            <a:rect l="l" t="t" r="r" b="b"/>
            <a:pathLst>
              <a:path w="2273934" h="279400">
                <a:moveTo>
                  <a:pt x="1149095" y="0"/>
                </a:moveTo>
                <a:lnTo>
                  <a:pt x="1149095" y="257556"/>
                </a:lnTo>
              </a:path>
              <a:path w="2273934" h="279400">
                <a:moveTo>
                  <a:pt x="0" y="278892"/>
                </a:moveTo>
                <a:lnTo>
                  <a:pt x="557783" y="278892"/>
                </a:lnTo>
              </a:path>
              <a:path w="2273934" h="279400">
                <a:moveTo>
                  <a:pt x="589788" y="10668"/>
                </a:moveTo>
                <a:lnTo>
                  <a:pt x="589788" y="268224"/>
                </a:lnTo>
              </a:path>
              <a:path w="2273934" h="279400">
                <a:moveTo>
                  <a:pt x="1147571" y="268224"/>
                </a:moveTo>
                <a:lnTo>
                  <a:pt x="1706879" y="268224"/>
                </a:lnTo>
              </a:path>
              <a:path w="2273934" h="279400">
                <a:moveTo>
                  <a:pt x="1708403" y="10668"/>
                </a:moveTo>
                <a:lnTo>
                  <a:pt x="1708403" y="268224"/>
                </a:lnTo>
              </a:path>
              <a:path w="2273934" h="279400">
                <a:moveTo>
                  <a:pt x="1716023" y="10668"/>
                </a:moveTo>
                <a:lnTo>
                  <a:pt x="2273808" y="10668"/>
                </a:lnTo>
              </a:path>
              <a:path w="2273934" h="279400">
                <a:moveTo>
                  <a:pt x="589788" y="0"/>
                </a:moveTo>
                <a:lnTo>
                  <a:pt x="114909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74164" y="870203"/>
            <a:ext cx="0" cy="1170940"/>
          </a:xfrm>
          <a:custGeom>
            <a:avLst/>
            <a:gdLst/>
            <a:ahLst/>
            <a:cxnLst/>
            <a:rect l="l" t="t" r="r" b="b"/>
            <a:pathLst>
              <a:path h="1170939">
                <a:moveTo>
                  <a:pt x="0" y="0"/>
                </a:moveTo>
                <a:lnTo>
                  <a:pt x="0" y="1170432"/>
                </a:lnTo>
              </a:path>
            </a:pathLst>
          </a:custGeom>
          <a:ln w="9144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27752" y="2045334"/>
            <a:ext cx="773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OQPSK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65120" y="3988308"/>
            <a:ext cx="3007360" cy="416559"/>
          </a:xfrm>
          <a:custGeom>
            <a:avLst/>
            <a:gdLst/>
            <a:ahLst/>
            <a:cxnLst/>
            <a:rect l="l" t="t" r="r" b="b"/>
            <a:pathLst>
              <a:path w="3007360" h="416560">
                <a:moveTo>
                  <a:pt x="3006852" y="0"/>
                </a:moveTo>
                <a:lnTo>
                  <a:pt x="0" y="0"/>
                </a:lnTo>
                <a:lnTo>
                  <a:pt x="0" y="416051"/>
                </a:lnTo>
                <a:lnTo>
                  <a:pt x="3006852" y="416051"/>
                </a:lnTo>
                <a:lnTo>
                  <a:pt x="3006852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75640" y="2488313"/>
            <a:ext cx="6365875" cy="226123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683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OQPSK</a:t>
            </a:r>
            <a:endParaRPr sz="20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68985" algn="l"/>
              </a:tabLst>
            </a:pPr>
            <a:r>
              <a:rPr sz="1800" dirty="0">
                <a:latin typeface="Times New Roman"/>
                <a:cs typeface="Times New Roman"/>
              </a:rPr>
              <a:t>Delay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quadrature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component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half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period</a:t>
            </a:r>
            <a:endParaRPr sz="1800">
              <a:latin typeface="Times New Roman"/>
              <a:cs typeface="Times New Roman"/>
            </a:endParaRPr>
          </a:p>
          <a:p>
            <a:pPr marL="1168400" lvl="2" indent="-228600">
              <a:lnSpc>
                <a:spcPts val="2100"/>
              </a:lnSpc>
              <a:spcBef>
                <a:spcPts val="434"/>
              </a:spcBef>
              <a:buChar char="•"/>
              <a:tabLst>
                <a:tab pos="1168400" algn="l"/>
              </a:tabLst>
            </a:pPr>
            <a:r>
              <a:rPr sz="1800" dirty="0">
                <a:latin typeface="Times New Roman"/>
                <a:cs typeface="Times New Roman"/>
              </a:rPr>
              <a:t>It’s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guaranteed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moment,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only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changing</a:t>
            </a:r>
            <a:endParaRPr sz="1800">
              <a:latin typeface="Times New Roman"/>
              <a:cs typeface="Times New Roman"/>
            </a:endParaRPr>
          </a:p>
          <a:p>
            <a:pPr marL="1168400" lvl="2" indent="-228600">
              <a:lnSpc>
                <a:spcPts val="2760"/>
              </a:lnSpc>
              <a:buChar char="•"/>
              <a:tabLst>
                <a:tab pos="1168400" algn="l"/>
                <a:tab pos="332676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phase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shift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480" dirty="0">
                <a:latin typeface="Times New Roman"/>
                <a:cs typeface="Times New Roman"/>
              </a:rPr>
              <a:t> </a:t>
            </a:r>
            <a:r>
              <a:rPr sz="3525" spc="-75" baseline="2364" dirty="0">
                <a:latin typeface="Symbol"/>
                <a:cs typeface="Symbol"/>
              </a:rPr>
              <a:t></a:t>
            </a:r>
            <a:r>
              <a:rPr sz="3525" baseline="2364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completely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avoided!</a:t>
            </a:r>
            <a:endParaRPr sz="1800">
              <a:latin typeface="Times New Roman"/>
              <a:cs typeface="Times New Roman"/>
            </a:endParaRPr>
          </a:p>
          <a:p>
            <a:pPr marL="2228850">
              <a:lnSpc>
                <a:spcPts val="1914"/>
              </a:lnSpc>
              <a:spcBef>
                <a:spcPts val="940"/>
              </a:spcBef>
              <a:tabLst>
                <a:tab pos="4140835" algn="l"/>
              </a:tabLst>
            </a:pPr>
            <a:r>
              <a:rPr sz="3075" spc="-1575" baseline="21680" dirty="0">
                <a:latin typeface="Times New Roman"/>
                <a:cs typeface="Times New Roman"/>
              </a:rPr>
              <a:t>~</a:t>
            </a:r>
            <a:r>
              <a:rPr sz="2050" i="1" spc="15" dirty="0">
                <a:latin typeface="Times New Roman"/>
                <a:cs typeface="Times New Roman"/>
              </a:rPr>
              <a:t>s</a:t>
            </a:r>
            <a:r>
              <a:rPr sz="2050" i="1" spc="-19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(</a:t>
            </a:r>
            <a:r>
              <a:rPr sz="2050" i="1" dirty="0">
                <a:latin typeface="Times New Roman"/>
                <a:cs typeface="Times New Roman"/>
              </a:rPr>
              <a:t>t</a:t>
            </a:r>
            <a:r>
              <a:rPr sz="2050" dirty="0">
                <a:latin typeface="Times New Roman"/>
                <a:cs typeface="Times New Roman"/>
              </a:rPr>
              <a:t>)</a:t>
            </a:r>
            <a:r>
              <a:rPr sz="2050" spc="-20" dirty="0">
                <a:latin typeface="Times New Roman"/>
                <a:cs typeface="Times New Roman"/>
              </a:rPr>
              <a:t> </a:t>
            </a:r>
            <a:r>
              <a:rPr sz="2050" spc="55" dirty="0">
                <a:latin typeface="Symbol"/>
                <a:cs typeface="Symbol"/>
              </a:rPr>
              <a:t></a:t>
            </a:r>
            <a:r>
              <a:rPr sz="2050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s</a:t>
            </a:r>
            <a:r>
              <a:rPr sz="2050" i="1" spc="38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(</a:t>
            </a:r>
            <a:r>
              <a:rPr sz="2050" i="1" dirty="0">
                <a:latin typeface="Times New Roman"/>
                <a:cs typeface="Times New Roman"/>
              </a:rPr>
              <a:t>t</a:t>
            </a:r>
            <a:r>
              <a:rPr sz="2050" dirty="0">
                <a:latin typeface="Times New Roman"/>
                <a:cs typeface="Times New Roman"/>
              </a:rPr>
              <a:t>)</a:t>
            </a:r>
            <a:r>
              <a:rPr sz="2050" spc="-170" dirty="0">
                <a:latin typeface="Times New Roman"/>
                <a:cs typeface="Times New Roman"/>
              </a:rPr>
              <a:t> </a:t>
            </a:r>
            <a:r>
              <a:rPr sz="2050" spc="55" dirty="0">
                <a:latin typeface="Symbol"/>
                <a:cs typeface="Symbol"/>
              </a:rPr>
              <a:t></a:t>
            </a:r>
            <a:r>
              <a:rPr sz="2050" spc="290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j</a:t>
            </a:r>
            <a:r>
              <a:rPr sz="2050" i="1" spc="-18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</a:t>
            </a:r>
            <a:r>
              <a:rPr sz="2050" spc="-215" dirty="0">
                <a:latin typeface="Times New Roman"/>
                <a:cs typeface="Times New Roman"/>
              </a:rPr>
              <a:t> </a:t>
            </a:r>
            <a:r>
              <a:rPr sz="2050" i="1" spc="-50" dirty="0">
                <a:latin typeface="Times New Roman"/>
                <a:cs typeface="Times New Roman"/>
              </a:rPr>
              <a:t>s</a:t>
            </a:r>
            <a:r>
              <a:rPr sz="2050" i="1" dirty="0">
                <a:latin typeface="Times New Roman"/>
                <a:cs typeface="Times New Roman"/>
              </a:rPr>
              <a:t>	</a:t>
            </a:r>
            <a:r>
              <a:rPr sz="2050" dirty="0">
                <a:latin typeface="Times New Roman"/>
                <a:cs typeface="Times New Roman"/>
              </a:rPr>
              <a:t>(</a:t>
            </a:r>
            <a:r>
              <a:rPr sz="2050" i="1" dirty="0">
                <a:latin typeface="Times New Roman"/>
                <a:cs typeface="Times New Roman"/>
              </a:rPr>
              <a:t>t</a:t>
            </a:r>
            <a:r>
              <a:rPr sz="2050" i="1" spc="-80" dirty="0">
                <a:latin typeface="Times New Roman"/>
                <a:cs typeface="Times New Roman"/>
              </a:rPr>
              <a:t> </a:t>
            </a:r>
            <a:r>
              <a:rPr sz="2050" spc="140" dirty="0">
                <a:latin typeface="Symbol"/>
                <a:cs typeface="Symbol"/>
              </a:rPr>
              <a:t></a:t>
            </a:r>
            <a:r>
              <a:rPr sz="2050" i="1" spc="140" dirty="0">
                <a:latin typeface="Times New Roman"/>
                <a:cs typeface="Times New Roman"/>
              </a:rPr>
              <a:t>T</a:t>
            </a:r>
            <a:r>
              <a:rPr sz="2050" i="1" spc="42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/</a:t>
            </a:r>
            <a:r>
              <a:rPr sz="2050" spc="-175" dirty="0">
                <a:latin typeface="Times New Roman"/>
                <a:cs typeface="Times New Roman"/>
              </a:rPr>
              <a:t> </a:t>
            </a:r>
            <a:r>
              <a:rPr sz="2050" spc="-25" dirty="0">
                <a:latin typeface="Times New Roman"/>
                <a:cs typeface="Times New Roman"/>
              </a:rPr>
              <a:t>2)</a:t>
            </a:r>
            <a:endParaRPr sz="2050">
              <a:latin typeface="Times New Roman"/>
              <a:cs typeface="Times New Roman"/>
            </a:endParaRPr>
          </a:p>
          <a:p>
            <a:pPr marL="3026410">
              <a:lnSpc>
                <a:spcPts val="894"/>
              </a:lnSpc>
              <a:tabLst>
                <a:tab pos="3996054" algn="l"/>
                <a:tab pos="4669155" algn="l"/>
              </a:tabLst>
            </a:pPr>
            <a:r>
              <a:rPr sz="1200" i="1" spc="-50" dirty="0">
                <a:latin typeface="Times New Roman"/>
                <a:cs typeface="Times New Roman"/>
              </a:rPr>
              <a:t>I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-50" dirty="0">
                <a:latin typeface="Times New Roman"/>
                <a:cs typeface="Times New Roman"/>
              </a:rPr>
              <a:t>Q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-50" dirty="0"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  <a:p>
            <a:pPr marL="791210" lvl="1" indent="-286385">
              <a:lnSpc>
                <a:spcPct val="100000"/>
              </a:lnSpc>
              <a:spcBef>
                <a:spcPts val="905"/>
              </a:spcBef>
              <a:buChar char="–"/>
              <a:tabLst>
                <a:tab pos="791210" algn="l"/>
              </a:tabLst>
            </a:pPr>
            <a:r>
              <a:rPr sz="1800" spc="-10" dirty="0">
                <a:latin typeface="Times New Roman"/>
                <a:cs typeface="Times New Roman"/>
              </a:rPr>
              <a:t>Disadvantage: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phase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change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every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Ts/2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larger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bandwidth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29511" y="4940808"/>
            <a:ext cx="1071880" cy="3556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135"/>
              </a:spcBef>
            </a:pPr>
            <a:r>
              <a:rPr sz="2000" spc="-20" dirty="0">
                <a:latin typeface="Times New Roman"/>
                <a:cs typeface="Times New Roman"/>
              </a:rPr>
              <a:t>BPSK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38655" y="5754623"/>
            <a:ext cx="1071880" cy="3556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140"/>
              </a:spcBef>
            </a:pPr>
            <a:r>
              <a:rPr sz="2000" spc="-20" dirty="0">
                <a:latin typeface="Times New Roman"/>
                <a:cs typeface="Times New Roman"/>
              </a:rPr>
              <a:t>BPSK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31820" y="5743955"/>
            <a:ext cx="1262380" cy="3556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140"/>
              </a:spcBef>
            </a:pPr>
            <a:r>
              <a:rPr sz="2000" dirty="0">
                <a:latin typeface="Times New Roman"/>
                <a:cs typeface="Times New Roman"/>
              </a:rPr>
              <a:t>Delay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Ts/2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497835" y="5087111"/>
            <a:ext cx="4114800" cy="861060"/>
            <a:chOff x="2497835" y="5087111"/>
            <a:chExt cx="4114800" cy="861060"/>
          </a:xfrm>
        </p:grpSpPr>
        <p:sp>
          <p:nvSpPr>
            <p:cNvPr id="19" name="object 19"/>
            <p:cNvSpPr/>
            <p:nvPr/>
          </p:nvSpPr>
          <p:spPr>
            <a:xfrm>
              <a:off x="5462015" y="5330951"/>
              <a:ext cx="413384" cy="401320"/>
            </a:xfrm>
            <a:custGeom>
              <a:avLst/>
              <a:gdLst/>
              <a:ahLst/>
              <a:cxnLst/>
              <a:rect l="l" t="t" r="r" b="b"/>
              <a:pathLst>
                <a:path w="413385" h="401320">
                  <a:moveTo>
                    <a:pt x="0" y="200406"/>
                  </a:moveTo>
                  <a:lnTo>
                    <a:pt x="5453" y="154434"/>
                  </a:lnTo>
                  <a:lnTo>
                    <a:pt x="20989" y="112245"/>
                  </a:lnTo>
                  <a:lnTo>
                    <a:pt x="45366" y="75035"/>
                  </a:lnTo>
                  <a:lnTo>
                    <a:pt x="77346" y="44007"/>
                  </a:lnTo>
                  <a:lnTo>
                    <a:pt x="115688" y="20358"/>
                  </a:lnTo>
                  <a:lnTo>
                    <a:pt x="159153" y="5289"/>
                  </a:lnTo>
                  <a:lnTo>
                    <a:pt x="206501" y="0"/>
                  </a:lnTo>
                  <a:lnTo>
                    <a:pt x="253850" y="5289"/>
                  </a:lnTo>
                  <a:lnTo>
                    <a:pt x="297315" y="20358"/>
                  </a:lnTo>
                  <a:lnTo>
                    <a:pt x="335657" y="44007"/>
                  </a:lnTo>
                  <a:lnTo>
                    <a:pt x="367637" y="75035"/>
                  </a:lnTo>
                  <a:lnTo>
                    <a:pt x="392014" y="112245"/>
                  </a:lnTo>
                  <a:lnTo>
                    <a:pt x="407550" y="154434"/>
                  </a:lnTo>
                  <a:lnTo>
                    <a:pt x="413004" y="200406"/>
                  </a:lnTo>
                  <a:lnTo>
                    <a:pt x="407550" y="246357"/>
                  </a:lnTo>
                  <a:lnTo>
                    <a:pt x="392014" y="288539"/>
                  </a:lnTo>
                  <a:lnTo>
                    <a:pt x="367637" y="325749"/>
                  </a:lnTo>
                  <a:lnTo>
                    <a:pt x="335657" y="356784"/>
                  </a:lnTo>
                  <a:lnTo>
                    <a:pt x="297315" y="380442"/>
                  </a:lnTo>
                  <a:lnTo>
                    <a:pt x="253850" y="395519"/>
                  </a:lnTo>
                  <a:lnTo>
                    <a:pt x="206501" y="400812"/>
                  </a:lnTo>
                  <a:lnTo>
                    <a:pt x="159153" y="395519"/>
                  </a:lnTo>
                  <a:lnTo>
                    <a:pt x="115688" y="380442"/>
                  </a:lnTo>
                  <a:lnTo>
                    <a:pt x="77346" y="356784"/>
                  </a:lnTo>
                  <a:lnTo>
                    <a:pt x="45366" y="325749"/>
                  </a:lnTo>
                  <a:lnTo>
                    <a:pt x="20989" y="288539"/>
                  </a:lnTo>
                  <a:lnTo>
                    <a:pt x="5453" y="246357"/>
                  </a:lnTo>
                  <a:lnTo>
                    <a:pt x="0" y="200406"/>
                  </a:lnTo>
                  <a:close/>
                </a:path>
                <a:path w="413385" h="401320">
                  <a:moveTo>
                    <a:pt x="0" y="199644"/>
                  </a:moveTo>
                  <a:lnTo>
                    <a:pt x="402336" y="199644"/>
                  </a:lnTo>
                </a:path>
                <a:path w="413385" h="401320">
                  <a:moveTo>
                    <a:pt x="213360" y="0"/>
                  </a:moveTo>
                  <a:lnTo>
                    <a:pt x="213360" y="390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26607" y="5087111"/>
              <a:ext cx="76200" cy="256540"/>
            </a:xfrm>
            <a:custGeom>
              <a:avLst/>
              <a:gdLst/>
              <a:ahLst/>
              <a:cxnLst/>
              <a:rect l="l" t="t" r="r" b="b"/>
              <a:pathLst>
                <a:path w="76200" h="256539">
                  <a:moveTo>
                    <a:pt x="31750" y="179831"/>
                  </a:moveTo>
                  <a:lnTo>
                    <a:pt x="0" y="179831"/>
                  </a:lnTo>
                  <a:lnTo>
                    <a:pt x="38100" y="256031"/>
                  </a:lnTo>
                  <a:lnTo>
                    <a:pt x="69850" y="192531"/>
                  </a:lnTo>
                  <a:lnTo>
                    <a:pt x="31750" y="192531"/>
                  </a:lnTo>
                  <a:lnTo>
                    <a:pt x="31750" y="179831"/>
                  </a:lnTo>
                  <a:close/>
                </a:path>
                <a:path w="76200" h="256539">
                  <a:moveTo>
                    <a:pt x="44450" y="0"/>
                  </a:moveTo>
                  <a:lnTo>
                    <a:pt x="31750" y="0"/>
                  </a:lnTo>
                  <a:lnTo>
                    <a:pt x="31750" y="192531"/>
                  </a:lnTo>
                  <a:lnTo>
                    <a:pt x="44450" y="192531"/>
                  </a:lnTo>
                  <a:lnTo>
                    <a:pt x="44450" y="0"/>
                  </a:lnTo>
                  <a:close/>
                </a:path>
                <a:path w="76200" h="256539">
                  <a:moveTo>
                    <a:pt x="76200" y="179831"/>
                  </a:moveTo>
                  <a:lnTo>
                    <a:pt x="44450" y="179831"/>
                  </a:lnTo>
                  <a:lnTo>
                    <a:pt x="44450" y="192531"/>
                  </a:lnTo>
                  <a:lnTo>
                    <a:pt x="69850" y="192531"/>
                  </a:lnTo>
                  <a:lnTo>
                    <a:pt x="76200" y="1798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97835" y="5106923"/>
              <a:ext cx="3154680" cy="814069"/>
            </a:xfrm>
            <a:custGeom>
              <a:avLst/>
              <a:gdLst/>
              <a:ahLst/>
              <a:cxnLst/>
              <a:rect l="l" t="t" r="r" b="b"/>
              <a:pathLst>
                <a:path w="3154679" h="814070">
                  <a:moveTo>
                    <a:pt x="0" y="0"/>
                  </a:moveTo>
                  <a:lnTo>
                    <a:pt x="3154679" y="0"/>
                  </a:lnTo>
                </a:path>
                <a:path w="3154679" h="814070">
                  <a:moveTo>
                    <a:pt x="1908048" y="813816"/>
                  </a:moveTo>
                  <a:lnTo>
                    <a:pt x="3154679" y="81381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0544" y="5721095"/>
              <a:ext cx="76072" cy="21215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508504" y="5481827"/>
              <a:ext cx="4104640" cy="466725"/>
            </a:xfrm>
            <a:custGeom>
              <a:avLst/>
              <a:gdLst/>
              <a:ahLst/>
              <a:cxnLst/>
              <a:rect l="l" t="t" r="r" b="b"/>
              <a:pathLst>
                <a:path w="4104640" h="466725">
                  <a:moveTo>
                    <a:pt x="603504" y="428244"/>
                  </a:moveTo>
                  <a:lnTo>
                    <a:pt x="590804" y="421894"/>
                  </a:lnTo>
                  <a:lnTo>
                    <a:pt x="527304" y="390144"/>
                  </a:lnTo>
                  <a:lnTo>
                    <a:pt x="527304" y="421894"/>
                  </a:lnTo>
                  <a:lnTo>
                    <a:pt x="0" y="421894"/>
                  </a:lnTo>
                  <a:lnTo>
                    <a:pt x="0" y="434594"/>
                  </a:lnTo>
                  <a:lnTo>
                    <a:pt x="527304" y="434594"/>
                  </a:lnTo>
                  <a:lnTo>
                    <a:pt x="527304" y="466344"/>
                  </a:lnTo>
                  <a:lnTo>
                    <a:pt x="590804" y="434594"/>
                  </a:lnTo>
                  <a:lnTo>
                    <a:pt x="603504" y="428244"/>
                  </a:lnTo>
                  <a:close/>
                </a:path>
                <a:path w="4104640" h="466725">
                  <a:moveTo>
                    <a:pt x="4104119" y="38100"/>
                  </a:moveTo>
                  <a:lnTo>
                    <a:pt x="4091419" y="31750"/>
                  </a:lnTo>
                  <a:lnTo>
                    <a:pt x="4027919" y="0"/>
                  </a:lnTo>
                  <a:lnTo>
                    <a:pt x="4027919" y="31750"/>
                  </a:lnTo>
                  <a:lnTo>
                    <a:pt x="3357372" y="31750"/>
                  </a:lnTo>
                  <a:lnTo>
                    <a:pt x="3357372" y="44450"/>
                  </a:lnTo>
                  <a:lnTo>
                    <a:pt x="4027919" y="44450"/>
                  </a:lnTo>
                  <a:lnTo>
                    <a:pt x="4027919" y="76200"/>
                  </a:lnTo>
                  <a:lnTo>
                    <a:pt x="4091419" y="44450"/>
                  </a:lnTo>
                  <a:lnTo>
                    <a:pt x="4104119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849335" y="5580261"/>
            <a:ext cx="33020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dirty="0">
                <a:latin typeface="Symbol"/>
                <a:cs typeface="Symbol"/>
              </a:rPr>
              <a:t></a:t>
            </a:r>
            <a:r>
              <a:rPr sz="2050" spc="165" dirty="0">
                <a:latin typeface="Times New Roman"/>
                <a:cs typeface="Times New Roman"/>
              </a:rPr>
              <a:t> </a:t>
            </a:r>
            <a:r>
              <a:rPr sz="2050" i="1" spc="-50" dirty="0">
                <a:latin typeface="Times New Roman"/>
                <a:cs typeface="Times New Roman"/>
              </a:rPr>
              <a:t>j</a:t>
            </a:r>
            <a:endParaRPr sz="20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50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4118" y="2618613"/>
            <a:ext cx="19113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 =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4: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QPSK.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8241" y="343661"/>
            <a:ext cx="5690235" cy="1217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LINEAR</a:t>
            </a:r>
            <a:r>
              <a:rPr sz="2400" spc="-45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MODULATION</a:t>
            </a:r>
            <a:r>
              <a:rPr sz="2400" spc="-60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II:</a:t>
            </a:r>
            <a:r>
              <a:rPr sz="2400" spc="-35" dirty="0">
                <a:latin typeface="Arial Black"/>
                <a:cs typeface="Arial Black"/>
              </a:rPr>
              <a:t> </a:t>
            </a:r>
            <a:r>
              <a:rPr sz="2400" spc="-20" dirty="0">
                <a:latin typeface="Arial Black"/>
                <a:cs typeface="Arial Black"/>
              </a:rPr>
              <a:t>MPSK</a:t>
            </a:r>
            <a:endParaRPr sz="24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505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Multi-ary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Phase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Shift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Keying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(MPSK)</a:t>
            </a:r>
            <a:endParaRPr sz="2000">
              <a:latin typeface="Times New Roman"/>
              <a:cs typeface="Times New Roman"/>
            </a:endParaRPr>
          </a:p>
          <a:p>
            <a:pPr marL="800100">
              <a:lnSpc>
                <a:spcPct val="100000"/>
              </a:lnSpc>
              <a:spcBef>
                <a:spcPts val="440"/>
              </a:spcBef>
              <a:tabLst>
                <a:tab pos="10864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Phase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modulation: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phase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carry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information.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31132" y="3145945"/>
            <a:ext cx="332740" cy="254000"/>
            <a:chOff x="2231132" y="3145945"/>
            <a:chExt cx="332740" cy="254000"/>
          </a:xfrm>
        </p:grpSpPr>
        <p:sp>
          <p:nvSpPr>
            <p:cNvPr id="9" name="object 9"/>
            <p:cNvSpPr/>
            <p:nvPr/>
          </p:nvSpPr>
          <p:spPr>
            <a:xfrm>
              <a:off x="2235071" y="3303747"/>
              <a:ext cx="25400" cy="14604"/>
            </a:xfrm>
            <a:custGeom>
              <a:avLst/>
              <a:gdLst/>
              <a:ahLst/>
              <a:cxnLst/>
              <a:rect l="l" t="t" r="r" b="b"/>
              <a:pathLst>
                <a:path w="25400" h="14604">
                  <a:moveTo>
                    <a:pt x="0" y="14082"/>
                  </a:moveTo>
                  <a:lnTo>
                    <a:pt x="24880" y="0"/>
                  </a:lnTo>
                </a:path>
              </a:pathLst>
            </a:custGeom>
            <a:ln w="78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59952" y="3307648"/>
              <a:ext cx="36195" cy="83820"/>
            </a:xfrm>
            <a:custGeom>
              <a:avLst/>
              <a:gdLst/>
              <a:ahLst/>
              <a:cxnLst/>
              <a:rect l="l" t="t" r="r" b="b"/>
              <a:pathLst>
                <a:path w="36194" h="83820">
                  <a:moveTo>
                    <a:pt x="0" y="0"/>
                  </a:moveTo>
                  <a:lnTo>
                    <a:pt x="35722" y="83741"/>
                  </a:lnTo>
                </a:path>
              </a:pathLst>
            </a:custGeom>
            <a:ln w="159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99690" y="3149955"/>
              <a:ext cx="264160" cy="241935"/>
            </a:xfrm>
            <a:custGeom>
              <a:avLst/>
              <a:gdLst/>
              <a:ahLst/>
              <a:cxnLst/>
              <a:rect l="l" t="t" r="r" b="b"/>
              <a:pathLst>
                <a:path w="264160" h="241935">
                  <a:moveTo>
                    <a:pt x="0" y="241433"/>
                  </a:moveTo>
                  <a:lnTo>
                    <a:pt x="46949" y="0"/>
                  </a:lnTo>
                </a:path>
                <a:path w="264160" h="241935">
                  <a:moveTo>
                    <a:pt x="46949" y="0"/>
                  </a:moveTo>
                  <a:lnTo>
                    <a:pt x="263692" y="0"/>
                  </a:lnTo>
                </a:path>
              </a:pathLst>
            </a:custGeom>
            <a:ln w="7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548858" y="3145945"/>
            <a:ext cx="332740" cy="254000"/>
            <a:chOff x="3548858" y="3145945"/>
            <a:chExt cx="332740" cy="254000"/>
          </a:xfrm>
        </p:grpSpPr>
        <p:sp>
          <p:nvSpPr>
            <p:cNvPr id="13" name="object 13"/>
            <p:cNvSpPr/>
            <p:nvPr/>
          </p:nvSpPr>
          <p:spPr>
            <a:xfrm>
              <a:off x="3552797" y="3303747"/>
              <a:ext cx="24765" cy="14604"/>
            </a:xfrm>
            <a:custGeom>
              <a:avLst/>
              <a:gdLst/>
              <a:ahLst/>
              <a:cxnLst/>
              <a:rect l="l" t="t" r="r" b="b"/>
              <a:pathLst>
                <a:path w="24764" h="14604">
                  <a:moveTo>
                    <a:pt x="0" y="14082"/>
                  </a:moveTo>
                  <a:lnTo>
                    <a:pt x="24735" y="0"/>
                  </a:lnTo>
                </a:path>
              </a:pathLst>
            </a:custGeom>
            <a:ln w="78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77533" y="3307647"/>
              <a:ext cx="36195" cy="83820"/>
            </a:xfrm>
            <a:custGeom>
              <a:avLst/>
              <a:gdLst/>
              <a:ahLst/>
              <a:cxnLst/>
              <a:rect l="l" t="t" r="r" b="b"/>
              <a:pathLst>
                <a:path w="36195" h="83820">
                  <a:moveTo>
                    <a:pt x="0" y="0"/>
                  </a:moveTo>
                  <a:lnTo>
                    <a:pt x="35818" y="83741"/>
                  </a:lnTo>
                </a:path>
              </a:pathLst>
            </a:custGeom>
            <a:ln w="159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17367" y="3149955"/>
              <a:ext cx="264160" cy="241935"/>
            </a:xfrm>
            <a:custGeom>
              <a:avLst/>
              <a:gdLst/>
              <a:ahLst/>
              <a:cxnLst/>
              <a:rect l="l" t="t" r="r" b="b"/>
              <a:pathLst>
                <a:path w="264160" h="241935">
                  <a:moveTo>
                    <a:pt x="0" y="241433"/>
                  </a:moveTo>
                  <a:lnTo>
                    <a:pt x="47383" y="0"/>
                  </a:lnTo>
                </a:path>
                <a:path w="264160" h="241935">
                  <a:moveTo>
                    <a:pt x="47383" y="0"/>
                  </a:moveTo>
                  <a:lnTo>
                    <a:pt x="263741" y="0"/>
                  </a:lnTo>
                </a:path>
              </a:pathLst>
            </a:custGeom>
            <a:ln w="7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954299" y="3145945"/>
            <a:ext cx="332105" cy="254000"/>
            <a:chOff x="4954299" y="3145945"/>
            <a:chExt cx="332105" cy="254000"/>
          </a:xfrm>
        </p:grpSpPr>
        <p:sp>
          <p:nvSpPr>
            <p:cNvPr id="17" name="object 17"/>
            <p:cNvSpPr/>
            <p:nvPr/>
          </p:nvSpPr>
          <p:spPr>
            <a:xfrm>
              <a:off x="4958238" y="3303747"/>
              <a:ext cx="24765" cy="14604"/>
            </a:xfrm>
            <a:custGeom>
              <a:avLst/>
              <a:gdLst/>
              <a:ahLst/>
              <a:cxnLst/>
              <a:rect l="l" t="t" r="r" b="b"/>
              <a:pathLst>
                <a:path w="24764" h="14604">
                  <a:moveTo>
                    <a:pt x="0" y="14082"/>
                  </a:moveTo>
                  <a:lnTo>
                    <a:pt x="24575" y="0"/>
                  </a:lnTo>
                </a:path>
              </a:pathLst>
            </a:custGeom>
            <a:ln w="78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82813" y="3307648"/>
              <a:ext cx="36195" cy="83820"/>
            </a:xfrm>
            <a:custGeom>
              <a:avLst/>
              <a:gdLst/>
              <a:ahLst/>
              <a:cxnLst/>
              <a:rect l="l" t="t" r="r" b="b"/>
              <a:pathLst>
                <a:path w="36195" h="83820">
                  <a:moveTo>
                    <a:pt x="0" y="0"/>
                  </a:moveTo>
                  <a:lnTo>
                    <a:pt x="35658" y="83741"/>
                  </a:lnTo>
                </a:path>
              </a:pathLst>
            </a:custGeom>
            <a:ln w="159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22487" y="3149955"/>
              <a:ext cx="264160" cy="241935"/>
            </a:xfrm>
            <a:custGeom>
              <a:avLst/>
              <a:gdLst/>
              <a:ahLst/>
              <a:cxnLst/>
              <a:rect l="l" t="t" r="r" b="b"/>
              <a:pathLst>
                <a:path w="264160" h="241935">
                  <a:moveTo>
                    <a:pt x="0" y="241433"/>
                  </a:moveTo>
                  <a:lnTo>
                    <a:pt x="47383" y="0"/>
                  </a:lnTo>
                </a:path>
                <a:path w="264160" h="241935">
                  <a:moveTo>
                    <a:pt x="47383" y="0"/>
                  </a:moveTo>
                  <a:lnTo>
                    <a:pt x="263741" y="0"/>
                  </a:lnTo>
                </a:path>
              </a:pathLst>
            </a:custGeom>
            <a:ln w="7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362309" y="3145945"/>
            <a:ext cx="332740" cy="254000"/>
            <a:chOff x="6362309" y="3145945"/>
            <a:chExt cx="332740" cy="254000"/>
          </a:xfrm>
        </p:grpSpPr>
        <p:sp>
          <p:nvSpPr>
            <p:cNvPr id="21" name="object 21"/>
            <p:cNvSpPr/>
            <p:nvPr/>
          </p:nvSpPr>
          <p:spPr>
            <a:xfrm>
              <a:off x="6366249" y="3303747"/>
              <a:ext cx="24765" cy="14604"/>
            </a:xfrm>
            <a:custGeom>
              <a:avLst/>
              <a:gdLst/>
              <a:ahLst/>
              <a:cxnLst/>
              <a:rect l="l" t="t" r="r" b="b"/>
              <a:pathLst>
                <a:path w="24764" h="14604">
                  <a:moveTo>
                    <a:pt x="0" y="14082"/>
                  </a:moveTo>
                  <a:lnTo>
                    <a:pt x="24414" y="0"/>
                  </a:lnTo>
                </a:path>
              </a:pathLst>
            </a:custGeom>
            <a:ln w="78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90664" y="3307648"/>
              <a:ext cx="36195" cy="83820"/>
            </a:xfrm>
            <a:custGeom>
              <a:avLst/>
              <a:gdLst/>
              <a:ahLst/>
              <a:cxnLst/>
              <a:rect l="l" t="t" r="r" b="b"/>
              <a:pathLst>
                <a:path w="36195" h="83820">
                  <a:moveTo>
                    <a:pt x="0" y="0"/>
                  </a:moveTo>
                  <a:lnTo>
                    <a:pt x="35818" y="83741"/>
                  </a:lnTo>
                </a:path>
              </a:pathLst>
            </a:custGeom>
            <a:ln w="159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30498" y="3149955"/>
              <a:ext cx="264160" cy="241935"/>
            </a:xfrm>
            <a:custGeom>
              <a:avLst/>
              <a:gdLst/>
              <a:ahLst/>
              <a:cxnLst/>
              <a:rect l="l" t="t" r="r" b="b"/>
              <a:pathLst>
                <a:path w="264159" h="241935">
                  <a:moveTo>
                    <a:pt x="0" y="241433"/>
                  </a:moveTo>
                  <a:lnTo>
                    <a:pt x="47383" y="0"/>
                  </a:lnTo>
                </a:path>
                <a:path w="264159" h="241935">
                  <a:moveTo>
                    <a:pt x="47383" y="0"/>
                  </a:moveTo>
                  <a:lnTo>
                    <a:pt x="264062" y="0"/>
                  </a:lnTo>
                </a:path>
              </a:pathLst>
            </a:custGeom>
            <a:ln w="7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118819" y="3317983"/>
            <a:ext cx="123189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0" dirty="0">
                <a:latin typeface="Symbol"/>
                <a:cs typeface="Symbol"/>
              </a:rPr>
              <a:t>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18819" y="3161064"/>
            <a:ext cx="123189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0" dirty="0">
                <a:latin typeface="Symbol"/>
                <a:cs typeface="Symbol"/>
              </a:rPr>
              <a:t>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19089" y="3301941"/>
            <a:ext cx="247015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dirty="0">
                <a:latin typeface="Symbol"/>
                <a:cs typeface="Symbol"/>
              </a:rPr>
              <a:t>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2250" spc="-89" baseline="-5555" dirty="0">
                <a:latin typeface="Symbol"/>
                <a:cs typeface="Symbol"/>
              </a:rPr>
              <a:t></a:t>
            </a:r>
            <a:endParaRPr sz="2250" baseline="-5555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89612" y="3301941"/>
            <a:ext cx="101600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0" dirty="0">
                <a:latin typeface="Symbol"/>
                <a:cs typeface="Symbol"/>
              </a:rPr>
              <a:t>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01762" y="3301941"/>
            <a:ext cx="101600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0" dirty="0">
                <a:latin typeface="Symbol"/>
                <a:cs typeface="Symbol"/>
              </a:rPr>
              <a:t>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581279" y="3301940"/>
            <a:ext cx="101600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0" dirty="0">
                <a:latin typeface="Symbol"/>
                <a:cs typeface="Symbol"/>
              </a:rPr>
              <a:t>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793429" y="3301940"/>
            <a:ext cx="101600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0" dirty="0">
                <a:latin typeface="Symbol"/>
                <a:cs typeface="Symbol"/>
              </a:rPr>
              <a:t>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176160" y="3301940"/>
            <a:ext cx="101600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0" dirty="0">
                <a:latin typeface="Symbol"/>
                <a:cs typeface="Symbol"/>
              </a:rPr>
              <a:t>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58514" y="3144241"/>
            <a:ext cx="101600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0" dirty="0">
                <a:latin typeface="Symbol"/>
                <a:cs typeface="Symbol"/>
              </a:rPr>
              <a:t>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58514" y="3301940"/>
            <a:ext cx="101600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0" dirty="0">
                <a:latin typeface="Symbol"/>
                <a:cs typeface="Symbol"/>
              </a:rPr>
              <a:t>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64212" y="2995547"/>
            <a:ext cx="92710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250" spc="150" baseline="-3703" dirty="0">
                <a:latin typeface="Symbol"/>
                <a:cs typeface="Symbol"/>
              </a:rPr>
              <a:t></a:t>
            </a:r>
            <a:r>
              <a:rPr sz="2250" spc="150" baseline="-35185" dirty="0">
                <a:latin typeface="Symbol"/>
                <a:cs typeface="Symbol"/>
              </a:rPr>
              <a:t></a:t>
            </a:r>
            <a:r>
              <a:rPr sz="2250" spc="195" baseline="-35185" dirty="0">
                <a:latin typeface="Times New Roman"/>
                <a:cs typeface="Times New Roman"/>
              </a:rPr>
              <a:t> </a:t>
            </a:r>
            <a:r>
              <a:rPr sz="2250" i="1" baseline="-35185" dirty="0">
                <a:latin typeface="Times New Roman"/>
                <a:cs typeface="Times New Roman"/>
              </a:rPr>
              <a:t>j</a:t>
            </a:r>
            <a:r>
              <a:rPr sz="2250" i="1" spc="-30" baseline="-35185" dirty="0">
                <a:latin typeface="Times New Roman"/>
                <a:cs typeface="Times New Roman"/>
              </a:rPr>
              <a:t> </a:t>
            </a:r>
            <a:r>
              <a:rPr sz="15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7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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2250" baseline="-3703" dirty="0">
                <a:latin typeface="Symbol"/>
                <a:cs typeface="Symbol"/>
              </a:rPr>
              <a:t></a:t>
            </a:r>
            <a:r>
              <a:rPr sz="2250" spc="-22" baseline="-3703" dirty="0">
                <a:latin typeface="Times New Roman"/>
                <a:cs typeface="Times New Roman"/>
              </a:rPr>
              <a:t> </a:t>
            </a:r>
            <a:r>
              <a:rPr sz="1500" spc="-50" dirty="0">
                <a:latin typeface="Symbol"/>
                <a:cs typeface="Symbol"/>
              </a:rPr>
              <a:t>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138060" y="2995546"/>
            <a:ext cx="220345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1455420" algn="l"/>
              </a:tabLst>
            </a:pPr>
            <a:r>
              <a:rPr sz="2250" spc="150" baseline="-3703" dirty="0">
                <a:latin typeface="Symbol"/>
                <a:cs typeface="Symbol"/>
              </a:rPr>
              <a:t></a:t>
            </a:r>
            <a:r>
              <a:rPr sz="2250" spc="150" baseline="-35185" dirty="0">
                <a:latin typeface="Symbol"/>
                <a:cs typeface="Symbol"/>
              </a:rPr>
              <a:t></a:t>
            </a:r>
            <a:r>
              <a:rPr sz="2250" spc="135" baseline="-35185" dirty="0">
                <a:latin typeface="Times New Roman"/>
                <a:cs typeface="Times New Roman"/>
              </a:rPr>
              <a:t> </a:t>
            </a:r>
            <a:r>
              <a:rPr sz="2250" i="1" baseline="-35185" dirty="0">
                <a:latin typeface="Times New Roman"/>
                <a:cs typeface="Times New Roman"/>
              </a:rPr>
              <a:t>j</a:t>
            </a:r>
            <a:r>
              <a:rPr sz="2250" i="1" spc="-120" baseline="-35185" dirty="0">
                <a:latin typeface="Times New Roman"/>
                <a:cs typeface="Times New Roman"/>
              </a:rPr>
              <a:t> </a:t>
            </a:r>
            <a:r>
              <a:rPr sz="15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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2250" spc="-75" baseline="-3703" dirty="0">
                <a:latin typeface="Symbol"/>
                <a:cs typeface="Symbol"/>
              </a:rPr>
              <a:t></a:t>
            </a:r>
            <a:r>
              <a:rPr sz="2250" baseline="-3703" dirty="0">
                <a:latin typeface="Times New Roman"/>
                <a:cs typeface="Times New Roman"/>
              </a:rPr>
              <a:t>	</a:t>
            </a:r>
            <a:r>
              <a:rPr sz="2250" spc="150" baseline="-3703" dirty="0">
                <a:latin typeface="Symbol"/>
                <a:cs typeface="Symbol"/>
              </a:rPr>
              <a:t></a:t>
            </a:r>
            <a:r>
              <a:rPr sz="2250" spc="150" baseline="-35185" dirty="0">
                <a:latin typeface="Symbol"/>
                <a:cs typeface="Symbol"/>
              </a:rPr>
              <a:t></a:t>
            </a:r>
            <a:r>
              <a:rPr sz="2250" spc="150" baseline="-35185" dirty="0">
                <a:latin typeface="Times New Roman"/>
                <a:cs typeface="Times New Roman"/>
              </a:rPr>
              <a:t> </a:t>
            </a:r>
            <a:r>
              <a:rPr sz="2250" i="1" baseline="-35185" dirty="0">
                <a:latin typeface="Times New Roman"/>
                <a:cs typeface="Times New Roman"/>
              </a:rPr>
              <a:t>j</a:t>
            </a:r>
            <a:r>
              <a:rPr sz="2250" i="1" spc="-104" baseline="-35185" dirty="0">
                <a:latin typeface="Times New Roman"/>
                <a:cs typeface="Times New Roman"/>
              </a:rPr>
              <a:t> </a:t>
            </a:r>
            <a:r>
              <a:rPr sz="15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5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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2250" spc="-75" baseline="-3703" dirty="0">
                <a:latin typeface="Symbol"/>
                <a:cs typeface="Symbol"/>
              </a:rPr>
              <a:t></a:t>
            </a:r>
            <a:endParaRPr sz="2250" baseline="-3703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92923" y="3117242"/>
            <a:ext cx="192214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771525" algn="l"/>
              </a:tabLst>
            </a:pPr>
            <a:r>
              <a:rPr sz="2250" spc="-1162" baseline="22222" dirty="0">
                <a:latin typeface="Times New Roman"/>
                <a:cs typeface="Times New Roman"/>
              </a:rPr>
              <a:t>~</a:t>
            </a:r>
            <a:r>
              <a:rPr sz="1500" i="1" spc="10" dirty="0">
                <a:latin typeface="Times New Roman"/>
                <a:cs typeface="Times New Roman"/>
              </a:rPr>
              <a:t>s</a:t>
            </a:r>
            <a:r>
              <a:rPr sz="1500" i="1" spc="-11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(</a:t>
            </a:r>
            <a:r>
              <a:rPr sz="1500" i="1" dirty="0">
                <a:latin typeface="Times New Roman"/>
                <a:cs typeface="Times New Roman"/>
              </a:rPr>
              <a:t>t</a:t>
            </a:r>
            <a:r>
              <a:rPr sz="1500" dirty="0">
                <a:latin typeface="Times New Roman"/>
                <a:cs typeface="Times New Roman"/>
              </a:rPr>
              <a:t>)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ymbol"/>
                <a:cs typeface="Symbol"/>
              </a:rPr>
              <a:t>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2250" spc="-75" baseline="35185" dirty="0">
                <a:latin typeface="Symbol"/>
                <a:cs typeface="Symbol"/>
              </a:rPr>
              <a:t></a:t>
            </a:r>
            <a:r>
              <a:rPr sz="2250" baseline="35185" dirty="0">
                <a:latin typeface="Times New Roman"/>
                <a:cs typeface="Times New Roman"/>
              </a:rPr>
              <a:t>	</a:t>
            </a:r>
            <a:r>
              <a:rPr sz="1500" i="1" dirty="0">
                <a:latin typeface="Times New Roman"/>
                <a:cs typeface="Times New Roman"/>
              </a:rPr>
              <a:t>E</a:t>
            </a:r>
            <a:r>
              <a:rPr sz="1500" i="1" spc="490" dirty="0">
                <a:latin typeface="Times New Roman"/>
                <a:cs typeface="Times New Roman"/>
              </a:rPr>
              <a:t> </a:t>
            </a:r>
            <a:r>
              <a:rPr sz="1500" spc="-55" dirty="0">
                <a:latin typeface="Times New Roman"/>
                <a:cs typeface="Times New Roman"/>
              </a:rPr>
              <a:t>exp</a:t>
            </a:r>
            <a:r>
              <a:rPr sz="1500" spc="-235" dirty="0">
                <a:latin typeface="Times New Roman"/>
                <a:cs typeface="Times New Roman"/>
              </a:rPr>
              <a:t> </a:t>
            </a:r>
            <a:r>
              <a:rPr sz="2250" spc="150" baseline="31481" dirty="0">
                <a:latin typeface="Symbol"/>
                <a:cs typeface="Symbol"/>
              </a:rPr>
              <a:t></a:t>
            </a:r>
            <a:r>
              <a:rPr sz="1500" spc="100" dirty="0">
                <a:latin typeface="Symbol"/>
                <a:cs typeface="Symbol"/>
              </a:rPr>
              <a:t></a:t>
            </a:r>
            <a:r>
              <a:rPr sz="1500" spc="160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j</a:t>
            </a:r>
            <a:r>
              <a:rPr sz="1500" i="1" spc="-85" dirty="0">
                <a:latin typeface="Times New Roman"/>
                <a:cs typeface="Times New Roman"/>
              </a:rPr>
              <a:t> </a:t>
            </a:r>
            <a:r>
              <a:rPr sz="2400" u="sng" baseline="32986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</a:t>
            </a:r>
            <a:r>
              <a:rPr sz="2400" spc="112" baseline="32986" dirty="0">
                <a:latin typeface="Times New Roman"/>
                <a:cs typeface="Times New Roman"/>
              </a:rPr>
              <a:t> </a:t>
            </a:r>
            <a:r>
              <a:rPr sz="2250" spc="-75" baseline="31481" dirty="0">
                <a:latin typeface="Symbol"/>
                <a:cs typeface="Symbol"/>
              </a:rPr>
              <a:t></a:t>
            </a:r>
            <a:endParaRPr sz="2250" baseline="31481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445071" y="3128201"/>
            <a:ext cx="1459230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995044" algn="l"/>
              </a:tabLst>
            </a:pPr>
            <a:r>
              <a:rPr sz="1500" i="1" dirty="0">
                <a:latin typeface="Times New Roman"/>
                <a:cs typeface="Times New Roman"/>
              </a:rPr>
              <a:t>E</a:t>
            </a:r>
            <a:r>
              <a:rPr sz="1275" i="1" baseline="-26143" dirty="0">
                <a:latin typeface="Times New Roman"/>
                <a:cs typeface="Times New Roman"/>
              </a:rPr>
              <a:t>s</a:t>
            </a:r>
            <a:r>
              <a:rPr sz="1275" i="1" spc="509" baseline="-26143" dirty="0">
                <a:latin typeface="Times New Roman"/>
                <a:cs typeface="Times New Roman"/>
              </a:rPr>
              <a:t> </a:t>
            </a:r>
            <a:r>
              <a:rPr sz="1500" spc="-55" dirty="0">
                <a:latin typeface="Times New Roman"/>
                <a:cs typeface="Times New Roman"/>
              </a:rPr>
              <a:t>exp</a:t>
            </a:r>
            <a:r>
              <a:rPr sz="1500" spc="-215" dirty="0">
                <a:latin typeface="Times New Roman"/>
                <a:cs typeface="Times New Roman"/>
              </a:rPr>
              <a:t> </a:t>
            </a:r>
            <a:r>
              <a:rPr sz="2250" spc="-75" baseline="-5555" dirty="0">
                <a:latin typeface="Symbol"/>
                <a:cs typeface="Symbol"/>
              </a:rPr>
              <a:t></a:t>
            </a:r>
            <a:r>
              <a:rPr sz="2250" baseline="-5555" dirty="0">
                <a:latin typeface="Times New Roman"/>
                <a:cs typeface="Times New Roman"/>
              </a:rPr>
              <a:t>	</a:t>
            </a:r>
            <a:r>
              <a:rPr sz="2250" baseline="-44444" dirty="0">
                <a:latin typeface="Times New Roman"/>
                <a:cs typeface="Times New Roman"/>
              </a:rPr>
              <a:t>4</a:t>
            </a:r>
            <a:r>
              <a:rPr sz="2250" spc="555" baseline="-44444" dirty="0">
                <a:latin typeface="Times New Roman"/>
                <a:cs typeface="Times New Roman"/>
              </a:rPr>
              <a:t> </a:t>
            </a:r>
            <a:r>
              <a:rPr sz="2250" spc="-37" baseline="-5555" dirty="0">
                <a:latin typeface="Symbol"/>
                <a:cs typeface="Symbol"/>
              </a:rPr>
              <a:t></a:t>
            </a:r>
            <a:r>
              <a:rPr sz="1500" spc="-25" dirty="0">
                <a:latin typeface="Times New Roman"/>
                <a:cs typeface="Times New Roman"/>
              </a:rPr>
              <a:t>,</a:t>
            </a:r>
            <a:r>
              <a:rPr sz="2250" spc="-37" baseline="-9259" dirty="0">
                <a:latin typeface="Symbol"/>
                <a:cs typeface="Symbol"/>
              </a:rPr>
              <a:t></a:t>
            </a:r>
            <a:endParaRPr sz="2250" baseline="-9259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208862" y="3128201"/>
            <a:ext cx="3203575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473709" algn="l"/>
                <a:tab pos="1411605" algn="l"/>
                <a:tab pos="1878330" algn="l"/>
                <a:tab pos="2818765" algn="l"/>
              </a:tabLst>
            </a:pPr>
            <a:r>
              <a:rPr sz="2250" baseline="-44444" dirty="0">
                <a:latin typeface="Times New Roman"/>
                <a:cs typeface="Times New Roman"/>
              </a:rPr>
              <a:t>4</a:t>
            </a:r>
            <a:r>
              <a:rPr sz="2250" spc="-37" baseline="-44444" dirty="0">
                <a:latin typeface="Times New Roman"/>
                <a:cs typeface="Times New Roman"/>
              </a:rPr>
              <a:t> </a:t>
            </a:r>
            <a:r>
              <a:rPr sz="2250" spc="-37" baseline="-5555" dirty="0">
                <a:latin typeface="Symbol"/>
                <a:cs typeface="Symbol"/>
              </a:rPr>
              <a:t></a:t>
            </a:r>
            <a:r>
              <a:rPr sz="1500" spc="-25" dirty="0">
                <a:latin typeface="Times New Roman"/>
                <a:cs typeface="Times New Roman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i="1" dirty="0">
                <a:latin typeface="Times New Roman"/>
                <a:cs typeface="Times New Roman"/>
              </a:rPr>
              <a:t>E</a:t>
            </a:r>
            <a:r>
              <a:rPr sz="1275" i="1" baseline="-26143" dirty="0">
                <a:latin typeface="Times New Roman"/>
                <a:cs typeface="Times New Roman"/>
              </a:rPr>
              <a:t>s</a:t>
            </a:r>
            <a:r>
              <a:rPr sz="1275" i="1" spc="509" baseline="-26143" dirty="0">
                <a:latin typeface="Times New Roman"/>
                <a:cs typeface="Times New Roman"/>
              </a:rPr>
              <a:t> </a:t>
            </a:r>
            <a:r>
              <a:rPr sz="1500" spc="-55" dirty="0">
                <a:latin typeface="Times New Roman"/>
                <a:cs typeface="Times New Roman"/>
              </a:rPr>
              <a:t>exp</a:t>
            </a:r>
            <a:r>
              <a:rPr sz="1500" spc="-215" dirty="0">
                <a:latin typeface="Times New Roman"/>
                <a:cs typeface="Times New Roman"/>
              </a:rPr>
              <a:t> </a:t>
            </a:r>
            <a:r>
              <a:rPr sz="2250" spc="-75" baseline="-5555" dirty="0">
                <a:latin typeface="Symbol"/>
                <a:cs typeface="Symbol"/>
              </a:rPr>
              <a:t></a:t>
            </a:r>
            <a:r>
              <a:rPr sz="2250" baseline="-5555" dirty="0">
                <a:latin typeface="Times New Roman"/>
                <a:cs typeface="Times New Roman"/>
              </a:rPr>
              <a:t>	</a:t>
            </a:r>
            <a:r>
              <a:rPr sz="2250" baseline="-44444" dirty="0">
                <a:latin typeface="Times New Roman"/>
                <a:cs typeface="Times New Roman"/>
              </a:rPr>
              <a:t>4</a:t>
            </a:r>
            <a:r>
              <a:rPr sz="2250" spc="480" baseline="-44444" dirty="0">
                <a:latin typeface="Times New Roman"/>
                <a:cs typeface="Times New Roman"/>
              </a:rPr>
              <a:t> </a:t>
            </a:r>
            <a:r>
              <a:rPr sz="2250" spc="-37" baseline="-5555" dirty="0">
                <a:latin typeface="Symbol"/>
                <a:cs typeface="Symbol"/>
              </a:rPr>
              <a:t></a:t>
            </a:r>
            <a:r>
              <a:rPr sz="1500" spc="-25" dirty="0">
                <a:latin typeface="Times New Roman"/>
                <a:cs typeface="Times New Roman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i="1" dirty="0">
                <a:latin typeface="Times New Roman"/>
                <a:cs typeface="Times New Roman"/>
              </a:rPr>
              <a:t>E</a:t>
            </a:r>
            <a:r>
              <a:rPr sz="1275" i="1" baseline="-26143" dirty="0">
                <a:latin typeface="Times New Roman"/>
                <a:cs typeface="Times New Roman"/>
              </a:rPr>
              <a:t>s</a:t>
            </a:r>
            <a:r>
              <a:rPr sz="1275" i="1" spc="509" baseline="-26143" dirty="0">
                <a:latin typeface="Times New Roman"/>
                <a:cs typeface="Times New Roman"/>
              </a:rPr>
              <a:t> </a:t>
            </a:r>
            <a:r>
              <a:rPr sz="1500" spc="-55" dirty="0">
                <a:latin typeface="Times New Roman"/>
                <a:cs typeface="Times New Roman"/>
              </a:rPr>
              <a:t>exp</a:t>
            </a:r>
            <a:r>
              <a:rPr sz="1500" spc="-220" dirty="0">
                <a:latin typeface="Times New Roman"/>
                <a:cs typeface="Times New Roman"/>
              </a:rPr>
              <a:t> </a:t>
            </a:r>
            <a:r>
              <a:rPr sz="2250" spc="-75" baseline="-5555" dirty="0">
                <a:latin typeface="Symbol"/>
                <a:cs typeface="Symbol"/>
              </a:rPr>
              <a:t></a:t>
            </a:r>
            <a:r>
              <a:rPr sz="2250" baseline="-5555" dirty="0">
                <a:latin typeface="Times New Roman"/>
                <a:cs typeface="Times New Roman"/>
              </a:rPr>
              <a:t>	</a:t>
            </a:r>
            <a:r>
              <a:rPr sz="2250" baseline="-44444" dirty="0">
                <a:latin typeface="Times New Roman"/>
                <a:cs typeface="Times New Roman"/>
              </a:rPr>
              <a:t>4</a:t>
            </a:r>
            <a:r>
              <a:rPr sz="2250" spc="502" baseline="-44444" dirty="0">
                <a:latin typeface="Times New Roman"/>
                <a:cs typeface="Times New Roman"/>
              </a:rPr>
              <a:t> </a:t>
            </a:r>
            <a:r>
              <a:rPr sz="2250" spc="-37" baseline="-5555" dirty="0">
                <a:latin typeface="Symbol"/>
                <a:cs typeface="Symbol"/>
              </a:rPr>
              <a:t></a:t>
            </a:r>
            <a:r>
              <a:rPr sz="1500" spc="-25" dirty="0">
                <a:latin typeface="Times New Roman"/>
                <a:cs typeface="Times New Roman"/>
              </a:rPr>
              <a:t>,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74419" y="3256578"/>
            <a:ext cx="70485" cy="1612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50" dirty="0">
                <a:latin typeface="Times New Roman"/>
                <a:cs typeface="Times New Roman"/>
              </a:rPr>
              <a:t>s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644024" y="1646210"/>
            <a:ext cx="255079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50" i="1" spc="55" dirty="0">
                <a:latin typeface="Times New Roman"/>
                <a:cs typeface="Times New Roman"/>
              </a:rPr>
              <a:t>m</a:t>
            </a:r>
            <a:r>
              <a:rPr sz="2350" spc="55" dirty="0">
                <a:latin typeface="Times New Roman"/>
                <a:cs typeface="Times New Roman"/>
              </a:rPr>
              <a:t>(</a:t>
            </a:r>
            <a:r>
              <a:rPr sz="2350" i="1" spc="55" dirty="0">
                <a:latin typeface="Times New Roman"/>
                <a:cs typeface="Times New Roman"/>
              </a:rPr>
              <a:t>t</a:t>
            </a:r>
            <a:r>
              <a:rPr sz="2350" spc="55" dirty="0">
                <a:latin typeface="Times New Roman"/>
                <a:cs typeface="Times New Roman"/>
              </a:rPr>
              <a:t>)</a:t>
            </a:r>
            <a:r>
              <a:rPr sz="2350" spc="-335" dirty="0">
                <a:latin typeface="Times New Roman"/>
                <a:cs typeface="Times New Roman"/>
              </a:rPr>
              <a:t> </a:t>
            </a:r>
            <a:r>
              <a:rPr sz="2350" spc="-105" dirty="0">
                <a:latin typeface="Symbol"/>
                <a:cs typeface="Symbol"/>
              </a:rPr>
              <a:t></a:t>
            </a:r>
            <a:r>
              <a:rPr sz="3100" spc="-105" dirty="0">
                <a:latin typeface="Symbol"/>
                <a:cs typeface="Symbol"/>
              </a:rPr>
              <a:t></a:t>
            </a:r>
            <a:r>
              <a:rPr sz="2350" spc="-105" dirty="0">
                <a:latin typeface="Times New Roman"/>
                <a:cs typeface="Times New Roman"/>
              </a:rPr>
              <a:t>0,1,</a:t>
            </a:r>
            <a:r>
              <a:rPr sz="2350" spc="-105" dirty="0">
                <a:latin typeface="Segoe UI Symbol"/>
                <a:cs typeface="Segoe UI Symbol"/>
              </a:rPr>
              <a:t></a:t>
            </a:r>
            <a:r>
              <a:rPr sz="2350" spc="-105" dirty="0">
                <a:latin typeface="Times New Roman"/>
                <a:cs typeface="Times New Roman"/>
              </a:rPr>
              <a:t>,</a:t>
            </a:r>
            <a:r>
              <a:rPr sz="2350" spc="-275" dirty="0">
                <a:latin typeface="Times New Roman"/>
                <a:cs typeface="Times New Roman"/>
              </a:rPr>
              <a:t> </a:t>
            </a:r>
            <a:r>
              <a:rPr sz="2350" i="1" spc="95" dirty="0">
                <a:latin typeface="Times New Roman"/>
                <a:cs typeface="Times New Roman"/>
              </a:rPr>
              <a:t>M</a:t>
            </a:r>
            <a:r>
              <a:rPr sz="2350" i="1" spc="110" dirty="0">
                <a:latin typeface="Times New Roman"/>
                <a:cs typeface="Times New Roman"/>
              </a:rPr>
              <a:t> </a:t>
            </a:r>
            <a:r>
              <a:rPr sz="2350" spc="-95" dirty="0">
                <a:latin typeface="Symbol"/>
                <a:cs typeface="Symbol"/>
              </a:rPr>
              <a:t></a:t>
            </a:r>
            <a:r>
              <a:rPr sz="2350" spc="-95" dirty="0">
                <a:latin typeface="Times New Roman"/>
                <a:cs typeface="Times New Roman"/>
              </a:rPr>
              <a:t>1</a:t>
            </a:r>
            <a:r>
              <a:rPr sz="3100" spc="-95" dirty="0">
                <a:latin typeface="Symbol"/>
                <a:cs typeface="Symbol"/>
              </a:rPr>
              <a:t></a:t>
            </a:r>
            <a:endParaRPr sz="3100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66368" y="3605178"/>
            <a:ext cx="1840864" cy="72453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95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=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8: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8PSK.</a:t>
            </a:r>
            <a:endParaRPr sz="20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445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3</a:t>
            </a:r>
            <a:r>
              <a:rPr sz="1800" spc="-10" dirty="0">
                <a:latin typeface="Times New Roman"/>
                <a:cs typeface="Times New Roman"/>
              </a:rPr>
              <a:t> bits/sym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946150" y="3301940"/>
            <a:ext cx="568960" cy="663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120"/>
              </a:spcBef>
            </a:pPr>
            <a:r>
              <a:rPr sz="1500" spc="-50" dirty="0">
                <a:latin typeface="Symbol"/>
                <a:cs typeface="Symbol"/>
              </a:rPr>
              <a:t></a:t>
            </a:r>
            <a:endParaRPr sz="1500">
              <a:latin typeface="Symbol"/>
              <a:cs typeface="Symbol"/>
            </a:endParaRPr>
          </a:p>
          <a:p>
            <a:pPr marR="45720" algn="r">
              <a:lnSpc>
                <a:spcPct val="100000"/>
              </a:lnSpc>
              <a:spcBef>
                <a:spcPts val="1280"/>
              </a:spcBef>
            </a:pPr>
            <a:r>
              <a:rPr sz="1600" dirty="0">
                <a:latin typeface="Symbol"/>
                <a:cs typeface="Symbol"/>
              </a:rPr>
              <a:t></a:t>
            </a:r>
            <a:r>
              <a:rPr sz="1275" baseline="-26143" dirty="0">
                <a:latin typeface="Times New Roman"/>
                <a:cs typeface="Times New Roman"/>
              </a:rPr>
              <a:t>0</a:t>
            </a:r>
            <a:r>
              <a:rPr sz="1275" spc="480" baseline="-26143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ymbol"/>
                <a:cs typeface="Symbol"/>
              </a:rPr>
              <a:t>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spc="-50" dirty="0">
                <a:latin typeface="Times New Roman"/>
                <a:cs typeface="Times New Roman"/>
              </a:rPr>
              <a:t>0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409444" y="1706879"/>
            <a:ext cx="2586355" cy="547370"/>
            <a:chOff x="2409444" y="1706879"/>
            <a:chExt cx="2586355" cy="547370"/>
          </a:xfrm>
        </p:grpSpPr>
        <p:sp>
          <p:nvSpPr>
            <p:cNvPr id="44" name="object 44"/>
            <p:cNvSpPr/>
            <p:nvPr/>
          </p:nvSpPr>
          <p:spPr>
            <a:xfrm>
              <a:off x="2409444" y="1706879"/>
              <a:ext cx="2586355" cy="547370"/>
            </a:xfrm>
            <a:custGeom>
              <a:avLst/>
              <a:gdLst/>
              <a:ahLst/>
              <a:cxnLst/>
              <a:rect l="l" t="t" r="r" b="b"/>
              <a:pathLst>
                <a:path w="2586354" h="547369">
                  <a:moveTo>
                    <a:pt x="2586228" y="0"/>
                  </a:moveTo>
                  <a:lnTo>
                    <a:pt x="0" y="0"/>
                  </a:lnTo>
                  <a:lnTo>
                    <a:pt x="0" y="547115"/>
                  </a:lnTo>
                  <a:lnTo>
                    <a:pt x="2586228" y="547115"/>
                  </a:lnTo>
                  <a:lnTo>
                    <a:pt x="2586228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945429" y="1998413"/>
              <a:ext cx="24765" cy="14604"/>
            </a:xfrm>
            <a:custGeom>
              <a:avLst/>
              <a:gdLst/>
              <a:ahLst/>
              <a:cxnLst/>
              <a:rect l="l" t="t" r="r" b="b"/>
              <a:pathLst>
                <a:path w="24764" h="14605">
                  <a:moveTo>
                    <a:pt x="0" y="14064"/>
                  </a:moveTo>
                  <a:lnTo>
                    <a:pt x="24357" y="0"/>
                  </a:lnTo>
                </a:path>
              </a:pathLst>
            </a:custGeom>
            <a:ln w="7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969786" y="2002324"/>
              <a:ext cx="36195" cy="84455"/>
            </a:xfrm>
            <a:custGeom>
              <a:avLst/>
              <a:gdLst/>
              <a:ahLst/>
              <a:cxnLst/>
              <a:rect l="l" t="t" r="r" b="b"/>
              <a:pathLst>
                <a:path w="36194" h="84455">
                  <a:moveTo>
                    <a:pt x="0" y="0"/>
                  </a:moveTo>
                  <a:lnTo>
                    <a:pt x="35920" y="84010"/>
                  </a:lnTo>
                </a:path>
              </a:pathLst>
            </a:custGeom>
            <a:ln w="15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009700" y="1844441"/>
              <a:ext cx="263525" cy="241935"/>
            </a:xfrm>
            <a:custGeom>
              <a:avLst/>
              <a:gdLst/>
              <a:ahLst/>
              <a:cxnLst/>
              <a:rect l="l" t="t" r="r" b="b"/>
              <a:pathLst>
                <a:path w="263525" h="241935">
                  <a:moveTo>
                    <a:pt x="0" y="241893"/>
                  </a:moveTo>
                  <a:lnTo>
                    <a:pt x="47085" y="0"/>
                  </a:lnTo>
                </a:path>
                <a:path w="263525" h="241935">
                  <a:moveTo>
                    <a:pt x="47085" y="0"/>
                  </a:moveTo>
                  <a:lnTo>
                    <a:pt x="263392" y="0"/>
                  </a:lnTo>
                </a:path>
              </a:pathLst>
            </a:custGeom>
            <a:ln w="7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4889884" y="1996595"/>
            <a:ext cx="88900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500" spc="-50" dirty="0">
                <a:latin typeface="Symbol"/>
                <a:cs typeface="Symbol"/>
              </a:rPr>
              <a:t>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580010" y="1996595"/>
            <a:ext cx="88900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500" spc="-50" dirty="0">
                <a:latin typeface="Symbol"/>
                <a:cs typeface="Symbol"/>
              </a:rPr>
              <a:t>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554610" y="1838718"/>
            <a:ext cx="1461770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  <a:tabLst>
                <a:tab pos="1242060" algn="l"/>
              </a:tabLst>
            </a:pPr>
            <a:r>
              <a:rPr sz="1500" spc="-50" dirty="0">
                <a:latin typeface="Symbol"/>
                <a:cs typeface="Symbol"/>
              </a:rPr>
              <a:t>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275" baseline="-16339" dirty="0">
                <a:latin typeface="Times New Roman"/>
                <a:cs typeface="Times New Roman"/>
              </a:rPr>
              <a:t>0</a:t>
            </a:r>
            <a:r>
              <a:rPr sz="1275" spc="135" baseline="-16339" dirty="0">
                <a:latin typeface="Times New Roman"/>
                <a:cs typeface="Times New Roman"/>
              </a:rPr>
              <a:t> </a:t>
            </a:r>
            <a:r>
              <a:rPr sz="1500" spc="-50" dirty="0">
                <a:latin typeface="Symbol"/>
                <a:cs typeface="Symbol"/>
              </a:rPr>
              <a:t>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254041" y="1973539"/>
            <a:ext cx="177165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500" i="1" spc="-50" dirty="0">
                <a:latin typeface="Times New Roman"/>
                <a:cs typeface="Times New Roman"/>
              </a:rPr>
              <a:t>M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413178" y="1811809"/>
            <a:ext cx="259080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661035" algn="l"/>
              </a:tabLst>
            </a:pPr>
            <a:r>
              <a:rPr sz="2250" spc="-1162" baseline="22222" dirty="0">
                <a:latin typeface="Times New Roman"/>
                <a:cs typeface="Times New Roman"/>
              </a:rPr>
              <a:t>~</a:t>
            </a:r>
            <a:r>
              <a:rPr sz="1500" i="1" spc="5" dirty="0">
                <a:latin typeface="Times New Roman"/>
                <a:cs typeface="Times New Roman"/>
              </a:rPr>
              <a:t>s</a:t>
            </a:r>
            <a:r>
              <a:rPr sz="1500" i="1" spc="-10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(</a:t>
            </a:r>
            <a:r>
              <a:rPr sz="1500" i="1" dirty="0">
                <a:latin typeface="Times New Roman"/>
                <a:cs typeface="Times New Roman"/>
              </a:rPr>
              <a:t>t</a:t>
            </a:r>
            <a:r>
              <a:rPr sz="1500" dirty="0">
                <a:latin typeface="Times New Roman"/>
                <a:cs typeface="Times New Roman"/>
              </a:rPr>
              <a:t>)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-50" dirty="0">
                <a:latin typeface="Symbol"/>
                <a:cs typeface="Symbol"/>
              </a:rPr>
              <a:t>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i="1" dirty="0">
                <a:latin typeface="Times New Roman"/>
                <a:cs typeface="Times New Roman"/>
              </a:rPr>
              <a:t>E</a:t>
            </a:r>
            <a:r>
              <a:rPr sz="1500" i="1" spc="70" dirty="0">
                <a:latin typeface="Times New Roman"/>
                <a:cs typeface="Times New Roman"/>
              </a:rPr>
              <a:t>  </a:t>
            </a:r>
            <a:r>
              <a:rPr sz="1500" spc="-50" dirty="0">
                <a:latin typeface="Times New Roman"/>
                <a:cs typeface="Times New Roman"/>
              </a:rPr>
              <a:t>exp</a:t>
            </a:r>
            <a:r>
              <a:rPr sz="1500" spc="-220" dirty="0">
                <a:latin typeface="Times New Roman"/>
                <a:cs typeface="Times New Roman"/>
              </a:rPr>
              <a:t> </a:t>
            </a:r>
            <a:r>
              <a:rPr sz="2250" spc="150" baseline="31481" dirty="0">
                <a:latin typeface="Symbol"/>
                <a:cs typeface="Symbol"/>
              </a:rPr>
              <a:t></a:t>
            </a:r>
            <a:r>
              <a:rPr sz="1500" spc="100" dirty="0">
                <a:latin typeface="Symbol"/>
                <a:cs typeface="Symbol"/>
              </a:rPr>
              <a:t></a:t>
            </a:r>
            <a:r>
              <a:rPr sz="1500" spc="17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j</a:t>
            </a:r>
            <a:r>
              <a:rPr sz="1500" dirty="0">
                <a:latin typeface="Times New Roman"/>
                <a:cs typeface="Times New Roman"/>
              </a:rPr>
              <a:t>2</a:t>
            </a:r>
            <a:r>
              <a:rPr sz="1600" dirty="0">
                <a:latin typeface="Symbol"/>
                <a:cs typeface="Symbol"/>
              </a:rPr>
              <a:t>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2250" i="1" u="sng" baseline="351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</a:t>
            </a:r>
            <a:r>
              <a:rPr sz="2250" u="sng" baseline="351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250" i="1" u="sng" baseline="351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2250" u="sng" baseline="351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r>
              <a:rPr sz="2250" spc="22" baseline="35185" dirty="0">
                <a:latin typeface="Times New Roman"/>
                <a:cs typeface="Times New Roman"/>
              </a:rPr>
              <a:t> </a:t>
            </a:r>
            <a:r>
              <a:rPr sz="1500" spc="50" dirty="0">
                <a:latin typeface="Symbol"/>
                <a:cs typeface="Symbol"/>
              </a:rPr>
              <a:t></a:t>
            </a:r>
            <a:r>
              <a:rPr sz="1600" spc="50" dirty="0">
                <a:latin typeface="Symbol"/>
                <a:cs typeface="Symbol"/>
              </a:rPr>
              <a:t></a:t>
            </a:r>
            <a:r>
              <a:rPr sz="1600" spc="430" dirty="0">
                <a:latin typeface="Times New Roman"/>
                <a:cs typeface="Times New Roman"/>
              </a:rPr>
              <a:t> </a:t>
            </a:r>
            <a:r>
              <a:rPr sz="2250" spc="-75" baseline="31481" dirty="0">
                <a:latin typeface="Symbol"/>
                <a:cs typeface="Symbol"/>
              </a:rPr>
              <a:t></a:t>
            </a:r>
            <a:endParaRPr sz="2250" baseline="31481">
              <a:latin typeface="Symbol"/>
              <a:cs typeface="Symbo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196875" y="1951679"/>
            <a:ext cx="5778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850" i="1" spc="-50" dirty="0">
                <a:latin typeface="Times New Roman"/>
                <a:cs typeface="Times New Roman"/>
              </a:rPr>
              <a:t>s</a:t>
            </a:r>
            <a:endParaRPr sz="850"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537716" y="3948684"/>
            <a:ext cx="2822575" cy="2194560"/>
            <a:chOff x="1537716" y="3948684"/>
            <a:chExt cx="2822575" cy="2194560"/>
          </a:xfrm>
        </p:grpSpPr>
        <p:sp>
          <p:nvSpPr>
            <p:cNvPr id="55" name="object 55"/>
            <p:cNvSpPr/>
            <p:nvPr/>
          </p:nvSpPr>
          <p:spPr>
            <a:xfrm>
              <a:off x="1537716" y="3948684"/>
              <a:ext cx="2822575" cy="2194560"/>
            </a:xfrm>
            <a:custGeom>
              <a:avLst/>
              <a:gdLst/>
              <a:ahLst/>
              <a:cxnLst/>
              <a:rect l="l" t="t" r="r" b="b"/>
              <a:pathLst>
                <a:path w="2822575" h="2194560">
                  <a:moveTo>
                    <a:pt x="2822448" y="1246644"/>
                  </a:moveTo>
                  <a:lnTo>
                    <a:pt x="2809748" y="1240282"/>
                  </a:lnTo>
                  <a:lnTo>
                    <a:pt x="2746248" y="1208532"/>
                  </a:lnTo>
                  <a:lnTo>
                    <a:pt x="2746248" y="1240282"/>
                  </a:lnTo>
                  <a:lnTo>
                    <a:pt x="1300226" y="1240282"/>
                  </a:lnTo>
                  <a:lnTo>
                    <a:pt x="1300226" y="76200"/>
                  </a:lnTo>
                  <a:lnTo>
                    <a:pt x="1331976" y="76200"/>
                  </a:lnTo>
                  <a:lnTo>
                    <a:pt x="1325626" y="63500"/>
                  </a:lnTo>
                  <a:lnTo>
                    <a:pt x="1293876" y="0"/>
                  </a:lnTo>
                  <a:lnTo>
                    <a:pt x="1255776" y="76200"/>
                  </a:lnTo>
                  <a:lnTo>
                    <a:pt x="1287526" y="76200"/>
                  </a:lnTo>
                  <a:lnTo>
                    <a:pt x="1287526" y="1240282"/>
                  </a:lnTo>
                  <a:lnTo>
                    <a:pt x="0" y="1240282"/>
                  </a:lnTo>
                  <a:lnTo>
                    <a:pt x="0" y="1252994"/>
                  </a:lnTo>
                  <a:lnTo>
                    <a:pt x="1287526" y="1252994"/>
                  </a:lnTo>
                  <a:lnTo>
                    <a:pt x="1287526" y="2194560"/>
                  </a:lnTo>
                  <a:lnTo>
                    <a:pt x="1300226" y="2194560"/>
                  </a:lnTo>
                  <a:lnTo>
                    <a:pt x="1300226" y="1252994"/>
                  </a:lnTo>
                  <a:lnTo>
                    <a:pt x="2746248" y="1252994"/>
                  </a:lnTo>
                  <a:lnTo>
                    <a:pt x="2746248" y="1284732"/>
                  </a:lnTo>
                  <a:lnTo>
                    <a:pt x="2809748" y="1252994"/>
                  </a:lnTo>
                  <a:lnTo>
                    <a:pt x="2822448" y="12466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086356" y="4405884"/>
              <a:ext cx="1460500" cy="1416050"/>
            </a:xfrm>
            <a:custGeom>
              <a:avLst/>
              <a:gdLst/>
              <a:ahLst/>
              <a:cxnLst/>
              <a:rect l="l" t="t" r="r" b="b"/>
              <a:pathLst>
                <a:path w="1460500" h="1416050">
                  <a:moveTo>
                    <a:pt x="0" y="707898"/>
                  </a:moveTo>
                  <a:lnTo>
                    <a:pt x="1552" y="661359"/>
                  </a:lnTo>
                  <a:lnTo>
                    <a:pt x="6145" y="615624"/>
                  </a:lnTo>
                  <a:lnTo>
                    <a:pt x="13683" y="570784"/>
                  </a:lnTo>
                  <a:lnTo>
                    <a:pt x="24070" y="526935"/>
                  </a:lnTo>
                  <a:lnTo>
                    <a:pt x="37209" y="484168"/>
                  </a:lnTo>
                  <a:lnTo>
                    <a:pt x="53005" y="442578"/>
                  </a:lnTo>
                  <a:lnTo>
                    <a:pt x="71361" y="402257"/>
                  </a:lnTo>
                  <a:lnTo>
                    <a:pt x="92181" y="363299"/>
                  </a:lnTo>
                  <a:lnTo>
                    <a:pt x="115369" y="325798"/>
                  </a:lnTo>
                  <a:lnTo>
                    <a:pt x="140829" y="289846"/>
                  </a:lnTo>
                  <a:lnTo>
                    <a:pt x="168465" y="255537"/>
                  </a:lnTo>
                  <a:lnTo>
                    <a:pt x="198181" y="222965"/>
                  </a:lnTo>
                  <a:lnTo>
                    <a:pt x="229880" y="192222"/>
                  </a:lnTo>
                  <a:lnTo>
                    <a:pt x="263466" y="163402"/>
                  </a:lnTo>
                  <a:lnTo>
                    <a:pt x="298844" y="136599"/>
                  </a:lnTo>
                  <a:lnTo>
                    <a:pt x="335917" y="111905"/>
                  </a:lnTo>
                  <a:lnTo>
                    <a:pt x="374589" y="89414"/>
                  </a:lnTo>
                  <a:lnTo>
                    <a:pt x="414763" y="69220"/>
                  </a:lnTo>
                  <a:lnTo>
                    <a:pt x="456345" y="51415"/>
                  </a:lnTo>
                  <a:lnTo>
                    <a:pt x="499238" y="36094"/>
                  </a:lnTo>
                  <a:lnTo>
                    <a:pt x="543344" y="23349"/>
                  </a:lnTo>
                  <a:lnTo>
                    <a:pt x="588570" y="13274"/>
                  </a:lnTo>
                  <a:lnTo>
                    <a:pt x="634818" y="5961"/>
                  </a:lnTo>
                  <a:lnTo>
                    <a:pt x="681991" y="1506"/>
                  </a:lnTo>
                  <a:lnTo>
                    <a:pt x="729995" y="0"/>
                  </a:lnTo>
                  <a:lnTo>
                    <a:pt x="778000" y="1506"/>
                  </a:lnTo>
                  <a:lnTo>
                    <a:pt x="825173" y="5961"/>
                  </a:lnTo>
                  <a:lnTo>
                    <a:pt x="871421" y="13274"/>
                  </a:lnTo>
                  <a:lnTo>
                    <a:pt x="916647" y="23349"/>
                  </a:lnTo>
                  <a:lnTo>
                    <a:pt x="960753" y="36094"/>
                  </a:lnTo>
                  <a:lnTo>
                    <a:pt x="1003646" y="51415"/>
                  </a:lnTo>
                  <a:lnTo>
                    <a:pt x="1045228" y="69220"/>
                  </a:lnTo>
                  <a:lnTo>
                    <a:pt x="1085402" y="89414"/>
                  </a:lnTo>
                  <a:lnTo>
                    <a:pt x="1124074" y="111905"/>
                  </a:lnTo>
                  <a:lnTo>
                    <a:pt x="1161147" y="136599"/>
                  </a:lnTo>
                  <a:lnTo>
                    <a:pt x="1196525" y="163402"/>
                  </a:lnTo>
                  <a:lnTo>
                    <a:pt x="1230111" y="192222"/>
                  </a:lnTo>
                  <a:lnTo>
                    <a:pt x="1261810" y="222965"/>
                  </a:lnTo>
                  <a:lnTo>
                    <a:pt x="1291526" y="255537"/>
                  </a:lnTo>
                  <a:lnTo>
                    <a:pt x="1319162" y="289846"/>
                  </a:lnTo>
                  <a:lnTo>
                    <a:pt x="1344622" y="325798"/>
                  </a:lnTo>
                  <a:lnTo>
                    <a:pt x="1367810" y="363299"/>
                  </a:lnTo>
                  <a:lnTo>
                    <a:pt x="1388630" y="402257"/>
                  </a:lnTo>
                  <a:lnTo>
                    <a:pt x="1406986" y="442578"/>
                  </a:lnTo>
                  <a:lnTo>
                    <a:pt x="1422782" y="484168"/>
                  </a:lnTo>
                  <a:lnTo>
                    <a:pt x="1435921" y="526935"/>
                  </a:lnTo>
                  <a:lnTo>
                    <a:pt x="1446308" y="570784"/>
                  </a:lnTo>
                  <a:lnTo>
                    <a:pt x="1453846" y="615624"/>
                  </a:lnTo>
                  <a:lnTo>
                    <a:pt x="1458439" y="661359"/>
                  </a:lnTo>
                  <a:lnTo>
                    <a:pt x="1459992" y="707898"/>
                  </a:lnTo>
                  <a:lnTo>
                    <a:pt x="1458439" y="754436"/>
                  </a:lnTo>
                  <a:lnTo>
                    <a:pt x="1453846" y="800171"/>
                  </a:lnTo>
                  <a:lnTo>
                    <a:pt x="1446308" y="845011"/>
                  </a:lnTo>
                  <a:lnTo>
                    <a:pt x="1435921" y="888860"/>
                  </a:lnTo>
                  <a:lnTo>
                    <a:pt x="1422782" y="931627"/>
                  </a:lnTo>
                  <a:lnTo>
                    <a:pt x="1406986" y="973217"/>
                  </a:lnTo>
                  <a:lnTo>
                    <a:pt x="1388630" y="1013538"/>
                  </a:lnTo>
                  <a:lnTo>
                    <a:pt x="1367810" y="1052496"/>
                  </a:lnTo>
                  <a:lnTo>
                    <a:pt x="1344622" y="1089997"/>
                  </a:lnTo>
                  <a:lnTo>
                    <a:pt x="1319162" y="1125949"/>
                  </a:lnTo>
                  <a:lnTo>
                    <a:pt x="1291526" y="1160258"/>
                  </a:lnTo>
                  <a:lnTo>
                    <a:pt x="1261810" y="1192830"/>
                  </a:lnTo>
                  <a:lnTo>
                    <a:pt x="1230111" y="1223573"/>
                  </a:lnTo>
                  <a:lnTo>
                    <a:pt x="1196525" y="1252393"/>
                  </a:lnTo>
                  <a:lnTo>
                    <a:pt x="1161147" y="1279196"/>
                  </a:lnTo>
                  <a:lnTo>
                    <a:pt x="1124074" y="1303890"/>
                  </a:lnTo>
                  <a:lnTo>
                    <a:pt x="1085402" y="1326381"/>
                  </a:lnTo>
                  <a:lnTo>
                    <a:pt x="1045228" y="1346575"/>
                  </a:lnTo>
                  <a:lnTo>
                    <a:pt x="1003646" y="1364380"/>
                  </a:lnTo>
                  <a:lnTo>
                    <a:pt x="960753" y="1379701"/>
                  </a:lnTo>
                  <a:lnTo>
                    <a:pt x="916647" y="1392446"/>
                  </a:lnTo>
                  <a:lnTo>
                    <a:pt x="871421" y="1402521"/>
                  </a:lnTo>
                  <a:lnTo>
                    <a:pt x="825173" y="1409834"/>
                  </a:lnTo>
                  <a:lnTo>
                    <a:pt x="778000" y="1414289"/>
                  </a:lnTo>
                  <a:lnTo>
                    <a:pt x="729995" y="1415796"/>
                  </a:lnTo>
                  <a:lnTo>
                    <a:pt x="681991" y="1414289"/>
                  </a:lnTo>
                  <a:lnTo>
                    <a:pt x="634818" y="1409834"/>
                  </a:lnTo>
                  <a:lnTo>
                    <a:pt x="588570" y="1402521"/>
                  </a:lnTo>
                  <a:lnTo>
                    <a:pt x="543344" y="1392446"/>
                  </a:lnTo>
                  <a:lnTo>
                    <a:pt x="499238" y="1379701"/>
                  </a:lnTo>
                  <a:lnTo>
                    <a:pt x="456345" y="1364380"/>
                  </a:lnTo>
                  <a:lnTo>
                    <a:pt x="414763" y="1346575"/>
                  </a:lnTo>
                  <a:lnTo>
                    <a:pt x="374589" y="1326381"/>
                  </a:lnTo>
                  <a:lnTo>
                    <a:pt x="335917" y="1303890"/>
                  </a:lnTo>
                  <a:lnTo>
                    <a:pt x="298844" y="1279196"/>
                  </a:lnTo>
                  <a:lnTo>
                    <a:pt x="263466" y="1252393"/>
                  </a:lnTo>
                  <a:lnTo>
                    <a:pt x="229880" y="1223573"/>
                  </a:lnTo>
                  <a:lnTo>
                    <a:pt x="198181" y="1192830"/>
                  </a:lnTo>
                  <a:lnTo>
                    <a:pt x="168465" y="1160258"/>
                  </a:lnTo>
                  <a:lnTo>
                    <a:pt x="140829" y="1125949"/>
                  </a:lnTo>
                  <a:lnTo>
                    <a:pt x="115369" y="1089997"/>
                  </a:lnTo>
                  <a:lnTo>
                    <a:pt x="92181" y="1052496"/>
                  </a:lnTo>
                  <a:lnTo>
                    <a:pt x="71361" y="1013538"/>
                  </a:lnTo>
                  <a:lnTo>
                    <a:pt x="53005" y="973217"/>
                  </a:lnTo>
                  <a:lnTo>
                    <a:pt x="37209" y="931627"/>
                  </a:lnTo>
                  <a:lnTo>
                    <a:pt x="24070" y="888860"/>
                  </a:lnTo>
                  <a:lnTo>
                    <a:pt x="13683" y="845011"/>
                  </a:lnTo>
                  <a:lnTo>
                    <a:pt x="6145" y="800171"/>
                  </a:lnTo>
                  <a:lnTo>
                    <a:pt x="1552" y="754436"/>
                  </a:lnTo>
                  <a:lnTo>
                    <a:pt x="0" y="70789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1276" y="4645152"/>
              <a:ext cx="97536" cy="9753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0176" y="4645152"/>
              <a:ext cx="97536" cy="9753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7900" y="5570220"/>
              <a:ext cx="97536" cy="9906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95827" y="5637276"/>
              <a:ext cx="97536" cy="97536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1314069" y="5637377"/>
            <a:ext cx="8553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Times New Roman"/>
                <a:cs typeface="Times New Roman"/>
              </a:rPr>
              <a:t>QPSK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4838700" y="3936491"/>
            <a:ext cx="2822575" cy="2196465"/>
            <a:chOff x="4838700" y="3936491"/>
            <a:chExt cx="2822575" cy="2196465"/>
          </a:xfrm>
        </p:grpSpPr>
        <p:sp>
          <p:nvSpPr>
            <p:cNvPr id="63" name="object 63"/>
            <p:cNvSpPr/>
            <p:nvPr/>
          </p:nvSpPr>
          <p:spPr>
            <a:xfrm>
              <a:off x="4838700" y="3936491"/>
              <a:ext cx="2822575" cy="2196465"/>
            </a:xfrm>
            <a:custGeom>
              <a:avLst/>
              <a:gdLst/>
              <a:ahLst/>
              <a:cxnLst/>
              <a:rect l="l" t="t" r="r" b="b"/>
              <a:pathLst>
                <a:path w="2822575" h="2196465">
                  <a:moveTo>
                    <a:pt x="2822448" y="1248156"/>
                  </a:moveTo>
                  <a:lnTo>
                    <a:pt x="2809748" y="1241806"/>
                  </a:lnTo>
                  <a:lnTo>
                    <a:pt x="2746248" y="1210056"/>
                  </a:lnTo>
                  <a:lnTo>
                    <a:pt x="2746248" y="1241806"/>
                  </a:lnTo>
                  <a:lnTo>
                    <a:pt x="1300226" y="1241806"/>
                  </a:lnTo>
                  <a:lnTo>
                    <a:pt x="1300226" y="76200"/>
                  </a:lnTo>
                  <a:lnTo>
                    <a:pt x="1331976" y="76200"/>
                  </a:lnTo>
                  <a:lnTo>
                    <a:pt x="1325626" y="63500"/>
                  </a:lnTo>
                  <a:lnTo>
                    <a:pt x="1293876" y="0"/>
                  </a:lnTo>
                  <a:lnTo>
                    <a:pt x="1255776" y="76200"/>
                  </a:lnTo>
                  <a:lnTo>
                    <a:pt x="1287526" y="76200"/>
                  </a:lnTo>
                  <a:lnTo>
                    <a:pt x="1287526" y="1241806"/>
                  </a:lnTo>
                  <a:lnTo>
                    <a:pt x="0" y="1241806"/>
                  </a:lnTo>
                  <a:lnTo>
                    <a:pt x="0" y="1254506"/>
                  </a:lnTo>
                  <a:lnTo>
                    <a:pt x="1287526" y="1254506"/>
                  </a:lnTo>
                  <a:lnTo>
                    <a:pt x="1287526" y="2196084"/>
                  </a:lnTo>
                  <a:lnTo>
                    <a:pt x="1300226" y="2196084"/>
                  </a:lnTo>
                  <a:lnTo>
                    <a:pt x="1300226" y="1254506"/>
                  </a:lnTo>
                  <a:lnTo>
                    <a:pt x="2746248" y="1254506"/>
                  </a:lnTo>
                  <a:lnTo>
                    <a:pt x="2746248" y="1286268"/>
                  </a:lnTo>
                  <a:lnTo>
                    <a:pt x="2809748" y="1254506"/>
                  </a:lnTo>
                  <a:lnTo>
                    <a:pt x="2822448" y="12481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385816" y="4393691"/>
              <a:ext cx="1461770" cy="1417320"/>
            </a:xfrm>
            <a:custGeom>
              <a:avLst/>
              <a:gdLst/>
              <a:ahLst/>
              <a:cxnLst/>
              <a:rect l="l" t="t" r="r" b="b"/>
              <a:pathLst>
                <a:path w="1461770" h="1417320">
                  <a:moveTo>
                    <a:pt x="0" y="708659"/>
                  </a:moveTo>
                  <a:lnTo>
                    <a:pt x="1554" y="662061"/>
                  </a:lnTo>
                  <a:lnTo>
                    <a:pt x="6152" y="616269"/>
                  </a:lnTo>
                  <a:lnTo>
                    <a:pt x="13699" y="571375"/>
                  </a:lnTo>
                  <a:lnTo>
                    <a:pt x="24098" y="527473"/>
                  </a:lnTo>
                  <a:lnTo>
                    <a:pt x="37252" y="484656"/>
                  </a:lnTo>
                  <a:lnTo>
                    <a:pt x="53066" y="443018"/>
                  </a:lnTo>
                  <a:lnTo>
                    <a:pt x="71442" y="402652"/>
                  </a:lnTo>
                  <a:lnTo>
                    <a:pt x="92286" y="363652"/>
                  </a:lnTo>
                  <a:lnTo>
                    <a:pt x="115500" y="326110"/>
                  </a:lnTo>
                  <a:lnTo>
                    <a:pt x="140988" y="290120"/>
                  </a:lnTo>
                  <a:lnTo>
                    <a:pt x="168654" y="255776"/>
                  </a:lnTo>
                  <a:lnTo>
                    <a:pt x="198402" y="223171"/>
                  </a:lnTo>
                  <a:lnTo>
                    <a:pt x="230135" y="192397"/>
                  </a:lnTo>
                  <a:lnTo>
                    <a:pt x="263758" y="163550"/>
                  </a:lnTo>
                  <a:lnTo>
                    <a:pt x="299173" y="136721"/>
                  </a:lnTo>
                  <a:lnTo>
                    <a:pt x="336285" y="112004"/>
                  </a:lnTo>
                  <a:lnTo>
                    <a:pt x="374997" y="89492"/>
                  </a:lnTo>
                  <a:lnTo>
                    <a:pt x="415214" y="69280"/>
                  </a:lnTo>
                  <a:lnTo>
                    <a:pt x="456838" y="51459"/>
                  </a:lnTo>
                  <a:lnTo>
                    <a:pt x="499774" y="36124"/>
                  </a:lnTo>
                  <a:lnTo>
                    <a:pt x="543925" y="23368"/>
                  </a:lnTo>
                  <a:lnTo>
                    <a:pt x="589195" y="13284"/>
                  </a:lnTo>
                  <a:lnTo>
                    <a:pt x="635488" y="5966"/>
                  </a:lnTo>
                  <a:lnTo>
                    <a:pt x="682708" y="1507"/>
                  </a:lnTo>
                  <a:lnTo>
                    <a:pt x="730758" y="0"/>
                  </a:lnTo>
                  <a:lnTo>
                    <a:pt x="778807" y="1507"/>
                  </a:lnTo>
                  <a:lnTo>
                    <a:pt x="826027" y="5966"/>
                  </a:lnTo>
                  <a:lnTo>
                    <a:pt x="872320" y="13284"/>
                  </a:lnTo>
                  <a:lnTo>
                    <a:pt x="917590" y="23368"/>
                  </a:lnTo>
                  <a:lnTo>
                    <a:pt x="961741" y="36124"/>
                  </a:lnTo>
                  <a:lnTo>
                    <a:pt x="1004677" y="51459"/>
                  </a:lnTo>
                  <a:lnTo>
                    <a:pt x="1046301" y="69280"/>
                  </a:lnTo>
                  <a:lnTo>
                    <a:pt x="1086518" y="89492"/>
                  </a:lnTo>
                  <a:lnTo>
                    <a:pt x="1125230" y="112004"/>
                  </a:lnTo>
                  <a:lnTo>
                    <a:pt x="1162342" y="136721"/>
                  </a:lnTo>
                  <a:lnTo>
                    <a:pt x="1197757" y="163550"/>
                  </a:lnTo>
                  <a:lnTo>
                    <a:pt x="1231380" y="192397"/>
                  </a:lnTo>
                  <a:lnTo>
                    <a:pt x="1263113" y="223171"/>
                  </a:lnTo>
                  <a:lnTo>
                    <a:pt x="1292861" y="255776"/>
                  </a:lnTo>
                  <a:lnTo>
                    <a:pt x="1320527" y="290120"/>
                  </a:lnTo>
                  <a:lnTo>
                    <a:pt x="1346015" y="326110"/>
                  </a:lnTo>
                  <a:lnTo>
                    <a:pt x="1369229" y="363652"/>
                  </a:lnTo>
                  <a:lnTo>
                    <a:pt x="1390073" y="402652"/>
                  </a:lnTo>
                  <a:lnTo>
                    <a:pt x="1408449" y="443018"/>
                  </a:lnTo>
                  <a:lnTo>
                    <a:pt x="1424263" y="484656"/>
                  </a:lnTo>
                  <a:lnTo>
                    <a:pt x="1437417" y="527473"/>
                  </a:lnTo>
                  <a:lnTo>
                    <a:pt x="1447816" y="571375"/>
                  </a:lnTo>
                  <a:lnTo>
                    <a:pt x="1455363" y="616269"/>
                  </a:lnTo>
                  <a:lnTo>
                    <a:pt x="1459961" y="662061"/>
                  </a:lnTo>
                  <a:lnTo>
                    <a:pt x="1461515" y="708659"/>
                  </a:lnTo>
                  <a:lnTo>
                    <a:pt x="1459961" y="755258"/>
                  </a:lnTo>
                  <a:lnTo>
                    <a:pt x="1455363" y="801050"/>
                  </a:lnTo>
                  <a:lnTo>
                    <a:pt x="1447816" y="845944"/>
                  </a:lnTo>
                  <a:lnTo>
                    <a:pt x="1437417" y="889846"/>
                  </a:lnTo>
                  <a:lnTo>
                    <a:pt x="1424263" y="932663"/>
                  </a:lnTo>
                  <a:lnTo>
                    <a:pt x="1408449" y="974301"/>
                  </a:lnTo>
                  <a:lnTo>
                    <a:pt x="1390073" y="1014667"/>
                  </a:lnTo>
                  <a:lnTo>
                    <a:pt x="1369229" y="1053667"/>
                  </a:lnTo>
                  <a:lnTo>
                    <a:pt x="1346015" y="1091209"/>
                  </a:lnTo>
                  <a:lnTo>
                    <a:pt x="1320527" y="1127199"/>
                  </a:lnTo>
                  <a:lnTo>
                    <a:pt x="1292861" y="1161543"/>
                  </a:lnTo>
                  <a:lnTo>
                    <a:pt x="1263113" y="1194148"/>
                  </a:lnTo>
                  <a:lnTo>
                    <a:pt x="1231380" y="1224922"/>
                  </a:lnTo>
                  <a:lnTo>
                    <a:pt x="1197757" y="1253769"/>
                  </a:lnTo>
                  <a:lnTo>
                    <a:pt x="1162342" y="1280598"/>
                  </a:lnTo>
                  <a:lnTo>
                    <a:pt x="1125230" y="1305315"/>
                  </a:lnTo>
                  <a:lnTo>
                    <a:pt x="1086518" y="1327827"/>
                  </a:lnTo>
                  <a:lnTo>
                    <a:pt x="1046301" y="1348039"/>
                  </a:lnTo>
                  <a:lnTo>
                    <a:pt x="1004677" y="1365860"/>
                  </a:lnTo>
                  <a:lnTo>
                    <a:pt x="961741" y="1381195"/>
                  </a:lnTo>
                  <a:lnTo>
                    <a:pt x="917590" y="1393951"/>
                  </a:lnTo>
                  <a:lnTo>
                    <a:pt x="872320" y="1404035"/>
                  </a:lnTo>
                  <a:lnTo>
                    <a:pt x="826027" y="1411353"/>
                  </a:lnTo>
                  <a:lnTo>
                    <a:pt x="778807" y="1415812"/>
                  </a:lnTo>
                  <a:lnTo>
                    <a:pt x="730758" y="1417319"/>
                  </a:lnTo>
                  <a:lnTo>
                    <a:pt x="682708" y="1415812"/>
                  </a:lnTo>
                  <a:lnTo>
                    <a:pt x="635488" y="1411353"/>
                  </a:lnTo>
                  <a:lnTo>
                    <a:pt x="589195" y="1404035"/>
                  </a:lnTo>
                  <a:lnTo>
                    <a:pt x="543925" y="1393951"/>
                  </a:lnTo>
                  <a:lnTo>
                    <a:pt x="499774" y="1381195"/>
                  </a:lnTo>
                  <a:lnTo>
                    <a:pt x="456838" y="1365860"/>
                  </a:lnTo>
                  <a:lnTo>
                    <a:pt x="415214" y="1348039"/>
                  </a:lnTo>
                  <a:lnTo>
                    <a:pt x="374997" y="1327827"/>
                  </a:lnTo>
                  <a:lnTo>
                    <a:pt x="336285" y="1305315"/>
                  </a:lnTo>
                  <a:lnTo>
                    <a:pt x="299173" y="1280598"/>
                  </a:lnTo>
                  <a:lnTo>
                    <a:pt x="263758" y="1253769"/>
                  </a:lnTo>
                  <a:lnTo>
                    <a:pt x="230135" y="1224922"/>
                  </a:lnTo>
                  <a:lnTo>
                    <a:pt x="198402" y="1194148"/>
                  </a:lnTo>
                  <a:lnTo>
                    <a:pt x="168654" y="1161543"/>
                  </a:lnTo>
                  <a:lnTo>
                    <a:pt x="140988" y="1127199"/>
                  </a:lnTo>
                  <a:lnTo>
                    <a:pt x="115500" y="1091209"/>
                  </a:lnTo>
                  <a:lnTo>
                    <a:pt x="92286" y="1053667"/>
                  </a:lnTo>
                  <a:lnTo>
                    <a:pt x="71442" y="1014667"/>
                  </a:lnTo>
                  <a:lnTo>
                    <a:pt x="53066" y="974301"/>
                  </a:lnTo>
                  <a:lnTo>
                    <a:pt x="37252" y="932663"/>
                  </a:lnTo>
                  <a:lnTo>
                    <a:pt x="24098" y="889846"/>
                  </a:lnTo>
                  <a:lnTo>
                    <a:pt x="13699" y="845944"/>
                  </a:lnTo>
                  <a:lnTo>
                    <a:pt x="6152" y="801050"/>
                  </a:lnTo>
                  <a:lnTo>
                    <a:pt x="1554" y="755258"/>
                  </a:lnTo>
                  <a:lnTo>
                    <a:pt x="0" y="708659"/>
                  </a:lnTo>
                  <a:close/>
                </a:path>
              </a:pathLst>
            </a:custGeom>
            <a:ln w="9143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52260" y="4634483"/>
              <a:ext cx="97536" cy="9753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1159" y="4634483"/>
              <a:ext cx="97536" cy="9753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48883" y="5559551"/>
              <a:ext cx="97536" cy="9753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96811" y="5626607"/>
              <a:ext cx="97536" cy="9753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97039" y="5113019"/>
              <a:ext cx="97536" cy="9906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60947" y="5760719"/>
              <a:ext cx="99060" cy="9906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37048" y="5113019"/>
              <a:ext cx="99060" cy="9906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73139" y="4334255"/>
              <a:ext cx="97536" cy="97536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7360157" y="5570626"/>
            <a:ext cx="770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Times New Roman"/>
                <a:cs typeface="Times New Roman"/>
              </a:rPr>
              <a:t>8PSK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196078" y="4345635"/>
            <a:ext cx="3321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Times New Roman"/>
                <a:cs typeface="Times New Roman"/>
              </a:rPr>
              <a:t>000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999479" y="5864148"/>
            <a:ext cx="3321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Times New Roman"/>
                <a:cs typeface="Times New Roman"/>
              </a:rPr>
              <a:t>001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077203" y="4079240"/>
            <a:ext cx="3321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Times New Roman"/>
                <a:cs typeface="Times New Roman"/>
              </a:rPr>
              <a:t>010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612381" y="5595315"/>
            <a:ext cx="323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Times New Roman"/>
                <a:cs typeface="Times New Roman"/>
              </a:rPr>
              <a:t>011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938776" y="4982413"/>
            <a:ext cx="3321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Times New Roman"/>
                <a:cs typeface="Times New Roman"/>
              </a:rPr>
              <a:t>100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239003" y="5695899"/>
            <a:ext cx="3321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Times New Roman"/>
                <a:cs typeface="Times New Roman"/>
              </a:rPr>
              <a:t>101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801357" y="4367860"/>
            <a:ext cx="323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Times New Roman"/>
                <a:cs typeface="Times New Roman"/>
              </a:rPr>
              <a:t>110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968108" y="4971669"/>
            <a:ext cx="3092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latin typeface="Times New Roman"/>
                <a:cs typeface="Times New Roman"/>
              </a:rPr>
              <a:t>111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152319" y="2771927"/>
            <a:ext cx="12255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0" dirty="0">
                <a:latin typeface="Times New Roman"/>
                <a:cs typeface="Times New Roman"/>
              </a:rPr>
              <a:t>4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851801" y="2749693"/>
            <a:ext cx="82550" cy="1612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703356" y="2415492"/>
            <a:ext cx="2940050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280670" algn="l"/>
                <a:tab pos="1110615" algn="l"/>
              </a:tabLst>
            </a:pPr>
            <a:r>
              <a:rPr sz="1600" spc="-50" dirty="0">
                <a:latin typeface="Symbol"/>
                <a:cs typeface="Symbol"/>
              </a:rPr>
              <a:t>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Symbol"/>
                <a:cs typeface="Symbol"/>
              </a:rPr>
              <a:t>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2400" u="sng" spc="-75" baseline="32986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</a:t>
            </a:r>
            <a:r>
              <a:rPr sz="2400" baseline="32986" dirty="0">
                <a:latin typeface="Times New Roman"/>
                <a:cs typeface="Times New Roman"/>
              </a:rPr>
              <a:t>	</a:t>
            </a:r>
            <a:r>
              <a:rPr sz="2350" i="1" spc="50" dirty="0">
                <a:latin typeface="Times New Roman"/>
                <a:cs typeface="Times New Roman"/>
              </a:rPr>
              <a:t>m</a:t>
            </a:r>
            <a:r>
              <a:rPr sz="2350" spc="50" dirty="0">
                <a:latin typeface="Times New Roman"/>
                <a:cs typeface="Times New Roman"/>
              </a:rPr>
              <a:t>(</a:t>
            </a:r>
            <a:r>
              <a:rPr sz="2350" i="1" spc="50" dirty="0">
                <a:latin typeface="Times New Roman"/>
                <a:cs typeface="Times New Roman"/>
              </a:rPr>
              <a:t>t</a:t>
            </a:r>
            <a:r>
              <a:rPr sz="2350" spc="50" dirty="0">
                <a:latin typeface="Times New Roman"/>
                <a:cs typeface="Times New Roman"/>
              </a:rPr>
              <a:t>)</a:t>
            </a:r>
            <a:r>
              <a:rPr sz="2350" spc="-330" dirty="0">
                <a:latin typeface="Times New Roman"/>
                <a:cs typeface="Times New Roman"/>
              </a:rPr>
              <a:t> </a:t>
            </a:r>
            <a:r>
              <a:rPr sz="2350" spc="-125" dirty="0">
                <a:latin typeface="Symbol"/>
                <a:cs typeface="Symbol"/>
              </a:rPr>
              <a:t></a:t>
            </a:r>
            <a:r>
              <a:rPr sz="3150" spc="-125" dirty="0">
                <a:latin typeface="Symbol"/>
                <a:cs typeface="Symbol"/>
              </a:rPr>
              <a:t></a:t>
            </a:r>
            <a:r>
              <a:rPr sz="2350" spc="-125" dirty="0">
                <a:latin typeface="Times New Roman"/>
                <a:cs typeface="Times New Roman"/>
              </a:rPr>
              <a:t>0,1,2,3</a:t>
            </a:r>
            <a:r>
              <a:rPr sz="3150" spc="-125" dirty="0">
                <a:latin typeface="Symbol"/>
                <a:cs typeface="Symbol"/>
              </a:rPr>
              <a:t></a:t>
            </a:r>
            <a:endParaRPr sz="31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51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LINEAR</a:t>
            </a:r>
            <a:r>
              <a:rPr spc="-45" dirty="0"/>
              <a:t> </a:t>
            </a:r>
            <a:r>
              <a:rPr dirty="0"/>
              <a:t>MODULATION</a:t>
            </a:r>
            <a:r>
              <a:rPr spc="-60" dirty="0"/>
              <a:t> </a:t>
            </a:r>
            <a:r>
              <a:rPr dirty="0"/>
              <a:t>II:</a:t>
            </a:r>
            <a:r>
              <a:rPr spc="-35" dirty="0"/>
              <a:t> </a:t>
            </a:r>
            <a:r>
              <a:rPr spc="-20" dirty="0"/>
              <a:t>MPSK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528"/>
            <a:ext cx="6823709" cy="113919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MPSK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demodulation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95"/>
              </a:spcBef>
              <a:tabLst>
                <a:tab pos="7562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Find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modulation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symbol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smallest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Euclidean</a:t>
            </a:r>
            <a:endParaRPr sz="20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distance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signal.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42844" y="2464307"/>
            <a:ext cx="3674745" cy="2842260"/>
            <a:chOff x="2942844" y="2464307"/>
            <a:chExt cx="3674745" cy="2842260"/>
          </a:xfrm>
        </p:grpSpPr>
        <p:sp>
          <p:nvSpPr>
            <p:cNvPr id="9" name="object 9"/>
            <p:cNvSpPr/>
            <p:nvPr/>
          </p:nvSpPr>
          <p:spPr>
            <a:xfrm>
              <a:off x="2942844" y="2464307"/>
              <a:ext cx="3674745" cy="2842260"/>
            </a:xfrm>
            <a:custGeom>
              <a:avLst/>
              <a:gdLst/>
              <a:ahLst/>
              <a:cxnLst/>
              <a:rect l="l" t="t" r="r" b="b"/>
              <a:pathLst>
                <a:path w="3674745" h="2842260">
                  <a:moveTo>
                    <a:pt x="3674351" y="1615440"/>
                  </a:moveTo>
                  <a:lnTo>
                    <a:pt x="3661651" y="1609090"/>
                  </a:lnTo>
                  <a:lnTo>
                    <a:pt x="3598151" y="1577340"/>
                  </a:lnTo>
                  <a:lnTo>
                    <a:pt x="3598151" y="1609090"/>
                  </a:lnTo>
                  <a:lnTo>
                    <a:pt x="1690370" y="1609090"/>
                  </a:lnTo>
                  <a:lnTo>
                    <a:pt x="1690370" y="76200"/>
                  </a:lnTo>
                  <a:lnTo>
                    <a:pt x="1722120" y="76200"/>
                  </a:lnTo>
                  <a:lnTo>
                    <a:pt x="1715770" y="63500"/>
                  </a:lnTo>
                  <a:lnTo>
                    <a:pt x="1684020" y="0"/>
                  </a:lnTo>
                  <a:lnTo>
                    <a:pt x="1645920" y="76200"/>
                  </a:lnTo>
                  <a:lnTo>
                    <a:pt x="1677670" y="76200"/>
                  </a:lnTo>
                  <a:lnTo>
                    <a:pt x="1677670" y="1609090"/>
                  </a:lnTo>
                  <a:lnTo>
                    <a:pt x="0" y="1609090"/>
                  </a:lnTo>
                  <a:lnTo>
                    <a:pt x="0" y="1621790"/>
                  </a:lnTo>
                  <a:lnTo>
                    <a:pt x="1677670" y="1621790"/>
                  </a:lnTo>
                  <a:lnTo>
                    <a:pt x="1677670" y="2842260"/>
                  </a:lnTo>
                  <a:lnTo>
                    <a:pt x="1690370" y="2842260"/>
                  </a:lnTo>
                  <a:lnTo>
                    <a:pt x="1690370" y="1621790"/>
                  </a:lnTo>
                  <a:lnTo>
                    <a:pt x="3598151" y="1621790"/>
                  </a:lnTo>
                  <a:lnTo>
                    <a:pt x="3598151" y="1653540"/>
                  </a:lnTo>
                  <a:lnTo>
                    <a:pt x="3661651" y="1621790"/>
                  </a:lnTo>
                  <a:lnTo>
                    <a:pt x="3674351" y="16154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56076" y="3055619"/>
              <a:ext cx="1900555" cy="1833880"/>
            </a:xfrm>
            <a:custGeom>
              <a:avLst/>
              <a:gdLst/>
              <a:ahLst/>
              <a:cxnLst/>
              <a:rect l="l" t="t" r="r" b="b"/>
              <a:pathLst>
                <a:path w="1900554" h="1833879">
                  <a:moveTo>
                    <a:pt x="0" y="916685"/>
                  </a:moveTo>
                  <a:lnTo>
                    <a:pt x="1236" y="869517"/>
                  </a:lnTo>
                  <a:lnTo>
                    <a:pt x="4906" y="822968"/>
                  </a:lnTo>
                  <a:lnTo>
                    <a:pt x="10949" y="777095"/>
                  </a:lnTo>
                  <a:lnTo>
                    <a:pt x="19305" y="731956"/>
                  </a:lnTo>
                  <a:lnTo>
                    <a:pt x="29916" y="687608"/>
                  </a:lnTo>
                  <a:lnTo>
                    <a:pt x="42721" y="644110"/>
                  </a:lnTo>
                  <a:lnTo>
                    <a:pt x="57661" y="601518"/>
                  </a:lnTo>
                  <a:lnTo>
                    <a:pt x="74675" y="559891"/>
                  </a:lnTo>
                  <a:lnTo>
                    <a:pt x="93705" y="519286"/>
                  </a:lnTo>
                  <a:lnTo>
                    <a:pt x="114690" y="479761"/>
                  </a:lnTo>
                  <a:lnTo>
                    <a:pt x="137571" y="441373"/>
                  </a:lnTo>
                  <a:lnTo>
                    <a:pt x="162288" y="404179"/>
                  </a:lnTo>
                  <a:lnTo>
                    <a:pt x="188781" y="368239"/>
                  </a:lnTo>
                  <a:lnTo>
                    <a:pt x="216990" y="333609"/>
                  </a:lnTo>
                  <a:lnTo>
                    <a:pt x="246857" y="300346"/>
                  </a:lnTo>
                  <a:lnTo>
                    <a:pt x="278320" y="268509"/>
                  </a:lnTo>
                  <a:lnTo>
                    <a:pt x="311321" y="238155"/>
                  </a:lnTo>
                  <a:lnTo>
                    <a:pt x="345799" y="209342"/>
                  </a:lnTo>
                  <a:lnTo>
                    <a:pt x="381696" y="182127"/>
                  </a:lnTo>
                  <a:lnTo>
                    <a:pt x="418951" y="156568"/>
                  </a:lnTo>
                  <a:lnTo>
                    <a:pt x="457504" y="132723"/>
                  </a:lnTo>
                  <a:lnTo>
                    <a:pt x="497296" y="110649"/>
                  </a:lnTo>
                  <a:lnTo>
                    <a:pt x="538267" y="90403"/>
                  </a:lnTo>
                  <a:lnTo>
                    <a:pt x="580358" y="72044"/>
                  </a:lnTo>
                  <a:lnTo>
                    <a:pt x="623508" y="55629"/>
                  </a:lnTo>
                  <a:lnTo>
                    <a:pt x="667658" y="41216"/>
                  </a:lnTo>
                  <a:lnTo>
                    <a:pt x="712748" y="28862"/>
                  </a:lnTo>
                  <a:lnTo>
                    <a:pt x="758719" y="18625"/>
                  </a:lnTo>
                  <a:lnTo>
                    <a:pt x="805511" y="10563"/>
                  </a:lnTo>
                  <a:lnTo>
                    <a:pt x="853064" y="4733"/>
                  </a:lnTo>
                  <a:lnTo>
                    <a:pt x="901318" y="1192"/>
                  </a:lnTo>
                  <a:lnTo>
                    <a:pt x="950213" y="0"/>
                  </a:lnTo>
                  <a:lnTo>
                    <a:pt x="999109" y="1192"/>
                  </a:lnTo>
                  <a:lnTo>
                    <a:pt x="1047363" y="4733"/>
                  </a:lnTo>
                  <a:lnTo>
                    <a:pt x="1094916" y="10563"/>
                  </a:lnTo>
                  <a:lnTo>
                    <a:pt x="1141708" y="18625"/>
                  </a:lnTo>
                  <a:lnTo>
                    <a:pt x="1187679" y="28862"/>
                  </a:lnTo>
                  <a:lnTo>
                    <a:pt x="1232769" y="41216"/>
                  </a:lnTo>
                  <a:lnTo>
                    <a:pt x="1276919" y="55629"/>
                  </a:lnTo>
                  <a:lnTo>
                    <a:pt x="1320069" y="72044"/>
                  </a:lnTo>
                  <a:lnTo>
                    <a:pt x="1362160" y="90403"/>
                  </a:lnTo>
                  <a:lnTo>
                    <a:pt x="1403131" y="110649"/>
                  </a:lnTo>
                  <a:lnTo>
                    <a:pt x="1442923" y="132723"/>
                  </a:lnTo>
                  <a:lnTo>
                    <a:pt x="1481476" y="156568"/>
                  </a:lnTo>
                  <a:lnTo>
                    <a:pt x="1518731" y="182127"/>
                  </a:lnTo>
                  <a:lnTo>
                    <a:pt x="1554628" y="209342"/>
                  </a:lnTo>
                  <a:lnTo>
                    <a:pt x="1589106" y="238155"/>
                  </a:lnTo>
                  <a:lnTo>
                    <a:pt x="1622107" y="268509"/>
                  </a:lnTo>
                  <a:lnTo>
                    <a:pt x="1653570" y="300346"/>
                  </a:lnTo>
                  <a:lnTo>
                    <a:pt x="1683437" y="333609"/>
                  </a:lnTo>
                  <a:lnTo>
                    <a:pt x="1711646" y="368239"/>
                  </a:lnTo>
                  <a:lnTo>
                    <a:pt x="1738139" y="404179"/>
                  </a:lnTo>
                  <a:lnTo>
                    <a:pt x="1762856" y="441373"/>
                  </a:lnTo>
                  <a:lnTo>
                    <a:pt x="1785737" y="479761"/>
                  </a:lnTo>
                  <a:lnTo>
                    <a:pt x="1806722" y="519286"/>
                  </a:lnTo>
                  <a:lnTo>
                    <a:pt x="1825751" y="559891"/>
                  </a:lnTo>
                  <a:lnTo>
                    <a:pt x="1842766" y="601518"/>
                  </a:lnTo>
                  <a:lnTo>
                    <a:pt x="1857706" y="644110"/>
                  </a:lnTo>
                  <a:lnTo>
                    <a:pt x="1870511" y="687608"/>
                  </a:lnTo>
                  <a:lnTo>
                    <a:pt x="1881122" y="731956"/>
                  </a:lnTo>
                  <a:lnTo>
                    <a:pt x="1889478" y="777095"/>
                  </a:lnTo>
                  <a:lnTo>
                    <a:pt x="1895521" y="822968"/>
                  </a:lnTo>
                  <a:lnTo>
                    <a:pt x="1899191" y="869517"/>
                  </a:lnTo>
                  <a:lnTo>
                    <a:pt x="1900427" y="916685"/>
                  </a:lnTo>
                  <a:lnTo>
                    <a:pt x="1899191" y="963854"/>
                  </a:lnTo>
                  <a:lnTo>
                    <a:pt x="1895521" y="1010403"/>
                  </a:lnTo>
                  <a:lnTo>
                    <a:pt x="1889478" y="1056276"/>
                  </a:lnTo>
                  <a:lnTo>
                    <a:pt x="1881122" y="1101415"/>
                  </a:lnTo>
                  <a:lnTo>
                    <a:pt x="1870511" y="1145763"/>
                  </a:lnTo>
                  <a:lnTo>
                    <a:pt x="1857706" y="1189261"/>
                  </a:lnTo>
                  <a:lnTo>
                    <a:pt x="1842766" y="1231853"/>
                  </a:lnTo>
                  <a:lnTo>
                    <a:pt x="1825752" y="1273480"/>
                  </a:lnTo>
                  <a:lnTo>
                    <a:pt x="1806722" y="1314085"/>
                  </a:lnTo>
                  <a:lnTo>
                    <a:pt x="1785737" y="1353610"/>
                  </a:lnTo>
                  <a:lnTo>
                    <a:pt x="1762856" y="1391998"/>
                  </a:lnTo>
                  <a:lnTo>
                    <a:pt x="1738139" y="1429192"/>
                  </a:lnTo>
                  <a:lnTo>
                    <a:pt x="1711646" y="1465132"/>
                  </a:lnTo>
                  <a:lnTo>
                    <a:pt x="1683437" y="1499762"/>
                  </a:lnTo>
                  <a:lnTo>
                    <a:pt x="1653570" y="1533025"/>
                  </a:lnTo>
                  <a:lnTo>
                    <a:pt x="1622107" y="1564862"/>
                  </a:lnTo>
                  <a:lnTo>
                    <a:pt x="1589106" y="1595216"/>
                  </a:lnTo>
                  <a:lnTo>
                    <a:pt x="1554628" y="1624029"/>
                  </a:lnTo>
                  <a:lnTo>
                    <a:pt x="1518731" y="1651244"/>
                  </a:lnTo>
                  <a:lnTo>
                    <a:pt x="1481476" y="1676803"/>
                  </a:lnTo>
                  <a:lnTo>
                    <a:pt x="1442923" y="1700648"/>
                  </a:lnTo>
                  <a:lnTo>
                    <a:pt x="1403131" y="1722722"/>
                  </a:lnTo>
                  <a:lnTo>
                    <a:pt x="1362160" y="1742968"/>
                  </a:lnTo>
                  <a:lnTo>
                    <a:pt x="1320069" y="1761327"/>
                  </a:lnTo>
                  <a:lnTo>
                    <a:pt x="1276919" y="1777742"/>
                  </a:lnTo>
                  <a:lnTo>
                    <a:pt x="1232769" y="1792155"/>
                  </a:lnTo>
                  <a:lnTo>
                    <a:pt x="1187679" y="1804509"/>
                  </a:lnTo>
                  <a:lnTo>
                    <a:pt x="1141708" y="1814746"/>
                  </a:lnTo>
                  <a:lnTo>
                    <a:pt x="1094916" y="1822808"/>
                  </a:lnTo>
                  <a:lnTo>
                    <a:pt x="1047363" y="1828638"/>
                  </a:lnTo>
                  <a:lnTo>
                    <a:pt x="999109" y="1832179"/>
                  </a:lnTo>
                  <a:lnTo>
                    <a:pt x="950213" y="1833371"/>
                  </a:lnTo>
                  <a:lnTo>
                    <a:pt x="901318" y="1832179"/>
                  </a:lnTo>
                  <a:lnTo>
                    <a:pt x="853064" y="1828638"/>
                  </a:lnTo>
                  <a:lnTo>
                    <a:pt x="805511" y="1822808"/>
                  </a:lnTo>
                  <a:lnTo>
                    <a:pt x="758719" y="1814746"/>
                  </a:lnTo>
                  <a:lnTo>
                    <a:pt x="712748" y="1804509"/>
                  </a:lnTo>
                  <a:lnTo>
                    <a:pt x="667658" y="1792155"/>
                  </a:lnTo>
                  <a:lnTo>
                    <a:pt x="623508" y="1777742"/>
                  </a:lnTo>
                  <a:lnTo>
                    <a:pt x="580358" y="1761327"/>
                  </a:lnTo>
                  <a:lnTo>
                    <a:pt x="538267" y="1742968"/>
                  </a:lnTo>
                  <a:lnTo>
                    <a:pt x="497296" y="1722722"/>
                  </a:lnTo>
                  <a:lnTo>
                    <a:pt x="457504" y="1700648"/>
                  </a:lnTo>
                  <a:lnTo>
                    <a:pt x="418951" y="1676803"/>
                  </a:lnTo>
                  <a:lnTo>
                    <a:pt x="381696" y="1651244"/>
                  </a:lnTo>
                  <a:lnTo>
                    <a:pt x="345799" y="1624029"/>
                  </a:lnTo>
                  <a:lnTo>
                    <a:pt x="311321" y="1595216"/>
                  </a:lnTo>
                  <a:lnTo>
                    <a:pt x="278320" y="1564862"/>
                  </a:lnTo>
                  <a:lnTo>
                    <a:pt x="246857" y="1533025"/>
                  </a:lnTo>
                  <a:lnTo>
                    <a:pt x="216990" y="1499762"/>
                  </a:lnTo>
                  <a:lnTo>
                    <a:pt x="188781" y="1465132"/>
                  </a:lnTo>
                  <a:lnTo>
                    <a:pt x="162288" y="1429192"/>
                  </a:lnTo>
                  <a:lnTo>
                    <a:pt x="137571" y="1391998"/>
                  </a:lnTo>
                  <a:lnTo>
                    <a:pt x="114690" y="1353610"/>
                  </a:lnTo>
                  <a:lnTo>
                    <a:pt x="93705" y="1314085"/>
                  </a:lnTo>
                  <a:lnTo>
                    <a:pt x="74676" y="1273480"/>
                  </a:lnTo>
                  <a:lnTo>
                    <a:pt x="57661" y="1231853"/>
                  </a:lnTo>
                  <a:lnTo>
                    <a:pt x="42721" y="1189261"/>
                  </a:lnTo>
                  <a:lnTo>
                    <a:pt x="29916" y="1145763"/>
                  </a:lnTo>
                  <a:lnTo>
                    <a:pt x="19305" y="1101415"/>
                  </a:lnTo>
                  <a:lnTo>
                    <a:pt x="10949" y="1056276"/>
                  </a:lnTo>
                  <a:lnTo>
                    <a:pt x="4906" y="1010403"/>
                  </a:lnTo>
                  <a:lnTo>
                    <a:pt x="1236" y="963854"/>
                  </a:lnTo>
                  <a:lnTo>
                    <a:pt x="0" y="91668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3520" y="3368039"/>
              <a:ext cx="124968" cy="1249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7327" y="3368039"/>
              <a:ext cx="124968" cy="12496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436" y="4565903"/>
              <a:ext cx="123444" cy="1249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0827" y="4652772"/>
              <a:ext cx="124968" cy="1234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0972" y="3988307"/>
              <a:ext cx="124967" cy="12496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35424" y="4828031"/>
              <a:ext cx="124968" cy="1234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93592" y="3988307"/>
              <a:ext cx="123444" cy="12496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0663" y="2979419"/>
              <a:ext cx="124968" cy="12344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384550" y="2985261"/>
            <a:ext cx="3321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Times New Roman"/>
                <a:cs typeface="Times New Roman"/>
              </a:rPr>
              <a:t>000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29125" y="4950967"/>
            <a:ext cx="3321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Times New Roman"/>
                <a:cs typeface="Times New Roman"/>
              </a:rPr>
              <a:t>001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30978" y="2639060"/>
            <a:ext cx="3321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Times New Roman"/>
                <a:cs typeface="Times New Roman"/>
              </a:rPr>
              <a:t>010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26177" y="4602937"/>
            <a:ext cx="323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Times New Roman"/>
                <a:cs typeface="Times New Roman"/>
              </a:rPr>
              <a:t>011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49270" y="3809491"/>
            <a:ext cx="3321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Times New Roman"/>
                <a:cs typeface="Times New Roman"/>
              </a:rPr>
              <a:t>100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40048" y="4733671"/>
            <a:ext cx="3321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Times New Roman"/>
                <a:cs typeface="Times New Roman"/>
              </a:rPr>
              <a:t>101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72429" y="3013963"/>
            <a:ext cx="323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Times New Roman"/>
                <a:cs typeface="Times New Roman"/>
              </a:rPr>
              <a:t>110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89853" y="3795140"/>
            <a:ext cx="3092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latin typeface="Times New Roman"/>
                <a:cs typeface="Times New Roman"/>
              </a:rPr>
              <a:t>111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611623" y="3310976"/>
            <a:ext cx="2106930" cy="1431925"/>
            <a:chOff x="4611623" y="3310976"/>
            <a:chExt cx="2106930" cy="1431925"/>
          </a:xfrm>
        </p:grpSpPr>
        <p:sp>
          <p:nvSpPr>
            <p:cNvPr id="28" name="object 28"/>
            <p:cNvSpPr/>
            <p:nvPr/>
          </p:nvSpPr>
          <p:spPr>
            <a:xfrm>
              <a:off x="4616195" y="3322319"/>
              <a:ext cx="1839595" cy="1416050"/>
            </a:xfrm>
            <a:custGeom>
              <a:avLst/>
              <a:gdLst/>
              <a:ahLst/>
              <a:cxnLst/>
              <a:rect l="l" t="t" r="r" b="b"/>
              <a:pathLst>
                <a:path w="1839595" h="1416050">
                  <a:moveTo>
                    <a:pt x="0" y="737615"/>
                  </a:moveTo>
                  <a:lnTo>
                    <a:pt x="1839467" y="0"/>
                  </a:lnTo>
                </a:path>
                <a:path w="1839595" h="1416050">
                  <a:moveTo>
                    <a:pt x="10667" y="748283"/>
                  </a:moveTo>
                  <a:lnTo>
                    <a:pt x="1493519" y="141579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7107" y="3617975"/>
              <a:ext cx="97536" cy="9753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829555" y="3400043"/>
              <a:ext cx="1492250" cy="1104900"/>
            </a:xfrm>
            <a:custGeom>
              <a:avLst/>
              <a:gdLst/>
              <a:ahLst/>
              <a:cxnLst/>
              <a:rect l="l" t="t" r="r" b="b"/>
              <a:pathLst>
                <a:path w="1492250" h="1104900">
                  <a:moveTo>
                    <a:pt x="233172" y="492251"/>
                  </a:moveTo>
                  <a:lnTo>
                    <a:pt x="0" y="748283"/>
                  </a:lnTo>
                </a:path>
                <a:path w="1492250" h="1104900">
                  <a:moveTo>
                    <a:pt x="490728" y="391667"/>
                  </a:moveTo>
                  <a:lnTo>
                    <a:pt x="176784" y="826007"/>
                  </a:lnTo>
                </a:path>
                <a:path w="1492250" h="1104900">
                  <a:moveTo>
                    <a:pt x="757428" y="278891"/>
                  </a:moveTo>
                  <a:lnTo>
                    <a:pt x="333756" y="914399"/>
                  </a:lnTo>
                </a:path>
                <a:path w="1492250" h="1104900">
                  <a:moveTo>
                    <a:pt x="1001268" y="190500"/>
                  </a:moveTo>
                  <a:lnTo>
                    <a:pt x="466344" y="1005839"/>
                  </a:lnTo>
                </a:path>
                <a:path w="1492250" h="1104900">
                  <a:moveTo>
                    <a:pt x="1269492" y="68579"/>
                  </a:moveTo>
                  <a:lnTo>
                    <a:pt x="623316" y="1050035"/>
                  </a:lnTo>
                </a:path>
                <a:path w="1492250" h="1104900">
                  <a:moveTo>
                    <a:pt x="1491996" y="0"/>
                  </a:moveTo>
                  <a:lnTo>
                    <a:pt x="768096" y="1104899"/>
                  </a:lnTo>
                </a:path>
              </a:pathLst>
            </a:custGeom>
            <a:ln w="9144">
              <a:solidFill>
                <a:srgbClr val="B1B1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574594" y="3315273"/>
              <a:ext cx="144145" cy="0"/>
            </a:xfrm>
            <a:custGeom>
              <a:avLst/>
              <a:gdLst/>
              <a:ahLst/>
              <a:cxnLst/>
              <a:rect l="l" t="t" r="r" b="b"/>
              <a:pathLst>
                <a:path w="144145">
                  <a:moveTo>
                    <a:pt x="0" y="0"/>
                  </a:moveTo>
                  <a:lnTo>
                    <a:pt x="143910" y="0"/>
                  </a:lnTo>
                </a:path>
              </a:pathLst>
            </a:custGeom>
            <a:ln w="8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405749" y="4491471"/>
            <a:ext cx="337820" cy="58166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25"/>
              </a:spcBef>
            </a:pPr>
            <a:r>
              <a:rPr sz="2250" baseline="-35185" dirty="0">
                <a:latin typeface="Symbol"/>
                <a:cs typeface="Symbol"/>
              </a:rPr>
              <a:t></a:t>
            </a:r>
            <a:r>
              <a:rPr sz="2250" spc="-112" baseline="-35185" dirty="0">
                <a:latin typeface="Times New Roman"/>
                <a:cs typeface="Times New Roman"/>
              </a:rPr>
              <a:t> 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</a:t>
            </a:r>
            <a:endParaRPr sz="1600">
              <a:latin typeface="Symbol"/>
              <a:cs typeface="Symbol"/>
            </a:endParaRPr>
          </a:p>
          <a:p>
            <a:pPr marL="203835">
              <a:lnSpc>
                <a:spcPct val="100000"/>
              </a:lnSpc>
              <a:spcBef>
                <a:spcPts val="330"/>
              </a:spcBef>
            </a:pPr>
            <a:r>
              <a:rPr sz="1500" spc="-50" dirty="0">
                <a:latin typeface="Times New Roman"/>
                <a:cs typeface="Times New Roman"/>
              </a:rPr>
              <a:t>8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63013" y="2985374"/>
            <a:ext cx="140970" cy="58102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600" spc="-50" dirty="0">
                <a:latin typeface="Symbol"/>
                <a:cs typeface="Symbol"/>
              </a:rPr>
              <a:t></a:t>
            </a:r>
            <a:endParaRPr sz="1600">
              <a:latin typeface="Symbol"/>
              <a:cs typeface="Symbol"/>
            </a:endParaRPr>
          </a:p>
          <a:p>
            <a:pPr marL="34925">
              <a:lnSpc>
                <a:spcPct val="100000"/>
              </a:lnSpc>
              <a:spcBef>
                <a:spcPts val="330"/>
              </a:spcBef>
            </a:pPr>
            <a:r>
              <a:rPr sz="1500" spc="-50" dirty="0">
                <a:latin typeface="Times New Roman"/>
                <a:cs typeface="Times New Roman"/>
              </a:rPr>
              <a:t>8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52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LINEAR</a:t>
            </a:r>
            <a:r>
              <a:rPr spc="-45" dirty="0"/>
              <a:t> </a:t>
            </a:r>
            <a:r>
              <a:rPr dirty="0"/>
              <a:t>MODULATION</a:t>
            </a:r>
            <a:r>
              <a:rPr spc="-60" dirty="0"/>
              <a:t> </a:t>
            </a:r>
            <a:r>
              <a:rPr dirty="0"/>
              <a:t>II:</a:t>
            </a:r>
            <a:r>
              <a:rPr spc="-35" dirty="0"/>
              <a:t> </a:t>
            </a:r>
            <a:r>
              <a:rPr spc="-20" dirty="0"/>
              <a:t>MPSK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340600" cy="420497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Tradeoff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between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spectral</a:t>
            </a:r>
            <a:r>
              <a:rPr sz="20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efficiency</a:t>
            </a:r>
            <a:r>
              <a:rPr sz="20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energy</a:t>
            </a:r>
            <a:r>
              <a:rPr sz="20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efficiency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Spectral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efficiency: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rate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accommodated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unit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bandwidth</a:t>
            </a:r>
            <a:endParaRPr sz="18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(bps/Hz)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rate/bandwidth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Given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fixed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fixed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rate</a:t>
            </a:r>
            <a:endParaRPr sz="1800">
              <a:latin typeface="Times New Roman"/>
              <a:cs typeface="Times New Roman"/>
            </a:endParaRPr>
          </a:p>
          <a:p>
            <a:pPr marL="1155700" marR="32258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Large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large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#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bits/sym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large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rate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large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spectral efficiency</a:t>
            </a:r>
            <a:endParaRPr sz="1800">
              <a:latin typeface="Times New Roman"/>
              <a:cs typeface="Times New Roman"/>
            </a:endParaRPr>
          </a:p>
          <a:p>
            <a:pPr marL="756285" marR="68580" lvl="1" indent="-287020">
              <a:lnSpc>
                <a:spcPct val="100000"/>
              </a:lnSpc>
              <a:spcBef>
                <a:spcPts val="47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Energy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efficiency: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given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noise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level,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how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power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required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achieve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certain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error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rate.</a:t>
            </a:r>
            <a:endParaRPr sz="20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Measured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Eb/N0 required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certain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bit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 error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rate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(BER).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4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Given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fixed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fixed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rate</a:t>
            </a:r>
            <a:endParaRPr sz="1800">
              <a:latin typeface="Times New Roman"/>
              <a:cs typeface="Times New Roman"/>
            </a:endParaRPr>
          </a:p>
          <a:p>
            <a:pPr marL="1155700" marR="563245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Large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constellation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more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“dense”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more </a:t>
            </a:r>
            <a:r>
              <a:rPr sz="1800" dirty="0">
                <a:latin typeface="Times New Roman"/>
                <a:cs typeface="Times New Roman"/>
              </a:rPr>
              <a:t>sensitive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noise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low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energy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efficiency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5759" y="5169408"/>
            <a:ext cx="7941945" cy="462280"/>
          </a:xfrm>
          <a:prstGeom prst="rect">
            <a:avLst/>
          </a:prstGeom>
          <a:solidFill>
            <a:srgbClr val="99FF99"/>
          </a:solidFill>
        </p:spPr>
        <p:txBody>
          <a:bodyPr vert="horz" wrap="square" lIns="0" tIns="355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0"/>
              </a:spcBef>
            </a:pPr>
            <a:r>
              <a:rPr sz="2400" b="1" dirty="0">
                <a:latin typeface="Times New Roman"/>
                <a:cs typeface="Times New Roman"/>
              </a:rPr>
              <a:t>Increase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modulation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level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Wingdings"/>
                <a:cs typeface="Wingdings"/>
              </a:rPr>
              <a:t>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Increase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spectral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efficiency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4904" y="5715000"/>
            <a:ext cx="7854950" cy="46228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5"/>
              </a:spcBef>
            </a:pPr>
            <a:r>
              <a:rPr sz="2400" b="1" dirty="0">
                <a:latin typeface="Times New Roman"/>
                <a:cs typeface="Times New Roman"/>
              </a:rPr>
              <a:t>Increase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modulation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level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</a:t>
            </a:r>
            <a:r>
              <a:rPr sz="2400" b="1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Wingdings"/>
                <a:cs typeface="Wingdings"/>
              </a:rPr>
              <a:t>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Decrease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energy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efficiency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53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6131"/>
            <a:ext cx="4729480" cy="309816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Modulation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Linear</a:t>
            </a:r>
            <a:r>
              <a:rPr sz="2400" b="1" spc="-3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Modulation</a:t>
            </a:r>
            <a:r>
              <a:rPr sz="2400" b="1" spc="-4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Techniques</a:t>
            </a:r>
            <a:r>
              <a:rPr sz="2400" b="1" spc="-1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B1B1B1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Pulse</a:t>
            </a: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 Shaping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Complex Signal</a:t>
            </a: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 Representation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Linear</a:t>
            </a:r>
            <a:r>
              <a:rPr sz="2400" b="1" spc="-3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Modulation</a:t>
            </a:r>
            <a:r>
              <a:rPr sz="2400" b="1" spc="-4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Techniques</a:t>
            </a:r>
            <a:r>
              <a:rPr sz="2400" b="1" spc="-1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B1B1B1"/>
                </a:solidFill>
                <a:latin typeface="Times New Roman"/>
                <a:cs typeface="Times New Roman"/>
              </a:rPr>
              <a:t>II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Non-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linear</a:t>
            </a:r>
            <a:r>
              <a:rPr sz="2400" b="1" spc="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modulation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20" dirty="0">
                <a:solidFill>
                  <a:srgbClr val="B1B1B1"/>
                </a:solidFill>
                <a:latin typeface="Times New Roman"/>
                <a:cs typeface="Times New Roman"/>
              </a:rPr>
              <a:t>FDMA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54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2841" y="395478"/>
            <a:ext cx="7047230" cy="272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Black"/>
                <a:cs typeface="Arial Black"/>
              </a:rPr>
              <a:t>NON-</a:t>
            </a:r>
            <a:r>
              <a:rPr sz="1800" dirty="0">
                <a:latin typeface="Arial Black"/>
                <a:cs typeface="Arial Black"/>
              </a:rPr>
              <a:t>LINEAR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MODULATION:</a:t>
            </a:r>
            <a:r>
              <a:rPr sz="1800" spc="-90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FREQUENCY</a:t>
            </a:r>
            <a:r>
              <a:rPr sz="1800" spc="-100" dirty="0">
                <a:latin typeface="Arial Black"/>
                <a:cs typeface="Arial Black"/>
              </a:rPr>
              <a:t> </a:t>
            </a:r>
            <a:r>
              <a:rPr sz="1800" spc="-10" dirty="0">
                <a:latin typeface="Arial Black"/>
                <a:cs typeface="Arial Black"/>
              </a:rPr>
              <a:t>MODULATION</a:t>
            </a:r>
            <a:endParaRPr sz="1800">
              <a:latin typeface="Arial Black"/>
              <a:cs typeface="Arial Black"/>
            </a:endParaRPr>
          </a:p>
          <a:p>
            <a:pPr marL="711200" indent="-343535">
              <a:lnSpc>
                <a:spcPct val="100000"/>
              </a:lnSpc>
              <a:spcBef>
                <a:spcPts val="1800"/>
              </a:spcBef>
              <a:buFont typeface="Times New Roman"/>
              <a:buChar char="•"/>
              <a:tabLst>
                <a:tab pos="7112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4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modulation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(FM)</a:t>
            </a:r>
            <a:endParaRPr sz="2400">
              <a:latin typeface="Times New Roman"/>
              <a:cs typeface="Times New Roman"/>
            </a:endParaRPr>
          </a:p>
          <a:p>
            <a:pPr marL="11118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111188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term,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FM,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usually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analog</a:t>
            </a:r>
            <a:endParaRPr sz="2000">
              <a:latin typeface="Times New Roman"/>
              <a:cs typeface="Times New Roman"/>
            </a:endParaRPr>
          </a:p>
          <a:p>
            <a:pPr marL="15113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511300" algn="l"/>
              </a:tabLst>
            </a:pPr>
            <a:r>
              <a:rPr sz="2000" dirty="0">
                <a:latin typeface="Times New Roman"/>
                <a:cs typeface="Times New Roman"/>
              </a:rPr>
              <a:t>E.g.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FM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radio</a:t>
            </a:r>
            <a:endParaRPr sz="2000">
              <a:latin typeface="Times New Roman"/>
              <a:cs typeface="Times New Roman"/>
            </a:endParaRPr>
          </a:p>
          <a:p>
            <a:pPr marL="11118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1111885" algn="l"/>
              </a:tabLst>
            </a:pPr>
            <a:r>
              <a:rPr sz="2000" dirty="0">
                <a:latin typeface="Times New Roman"/>
                <a:cs typeface="Times New Roman"/>
              </a:rPr>
              <a:t>Use frequency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carry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information</a:t>
            </a:r>
            <a:endParaRPr sz="2000">
              <a:latin typeface="Times New Roman"/>
              <a:cs typeface="Times New Roman"/>
            </a:endParaRPr>
          </a:p>
          <a:p>
            <a:pPr marL="614045" algn="ctr">
              <a:lnSpc>
                <a:spcPct val="100000"/>
              </a:lnSpc>
              <a:spcBef>
                <a:spcPts val="254"/>
              </a:spcBef>
            </a:pPr>
            <a:r>
              <a:rPr sz="2100" i="1" dirty="0">
                <a:latin typeface="Times New Roman"/>
                <a:cs typeface="Times New Roman"/>
              </a:rPr>
              <a:t>f</a:t>
            </a:r>
            <a:r>
              <a:rPr sz="2100" i="1" spc="-30" dirty="0">
                <a:latin typeface="Times New Roman"/>
                <a:cs typeface="Times New Roman"/>
              </a:rPr>
              <a:t> </a:t>
            </a:r>
            <a:r>
              <a:rPr sz="2100" spc="50" dirty="0">
                <a:latin typeface="Times New Roman"/>
                <a:cs typeface="Times New Roman"/>
              </a:rPr>
              <a:t>(</a:t>
            </a:r>
            <a:r>
              <a:rPr sz="2100" i="1" spc="50" dirty="0">
                <a:latin typeface="Times New Roman"/>
                <a:cs typeface="Times New Roman"/>
              </a:rPr>
              <a:t>t</a:t>
            </a:r>
            <a:r>
              <a:rPr sz="2100" spc="50" dirty="0">
                <a:latin typeface="Times New Roman"/>
                <a:cs typeface="Times New Roman"/>
              </a:rPr>
              <a:t>)</a:t>
            </a:r>
            <a:r>
              <a:rPr sz="2100" spc="-60" dirty="0">
                <a:latin typeface="Times New Roman"/>
                <a:cs typeface="Times New Roman"/>
              </a:rPr>
              <a:t> </a:t>
            </a:r>
            <a:r>
              <a:rPr sz="2100" spc="55" dirty="0">
                <a:latin typeface="Symbol"/>
                <a:cs typeface="Symbol"/>
              </a:rPr>
              <a:t></a:t>
            </a:r>
            <a:r>
              <a:rPr sz="2100" spc="345" dirty="0">
                <a:latin typeface="Times New Roman"/>
                <a:cs typeface="Times New Roman"/>
              </a:rPr>
              <a:t> </a:t>
            </a:r>
            <a:r>
              <a:rPr sz="2100" i="1" spc="70" dirty="0">
                <a:latin typeface="Times New Roman"/>
                <a:cs typeface="Times New Roman"/>
              </a:rPr>
              <a:t>f</a:t>
            </a:r>
            <a:r>
              <a:rPr sz="1800" i="1" spc="104" baseline="-25462" dirty="0">
                <a:latin typeface="Times New Roman"/>
                <a:cs typeface="Times New Roman"/>
              </a:rPr>
              <a:t>c</a:t>
            </a:r>
            <a:r>
              <a:rPr sz="1800" i="1" spc="427" baseline="-25462" dirty="0">
                <a:latin typeface="Times New Roman"/>
                <a:cs typeface="Times New Roman"/>
              </a:rPr>
              <a:t> </a:t>
            </a:r>
            <a:r>
              <a:rPr sz="2100" spc="55" dirty="0">
                <a:latin typeface="Symbol"/>
                <a:cs typeface="Symbol"/>
              </a:rPr>
              <a:t></a:t>
            </a:r>
            <a:r>
              <a:rPr sz="2100" spc="-165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k</a:t>
            </a:r>
            <a:r>
              <a:rPr sz="2100" i="1" spc="-254" dirty="0">
                <a:latin typeface="Times New Roman"/>
                <a:cs typeface="Times New Roman"/>
              </a:rPr>
              <a:t> </a:t>
            </a:r>
            <a:r>
              <a:rPr sz="1800" i="1" baseline="-25462" dirty="0">
                <a:latin typeface="Times New Roman"/>
                <a:cs typeface="Times New Roman"/>
              </a:rPr>
              <a:t>f</a:t>
            </a:r>
            <a:r>
              <a:rPr sz="1800" i="1" spc="150" baseline="-25462" dirty="0">
                <a:latin typeface="Times New Roman"/>
                <a:cs typeface="Times New Roman"/>
              </a:rPr>
              <a:t> </a:t>
            </a:r>
            <a:r>
              <a:rPr sz="2100" i="1" spc="-20" dirty="0">
                <a:latin typeface="Times New Roman"/>
                <a:cs typeface="Times New Roman"/>
              </a:rPr>
              <a:t>m</a:t>
            </a:r>
            <a:r>
              <a:rPr sz="2100" spc="-20" dirty="0">
                <a:latin typeface="Times New Roman"/>
                <a:cs typeface="Times New Roman"/>
              </a:rPr>
              <a:t>(</a:t>
            </a:r>
            <a:r>
              <a:rPr sz="2100" i="1" spc="-20" dirty="0">
                <a:latin typeface="Times New Roman"/>
                <a:cs typeface="Times New Roman"/>
              </a:rPr>
              <a:t>t</a:t>
            </a:r>
            <a:r>
              <a:rPr sz="2100" spc="-20" dirty="0"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  <a:p>
            <a:pPr marL="1111885" lvl="1" indent="-286385">
              <a:lnSpc>
                <a:spcPct val="100000"/>
              </a:lnSpc>
              <a:spcBef>
                <a:spcPts val="585"/>
              </a:spcBef>
              <a:buChar char="–"/>
              <a:tabLst>
                <a:tab pos="1111885" algn="l"/>
              </a:tabLst>
            </a:pPr>
            <a:r>
              <a:rPr sz="2000" dirty="0">
                <a:latin typeface="Times New Roman"/>
                <a:cs typeface="Times New Roman"/>
              </a:rPr>
              <a:t>Relationship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phase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frequency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02994" y="3156585"/>
            <a:ext cx="191388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</a:tabLst>
            </a:pPr>
            <a:r>
              <a:rPr sz="2000" dirty="0">
                <a:latin typeface="Times New Roman"/>
                <a:cs typeface="Times New Roman"/>
              </a:rPr>
              <a:t>Fixed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frequency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2994" y="3887800"/>
            <a:ext cx="22098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</a:tabLst>
            </a:pPr>
            <a:r>
              <a:rPr sz="2000" dirty="0">
                <a:latin typeface="Times New Roman"/>
                <a:cs typeface="Times New Roman"/>
              </a:rPr>
              <a:t>Variable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frequency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5844" y="4985766"/>
            <a:ext cx="6807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25" dirty="0">
                <a:latin typeface="Times New Roman"/>
                <a:cs typeface="Times New Roman"/>
              </a:rPr>
              <a:t>FM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56519" y="3325779"/>
            <a:ext cx="174371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250" spc="-40" dirty="0">
                <a:latin typeface="Symbol"/>
                <a:cs typeface="Symbol"/>
              </a:rPr>
              <a:t></a:t>
            </a:r>
            <a:r>
              <a:rPr sz="2250" spc="-215" dirty="0">
                <a:latin typeface="Times New Roman"/>
                <a:cs typeface="Times New Roman"/>
              </a:rPr>
              <a:t> </a:t>
            </a:r>
            <a:r>
              <a:rPr sz="2100" spc="50" dirty="0">
                <a:latin typeface="Times New Roman"/>
                <a:cs typeface="Times New Roman"/>
              </a:rPr>
              <a:t>(</a:t>
            </a:r>
            <a:r>
              <a:rPr sz="2100" i="1" spc="50" dirty="0">
                <a:latin typeface="Times New Roman"/>
                <a:cs typeface="Times New Roman"/>
              </a:rPr>
              <a:t>t</a:t>
            </a:r>
            <a:r>
              <a:rPr sz="2100" spc="50" dirty="0">
                <a:latin typeface="Times New Roman"/>
                <a:cs typeface="Times New Roman"/>
              </a:rPr>
              <a:t>)</a:t>
            </a:r>
            <a:r>
              <a:rPr sz="2100" spc="-60" dirty="0">
                <a:latin typeface="Times New Roman"/>
                <a:cs typeface="Times New Roman"/>
              </a:rPr>
              <a:t> </a:t>
            </a:r>
            <a:r>
              <a:rPr sz="2100" spc="55" dirty="0">
                <a:latin typeface="Symbol"/>
                <a:cs typeface="Symbol"/>
              </a:rPr>
              <a:t></a:t>
            </a:r>
            <a:r>
              <a:rPr sz="2100" spc="-7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2</a:t>
            </a:r>
            <a:r>
              <a:rPr sz="2250" dirty="0">
                <a:latin typeface="Symbol"/>
                <a:cs typeface="Symbol"/>
              </a:rPr>
              <a:t></a:t>
            </a:r>
            <a:r>
              <a:rPr sz="2100" i="1" dirty="0">
                <a:latin typeface="Times New Roman"/>
                <a:cs typeface="Times New Roman"/>
              </a:rPr>
              <a:t>f</a:t>
            </a:r>
            <a:r>
              <a:rPr sz="1800" i="1" baseline="-25462" dirty="0">
                <a:latin typeface="Times New Roman"/>
                <a:cs typeface="Times New Roman"/>
              </a:rPr>
              <a:t>c</a:t>
            </a:r>
            <a:r>
              <a:rPr sz="2100" i="1" dirty="0">
                <a:latin typeface="Times New Roman"/>
                <a:cs typeface="Times New Roman"/>
              </a:rPr>
              <a:t>t</a:t>
            </a:r>
            <a:r>
              <a:rPr sz="2100" i="1" spc="-75" dirty="0">
                <a:latin typeface="Times New Roman"/>
                <a:cs typeface="Times New Roman"/>
              </a:rPr>
              <a:t> </a:t>
            </a:r>
            <a:r>
              <a:rPr sz="2100" spc="60" dirty="0">
                <a:latin typeface="Symbol"/>
                <a:cs typeface="Symbol"/>
              </a:rPr>
              <a:t></a:t>
            </a:r>
            <a:r>
              <a:rPr sz="2250" spc="60" dirty="0">
                <a:latin typeface="Symbol"/>
                <a:cs typeface="Symbol"/>
              </a:rPr>
              <a:t>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68234" y="4517139"/>
            <a:ext cx="834390" cy="3670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12140" algn="l"/>
              </a:tabLst>
            </a:pPr>
            <a:r>
              <a:rPr sz="2100" spc="-25" dirty="0">
                <a:latin typeface="Times New Roman"/>
                <a:cs typeface="Times New Roman"/>
              </a:rPr>
              <a:t>2</a:t>
            </a:r>
            <a:r>
              <a:rPr sz="2250" spc="-25" dirty="0">
                <a:latin typeface="Symbol"/>
                <a:cs typeface="Symbol"/>
              </a:rPr>
              <a:t>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2100" i="1" spc="-25" dirty="0">
                <a:latin typeface="Times New Roman"/>
                <a:cs typeface="Times New Roman"/>
              </a:rPr>
              <a:t>dt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36947" y="4136799"/>
            <a:ext cx="1818005" cy="3670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150" i="1" baseline="-35714" dirty="0">
                <a:latin typeface="Times New Roman"/>
                <a:cs typeface="Times New Roman"/>
              </a:rPr>
              <a:t>f </a:t>
            </a:r>
            <a:r>
              <a:rPr sz="3150" baseline="-35714" dirty="0">
                <a:latin typeface="Times New Roman"/>
                <a:cs typeface="Times New Roman"/>
              </a:rPr>
              <a:t>(</a:t>
            </a:r>
            <a:r>
              <a:rPr sz="3150" i="1" baseline="-35714" dirty="0">
                <a:latin typeface="Times New Roman"/>
                <a:cs typeface="Times New Roman"/>
              </a:rPr>
              <a:t>t</a:t>
            </a:r>
            <a:r>
              <a:rPr sz="3150" baseline="-35714" dirty="0">
                <a:latin typeface="Times New Roman"/>
                <a:cs typeface="Times New Roman"/>
              </a:rPr>
              <a:t>)</a:t>
            </a:r>
            <a:r>
              <a:rPr sz="3150" spc="-44" baseline="-35714" dirty="0">
                <a:latin typeface="Times New Roman"/>
                <a:cs typeface="Times New Roman"/>
              </a:rPr>
              <a:t> </a:t>
            </a:r>
            <a:r>
              <a:rPr sz="3150" baseline="-35714" dirty="0">
                <a:latin typeface="Symbol"/>
                <a:cs typeface="Symbol"/>
              </a:rPr>
              <a:t></a:t>
            </a:r>
            <a:r>
              <a:rPr sz="3150" spc="7" baseline="-35714" dirty="0">
                <a:latin typeface="Times New Roman"/>
                <a:cs typeface="Times New Roman"/>
              </a:rPr>
              <a:t> </a:t>
            </a:r>
            <a:r>
              <a:rPr sz="2100" u="sng" spc="3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100" u="sng" spc="3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i="1" u="sng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2250" u="sng" spc="-3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</a:t>
            </a:r>
            <a:r>
              <a:rPr sz="2250" u="sng" spc="-1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00" u="sng" spc="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100" i="1" u="sng" spc="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2100" u="sng" spc="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00501" y="4239039"/>
            <a:ext cx="139700" cy="5105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50" spc="-50" dirty="0">
                <a:latin typeface="Symbol"/>
                <a:cs typeface="Symbol"/>
              </a:rPr>
              <a:t>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99562" y="4261504"/>
            <a:ext cx="747395" cy="3670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50" spc="-55" dirty="0">
                <a:latin typeface="Symbol"/>
                <a:cs typeface="Symbol"/>
              </a:rPr>
              <a:t></a:t>
            </a:r>
            <a:r>
              <a:rPr sz="2250" spc="-200" dirty="0">
                <a:latin typeface="Times New Roman"/>
                <a:cs typeface="Times New Roman"/>
              </a:rPr>
              <a:t> </a:t>
            </a:r>
            <a:r>
              <a:rPr sz="2100" spc="50" dirty="0">
                <a:latin typeface="Times New Roman"/>
                <a:cs typeface="Times New Roman"/>
              </a:rPr>
              <a:t>(</a:t>
            </a:r>
            <a:r>
              <a:rPr sz="2100" i="1" spc="50" dirty="0">
                <a:latin typeface="Times New Roman"/>
                <a:cs typeface="Times New Roman"/>
              </a:rPr>
              <a:t>t</a:t>
            </a:r>
            <a:r>
              <a:rPr sz="2100" spc="50" dirty="0">
                <a:latin typeface="Times New Roman"/>
                <a:cs typeface="Times New Roman"/>
              </a:rPr>
              <a:t>)</a:t>
            </a:r>
            <a:r>
              <a:rPr sz="2100" spc="-55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Symbol"/>
                <a:cs typeface="Symbol"/>
              </a:rPr>
              <a:t>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17932" y="4185616"/>
            <a:ext cx="70485" cy="2146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i="1" spc="-50" dirty="0">
                <a:latin typeface="Times New Roman"/>
                <a:cs typeface="Times New Roman"/>
              </a:rPr>
              <a:t>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79531" y="4535829"/>
            <a:ext cx="106680" cy="2146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-5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79904" y="4261504"/>
            <a:ext cx="1233805" cy="3670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93090" algn="l"/>
              </a:tabLst>
            </a:pPr>
            <a:r>
              <a:rPr sz="2100" spc="-25" dirty="0">
                <a:latin typeface="Times New Roman"/>
                <a:cs typeface="Times New Roman"/>
              </a:rPr>
              <a:t>2</a:t>
            </a:r>
            <a:r>
              <a:rPr sz="2250" spc="-25" dirty="0">
                <a:latin typeface="Symbol"/>
                <a:cs typeface="Symbol"/>
              </a:rPr>
              <a:t>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2100" i="1" dirty="0">
                <a:latin typeface="Times New Roman"/>
                <a:cs typeface="Times New Roman"/>
              </a:rPr>
              <a:t>f</a:t>
            </a:r>
            <a:r>
              <a:rPr sz="2100" i="1" spc="-25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(</a:t>
            </a:r>
            <a:r>
              <a:rPr sz="2100" i="1" spc="-10" dirty="0">
                <a:latin typeface="Times New Roman"/>
                <a:cs typeface="Times New Roman"/>
              </a:rPr>
              <a:t>t</a:t>
            </a:r>
            <a:r>
              <a:rPr sz="2100" spc="-10" dirty="0">
                <a:latin typeface="Times New Roman"/>
                <a:cs typeface="Times New Roman"/>
              </a:rPr>
              <a:t>)</a:t>
            </a:r>
            <a:r>
              <a:rPr sz="2100" i="1" spc="-10" dirty="0">
                <a:latin typeface="Times New Roman"/>
                <a:cs typeface="Times New Roman"/>
              </a:rPr>
              <a:t>dt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08509" y="5326745"/>
            <a:ext cx="138430" cy="556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450" spc="-330" dirty="0">
                <a:latin typeface="Symbol"/>
                <a:cs typeface="Symbol"/>
              </a:rPr>
              <a:t></a:t>
            </a:r>
            <a:endParaRPr sz="34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95324" y="5268161"/>
            <a:ext cx="920115" cy="616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975">
              <a:lnSpc>
                <a:spcPts val="1210"/>
              </a:lnSpc>
              <a:spcBef>
                <a:spcPts val="105"/>
              </a:spcBef>
            </a:pPr>
            <a:r>
              <a:rPr sz="1350" i="1" spc="-50" dirty="0">
                <a:latin typeface="Times New Roman"/>
                <a:cs typeface="Times New Roman"/>
              </a:rPr>
              <a:t>t</a:t>
            </a:r>
            <a:endParaRPr sz="1350">
              <a:latin typeface="Times New Roman"/>
              <a:cs typeface="Times New Roman"/>
            </a:endParaRPr>
          </a:p>
          <a:p>
            <a:pPr marL="156210">
              <a:lnSpc>
                <a:spcPts val="2080"/>
              </a:lnSpc>
            </a:pPr>
            <a:r>
              <a:rPr sz="2300" i="1" spc="-10" dirty="0">
                <a:latin typeface="Times New Roman"/>
                <a:cs typeface="Times New Roman"/>
              </a:rPr>
              <a:t>m</a:t>
            </a:r>
            <a:r>
              <a:rPr sz="2300" spc="-10" dirty="0">
                <a:latin typeface="Times New Roman"/>
                <a:cs typeface="Times New Roman"/>
              </a:rPr>
              <a:t>(</a:t>
            </a:r>
            <a:r>
              <a:rPr sz="2300" i="1" spc="-10" dirty="0">
                <a:latin typeface="Times New Roman"/>
                <a:cs typeface="Times New Roman"/>
              </a:rPr>
              <a:t>t</a:t>
            </a:r>
            <a:r>
              <a:rPr sz="2300" spc="-10" dirty="0">
                <a:latin typeface="Times New Roman"/>
                <a:cs typeface="Times New Roman"/>
              </a:rPr>
              <a:t>)</a:t>
            </a:r>
            <a:r>
              <a:rPr sz="2300" i="1" spc="-10" dirty="0">
                <a:latin typeface="Times New Roman"/>
                <a:cs typeface="Times New Roman"/>
              </a:rPr>
              <a:t>dt</a:t>
            </a: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ts val="1350"/>
              </a:lnSpc>
            </a:pPr>
            <a:r>
              <a:rPr sz="1350" spc="-50" dirty="0">
                <a:latin typeface="Times New Roman"/>
                <a:cs typeface="Times New Roman"/>
              </a:rPr>
              <a:t>0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77038" y="5564492"/>
            <a:ext cx="74930" cy="233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i="1" spc="-50" dirty="0">
                <a:latin typeface="Times New Roman"/>
                <a:cs typeface="Times New Roman"/>
              </a:rPr>
              <a:t>f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51566" y="5564492"/>
            <a:ext cx="104775" cy="233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i="1" spc="-50" dirty="0">
                <a:latin typeface="Times New Roman"/>
                <a:cs typeface="Times New Roman"/>
              </a:rPr>
              <a:t>c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07941" y="5351323"/>
            <a:ext cx="1855470" cy="400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50" spc="-40" dirty="0">
                <a:latin typeface="Symbol"/>
                <a:cs typeface="Symbol"/>
              </a:rPr>
              <a:t></a:t>
            </a:r>
            <a:r>
              <a:rPr sz="2450" spc="-225" dirty="0">
                <a:latin typeface="Times New Roman"/>
                <a:cs typeface="Times New Roman"/>
              </a:rPr>
              <a:t> </a:t>
            </a:r>
            <a:r>
              <a:rPr sz="2300" spc="60" dirty="0">
                <a:latin typeface="Times New Roman"/>
                <a:cs typeface="Times New Roman"/>
              </a:rPr>
              <a:t>(</a:t>
            </a:r>
            <a:r>
              <a:rPr sz="2300" i="1" spc="60" dirty="0">
                <a:latin typeface="Times New Roman"/>
                <a:cs typeface="Times New Roman"/>
              </a:rPr>
              <a:t>t</a:t>
            </a:r>
            <a:r>
              <a:rPr sz="2300" spc="60" dirty="0">
                <a:latin typeface="Times New Roman"/>
                <a:cs typeface="Times New Roman"/>
              </a:rPr>
              <a:t>)</a:t>
            </a:r>
            <a:r>
              <a:rPr sz="2300" spc="-135" dirty="0">
                <a:latin typeface="Times New Roman"/>
                <a:cs typeface="Times New Roman"/>
              </a:rPr>
              <a:t> </a:t>
            </a:r>
            <a:r>
              <a:rPr sz="2300" spc="50" dirty="0">
                <a:latin typeface="Symbol"/>
                <a:cs typeface="Symbol"/>
              </a:rPr>
              <a:t></a:t>
            </a:r>
            <a:r>
              <a:rPr sz="2300" spc="-10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2</a:t>
            </a:r>
            <a:r>
              <a:rPr sz="2450" dirty="0">
                <a:latin typeface="Symbol"/>
                <a:cs typeface="Symbol"/>
              </a:rPr>
              <a:t></a:t>
            </a:r>
            <a:r>
              <a:rPr sz="2300" i="1" dirty="0">
                <a:latin typeface="Times New Roman"/>
                <a:cs typeface="Times New Roman"/>
              </a:rPr>
              <a:t>f</a:t>
            </a:r>
            <a:r>
              <a:rPr sz="2300" i="1" spc="165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Times New Roman"/>
                <a:cs typeface="Times New Roman"/>
              </a:rPr>
              <a:t>t</a:t>
            </a:r>
            <a:r>
              <a:rPr sz="2300" i="1" spc="-105" dirty="0">
                <a:latin typeface="Times New Roman"/>
                <a:cs typeface="Times New Roman"/>
              </a:rPr>
              <a:t> </a:t>
            </a:r>
            <a:r>
              <a:rPr sz="2300" spc="50" dirty="0">
                <a:latin typeface="Symbol"/>
                <a:cs typeface="Symbol"/>
              </a:rPr>
              <a:t></a:t>
            </a:r>
            <a:r>
              <a:rPr sz="2300" spc="-185" dirty="0">
                <a:latin typeface="Times New Roman"/>
                <a:cs typeface="Times New Roman"/>
              </a:rPr>
              <a:t> </a:t>
            </a:r>
            <a:r>
              <a:rPr sz="2300" i="1" spc="-50" dirty="0">
                <a:latin typeface="Times New Roman"/>
                <a:cs typeface="Times New Roman"/>
              </a:rPr>
              <a:t>k</a:t>
            </a:r>
            <a:endParaRPr sz="2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55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241" y="395478"/>
            <a:ext cx="6996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Black"/>
                <a:cs typeface="Arial Black"/>
              </a:rPr>
              <a:t>NON-</a:t>
            </a:r>
            <a:r>
              <a:rPr sz="1800" dirty="0">
                <a:latin typeface="Arial Black"/>
                <a:cs typeface="Arial Black"/>
              </a:rPr>
              <a:t>LINEAR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MODULATION:</a:t>
            </a:r>
            <a:r>
              <a:rPr sz="1800" spc="-90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FREQUENCY</a:t>
            </a:r>
            <a:r>
              <a:rPr sz="1800" spc="-100" dirty="0">
                <a:latin typeface="Arial Black"/>
                <a:cs typeface="Arial Black"/>
              </a:rPr>
              <a:t> </a:t>
            </a:r>
            <a:r>
              <a:rPr sz="1800" spc="-10" dirty="0">
                <a:latin typeface="Arial Black"/>
                <a:cs typeface="Arial Black"/>
              </a:rPr>
              <a:t>MODULATION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340" y="898905"/>
            <a:ext cx="842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FM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47316" y="1048511"/>
            <a:ext cx="3944620" cy="737870"/>
          </a:xfrm>
          <a:custGeom>
            <a:avLst/>
            <a:gdLst/>
            <a:ahLst/>
            <a:cxnLst/>
            <a:rect l="l" t="t" r="r" b="b"/>
            <a:pathLst>
              <a:path w="3944620" h="737869">
                <a:moveTo>
                  <a:pt x="3944111" y="0"/>
                </a:moveTo>
                <a:lnTo>
                  <a:pt x="0" y="0"/>
                </a:lnTo>
                <a:lnTo>
                  <a:pt x="0" y="737615"/>
                </a:lnTo>
                <a:lnTo>
                  <a:pt x="3944111" y="737615"/>
                </a:lnTo>
                <a:lnTo>
                  <a:pt x="3944111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98865" y="1340287"/>
            <a:ext cx="180340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2300" spc="-459" dirty="0">
                <a:latin typeface="Symbol"/>
                <a:cs typeface="Symbol"/>
              </a:rPr>
              <a:t></a:t>
            </a:r>
            <a:r>
              <a:rPr sz="3450" spc="-690" baseline="-9661" dirty="0">
                <a:latin typeface="Symbol"/>
                <a:cs typeface="Symbol"/>
              </a:rPr>
              <a:t></a:t>
            </a:r>
            <a:endParaRPr sz="3450" baseline="-9661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26690" y="1340287"/>
            <a:ext cx="180340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2300" spc="-459" dirty="0">
                <a:latin typeface="Symbol"/>
                <a:cs typeface="Symbol"/>
              </a:rPr>
              <a:t></a:t>
            </a:r>
            <a:r>
              <a:rPr sz="3450" spc="-690" baseline="-9661" dirty="0">
                <a:latin typeface="Symbol"/>
                <a:cs typeface="Symbol"/>
              </a:rPr>
              <a:t></a:t>
            </a:r>
            <a:endParaRPr sz="3450" baseline="-9661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7895" y="1141562"/>
            <a:ext cx="125095" cy="556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3450" spc="-325" dirty="0">
                <a:latin typeface="Symbol"/>
                <a:cs typeface="Symbol"/>
              </a:rPr>
              <a:t></a:t>
            </a:r>
            <a:endParaRPr sz="34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86278" y="1380181"/>
            <a:ext cx="62230" cy="231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350" i="1" spc="-50" dirty="0">
                <a:latin typeface="Times New Roman"/>
                <a:cs typeface="Times New Roman"/>
              </a:rPr>
              <a:t>f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61035" y="1380181"/>
            <a:ext cx="91440" cy="231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350" i="1" spc="-50" dirty="0">
                <a:latin typeface="Times New Roman"/>
                <a:cs typeface="Times New Roman"/>
              </a:rPr>
              <a:t>c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99053" y="1380181"/>
            <a:ext cx="91440" cy="231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350" i="1" spc="-50" dirty="0">
                <a:latin typeface="Times New Roman"/>
                <a:cs typeface="Times New Roman"/>
              </a:rPr>
              <a:t>c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04905" y="1467624"/>
            <a:ext cx="101600" cy="231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latin typeface="Times New Roman"/>
                <a:cs typeface="Times New Roman"/>
              </a:rPr>
              <a:t>0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21171" y="1083347"/>
            <a:ext cx="1057910" cy="480059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0">
              <a:lnSpc>
                <a:spcPts val="15"/>
              </a:lnSpc>
              <a:spcBef>
                <a:spcPts val="910"/>
              </a:spcBef>
            </a:pPr>
            <a:r>
              <a:rPr sz="2300" i="1" spc="55" dirty="0">
                <a:latin typeface="Times New Roman"/>
                <a:cs typeface="Times New Roman"/>
              </a:rPr>
              <a:t>m</a:t>
            </a:r>
            <a:r>
              <a:rPr sz="2300" spc="55" dirty="0">
                <a:latin typeface="Times New Roman"/>
                <a:cs typeface="Times New Roman"/>
              </a:rPr>
              <a:t>(</a:t>
            </a:r>
            <a:r>
              <a:rPr sz="2300" i="1" spc="55" dirty="0">
                <a:latin typeface="Times New Roman"/>
                <a:cs typeface="Times New Roman"/>
              </a:rPr>
              <a:t>t</a:t>
            </a:r>
            <a:r>
              <a:rPr sz="2300" spc="55" dirty="0">
                <a:latin typeface="Times New Roman"/>
                <a:cs typeface="Times New Roman"/>
              </a:rPr>
              <a:t>)</a:t>
            </a:r>
            <a:r>
              <a:rPr sz="2300" i="1" spc="55" dirty="0">
                <a:latin typeface="Times New Roman"/>
                <a:cs typeface="Times New Roman"/>
              </a:rPr>
              <a:t>dt</a:t>
            </a:r>
            <a:r>
              <a:rPr sz="3450" spc="82" baseline="20531" dirty="0">
                <a:latin typeface="Symbol"/>
                <a:cs typeface="Symbol"/>
              </a:rPr>
              <a:t></a:t>
            </a:r>
            <a:endParaRPr sz="3450" baseline="20531">
              <a:latin typeface="Symbol"/>
              <a:cs typeface="Symbol"/>
            </a:endParaRPr>
          </a:p>
          <a:p>
            <a:pPr marL="25400">
              <a:lnSpc>
                <a:spcPts val="800"/>
              </a:lnSpc>
            </a:pPr>
            <a:r>
              <a:rPr sz="1350" i="1" spc="-50" dirty="0">
                <a:latin typeface="Times New Roman"/>
                <a:cs typeface="Times New Roman"/>
              </a:rPr>
              <a:t>t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70910" y="1166367"/>
            <a:ext cx="2614930" cy="400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300" i="1" spc="65" dirty="0">
                <a:latin typeface="Times New Roman"/>
                <a:cs typeface="Times New Roman"/>
              </a:rPr>
              <a:t>s</a:t>
            </a:r>
            <a:r>
              <a:rPr sz="2300" spc="65" dirty="0">
                <a:latin typeface="Times New Roman"/>
                <a:cs typeface="Times New Roman"/>
              </a:rPr>
              <a:t>(</a:t>
            </a:r>
            <a:r>
              <a:rPr sz="2300" i="1" spc="65" dirty="0">
                <a:latin typeface="Times New Roman"/>
                <a:cs typeface="Times New Roman"/>
              </a:rPr>
              <a:t>t</a:t>
            </a:r>
            <a:r>
              <a:rPr sz="2300" spc="65" dirty="0">
                <a:latin typeface="Times New Roman"/>
                <a:cs typeface="Times New Roman"/>
              </a:rPr>
              <a:t>)</a:t>
            </a:r>
            <a:r>
              <a:rPr sz="2300" spc="-6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Symbol"/>
                <a:cs typeface="Symbol"/>
              </a:rPr>
              <a:t></a:t>
            </a:r>
            <a:r>
              <a:rPr sz="2300" spc="125" dirty="0">
                <a:latin typeface="Times New Roman"/>
                <a:cs typeface="Times New Roman"/>
              </a:rPr>
              <a:t> </a:t>
            </a:r>
            <a:r>
              <a:rPr sz="2300" i="1" spc="55" dirty="0">
                <a:latin typeface="Times New Roman"/>
                <a:cs typeface="Times New Roman"/>
              </a:rPr>
              <a:t>A</a:t>
            </a:r>
            <a:r>
              <a:rPr sz="2300" i="1" spc="38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cos</a:t>
            </a:r>
            <a:r>
              <a:rPr sz="3450" baseline="20531" dirty="0">
                <a:latin typeface="Symbol"/>
                <a:cs typeface="Symbol"/>
              </a:rPr>
              <a:t></a:t>
            </a:r>
            <a:r>
              <a:rPr sz="2300" dirty="0">
                <a:latin typeface="Times New Roman"/>
                <a:cs typeface="Times New Roman"/>
              </a:rPr>
              <a:t>2</a:t>
            </a:r>
            <a:r>
              <a:rPr sz="2450" dirty="0">
                <a:latin typeface="Symbol"/>
                <a:cs typeface="Symbol"/>
              </a:rPr>
              <a:t></a:t>
            </a:r>
            <a:r>
              <a:rPr sz="2300" i="1" dirty="0">
                <a:latin typeface="Times New Roman"/>
                <a:cs typeface="Times New Roman"/>
              </a:rPr>
              <a:t>f</a:t>
            </a:r>
            <a:r>
              <a:rPr sz="2300" i="1" spc="220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Times New Roman"/>
                <a:cs typeface="Times New Roman"/>
              </a:rPr>
              <a:t>t</a:t>
            </a:r>
            <a:r>
              <a:rPr sz="2300" i="1" spc="-7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Symbol"/>
                <a:cs typeface="Symbol"/>
              </a:rPr>
              <a:t></a:t>
            </a:r>
            <a:r>
              <a:rPr sz="2300" spc="-170" dirty="0">
                <a:latin typeface="Times New Roman"/>
                <a:cs typeface="Times New Roman"/>
              </a:rPr>
              <a:t> </a:t>
            </a:r>
            <a:r>
              <a:rPr sz="2300" i="1" spc="-50" dirty="0">
                <a:latin typeface="Times New Roman"/>
                <a:cs typeface="Times New Roman"/>
              </a:rPr>
              <a:t>k</a:t>
            </a:r>
            <a:endParaRPr sz="2300">
              <a:latin typeface="Times New Roman"/>
              <a:cs typeface="Times New Roman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18195" y="1970715"/>
            <a:ext cx="4399991" cy="244868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56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241" y="395478"/>
            <a:ext cx="7912100" cy="1495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Black"/>
                <a:cs typeface="Arial Black"/>
              </a:rPr>
              <a:t>NON-</a:t>
            </a:r>
            <a:r>
              <a:rPr sz="1800" dirty="0">
                <a:latin typeface="Arial Black"/>
                <a:cs typeface="Arial Black"/>
              </a:rPr>
              <a:t>LINEAR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MODULATION:</a:t>
            </a:r>
            <a:r>
              <a:rPr sz="1800" spc="-90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FREQUENCY</a:t>
            </a:r>
            <a:r>
              <a:rPr sz="1800" spc="-100" dirty="0">
                <a:latin typeface="Arial Black"/>
                <a:cs typeface="Arial Black"/>
              </a:rPr>
              <a:t> </a:t>
            </a:r>
            <a:r>
              <a:rPr sz="1800" spc="-10" dirty="0">
                <a:latin typeface="Arial Black"/>
                <a:cs typeface="Arial Black"/>
              </a:rPr>
              <a:t>MODULATION</a:t>
            </a:r>
            <a:endParaRPr sz="18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820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FM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bandwidth</a:t>
            </a:r>
            <a:endParaRPr sz="2000">
              <a:latin typeface="Times New Roman"/>
              <a:cs typeface="Times New Roman"/>
            </a:endParaRPr>
          </a:p>
          <a:p>
            <a:pPr marL="1086485" lvl="1" indent="-286385">
              <a:lnSpc>
                <a:spcPct val="100000"/>
              </a:lnSpc>
              <a:spcBef>
                <a:spcPts val="439"/>
              </a:spcBef>
              <a:buChar char="–"/>
              <a:tabLst>
                <a:tab pos="10864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spectrum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FM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much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complicated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spectrum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AM</a:t>
            </a:r>
            <a:endParaRPr sz="1800">
              <a:latin typeface="Times New Roman"/>
              <a:cs typeface="Times New Roman"/>
            </a:endParaRPr>
          </a:p>
          <a:p>
            <a:pPr marL="10864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1086485" algn="l"/>
              </a:tabLst>
            </a:pPr>
            <a:r>
              <a:rPr sz="1800" spc="-10" dirty="0">
                <a:latin typeface="Times New Roman"/>
                <a:cs typeface="Times New Roman"/>
              </a:rPr>
              <a:t>Pass-</a:t>
            </a:r>
            <a:r>
              <a:rPr sz="1800" dirty="0">
                <a:latin typeface="Times New Roman"/>
                <a:cs typeface="Times New Roman"/>
              </a:rPr>
              <a:t>band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approximated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Carson’s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rule.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69920" y="1952244"/>
            <a:ext cx="2034539" cy="475615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ts val="3015"/>
              </a:lnSpc>
            </a:pPr>
            <a:r>
              <a:rPr sz="2500" i="1" dirty="0">
                <a:latin typeface="Times New Roman"/>
                <a:cs typeface="Times New Roman"/>
              </a:rPr>
              <a:t>B</a:t>
            </a:r>
            <a:r>
              <a:rPr sz="2175" i="1" baseline="-24904" dirty="0">
                <a:latin typeface="Times New Roman"/>
                <a:cs typeface="Times New Roman"/>
              </a:rPr>
              <a:t>T</a:t>
            </a:r>
            <a:r>
              <a:rPr sz="2175" i="1" spc="187" baseline="-24904" dirty="0">
                <a:latin typeface="Times New Roman"/>
                <a:cs typeface="Times New Roman"/>
              </a:rPr>
              <a:t>  </a:t>
            </a:r>
            <a:r>
              <a:rPr sz="2500" dirty="0">
                <a:latin typeface="Symbol"/>
                <a:cs typeface="Symbol"/>
              </a:rPr>
              <a:t></a:t>
            </a:r>
            <a:r>
              <a:rPr sz="2500" spc="-10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2(</a:t>
            </a:r>
            <a:r>
              <a:rPr sz="2600" dirty="0">
                <a:latin typeface="Symbol"/>
                <a:cs typeface="Symbol"/>
              </a:rPr>
              <a:t></a:t>
            </a:r>
            <a:r>
              <a:rPr sz="2600" spc="25" dirty="0">
                <a:latin typeface="Times New Roman"/>
                <a:cs typeface="Times New Roman"/>
              </a:rPr>
              <a:t> </a:t>
            </a:r>
            <a:r>
              <a:rPr sz="2500" spc="-20" dirty="0">
                <a:latin typeface="Symbol"/>
                <a:cs typeface="Symbol"/>
              </a:rPr>
              <a:t></a:t>
            </a:r>
            <a:r>
              <a:rPr sz="2500" spc="-20" dirty="0">
                <a:latin typeface="Times New Roman"/>
                <a:cs typeface="Times New Roman"/>
              </a:rPr>
              <a:t>1)</a:t>
            </a:r>
            <a:r>
              <a:rPr sz="2500" i="1" spc="-20" dirty="0">
                <a:latin typeface="Times New Roman"/>
                <a:cs typeface="Times New Roman"/>
              </a:rPr>
              <a:t>B</a:t>
            </a:r>
            <a:r>
              <a:rPr sz="2175" i="1" spc="-30" baseline="-24904" dirty="0">
                <a:latin typeface="Times New Roman"/>
                <a:cs typeface="Times New Roman"/>
              </a:rPr>
              <a:t>s</a:t>
            </a:r>
            <a:endParaRPr sz="2175" baseline="-2490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3246" y="2512012"/>
            <a:ext cx="3881120" cy="782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17195" indent="-379095">
              <a:lnSpc>
                <a:spcPts val="3025"/>
              </a:lnSpc>
              <a:spcBef>
                <a:spcPts val="135"/>
              </a:spcBef>
              <a:buSzPct val="76923"/>
              <a:buFont typeface="Times New Roman"/>
              <a:buChar char="–"/>
              <a:tabLst>
                <a:tab pos="417195" algn="l"/>
              </a:tabLst>
            </a:pPr>
            <a:r>
              <a:rPr sz="2600" dirty="0">
                <a:latin typeface="Symbol"/>
                <a:cs typeface="Symbol"/>
              </a:rPr>
              <a:t></a:t>
            </a:r>
            <a:r>
              <a:rPr sz="2600" spc="195" dirty="0">
                <a:latin typeface="Times New Roman"/>
                <a:cs typeface="Times New Roman"/>
              </a:rPr>
              <a:t> </a:t>
            </a:r>
            <a:r>
              <a:rPr sz="3000" baseline="1388" dirty="0">
                <a:latin typeface="Times New Roman"/>
                <a:cs typeface="Times New Roman"/>
              </a:rPr>
              <a:t>:modulation</a:t>
            </a:r>
            <a:r>
              <a:rPr sz="3000" spc="-112" baseline="1388" dirty="0">
                <a:latin typeface="Times New Roman"/>
                <a:cs typeface="Times New Roman"/>
              </a:rPr>
              <a:t> </a:t>
            </a:r>
            <a:r>
              <a:rPr sz="3000" spc="-15" baseline="1388" dirty="0">
                <a:latin typeface="Times New Roman"/>
                <a:cs typeface="Times New Roman"/>
              </a:rPr>
              <a:t>index.</a:t>
            </a:r>
            <a:endParaRPr sz="3000" baseline="1388">
              <a:latin typeface="Times New Roman"/>
              <a:cs typeface="Times New Roman"/>
            </a:endParaRPr>
          </a:p>
          <a:p>
            <a:pPr marL="381635" indent="-343535">
              <a:lnSpc>
                <a:spcPts val="2905"/>
              </a:lnSpc>
              <a:buSzPct val="80000"/>
              <a:buFont typeface="Times New Roman"/>
              <a:buChar char="–"/>
              <a:tabLst>
                <a:tab pos="381635" algn="l"/>
              </a:tabLst>
            </a:pPr>
            <a:r>
              <a:rPr sz="2500" i="1" dirty="0">
                <a:latin typeface="Times New Roman"/>
                <a:cs typeface="Times New Roman"/>
              </a:rPr>
              <a:t>B</a:t>
            </a:r>
            <a:r>
              <a:rPr sz="2175" i="1" baseline="-22988" dirty="0">
                <a:latin typeface="Times New Roman"/>
                <a:cs typeface="Times New Roman"/>
              </a:rPr>
              <a:t>s</a:t>
            </a:r>
            <a:r>
              <a:rPr sz="2175" i="1" spc="172" baseline="-22988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:Bandwidth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baseband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signal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6894" y="3601437"/>
            <a:ext cx="1525905" cy="83439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90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E.g.</a:t>
            </a:r>
            <a:endParaRPr sz="24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495"/>
              </a:spcBef>
              <a:tabLst>
                <a:tab pos="7562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10" dirty="0">
                <a:latin typeface="Times New Roman"/>
                <a:cs typeface="Times New Roman"/>
              </a:rPr>
              <a:t>AMPS,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4069" y="4470272"/>
            <a:ext cx="24218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Bandwidth:</a:t>
            </a:r>
            <a:r>
              <a:rPr sz="2000" spc="4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32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KHz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94715" y="3995090"/>
            <a:ext cx="2176780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600" dirty="0">
                <a:latin typeface="Symbol"/>
                <a:cs typeface="Symbol"/>
              </a:rPr>
              <a:t></a:t>
            </a:r>
            <a:r>
              <a:rPr sz="2600" spc="180" dirty="0">
                <a:latin typeface="Times New Roman"/>
                <a:cs typeface="Times New Roman"/>
              </a:rPr>
              <a:t> </a:t>
            </a:r>
            <a:r>
              <a:rPr sz="2450" spc="65" dirty="0">
                <a:latin typeface="Symbol"/>
                <a:cs typeface="Symbol"/>
              </a:rPr>
              <a:t></a:t>
            </a:r>
            <a:r>
              <a:rPr sz="2450" spc="-170" dirty="0">
                <a:latin typeface="Times New Roman"/>
                <a:cs typeface="Times New Roman"/>
              </a:rPr>
              <a:t> </a:t>
            </a:r>
            <a:r>
              <a:rPr sz="2450" spc="-45" dirty="0">
                <a:latin typeface="Times New Roman"/>
                <a:cs typeface="Times New Roman"/>
              </a:rPr>
              <a:t>3,</a:t>
            </a:r>
            <a:r>
              <a:rPr sz="2450" spc="-254" dirty="0">
                <a:latin typeface="Times New Roman"/>
                <a:cs typeface="Times New Roman"/>
              </a:rPr>
              <a:t> </a:t>
            </a:r>
            <a:r>
              <a:rPr sz="2450" i="1" dirty="0">
                <a:latin typeface="Times New Roman"/>
                <a:cs typeface="Times New Roman"/>
              </a:rPr>
              <a:t>B</a:t>
            </a:r>
            <a:r>
              <a:rPr sz="2175" i="1" baseline="-22988" dirty="0">
                <a:latin typeface="Times New Roman"/>
                <a:cs typeface="Times New Roman"/>
              </a:rPr>
              <a:t>s</a:t>
            </a:r>
            <a:r>
              <a:rPr sz="2175" i="1" spc="727" baseline="-22988" dirty="0">
                <a:latin typeface="Times New Roman"/>
                <a:cs typeface="Times New Roman"/>
              </a:rPr>
              <a:t> </a:t>
            </a:r>
            <a:r>
              <a:rPr sz="2450" spc="65" dirty="0">
                <a:latin typeface="Symbol"/>
                <a:cs typeface="Symbol"/>
              </a:rPr>
              <a:t></a:t>
            </a:r>
            <a:r>
              <a:rPr sz="2450" spc="-85" dirty="0">
                <a:latin typeface="Times New Roman"/>
                <a:cs typeface="Times New Roman"/>
              </a:rPr>
              <a:t> </a:t>
            </a:r>
            <a:r>
              <a:rPr sz="2450" spc="60" dirty="0">
                <a:latin typeface="Times New Roman"/>
                <a:cs typeface="Times New Roman"/>
              </a:rPr>
              <a:t>4</a:t>
            </a:r>
            <a:r>
              <a:rPr sz="2450" i="1" spc="60" dirty="0">
                <a:latin typeface="Times New Roman"/>
                <a:cs typeface="Times New Roman"/>
              </a:rPr>
              <a:t>kHz</a:t>
            </a:r>
            <a:endParaRPr sz="24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57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241" y="377189"/>
            <a:ext cx="5642610" cy="1281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 Black"/>
                <a:cs typeface="Arial Black"/>
              </a:rPr>
              <a:t>NON-</a:t>
            </a:r>
            <a:r>
              <a:rPr sz="2000" dirty="0">
                <a:latin typeface="Arial Black"/>
                <a:cs typeface="Arial Black"/>
              </a:rPr>
              <a:t>LINEAR</a:t>
            </a:r>
            <a:r>
              <a:rPr sz="2000" spc="-70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MODULATION:</a:t>
            </a:r>
            <a:r>
              <a:rPr sz="2000" spc="-65" dirty="0">
                <a:latin typeface="Arial Black"/>
                <a:cs typeface="Arial Black"/>
              </a:rPr>
              <a:t> </a:t>
            </a:r>
            <a:r>
              <a:rPr sz="2000" spc="-20" dirty="0">
                <a:latin typeface="Arial Black"/>
                <a:cs typeface="Arial Black"/>
              </a:rPr>
              <a:t>BFSK</a:t>
            </a:r>
            <a:endParaRPr sz="20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700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Binary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shift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keying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(BFSK)</a:t>
            </a:r>
            <a:endParaRPr sz="2400">
              <a:latin typeface="Times New Roman"/>
              <a:cs typeface="Times New Roman"/>
            </a:endParaRPr>
          </a:p>
          <a:p>
            <a:pPr marL="800100">
              <a:lnSpc>
                <a:spcPct val="100000"/>
              </a:lnSpc>
              <a:spcBef>
                <a:spcPts val="500"/>
              </a:spcBef>
              <a:tabLst>
                <a:tab pos="10864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Constant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envelope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76855" y="1709927"/>
            <a:ext cx="4091940" cy="1001394"/>
          </a:xfrm>
          <a:custGeom>
            <a:avLst/>
            <a:gdLst/>
            <a:ahLst/>
            <a:cxnLst/>
            <a:rect l="l" t="t" r="r" b="b"/>
            <a:pathLst>
              <a:path w="4091940" h="1001394">
                <a:moveTo>
                  <a:pt x="4091940" y="0"/>
                </a:moveTo>
                <a:lnTo>
                  <a:pt x="0" y="0"/>
                </a:lnTo>
                <a:lnTo>
                  <a:pt x="0" y="1001268"/>
                </a:lnTo>
                <a:lnTo>
                  <a:pt x="4091940" y="1001268"/>
                </a:lnTo>
                <a:lnTo>
                  <a:pt x="4091940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88465" y="2282492"/>
            <a:ext cx="1724660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65760" algn="l"/>
                <a:tab pos="1627505" algn="l"/>
              </a:tabLst>
            </a:pPr>
            <a:r>
              <a:rPr sz="2450" spc="-50" dirty="0">
                <a:latin typeface="Symbol"/>
                <a:cs typeface="Symbol"/>
              </a:rPr>
              <a:t></a:t>
            </a:r>
            <a:r>
              <a:rPr sz="2450" dirty="0">
                <a:latin typeface="Times New Roman"/>
                <a:cs typeface="Times New Roman"/>
              </a:rPr>
              <a:t>	</a:t>
            </a:r>
            <a:r>
              <a:rPr sz="2175" i="1" spc="-75" baseline="1915" dirty="0">
                <a:latin typeface="Times New Roman"/>
                <a:cs typeface="Times New Roman"/>
              </a:rPr>
              <a:t>c</a:t>
            </a:r>
            <a:r>
              <a:rPr sz="2175" i="1" baseline="1915" dirty="0">
                <a:latin typeface="Times New Roman"/>
                <a:cs typeface="Times New Roman"/>
              </a:rPr>
              <a:t>	</a:t>
            </a:r>
            <a:r>
              <a:rPr sz="2175" i="1" spc="-75" baseline="1915" dirty="0">
                <a:latin typeface="Times New Roman"/>
                <a:cs typeface="Times New Roman"/>
              </a:rPr>
              <a:t>c</a:t>
            </a:r>
            <a:endParaRPr sz="2175" baseline="1915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91872" y="2083482"/>
            <a:ext cx="244729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75" i="1" spc="112" baseline="43083" dirty="0">
                <a:latin typeface="Times New Roman"/>
                <a:cs typeface="Times New Roman"/>
              </a:rPr>
              <a:t>s</a:t>
            </a:r>
            <a:r>
              <a:rPr sz="3675" spc="112" baseline="43083" dirty="0">
                <a:latin typeface="Times New Roman"/>
                <a:cs typeface="Times New Roman"/>
              </a:rPr>
              <a:t>(</a:t>
            </a:r>
            <a:r>
              <a:rPr sz="3675" i="1" spc="112" baseline="43083" dirty="0">
                <a:latin typeface="Times New Roman"/>
                <a:cs typeface="Times New Roman"/>
              </a:rPr>
              <a:t>t</a:t>
            </a:r>
            <a:r>
              <a:rPr sz="3675" spc="112" baseline="43083" dirty="0">
                <a:latin typeface="Times New Roman"/>
                <a:cs typeface="Times New Roman"/>
              </a:rPr>
              <a:t>)</a:t>
            </a:r>
            <a:r>
              <a:rPr sz="3675" spc="-60" baseline="43083" dirty="0">
                <a:latin typeface="Times New Roman"/>
                <a:cs typeface="Times New Roman"/>
              </a:rPr>
              <a:t> </a:t>
            </a:r>
            <a:r>
              <a:rPr sz="3675" baseline="43083" dirty="0">
                <a:latin typeface="Symbol"/>
                <a:cs typeface="Symbol"/>
              </a:rPr>
              <a:t></a:t>
            </a:r>
            <a:r>
              <a:rPr sz="3675" spc="-52" baseline="43083" dirty="0">
                <a:latin typeface="Times New Roman"/>
                <a:cs typeface="Times New Roman"/>
              </a:rPr>
              <a:t> </a:t>
            </a:r>
            <a:r>
              <a:rPr sz="3675" spc="202" baseline="32879" dirty="0">
                <a:latin typeface="Symbol"/>
                <a:cs typeface="Symbol"/>
              </a:rPr>
              <a:t></a:t>
            </a:r>
            <a:r>
              <a:rPr sz="2450" i="1" spc="135" dirty="0">
                <a:latin typeface="Times New Roman"/>
                <a:cs typeface="Times New Roman"/>
              </a:rPr>
              <a:t>A</a:t>
            </a:r>
            <a:r>
              <a:rPr sz="2450" i="1" spc="405" dirty="0">
                <a:latin typeface="Times New Roman"/>
                <a:cs typeface="Times New Roman"/>
              </a:rPr>
              <a:t> </a:t>
            </a:r>
            <a:r>
              <a:rPr sz="2450" spc="-90" dirty="0">
                <a:latin typeface="Times New Roman"/>
                <a:cs typeface="Times New Roman"/>
              </a:rPr>
              <a:t>sin</a:t>
            </a:r>
            <a:r>
              <a:rPr sz="3400" spc="-90" dirty="0">
                <a:latin typeface="Symbol"/>
                <a:cs typeface="Symbol"/>
              </a:rPr>
              <a:t></a:t>
            </a:r>
            <a:r>
              <a:rPr sz="2450" spc="-90" dirty="0">
                <a:latin typeface="Times New Roman"/>
                <a:cs typeface="Times New Roman"/>
              </a:rPr>
              <a:t>2</a:t>
            </a:r>
            <a:r>
              <a:rPr sz="2600" spc="-90" dirty="0">
                <a:latin typeface="Symbol"/>
                <a:cs typeface="Symbol"/>
              </a:rPr>
              <a:t></a:t>
            </a:r>
            <a:r>
              <a:rPr sz="2600" spc="-275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Times New Roman"/>
                <a:cs typeface="Times New Roman"/>
              </a:rPr>
              <a:t>(</a:t>
            </a:r>
            <a:r>
              <a:rPr sz="2450" spc="-80" dirty="0">
                <a:latin typeface="Times New Roman"/>
                <a:cs typeface="Times New Roman"/>
              </a:rPr>
              <a:t> </a:t>
            </a:r>
            <a:r>
              <a:rPr sz="2450" i="1" spc="-50" dirty="0">
                <a:latin typeface="Times New Roman"/>
                <a:cs typeface="Times New Roman"/>
              </a:rPr>
              <a:t>f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37665" y="1612373"/>
            <a:ext cx="3327400" cy="1018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0480" algn="r">
              <a:lnSpc>
                <a:spcPts val="3904"/>
              </a:lnSpc>
              <a:spcBef>
                <a:spcPts val="100"/>
              </a:spcBef>
              <a:tabLst>
                <a:tab pos="3063875" algn="l"/>
              </a:tabLst>
            </a:pPr>
            <a:r>
              <a:rPr sz="3675" baseline="-3401" dirty="0">
                <a:latin typeface="Symbol"/>
                <a:cs typeface="Symbol"/>
              </a:rPr>
              <a:t></a:t>
            </a:r>
            <a:r>
              <a:rPr sz="3675" i="1" baseline="1133" dirty="0">
                <a:latin typeface="Times New Roman"/>
                <a:cs typeface="Times New Roman"/>
              </a:rPr>
              <a:t>A</a:t>
            </a:r>
            <a:r>
              <a:rPr sz="2175" i="1" baseline="-22988" dirty="0">
                <a:latin typeface="Times New Roman"/>
                <a:cs typeface="Times New Roman"/>
              </a:rPr>
              <a:t>c</a:t>
            </a:r>
            <a:r>
              <a:rPr sz="2175" i="1" spc="322" baseline="-22988" dirty="0">
                <a:latin typeface="Times New Roman"/>
                <a:cs typeface="Times New Roman"/>
              </a:rPr>
              <a:t> </a:t>
            </a:r>
            <a:r>
              <a:rPr sz="3675" spc="-135" baseline="1133" dirty="0">
                <a:latin typeface="Times New Roman"/>
                <a:cs typeface="Times New Roman"/>
              </a:rPr>
              <a:t>sin</a:t>
            </a:r>
            <a:r>
              <a:rPr sz="3400" spc="-90" dirty="0">
                <a:latin typeface="Symbol"/>
                <a:cs typeface="Symbol"/>
              </a:rPr>
              <a:t></a:t>
            </a:r>
            <a:r>
              <a:rPr sz="3675" spc="-135" baseline="1133" dirty="0">
                <a:latin typeface="Times New Roman"/>
                <a:cs typeface="Times New Roman"/>
              </a:rPr>
              <a:t>2</a:t>
            </a:r>
            <a:r>
              <a:rPr sz="3900" spc="-135" baseline="1068" dirty="0">
                <a:latin typeface="Symbol"/>
                <a:cs typeface="Symbol"/>
              </a:rPr>
              <a:t></a:t>
            </a:r>
            <a:r>
              <a:rPr sz="3900" spc="-390" baseline="1068" dirty="0">
                <a:latin typeface="Times New Roman"/>
                <a:cs typeface="Times New Roman"/>
              </a:rPr>
              <a:t> </a:t>
            </a:r>
            <a:r>
              <a:rPr sz="3675" baseline="1133" dirty="0">
                <a:latin typeface="Times New Roman"/>
                <a:cs typeface="Times New Roman"/>
              </a:rPr>
              <a:t>(</a:t>
            </a:r>
            <a:r>
              <a:rPr sz="3675" spc="-89" baseline="1133" dirty="0">
                <a:latin typeface="Times New Roman"/>
                <a:cs typeface="Times New Roman"/>
              </a:rPr>
              <a:t> </a:t>
            </a:r>
            <a:r>
              <a:rPr sz="3675" i="1" spc="120" baseline="1133" dirty="0">
                <a:latin typeface="Times New Roman"/>
                <a:cs typeface="Times New Roman"/>
              </a:rPr>
              <a:t>f</a:t>
            </a:r>
            <a:r>
              <a:rPr sz="2175" i="1" spc="120" baseline="-22988" dirty="0">
                <a:latin typeface="Times New Roman"/>
                <a:cs typeface="Times New Roman"/>
              </a:rPr>
              <a:t>c</a:t>
            </a:r>
            <a:r>
              <a:rPr sz="2175" i="1" spc="569" baseline="-22988" dirty="0">
                <a:latin typeface="Times New Roman"/>
                <a:cs typeface="Times New Roman"/>
              </a:rPr>
              <a:t> </a:t>
            </a:r>
            <a:r>
              <a:rPr sz="3675" baseline="1133" dirty="0">
                <a:latin typeface="Symbol"/>
                <a:cs typeface="Symbol"/>
              </a:rPr>
              <a:t></a:t>
            </a:r>
            <a:r>
              <a:rPr sz="3675" spc="-270" baseline="1133" dirty="0">
                <a:latin typeface="Times New Roman"/>
                <a:cs typeface="Times New Roman"/>
              </a:rPr>
              <a:t> </a:t>
            </a:r>
            <a:r>
              <a:rPr sz="3675" baseline="1133" dirty="0">
                <a:latin typeface="Symbol"/>
                <a:cs typeface="Symbol"/>
              </a:rPr>
              <a:t></a:t>
            </a:r>
            <a:r>
              <a:rPr sz="3675" i="1" baseline="1133" dirty="0">
                <a:latin typeface="Times New Roman"/>
                <a:cs typeface="Times New Roman"/>
              </a:rPr>
              <a:t>f</a:t>
            </a:r>
            <a:r>
              <a:rPr sz="3675" i="1" spc="15" baseline="1133" dirty="0">
                <a:latin typeface="Times New Roman"/>
                <a:cs typeface="Times New Roman"/>
              </a:rPr>
              <a:t> </a:t>
            </a:r>
            <a:r>
              <a:rPr sz="3675" spc="-30" baseline="1133" dirty="0">
                <a:latin typeface="Times New Roman"/>
                <a:cs typeface="Times New Roman"/>
              </a:rPr>
              <a:t>)</a:t>
            </a:r>
            <a:r>
              <a:rPr sz="3675" i="1" spc="-30" baseline="1133" dirty="0">
                <a:latin typeface="Times New Roman"/>
                <a:cs typeface="Times New Roman"/>
              </a:rPr>
              <a:t>t</a:t>
            </a:r>
            <a:r>
              <a:rPr sz="3400" spc="-20" dirty="0">
                <a:latin typeface="Symbol"/>
                <a:cs typeface="Symbol"/>
              </a:rPr>
              <a:t></a:t>
            </a:r>
            <a:r>
              <a:rPr sz="2450" spc="-20" dirty="0">
                <a:latin typeface="Times New Roman"/>
                <a:cs typeface="Times New Roman"/>
              </a:rPr>
              <a:t>,</a:t>
            </a:r>
            <a:r>
              <a:rPr sz="2450" dirty="0">
                <a:latin typeface="Times New Roman"/>
                <a:cs typeface="Times New Roman"/>
              </a:rPr>
              <a:t>	</a:t>
            </a:r>
            <a:r>
              <a:rPr sz="2450" spc="-50" dirty="0">
                <a:latin typeface="Times New Roman"/>
                <a:cs typeface="Times New Roman"/>
              </a:rPr>
              <a:t>0</a:t>
            </a:r>
            <a:endParaRPr sz="2450">
              <a:latin typeface="Times New Roman"/>
              <a:cs typeface="Times New Roman"/>
            </a:endParaRPr>
          </a:p>
          <a:p>
            <a:pPr marR="33020" algn="r">
              <a:lnSpc>
                <a:spcPts val="3904"/>
              </a:lnSpc>
              <a:tabLst>
                <a:tab pos="1275080" algn="l"/>
              </a:tabLst>
            </a:pPr>
            <a:r>
              <a:rPr sz="3675" baseline="1133" dirty="0">
                <a:latin typeface="Symbol"/>
                <a:cs typeface="Symbol"/>
              </a:rPr>
              <a:t></a:t>
            </a:r>
            <a:r>
              <a:rPr sz="3675" spc="-232" baseline="1133" dirty="0">
                <a:latin typeface="Times New Roman"/>
                <a:cs typeface="Times New Roman"/>
              </a:rPr>
              <a:t> </a:t>
            </a:r>
            <a:r>
              <a:rPr sz="3675" baseline="1133" dirty="0">
                <a:latin typeface="Symbol"/>
                <a:cs typeface="Symbol"/>
              </a:rPr>
              <a:t></a:t>
            </a:r>
            <a:r>
              <a:rPr sz="3675" i="1" baseline="1133" dirty="0">
                <a:latin typeface="Times New Roman"/>
                <a:cs typeface="Times New Roman"/>
              </a:rPr>
              <a:t>f</a:t>
            </a:r>
            <a:r>
              <a:rPr sz="3675" i="1" spc="15" baseline="1133" dirty="0">
                <a:latin typeface="Times New Roman"/>
                <a:cs typeface="Times New Roman"/>
              </a:rPr>
              <a:t> </a:t>
            </a:r>
            <a:r>
              <a:rPr sz="3675" spc="-30" baseline="1133" dirty="0">
                <a:latin typeface="Times New Roman"/>
                <a:cs typeface="Times New Roman"/>
              </a:rPr>
              <a:t>)</a:t>
            </a:r>
            <a:r>
              <a:rPr sz="3675" i="1" spc="-30" baseline="1133" dirty="0">
                <a:latin typeface="Times New Roman"/>
                <a:cs typeface="Times New Roman"/>
              </a:rPr>
              <a:t>t</a:t>
            </a:r>
            <a:r>
              <a:rPr sz="3400" spc="-20" dirty="0">
                <a:latin typeface="Symbol"/>
                <a:cs typeface="Symbol"/>
              </a:rPr>
              <a:t></a:t>
            </a:r>
            <a:r>
              <a:rPr sz="2450" spc="-20" dirty="0">
                <a:latin typeface="Times New Roman"/>
                <a:cs typeface="Times New Roman"/>
              </a:rPr>
              <a:t>,</a:t>
            </a:r>
            <a:r>
              <a:rPr sz="2450" dirty="0">
                <a:latin typeface="Times New Roman"/>
                <a:cs typeface="Times New Roman"/>
              </a:rPr>
              <a:t>	</a:t>
            </a:r>
            <a:r>
              <a:rPr sz="2450" spc="-50" dirty="0">
                <a:latin typeface="Times New Roman"/>
                <a:cs typeface="Times New Roman"/>
              </a:rPr>
              <a:t>1</a:t>
            </a:r>
            <a:endParaRPr sz="245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6572" y="2616707"/>
            <a:ext cx="5854065" cy="3526790"/>
            <a:chOff x="766572" y="2616707"/>
            <a:chExt cx="5854065" cy="352679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572" y="2616707"/>
              <a:ext cx="5853684" cy="350367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549908" y="5719572"/>
              <a:ext cx="4538980" cy="424180"/>
            </a:xfrm>
            <a:custGeom>
              <a:avLst/>
              <a:gdLst/>
              <a:ahLst/>
              <a:cxnLst/>
              <a:rect l="l" t="t" r="r" b="b"/>
              <a:pathLst>
                <a:path w="4538980" h="424179">
                  <a:moveTo>
                    <a:pt x="1514855" y="0"/>
                  </a:moveTo>
                  <a:lnTo>
                    <a:pt x="1514855" y="413003"/>
                  </a:lnTo>
                </a:path>
                <a:path w="4538980" h="424179">
                  <a:moveTo>
                    <a:pt x="3031236" y="0"/>
                  </a:moveTo>
                  <a:lnTo>
                    <a:pt x="3031236" y="413003"/>
                  </a:lnTo>
                </a:path>
                <a:path w="4538980" h="424179">
                  <a:moveTo>
                    <a:pt x="4538471" y="10667"/>
                  </a:moveTo>
                  <a:lnTo>
                    <a:pt x="4538471" y="423671"/>
                  </a:lnTo>
                </a:path>
                <a:path w="4538980" h="424179">
                  <a:moveTo>
                    <a:pt x="0" y="0"/>
                  </a:moveTo>
                  <a:lnTo>
                    <a:pt x="0" y="413003"/>
                  </a:lnTo>
                </a:path>
                <a:path w="4538980" h="424179">
                  <a:moveTo>
                    <a:pt x="3022091" y="10667"/>
                  </a:moveTo>
                  <a:lnTo>
                    <a:pt x="3022091" y="42367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182495" y="5749544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98823" y="5817819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83453" y="5807151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85357" y="4053967"/>
            <a:ext cx="26066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If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continuous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phase</a:t>
            </a:r>
            <a:r>
              <a:rPr sz="1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(CP)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CP</a:t>
            </a:r>
            <a:r>
              <a:rPr sz="1800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FSK </a:t>
            </a:r>
            <a:r>
              <a:rPr sz="1800" spc="-50" dirty="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No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abrupt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phase</a:t>
            </a: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change!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58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241" y="377189"/>
            <a:ext cx="4620260" cy="1281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 Black"/>
                <a:cs typeface="Arial Black"/>
              </a:rPr>
              <a:t>NON-</a:t>
            </a:r>
            <a:r>
              <a:rPr sz="2000" dirty="0">
                <a:latin typeface="Arial Black"/>
                <a:cs typeface="Arial Black"/>
              </a:rPr>
              <a:t>LINEAR</a:t>
            </a:r>
            <a:r>
              <a:rPr sz="2000" spc="-70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MODULATION:</a:t>
            </a:r>
            <a:r>
              <a:rPr sz="2000" spc="-65" dirty="0">
                <a:latin typeface="Arial Black"/>
                <a:cs typeface="Arial Black"/>
              </a:rPr>
              <a:t> </a:t>
            </a:r>
            <a:r>
              <a:rPr sz="2000" spc="-25" dirty="0">
                <a:latin typeface="Arial Black"/>
                <a:cs typeface="Arial Black"/>
              </a:rPr>
              <a:t>MSK</a:t>
            </a:r>
            <a:endParaRPr sz="20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700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Minimum</a:t>
            </a:r>
            <a:r>
              <a:rPr sz="24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shift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keying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(MSK)</a:t>
            </a:r>
            <a:endParaRPr sz="2400">
              <a:latin typeface="Times New Roman"/>
              <a:cs typeface="Times New Roman"/>
            </a:endParaRPr>
          </a:p>
          <a:p>
            <a:pPr marL="800100">
              <a:lnSpc>
                <a:spcPct val="100000"/>
              </a:lnSpc>
              <a:spcBef>
                <a:spcPts val="500"/>
              </a:spcBef>
              <a:tabLst>
                <a:tab pos="10864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special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case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CP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BFSK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47672" y="1685544"/>
            <a:ext cx="4304030" cy="1551940"/>
            <a:chOff x="1947672" y="1685544"/>
            <a:chExt cx="4304030" cy="1551940"/>
          </a:xfrm>
        </p:grpSpPr>
        <p:sp>
          <p:nvSpPr>
            <p:cNvPr id="8" name="object 8"/>
            <p:cNvSpPr/>
            <p:nvPr/>
          </p:nvSpPr>
          <p:spPr>
            <a:xfrm>
              <a:off x="1947672" y="1685544"/>
              <a:ext cx="4304030" cy="1551940"/>
            </a:xfrm>
            <a:custGeom>
              <a:avLst/>
              <a:gdLst/>
              <a:ahLst/>
              <a:cxnLst/>
              <a:rect l="l" t="t" r="r" b="b"/>
              <a:pathLst>
                <a:path w="4304030" h="1551939">
                  <a:moveTo>
                    <a:pt x="4303776" y="0"/>
                  </a:moveTo>
                  <a:lnTo>
                    <a:pt x="0" y="0"/>
                  </a:lnTo>
                  <a:lnTo>
                    <a:pt x="0" y="1551431"/>
                  </a:lnTo>
                  <a:lnTo>
                    <a:pt x="4303776" y="1551431"/>
                  </a:lnTo>
                  <a:lnTo>
                    <a:pt x="4303776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91976" y="2100473"/>
              <a:ext cx="349885" cy="720090"/>
            </a:xfrm>
            <a:custGeom>
              <a:avLst/>
              <a:gdLst/>
              <a:ahLst/>
              <a:cxnLst/>
              <a:rect l="l" t="t" r="r" b="b"/>
              <a:pathLst>
                <a:path w="349885" h="720089">
                  <a:moveTo>
                    <a:pt x="0" y="0"/>
                  </a:moveTo>
                  <a:lnTo>
                    <a:pt x="347099" y="0"/>
                  </a:lnTo>
                </a:path>
                <a:path w="349885" h="720089">
                  <a:moveTo>
                    <a:pt x="2625" y="719936"/>
                  </a:moveTo>
                  <a:lnTo>
                    <a:pt x="349724" y="719936"/>
                  </a:lnTo>
                </a:path>
              </a:pathLst>
            </a:custGeom>
            <a:ln w="11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746960" y="2793828"/>
            <a:ext cx="221615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2000" spc="-400" dirty="0">
                <a:latin typeface="Symbol"/>
                <a:cs typeface="Symbol"/>
              </a:rPr>
              <a:t></a:t>
            </a:r>
            <a:r>
              <a:rPr sz="3000" spc="-600" baseline="-20833" dirty="0">
                <a:latin typeface="Symbol"/>
                <a:cs typeface="Symbol"/>
              </a:rPr>
              <a:t></a:t>
            </a:r>
            <a:endParaRPr sz="3000" baseline="-20833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73138" y="2695532"/>
            <a:ext cx="135255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000" spc="145" dirty="0">
                <a:latin typeface="Symbol"/>
                <a:cs typeface="Symbol"/>
              </a:rPr>
              <a:t>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73138" y="2869276"/>
            <a:ext cx="135255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000" spc="145" dirty="0">
                <a:latin typeface="Symbol"/>
                <a:cs typeface="Symbol"/>
              </a:rPr>
              <a:t>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81084" y="2847492"/>
            <a:ext cx="368300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000" spc="195" dirty="0">
                <a:latin typeface="Symbol"/>
                <a:cs typeface="Symbol"/>
              </a:rPr>
              <a:t></a:t>
            </a:r>
            <a:r>
              <a:rPr sz="2000" spc="370" dirty="0">
                <a:latin typeface="Times New Roman"/>
                <a:cs typeface="Times New Roman"/>
              </a:rPr>
              <a:t> </a:t>
            </a:r>
            <a:r>
              <a:rPr sz="3000" spc="202" baseline="-4166" dirty="0">
                <a:latin typeface="Symbol"/>
                <a:cs typeface="Symbol"/>
              </a:rPr>
              <a:t></a:t>
            </a:r>
            <a:endParaRPr sz="3000" baseline="-4166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63199" y="2634956"/>
            <a:ext cx="135255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000" spc="145" dirty="0">
                <a:latin typeface="Symbol"/>
                <a:cs typeface="Symbol"/>
              </a:rPr>
              <a:t>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63199" y="2847492"/>
            <a:ext cx="135255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000" spc="145" dirty="0">
                <a:latin typeface="Symbol"/>
                <a:cs typeface="Symbol"/>
              </a:rPr>
              <a:t>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11346" y="1975596"/>
            <a:ext cx="135255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000" spc="145" dirty="0">
                <a:latin typeface="Symbol"/>
                <a:cs typeface="Symbol"/>
              </a:rPr>
              <a:t>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75763" y="1975596"/>
            <a:ext cx="135255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000" spc="145" dirty="0">
                <a:latin typeface="Symbol"/>
                <a:cs typeface="Symbol"/>
              </a:rPr>
              <a:t>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75763" y="2149327"/>
            <a:ext cx="135255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000" spc="145" dirty="0">
                <a:latin typeface="Symbol"/>
                <a:cs typeface="Symbol"/>
              </a:rPr>
              <a:t>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75763" y="1727995"/>
            <a:ext cx="135255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000" spc="145" dirty="0">
                <a:latin typeface="Symbol"/>
                <a:cs typeface="Symbol"/>
              </a:rPr>
              <a:t>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79246" y="1915020"/>
            <a:ext cx="135255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000" spc="145" dirty="0">
                <a:latin typeface="Symbol"/>
                <a:cs typeface="Symbol"/>
              </a:rPr>
              <a:t>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79246" y="2127547"/>
            <a:ext cx="367665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000" spc="195" dirty="0">
                <a:latin typeface="Symbol"/>
                <a:cs typeface="Symbol"/>
              </a:rPr>
              <a:t></a:t>
            </a:r>
            <a:r>
              <a:rPr sz="2000" spc="360" dirty="0">
                <a:latin typeface="Times New Roman"/>
                <a:cs typeface="Times New Roman"/>
              </a:rPr>
              <a:t> </a:t>
            </a:r>
            <a:r>
              <a:rPr sz="3000" spc="202" baseline="-4166" dirty="0">
                <a:latin typeface="Symbol"/>
                <a:cs typeface="Symbol"/>
              </a:rPr>
              <a:t></a:t>
            </a:r>
            <a:endParaRPr sz="3000" baseline="-4166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65168" y="1915020"/>
            <a:ext cx="135255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000" spc="145" dirty="0">
                <a:latin typeface="Symbol"/>
                <a:cs typeface="Symbol"/>
              </a:rPr>
              <a:t>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65168" y="2127547"/>
            <a:ext cx="135255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000" spc="145" dirty="0">
                <a:latin typeface="Symbol"/>
                <a:cs typeface="Symbol"/>
              </a:rPr>
              <a:t>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65168" y="1749776"/>
            <a:ext cx="135255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000" spc="145" dirty="0">
                <a:latin typeface="Symbol"/>
                <a:cs typeface="Symbol"/>
              </a:rPr>
              <a:t>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91222" y="2096195"/>
            <a:ext cx="172720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000" spc="200" dirty="0">
                <a:latin typeface="Times New Roman"/>
                <a:cs typeface="Times New Roman"/>
              </a:rPr>
              <a:t>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68447" y="2614240"/>
            <a:ext cx="706120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  <a:tabLst>
                <a:tab pos="312420" algn="l"/>
              </a:tabLst>
            </a:pPr>
            <a:r>
              <a:rPr sz="3000" spc="300" baseline="-44444" dirty="0">
                <a:latin typeface="Times New Roman"/>
                <a:cs typeface="Times New Roman"/>
              </a:rPr>
              <a:t>4</a:t>
            </a:r>
            <a:r>
              <a:rPr sz="3000" baseline="-44444" dirty="0">
                <a:latin typeface="Times New Roman"/>
                <a:cs typeface="Times New Roman"/>
              </a:rPr>
              <a:t>	</a:t>
            </a:r>
            <a:r>
              <a:rPr sz="3000" spc="307" baseline="-4166" dirty="0">
                <a:latin typeface="Symbol"/>
                <a:cs typeface="Symbol"/>
              </a:rPr>
              <a:t></a:t>
            </a:r>
            <a:r>
              <a:rPr sz="2000" i="1" spc="204" dirty="0">
                <a:latin typeface="Times New Roman"/>
                <a:cs typeface="Times New Roman"/>
              </a:rPr>
              <a:t>t</a:t>
            </a:r>
            <a:r>
              <a:rPr sz="3000" spc="307" baseline="-18055" dirty="0">
                <a:latin typeface="Symbol"/>
                <a:cs typeface="Symbol"/>
              </a:rPr>
              <a:t></a:t>
            </a:r>
            <a:endParaRPr sz="3000" baseline="-18055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97921" y="1894303"/>
            <a:ext cx="101600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000" i="1" spc="90" dirty="0">
                <a:latin typeface="Times New Roman"/>
                <a:cs typeface="Times New Roman"/>
              </a:rPr>
              <a:t>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58014" y="1894303"/>
            <a:ext cx="1005840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  <a:tabLst>
                <a:tab pos="845819" algn="l"/>
              </a:tabLst>
            </a:pPr>
            <a:r>
              <a:rPr sz="2000" i="1" spc="305" dirty="0">
                <a:latin typeface="Times New Roman"/>
                <a:cs typeface="Times New Roman"/>
              </a:rPr>
              <a:t>A</a:t>
            </a:r>
            <a:r>
              <a:rPr sz="2000" i="1" spc="495" dirty="0">
                <a:latin typeface="Times New Roman"/>
                <a:cs typeface="Times New Roman"/>
              </a:rPr>
              <a:t> </a:t>
            </a:r>
            <a:r>
              <a:rPr sz="2000" spc="165" dirty="0">
                <a:latin typeface="Times New Roman"/>
                <a:cs typeface="Times New Roman"/>
              </a:rPr>
              <a:t>sin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75" dirty="0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74756" y="2253995"/>
            <a:ext cx="993775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2000" i="1" spc="220" dirty="0">
                <a:latin typeface="Times New Roman"/>
                <a:cs typeface="Times New Roman"/>
              </a:rPr>
              <a:t>s</a:t>
            </a:r>
            <a:r>
              <a:rPr sz="2000" spc="220" dirty="0">
                <a:latin typeface="Times New Roman"/>
                <a:cs typeface="Times New Roman"/>
              </a:rPr>
              <a:t>(</a:t>
            </a:r>
            <a:r>
              <a:rPr sz="2000" i="1" spc="220" dirty="0">
                <a:latin typeface="Times New Roman"/>
                <a:cs typeface="Times New Roman"/>
              </a:rPr>
              <a:t>t</a:t>
            </a:r>
            <a:r>
              <a:rPr sz="2000" spc="220" dirty="0">
                <a:latin typeface="Times New Roman"/>
                <a:cs typeface="Times New Roman"/>
              </a:rPr>
              <a:t>)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275" dirty="0">
                <a:latin typeface="Symbol"/>
                <a:cs typeface="Symbol"/>
              </a:rPr>
              <a:t>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3000" spc="292" baseline="-9722" dirty="0">
                <a:latin typeface="Symbol"/>
                <a:cs typeface="Symbol"/>
              </a:rPr>
              <a:t></a:t>
            </a:r>
            <a:endParaRPr sz="3000" baseline="-9722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19150" y="1986397"/>
            <a:ext cx="1626870" cy="8013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057910">
              <a:lnSpc>
                <a:spcPct val="100000"/>
              </a:lnSpc>
              <a:spcBef>
                <a:spcPts val="745"/>
              </a:spcBef>
              <a:tabLst>
                <a:tab pos="1428750" algn="l"/>
              </a:tabLst>
            </a:pPr>
            <a:r>
              <a:rPr sz="2000" spc="75" dirty="0">
                <a:latin typeface="Times New Roman"/>
                <a:cs typeface="Times New Roman"/>
              </a:rPr>
              <a:t>,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20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55"/>
              </a:spcBef>
              <a:tabLst>
                <a:tab pos="1426845" algn="l"/>
              </a:tabLst>
            </a:pPr>
            <a:r>
              <a:rPr sz="3000" spc="412" baseline="-36111" dirty="0">
                <a:latin typeface="Symbol"/>
                <a:cs typeface="Symbol"/>
              </a:rPr>
              <a:t></a:t>
            </a:r>
            <a:r>
              <a:rPr sz="3000" spc="352" baseline="-36111" dirty="0">
                <a:latin typeface="Times New Roman"/>
                <a:cs typeface="Times New Roman"/>
              </a:rPr>
              <a:t> </a:t>
            </a:r>
            <a:r>
              <a:rPr sz="2000" i="1" spc="190" dirty="0">
                <a:latin typeface="Times New Roman"/>
                <a:cs typeface="Times New Roman"/>
              </a:rPr>
              <a:t>R</a:t>
            </a:r>
            <a:r>
              <a:rPr sz="1725" i="1" spc="284" baseline="-24154" dirty="0">
                <a:latin typeface="Times New Roman"/>
                <a:cs typeface="Times New Roman"/>
              </a:rPr>
              <a:t>s</a:t>
            </a:r>
            <a:r>
              <a:rPr sz="1725" i="1" spc="660" baseline="-24154" dirty="0">
                <a:latin typeface="Times New Roman"/>
                <a:cs typeface="Times New Roman"/>
              </a:rPr>
              <a:t> </a:t>
            </a:r>
            <a:r>
              <a:rPr sz="3000" spc="292" baseline="-4166" dirty="0">
                <a:latin typeface="Symbol"/>
                <a:cs typeface="Symbol"/>
              </a:rPr>
              <a:t></a:t>
            </a:r>
            <a:r>
              <a:rPr sz="3000" spc="562" baseline="-4166" dirty="0">
                <a:latin typeface="Times New Roman"/>
                <a:cs typeface="Times New Roman"/>
              </a:rPr>
              <a:t> </a:t>
            </a:r>
            <a:r>
              <a:rPr sz="3000" spc="292" baseline="1388" dirty="0">
                <a:latin typeface="Symbol"/>
                <a:cs typeface="Symbol"/>
              </a:rPr>
              <a:t></a:t>
            </a:r>
            <a:r>
              <a:rPr sz="3000" spc="52" baseline="1388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,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20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85329" y="2786429"/>
            <a:ext cx="95885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150" i="1" spc="85" dirty="0">
                <a:latin typeface="Times New Roman"/>
                <a:cs typeface="Times New Roman"/>
              </a:rPr>
              <a:t>c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25314" y="2786428"/>
            <a:ext cx="95885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150" i="1" spc="85" dirty="0">
                <a:latin typeface="Times New Roman"/>
                <a:cs typeface="Times New Roman"/>
              </a:rPr>
              <a:t>c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98082" y="1730655"/>
            <a:ext cx="774065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2000" i="1" spc="190" dirty="0">
                <a:latin typeface="Times New Roman"/>
                <a:cs typeface="Times New Roman"/>
              </a:rPr>
              <a:t>R</a:t>
            </a:r>
            <a:r>
              <a:rPr sz="1725" i="1" spc="284" baseline="-24154" dirty="0">
                <a:latin typeface="Times New Roman"/>
                <a:cs typeface="Times New Roman"/>
              </a:rPr>
              <a:t>s</a:t>
            </a:r>
            <a:r>
              <a:rPr sz="1725" i="1" spc="667" baseline="-24154" dirty="0">
                <a:latin typeface="Times New Roman"/>
                <a:cs typeface="Times New Roman"/>
              </a:rPr>
              <a:t> </a:t>
            </a:r>
            <a:r>
              <a:rPr sz="3000" spc="292" baseline="-4166" dirty="0">
                <a:latin typeface="Symbol"/>
                <a:cs typeface="Symbol"/>
              </a:rPr>
              <a:t></a:t>
            </a:r>
            <a:r>
              <a:rPr sz="3000" spc="547" baseline="-4166" dirty="0">
                <a:latin typeface="Times New Roman"/>
                <a:cs typeface="Times New Roman"/>
              </a:rPr>
              <a:t> </a:t>
            </a:r>
            <a:r>
              <a:rPr sz="2000" spc="145" dirty="0">
                <a:latin typeface="Symbol"/>
                <a:cs typeface="Symbol"/>
              </a:rPr>
              <a:t>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87954" y="2066471"/>
            <a:ext cx="95885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150" i="1" spc="85" dirty="0">
                <a:latin typeface="Times New Roman"/>
                <a:cs typeface="Times New Roman"/>
              </a:rPr>
              <a:t>c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772360" y="1706747"/>
            <a:ext cx="451484" cy="5880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ts val="2195"/>
              </a:lnSpc>
              <a:spcBef>
                <a:spcPts val="130"/>
              </a:spcBef>
            </a:pPr>
            <a:r>
              <a:rPr sz="2000" spc="195" dirty="0">
                <a:latin typeface="Symbol"/>
                <a:cs typeface="Symbol"/>
              </a:rPr>
              <a:t></a:t>
            </a:r>
            <a:endParaRPr sz="2000">
              <a:latin typeface="Symbol"/>
              <a:cs typeface="Symbol"/>
            </a:endParaRPr>
          </a:p>
          <a:p>
            <a:pPr>
              <a:lnSpc>
                <a:spcPts val="2195"/>
              </a:lnSpc>
              <a:tabLst>
                <a:tab pos="354965" algn="l"/>
              </a:tabLst>
            </a:pPr>
            <a:r>
              <a:rPr sz="3000" spc="292" baseline="1388" dirty="0">
                <a:latin typeface="Symbol"/>
                <a:cs typeface="Symbol"/>
              </a:rPr>
              <a:t></a:t>
            </a:r>
            <a:r>
              <a:rPr sz="3000" baseline="1388" dirty="0">
                <a:latin typeface="Times New Roman"/>
                <a:cs typeface="Times New Roman"/>
              </a:rPr>
              <a:t>	</a:t>
            </a:r>
            <a:r>
              <a:rPr sz="1150" i="1" spc="85" dirty="0">
                <a:latin typeface="Times New Roman"/>
                <a:cs typeface="Times New Roman"/>
              </a:rPr>
              <a:t>c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746960" y="2593232"/>
            <a:ext cx="17608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000" spc="562" baseline="15277" dirty="0">
                <a:latin typeface="Symbol"/>
                <a:cs typeface="Symbol"/>
              </a:rPr>
              <a:t></a:t>
            </a:r>
            <a:r>
              <a:rPr sz="2000" i="1" spc="375" dirty="0">
                <a:latin typeface="Times New Roman"/>
                <a:cs typeface="Times New Roman"/>
              </a:rPr>
              <a:t>A</a:t>
            </a:r>
            <a:r>
              <a:rPr sz="2000" i="1" dirty="0">
                <a:latin typeface="Times New Roman"/>
                <a:cs typeface="Times New Roman"/>
              </a:rPr>
              <a:t>  </a:t>
            </a:r>
            <a:r>
              <a:rPr sz="2000" spc="215" dirty="0">
                <a:latin typeface="Times New Roman"/>
                <a:cs typeface="Times New Roman"/>
              </a:rPr>
              <a:t>sin</a:t>
            </a:r>
            <a:r>
              <a:rPr sz="3000" spc="322" baseline="36111" dirty="0">
                <a:latin typeface="Symbol"/>
                <a:cs typeface="Symbol"/>
              </a:rPr>
              <a:t></a:t>
            </a:r>
            <a:r>
              <a:rPr sz="2000" spc="215" dirty="0">
                <a:latin typeface="Times New Roman"/>
                <a:cs typeface="Times New Roman"/>
              </a:rPr>
              <a:t>2</a:t>
            </a:r>
            <a:r>
              <a:rPr sz="2200" spc="215" dirty="0">
                <a:latin typeface="Symbol"/>
                <a:cs typeface="Symbol"/>
              </a:rPr>
              <a:t></a:t>
            </a:r>
            <a:r>
              <a:rPr sz="2200" spc="-210" dirty="0">
                <a:latin typeface="Times New Roman"/>
                <a:cs typeface="Times New Roman"/>
              </a:rPr>
              <a:t> </a:t>
            </a:r>
            <a:r>
              <a:rPr sz="3000" spc="292" baseline="31944" dirty="0">
                <a:latin typeface="Symbol"/>
                <a:cs typeface="Symbol"/>
              </a:rPr>
              <a:t></a:t>
            </a:r>
            <a:r>
              <a:rPr sz="3000" spc="390" baseline="31944" dirty="0">
                <a:latin typeface="Times New Roman"/>
                <a:cs typeface="Times New Roman"/>
              </a:rPr>
              <a:t> </a:t>
            </a:r>
            <a:r>
              <a:rPr sz="2000" i="1" spc="90" dirty="0"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948034" y="1873296"/>
            <a:ext cx="8991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434340" algn="l"/>
                <a:tab pos="710565" algn="l"/>
              </a:tabLst>
            </a:pPr>
            <a:r>
              <a:rPr sz="2200" spc="105" dirty="0">
                <a:latin typeface="Symbol"/>
                <a:cs typeface="Symbol"/>
              </a:rPr>
              <a:t>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000" i="1" spc="90" dirty="0">
                <a:latin typeface="Times New Roman"/>
                <a:cs typeface="Times New Roman"/>
              </a:rPr>
              <a:t>f</a:t>
            </a:r>
            <a:r>
              <a:rPr sz="2000" i="1" dirty="0">
                <a:latin typeface="Times New Roman"/>
                <a:cs typeface="Times New Roman"/>
              </a:rPr>
              <a:t>	</a:t>
            </a:r>
            <a:r>
              <a:rPr sz="2000" spc="225" dirty="0">
                <a:latin typeface="Symbol"/>
                <a:cs typeface="Symbol"/>
              </a:rPr>
              <a:t>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99617" y="3258888"/>
            <a:ext cx="2287270" cy="826769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469265">
              <a:lnSpc>
                <a:spcPct val="100000"/>
              </a:lnSpc>
              <a:spcBef>
                <a:spcPts val="565"/>
              </a:spcBef>
              <a:tabLst>
                <a:tab pos="7562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CP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BFSK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with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60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Advantages: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99617" y="4062450"/>
            <a:ext cx="6521450" cy="192786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756285" indent="-287020">
              <a:lnSpc>
                <a:spcPct val="100000"/>
              </a:lnSpc>
              <a:spcBef>
                <a:spcPts val="5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bandwidth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much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smaller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BPSK/QPSK</a:t>
            </a:r>
            <a:endParaRPr sz="2000">
              <a:latin typeface="Times New Roman"/>
              <a:cs typeface="Times New Roman"/>
            </a:endParaRPr>
          </a:p>
          <a:p>
            <a:pPr marL="756285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Constant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envelope</a:t>
            </a:r>
            <a:endParaRPr sz="2000">
              <a:latin typeface="Times New Roman"/>
              <a:cs typeface="Times New Roman"/>
            </a:endParaRPr>
          </a:p>
          <a:p>
            <a:pPr marL="756285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spc="-45" dirty="0">
                <a:latin typeface="Times New Roman"/>
                <a:cs typeface="Times New Roman"/>
              </a:rPr>
              <a:t>Very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popular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modulation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scheme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mobile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radio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60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Usually</a:t>
            </a:r>
            <a:r>
              <a:rPr sz="2400" b="1" spc="-6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used</a:t>
            </a:r>
            <a:r>
              <a:rPr sz="2400" b="1" spc="-6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with</a:t>
            </a:r>
            <a:r>
              <a:rPr sz="24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Gaussian</a:t>
            </a:r>
            <a:r>
              <a:rPr sz="2400" b="1" spc="-7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pulse</a:t>
            </a:r>
            <a:r>
              <a:rPr sz="2400" b="1" spc="-6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shaping</a:t>
            </a:r>
            <a:r>
              <a:rPr sz="24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filter</a:t>
            </a:r>
            <a:endParaRPr sz="24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495"/>
              </a:spcBef>
              <a:tabLst>
                <a:tab pos="7562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GMSK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(used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GSM)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855186" y="3541266"/>
            <a:ext cx="347345" cy="0"/>
          </a:xfrm>
          <a:custGeom>
            <a:avLst/>
            <a:gdLst/>
            <a:ahLst/>
            <a:cxnLst/>
            <a:rect l="l" t="t" r="r" b="b"/>
            <a:pathLst>
              <a:path w="347345">
                <a:moveTo>
                  <a:pt x="0" y="0"/>
                </a:moveTo>
                <a:lnTo>
                  <a:pt x="347096" y="0"/>
                </a:lnTo>
              </a:path>
            </a:pathLst>
          </a:custGeom>
          <a:ln w="104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941188" y="3536295"/>
            <a:ext cx="18542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200" dirty="0">
                <a:latin typeface="Times New Roman"/>
                <a:cs typeface="Times New Roman"/>
              </a:rPr>
              <a:t>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138411" y="3334942"/>
            <a:ext cx="104965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463550" algn="l"/>
              </a:tabLst>
            </a:pPr>
            <a:r>
              <a:rPr sz="2000" spc="190" dirty="0">
                <a:latin typeface="Symbol"/>
                <a:cs typeface="Symbol"/>
              </a:rPr>
              <a:t></a:t>
            </a:r>
            <a:r>
              <a:rPr sz="2000" i="1" spc="190" dirty="0">
                <a:latin typeface="Times New Roman"/>
                <a:cs typeface="Times New Roman"/>
              </a:rPr>
              <a:t>f</a:t>
            </a:r>
            <a:r>
              <a:rPr sz="2000" i="1" dirty="0">
                <a:latin typeface="Times New Roman"/>
                <a:cs typeface="Times New Roman"/>
              </a:rPr>
              <a:t>	</a:t>
            </a:r>
            <a:r>
              <a:rPr sz="2000" spc="275" dirty="0">
                <a:latin typeface="Symbol"/>
                <a:cs typeface="Symbol"/>
              </a:rPr>
              <a:t></a:t>
            </a:r>
            <a:r>
              <a:rPr sz="2000" spc="355" dirty="0">
                <a:latin typeface="Times New Roman"/>
                <a:cs typeface="Times New Roman"/>
              </a:rPr>
              <a:t> </a:t>
            </a:r>
            <a:r>
              <a:rPr sz="3000" i="1" spc="247" baseline="36111" dirty="0">
                <a:latin typeface="Times New Roman"/>
                <a:cs typeface="Times New Roman"/>
              </a:rPr>
              <a:t>R</a:t>
            </a:r>
            <a:r>
              <a:rPr sz="1725" i="1" spc="247" baseline="36231" dirty="0">
                <a:latin typeface="Times New Roman"/>
                <a:cs typeface="Times New Roman"/>
              </a:rPr>
              <a:t>s</a:t>
            </a:r>
            <a:endParaRPr sz="1725" baseline="36231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19</a:t>
            </a:r>
            <a:endParaRPr sz="1600">
              <a:latin typeface="Arial Black"/>
              <a:cs typeface="Arial Blac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071812" y="3443287"/>
            <a:ext cx="1971675" cy="742950"/>
            <a:chOff x="3071812" y="3443287"/>
            <a:chExt cx="1971675" cy="742950"/>
          </a:xfrm>
        </p:grpSpPr>
        <p:sp>
          <p:nvSpPr>
            <p:cNvPr id="7" name="object 7"/>
            <p:cNvSpPr/>
            <p:nvPr/>
          </p:nvSpPr>
          <p:spPr>
            <a:xfrm>
              <a:off x="3076575" y="3448050"/>
              <a:ext cx="1962150" cy="733425"/>
            </a:xfrm>
            <a:custGeom>
              <a:avLst/>
              <a:gdLst/>
              <a:ahLst/>
              <a:cxnLst/>
              <a:rect l="l" t="t" r="r" b="b"/>
              <a:pathLst>
                <a:path w="1962150" h="733425">
                  <a:moveTo>
                    <a:pt x="1962150" y="0"/>
                  </a:moveTo>
                  <a:lnTo>
                    <a:pt x="0" y="0"/>
                  </a:lnTo>
                  <a:lnTo>
                    <a:pt x="0" y="733425"/>
                  </a:lnTo>
                  <a:lnTo>
                    <a:pt x="1962150" y="733425"/>
                  </a:lnTo>
                  <a:lnTo>
                    <a:pt x="196215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76575" y="3448050"/>
              <a:ext cx="1962150" cy="733425"/>
            </a:xfrm>
            <a:custGeom>
              <a:avLst/>
              <a:gdLst/>
              <a:ahLst/>
              <a:cxnLst/>
              <a:rect l="l" t="t" r="r" b="b"/>
              <a:pathLst>
                <a:path w="1962150" h="733425">
                  <a:moveTo>
                    <a:pt x="0" y="733425"/>
                  </a:moveTo>
                  <a:lnTo>
                    <a:pt x="1962150" y="733425"/>
                  </a:lnTo>
                  <a:lnTo>
                    <a:pt x="1962150" y="0"/>
                  </a:lnTo>
                  <a:lnTo>
                    <a:pt x="0" y="0"/>
                  </a:lnTo>
                  <a:lnTo>
                    <a:pt x="0" y="7334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98591" y="3805744"/>
              <a:ext cx="773430" cy="0"/>
            </a:xfrm>
            <a:custGeom>
              <a:avLst/>
              <a:gdLst/>
              <a:ahLst/>
              <a:cxnLst/>
              <a:rect l="l" t="t" r="r" b="b"/>
              <a:pathLst>
                <a:path w="773429">
                  <a:moveTo>
                    <a:pt x="0" y="0"/>
                  </a:moveTo>
                  <a:lnTo>
                    <a:pt x="772952" y="0"/>
                  </a:lnTo>
                </a:path>
              </a:pathLst>
            </a:custGeom>
            <a:ln w="10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CONTINUOUS</a:t>
            </a:r>
            <a:r>
              <a:rPr spc="-165" dirty="0"/>
              <a:t> </a:t>
            </a:r>
            <a:r>
              <a:rPr spc="-25" dirty="0"/>
              <a:t>RV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8340" y="838330"/>
            <a:ext cx="4659630" cy="108839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RV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X can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take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continuous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values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E.g.: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X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represents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average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temperature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CDF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8340" y="3058744"/>
            <a:ext cx="39979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Probability</a:t>
            </a:r>
            <a:r>
              <a:rPr sz="2000" b="1" spc="-7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density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function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(pdf)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52725" y="1885950"/>
            <a:ext cx="2228850" cy="485775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 marL="307340">
              <a:lnSpc>
                <a:spcPct val="100000"/>
              </a:lnSpc>
              <a:spcBef>
                <a:spcPts val="455"/>
              </a:spcBef>
            </a:pPr>
            <a:r>
              <a:rPr sz="2000" i="1" dirty="0">
                <a:latin typeface="Times New Roman"/>
                <a:cs typeface="Times New Roman"/>
              </a:rPr>
              <a:t>F</a:t>
            </a:r>
            <a:r>
              <a:rPr sz="1725" i="1" baseline="-24154" dirty="0">
                <a:latin typeface="Times New Roman"/>
                <a:cs typeface="Times New Roman"/>
              </a:rPr>
              <a:t>X</a:t>
            </a:r>
            <a:r>
              <a:rPr sz="1725" i="1" spc="232" baseline="-24154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(</a:t>
            </a:r>
            <a:r>
              <a:rPr sz="2000" i="1" spc="80" dirty="0">
                <a:latin typeface="Times New Roman"/>
                <a:cs typeface="Times New Roman"/>
              </a:rPr>
              <a:t>x</a:t>
            </a:r>
            <a:r>
              <a:rPr sz="2000" spc="80" dirty="0">
                <a:latin typeface="Times New Roman"/>
                <a:cs typeface="Times New Roman"/>
              </a:rPr>
              <a:t>)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P(</a:t>
            </a:r>
            <a:r>
              <a:rPr sz="2000" spc="-28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X</a:t>
            </a:r>
            <a:r>
              <a:rPr sz="2000" i="1" spc="2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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i="1" spc="-25" dirty="0">
                <a:latin typeface="Times New Roman"/>
                <a:cs typeface="Times New Roman"/>
              </a:rPr>
              <a:t>x</a:t>
            </a:r>
            <a:r>
              <a:rPr sz="2000" spc="-2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89035" y="2471804"/>
            <a:ext cx="1280160" cy="3409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050" i="1" dirty="0">
                <a:latin typeface="Times New Roman"/>
                <a:cs typeface="Times New Roman"/>
              </a:rPr>
              <a:t>F</a:t>
            </a:r>
            <a:r>
              <a:rPr sz="1800" i="1" baseline="-25462" dirty="0">
                <a:latin typeface="Times New Roman"/>
                <a:cs typeface="Times New Roman"/>
              </a:rPr>
              <a:t>X</a:t>
            </a:r>
            <a:r>
              <a:rPr sz="1800" i="1" spc="172" baseline="-25462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(</a:t>
            </a:r>
            <a:r>
              <a:rPr sz="2050" dirty="0">
                <a:latin typeface="Symbol"/>
                <a:cs typeface="Symbol"/>
              </a:rPr>
              <a:t></a:t>
            </a:r>
            <a:r>
              <a:rPr sz="2050" dirty="0">
                <a:latin typeface="Times New Roman"/>
                <a:cs typeface="Times New Roman"/>
              </a:rPr>
              <a:t>)</a:t>
            </a:r>
            <a:r>
              <a:rPr sz="2050" spc="-5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</a:t>
            </a:r>
            <a:r>
              <a:rPr sz="2050" spc="-105" dirty="0">
                <a:latin typeface="Times New Roman"/>
                <a:cs typeface="Times New Roman"/>
              </a:rPr>
              <a:t> </a:t>
            </a:r>
            <a:r>
              <a:rPr sz="2050" spc="-50" dirty="0">
                <a:latin typeface="Times New Roman"/>
                <a:cs typeface="Times New Roman"/>
              </a:rPr>
              <a:t>0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60396" y="2443229"/>
            <a:ext cx="1104265" cy="3409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050" i="1" dirty="0">
                <a:latin typeface="Times New Roman"/>
                <a:cs typeface="Times New Roman"/>
              </a:rPr>
              <a:t>F</a:t>
            </a:r>
            <a:r>
              <a:rPr sz="1800" i="1" baseline="-25462" dirty="0">
                <a:latin typeface="Times New Roman"/>
                <a:cs typeface="Times New Roman"/>
              </a:rPr>
              <a:t>X</a:t>
            </a:r>
            <a:r>
              <a:rPr sz="1800" i="1" spc="112" baseline="-25462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(</a:t>
            </a:r>
            <a:r>
              <a:rPr sz="2050" dirty="0">
                <a:latin typeface="Symbol"/>
                <a:cs typeface="Symbol"/>
              </a:rPr>
              <a:t></a:t>
            </a:r>
            <a:r>
              <a:rPr sz="2050" dirty="0">
                <a:latin typeface="Times New Roman"/>
                <a:cs typeface="Times New Roman"/>
              </a:rPr>
              <a:t>)</a:t>
            </a:r>
            <a:r>
              <a:rPr sz="2050" spc="-95" dirty="0">
                <a:latin typeface="Times New Roman"/>
                <a:cs typeface="Times New Roman"/>
              </a:rPr>
              <a:t> </a:t>
            </a:r>
            <a:r>
              <a:rPr sz="2050" spc="95" dirty="0">
                <a:latin typeface="Symbol"/>
                <a:cs typeface="Symbol"/>
              </a:rPr>
              <a:t></a:t>
            </a:r>
            <a:r>
              <a:rPr sz="2050" spc="95" dirty="0">
                <a:latin typeface="Times New Roman"/>
                <a:cs typeface="Times New Roman"/>
              </a:rPr>
              <a:t>1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69009" y="3773447"/>
            <a:ext cx="106680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200" i="1" spc="-50" dirty="0">
                <a:latin typeface="Times New Roman"/>
                <a:cs typeface="Times New Roman"/>
              </a:rPr>
              <a:t>X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72847" y="3598069"/>
            <a:ext cx="8636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050" i="1" spc="-50" dirty="0">
                <a:latin typeface="Times New Roman"/>
                <a:cs typeface="Times New Roman"/>
              </a:rPr>
              <a:t>f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91504" y="3377758"/>
            <a:ext cx="1407160" cy="76136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35"/>
              </a:spcBef>
            </a:pPr>
            <a:r>
              <a:rPr sz="3075" spc="82" baseline="-35230" dirty="0">
                <a:latin typeface="Times New Roman"/>
                <a:cs typeface="Times New Roman"/>
              </a:rPr>
              <a:t>(</a:t>
            </a:r>
            <a:r>
              <a:rPr sz="3075" i="1" spc="82" baseline="-35230" dirty="0">
                <a:latin typeface="Times New Roman"/>
                <a:cs typeface="Times New Roman"/>
              </a:rPr>
              <a:t>x</a:t>
            </a:r>
            <a:r>
              <a:rPr sz="3075" spc="82" baseline="-35230" dirty="0">
                <a:latin typeface="Times New Roman"/>
                <a:cs typeface="Times New Roman"/>
              </a:rPr>
              <a:t>)</a:t>
            </a:r>
            <a:r>
              <a:rPr sz="3075" spc="-112" baseline="-35230" dirty="0">
                <a:latin typeface="Times New Roman"/>
                <a:cs typeface="Times New Roman"/>
              </a:rPr>
              <a:t> </a:t>
            </a:r>
            <a:r>
              <a:rPr sz="3075" baseline="-35230" dirty="0">
                <a:latin typeface="Symbol"/>
                <a:cs typeface="Symbol"/>
              </a:rPr>
              <a:t></a:t>
            </a:r>
            <a:r>
              <a:rPr sz="3075" spc="142" baseline="-35230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dF</a:t>
            </a:r>
            <a:r>
              <a:rPr sz="1800" i="1" baseline="-25462" dirty="0">
                <a:latin typeface="Times New Roman"/>
                <a:cs typeface="Times New Roman"/>
              </a:rPr>
              <a:t>X</a:t>
            </a:r>
            <a:r>
              <a:rPr sz="1800" i="1" spc="157" baseline="-25462" dirty="0">
                <a:latin typeface="Times New Roman"/>
                <a:cs typeface="Times New Roman"/>
              </a:rPr>
              <a:t> </a:t>
            </a:r>
            <a:r>
              <a:rPr sz="2050" spc="30" dirty="0">
                <a:latin typeface="Times New Roman"/>
                <a:cs typeface="Times New Roman"/>
              </a:rPr>
              <a:t>(</a:t>
            </a:r>
            <a:r>
              <a:rPr sz="2050" i="1" spc="30" dirty="0">
                <a:latin typeface="Times New Roman"/>
                <a:cs typeface="Times New Roman"/>
              </a:rPr>
              <a:t>x</a:t>
            </a:r>
            <a:r>
              <a:rPr sz="2050" spc="30" dirty="0">
                <a:latin typeface="Times New Roman"/>
                <a:cs typeface="Times New Roman"/>
              </a:rPr>
              <a:t>)</a:t>
            </a:r>
            <a:endParaRPr sz="2050">
              <a:latin typeface="Times New Roman"/>
              <a:cs typeface="Times New Roman"/>
            </a:endParaRPr>
          </a:p>
          <a:p>
            <a:pPr marL="870585">
              <a:lnSpc>
                <a:spcPct val="100000"/>
              </a:lnSpc>
              <a:spcBef>
                <a:spcPts val="434"/>
              </a:spcBef>
            </a:pPr>
            <a:r>
              <a:rPr sz="2050" i="1" spc="-25" dirty="0">
                <a:latin typeface="Times New Roman"/>
                <a:cs typeface="Times New Roman"/>
              </a:rPr>
              <a:t>dx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96603" y="4995035"/>
            <a:ext cx="1884045" cy="0"/>
          </a:xfrm>
          <a:custGeom>
            <a:avLst/>
            <a:gdLst/>
            <a:ahLst/>
            <a:cxnLst/>
            <a:rect l="l" t="t" r="r" b="b"/>
            <a:pathLst>
              <a:path w="1884045">
                <a:moveTo>
                  <a:pt x="0" y="0"/>
                </a:moveTo>
                <a:lnTo>
                  <a:pt x="1883615" y="0"/>
                </a:lnTo>
              </a:path>
            </a:pathLst>
          </a:custGeom>
          <a:ln w="102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38578" y="4995035"/>
            <a:ext cx="1757045" cy="0"/>
          </a:xfrm>
          <a:custGeom>
            <a:avLst/>
            <a:gdLst/>
            <a:ahLst/>
            <a:cxnLst/>
            <a:rect l="l" t="t" r="r" b="b"/>
            <a:pathLst>
              <a:path w="1757045">
                <a:moveTo>
                  <a:pt x="0" y="0"/>
                </a:moveTo>
                <a:lnTo>
                  <a:pt x="1756722" y="0"/>
                </a:lnTo>
              </a:path>
            </a:pathLst>
          </a:custGeom>
          <a:ln w="102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814351" y="4646287"/>
            <a:ext cx="450786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850" spc="97" baseline="-35087" dirty="0">
                <a:latin typeface="Times New Roman"/>
                <a:cs typeface="Times New Roman"/>
              </a:rPr>
              <a:t>(</a:t>
            </a:r>
            <a:r>
              <a:rPr sz="2850" i="1" spc="97" baseline="-35087" dirty="0">
                <a:latin typeface="Times New Roman"/>
                <a:cs typeface="Times New Roman"/>
              </a:rPr>
              <a:t>x</a:t>
            </a:r>
            <a:r>
              <a:rPr sz="2850" spc="97" baseline="-35087" dirty="0">
                <a:latin typeface="Times New Roman"/>
                <a:cs typeface="Times New Roman"/>
              </a:rPr>
              <a:t>)</a:t>
            </a:r>
            <a:r>
              <a:rPr sz="2850" spc="-52" baseline="-35087" dirty="0">
                <a:latin typeface="Times New Roman"/>
                <a:cs typeface="Times New Roman"/>
              </a:rPr>
              <a:t> </a:t>
            </a:r>
            <a:r>
              <a:rPr sz="2850" baseline="-35087" dirty="0">
                <a:latin typeface="Symbol"/>
                <a:cs typeface="Symbol"/>
              </a:rPr>
              <a:t></a:t>
            </a:r>
            <a:r>
              <a:rPr sz="2850" spc="292" baseline="-35087" dirty="0">
                <a:latin typeface="Times New Roman"/>
                <a:cs typeface="Times New Roman"/>
              </a:rPr>
              <a:t> </a:t>
            </a:r>
            <a:r>
              <a:rPr sz="1900" i="1" dirty="0">
                <a:latin typeface="Times New Roman"/>
                <a:cs typeface="Times New Roman"/>
              </a:rPr>
              <a:t>F</a:t>
            </a:r>
            <a:r>
              <a:rPr sz="1650" i="1" baseline="-25252" dirty="0">
                <a:latin typeface="Times New Roman"/>
                <a:cs typeface="Times New Roman"/>
              </a:rPr>
              <a:t>X</a:t>
            </a:r>
            <a:r>
              <a:rPr sz="1650" i="1" spc="187" baseline="-25252" dirty="0">
                <a:latin typeface="Times New Roman"/>
                <a:cs typeface="Times New Roman"/>
              </a:rPr>
              <a:t> </a:t>
            </a:r>
            <a:r>
              <a:rPr sz="1900" spc="75" dirty="0">
                <a:latin typeface="Times New Roman"/>
                <a:cs typeface="Times New Roman"/>
              </a:rPr>
              <a:t>(</a:t>
            </a:r>
            <a:r>
              <a:rPr sz="1900" i="1" spc="75" dirty="0">
                <a:latin typeface="Times New Roman"/>
                <a:cs typeface="Times New Roman"/>
              </a:rPr>
              <a:t>x</a:t>
            </a:r>
            <a:r>
              <a:rPr sz="1900" i="1" spc="-12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2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</a:t>
            </a:r>
            <a:r>
              <a:rPr sz="1900" i="1" dirty="0">
                <a:latin typeface="Times New Roman"/>
                <a:cs typeface="Times New Roman"/>
              </a:rPr>
              <a:t>x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spc="-16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</a:t>
            </a:r>
            <a:r>
              <a:rPr sz="1900" spc="-95" dirty="0">
                <a:latin typeface="Times New Roman"/>
                <a:cs typeface="Times New Roman"/>
              </a:rPr>
              <a:t> </a:t>
            </a:r>
            <a:r>
              <a:rPr sz="1900" i="1" dirty="0">
                <a:latin typeface="Times New Roman"/>
                <a:cs typeface="Times New Roman"/>
              </a:rPr>
              <a:t>F</a:t>
            </a:r>
            <a:r>
              <a:rPr sz="1650" i="1" baseline="-25252" dirty="0">
                <a:latin typeface="Times New Roman"/>
                <a:cs typeface="Times New Roman"/>
              </a:rPr>
              <a:t>X</a:t>
            </a:r>
            <a:r>
              <a:rPr sz="1650" i="1" spc="179" baseline="-25252" dirty="0">
                <a:latin typeface="Times New Roman"/>
                <a:cs typeface="Times New Roman"/>
              </a:rPr>
              <a:t> </a:t>
            </a:r>
            <a:r>
              <a:rPr sz="1900" spc="60" dirty="0">
                <a:latin typeface="Times New Roman"/>
                <a:cs typeface="Times New Roman"/>
              </a:rPr>
              <a:t>(</a:t>
            </a:r>
            <a:r>
              <a:rPr sz="1900" i="1" spc="60" dirty="0">
                <a:latin typeface="Times New Roman"/>
                <a:cs typeface="Times New Roman"/>
              </a:rPr>
              <a:t>x</a:t>
            </a:r>
            <a:r>
              <a:rPr sz="1900" spc="60" dirty="0">
                <a:latin typeface="Times New Roman"/>
                <a:cs typeface="Times New Roman"/>
              </a:rPr>
              <a:t>)</a:t>
            </a:r>
            <a:r>
              <a:rPr sz="1900" spc="145" dirty="0">
                <a:latin typeface="Times New Roman"/>
                <a:cs typeface="Times New Roman"/>
              </a:rPr>
              <a:t> </a:t>
            </a:r>
            <a:r>
              <a:rPr sz="2850" baseline="-35087" dirty="0">
                <a:latin typeface="Symbol"/>
                <a:cs typeface="Symbol"/>
              </a:rPr>
              <a:t></a:t>
            </a:r>
            <a:r>
              <a:rPr sz="2850" spc="187" baseline="-35087" dirty="0">
                <a:latin typeface="Times New Roman"/>
                <a:cs typeface="Times New Roman"/>
              </a:rPr>
              <a:t> </a:t>
            </a:r>
            <a:r>
              <a:rPr sz="1900" spc="60" dirty="0">
                <a:latin typeface="Times New Roman"/>
                <a:cs typeface="Times New Roman"/>
              </a:rPr>
              <a:t>P(</a:t>
            </a:r>
            <a:r>
              <a:rPr sz="1900" i="1" spc="60" dirty="0">
                <a:latin typeface="Times New Roman"/>
                <a:cs typeface="Times New Roman"/>
              </a:rPr>
              <a:t>x</a:t>
            </a:r>
            <a:r>
              <a:rPr sz="1900" i="1" spc="-4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</a:t>
            </a:r>
            <a:r>
              <a:rPr sz="1900" spc="120" dirty="0">
                <a:latin typeface="Times New Roman"/>
                <a:cs typeface="Times New Roman"/>
              </a:rPr>
              <a:t> </a:t>
            </a:r>
            <a:r>
              <a:rPr sz="1900" i="1" dirty="0">
                <a:latin typeface="Times New Roman"/>
                <a:cs typeface="Times New Roman"/>
              </a:rPr>
              <a:t>X</a:t>
            </a:r>
            <a:r>
              <a:rPr sz="1900" i="1" spc="24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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i="1" dirty="0">
                <a:latin typeface="Times New Roman"/>
                <a:cs typeface="Times New Roman"/>
              </a:rPr>
              <a:t>x</a:t>
            </a:r>
            <a:r>
              <a:rPr sz="1900" i="1" spc="-14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20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Symbol"/>
                <a:cs typeface="Symbol"/>
              </a:rPr>
              <a:t></a:t>
            </a:r>
            <a:r>
              <a:rPr sz="1900" i="1" spc="-25" dirty="0">
                <a:latin typeface="Times New Roman"/>
                <a:cs typeface="Times New Roman"/>
              </a:rPr>
              <a:t>x</a:t>
            </a:r>
            <a:r>
              <a:rPr sz="1900" spc="-25" dirty="0">
                <a:latin typeface="Times New Roman"/>
                <a:cs typeface="Times New Roman"/>
              </a:rPr>
              <a:t>)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2692" y="4373021"/>
            <a:ext cx="30124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566035" algn="l"/>
              </a:tabLst>
            </a:pPr>
            <a:r>
              <a:rPr sz="2000" dirty="0">
                <a:latin typeface="Times New Roman"/>
                <a:cs typeface="Times New Roman"/>
              </a:rPr>
              <a:t>Interpretation: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small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3000" baseline="2777" dirty="0">
                <a:latin typeface="Symbol"/>
                <a:cs typeface="Symbol"/>
              </a:rPr>
              <a:t></a:t>
            </a:r>
            <a:r>
              <a:rPr sz="3000" i="1" baseline="2777" dirty="0">
                <a:latin typeface="Times New Roman"/>
                <a:cs typeface="Times New Roman"/>
              </a:rPr>
              <a:t>x</a:t>
            </a:r>
            <a:r>
              <a:rPr sz="3000" i="1" spc="412" baseline="2777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,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01616" y="4964233"/>
            <a:ext cx="113030" cy="196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i="1" spc="-50" dirty="0">
                <a:latin typeface="Times New Roman"/>
                <a:cs typeface="Times New Roman"/>
              </a:rPr>
              <a:t>X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11336" y="4799386"/>
            <a:ext cx="93980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i="1" spc="-50" dirty="0">
                <a:latin typeface="Times New Roman"/>
                <a:cs typeface="Times New Roman"/>
              </a:rPr>
              <a:t>f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98393" y="4989677"/>
            <a:ext cx="236156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091055" algn="l"/>
              </a:tabLst>
            </a:pPr>
            <a:r>
              <a:rPr sz="1900" spc="-25" dirty="0">
                <a:latin typeface="Symbol"/>
                <a:cs typeface="Symbol"/>
              </a:rPr>
              <a:t></a:t>
            </a:r>
            <a:r>
              <a:rPr sz="1900" i="1" spc="-25" dirty="0">
                <a:latin typeface="Times New Roman"/>
                <a:cs typeface="Times New Roman"/>
              </a:rPr>
              <a:t>x</a:t>
            </a:r>
            <a:r>
              <a:rPr sz="1900" i="1" dirty="0">
                <a:latin typeface="Times New Roman"/>
                <a:cs typeface="Times New Roman"/>
              </a:rPr>
              <a:t>	</a:t>
            </a:r>
            <a:r>
              <a:rPr sz="1900" spc="-25" dirty="0">
                <a:latin typeface="Symbol"/>
                <a:cs typeface="Symbol"/>
              </a:rPr>
              <a:t></a:t>
            </a:r>
            <a:r>
              <a:rPr sz="1900" i="1" spc="-25" dirty="0">
                <a:latin typeface="Times New Roman"/>
                <a:cs typeface="Times New Roman"/>
              </a:rPr>
              <a:t>x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47292" y="5301747"/>
            <a:ext cx="5110480" cy="6216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576705">
              <a:lnSpc>
                <a:spcPts val="2280"/>
              </a:lnSpc>
              <a:spcBef>
                <a:spcPts val="114"/>
              </a:spcBef>
            </a:pPr>
            <a:r>
              <a:rPr sz="1900" i="1" dirty="0">
                <a:latin typeface="Times New Roman"/>
                <a:cs typeface="Times New Roman"/>
              </a:rPr>
              <a:t>f</a:t>
            </a:r>
            <a:r>
              <a:rPr sz="1900" i="1" spc="-290" dirty="0">
                <a:latin typeface="Times New Roman"/>
                <a:cs typeface="Times New Roman"/>
              </a:rPr>
              <a:t> </a:t>
            </a:r>
            <a:r>
              <a:rPr sz="1650" i="1" baseline="-25252" dirty="0">
                <a:latin typeface="Times New Roman"/>
                <a:cs typeface="Times New Roman"/>
              </a:rPr>
              <a:t>X</a:t>
            </a:r>
            <a:r>
              <a:rPr sz="1650" i="1" spc="232" baseline="-25252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(</a:t>
            </a:r>
            <a:r>
              <a:rPr sz="1900" i="1" dirty="0">
                <a:latin typeface="Times New Roman"/>
                <a:cs typeface="Times New Roman"/>
              </a:rPr>
              <a:t>x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dirty="0">
                <a:latin typeface="Symbol"/>
                <a:cs typeface="Symbol"/>
              </a:rPr>
              <a:t></a:t>
            </a:r>
            <a:r>
              <a:rPr sz="1900" i="1" dirty="0">
                <a:latin typeface="Times New Roman"/>
                <a:cs typeface="Times New Roman"/>
              </a:rPr>
              <a:t>x</a:t>
            </a:r>
            <a:r>
              <a:rPr sz="1900" i="1" spc="2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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60" dirty="0">
                <a:latin typeface="Times New Roman"/>
                <a:cs typeface="Times New Roman"/>
              </a:rPr>
              <a:t>P(</a:t>
            </a:r>
            <a:r>
              <a:rPr sz="1900" i="1" spc="60" dirty="0">
                <a:latin typeface="Times New Roman"/>
                <a:cs typeface="Times New Roman"/>
              </a:rPr>
              <a:t>x</a:t>
            </a:r>
            <a:r>
              <a:rPr sz="1900" i="1" spc="-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</a:t>
            </a:r>
            <a:r>
              <a:rPr sz="1900" spc="160" dirty="0">
                <a:latin typeface="Times New Roman"/>
                <a:cs typeface="Times New Roman"/>
              </a:rPr>
              <a:t> </a:t>
            </a:r>
            <a:r>
              <a:rPr sz="1900" i="1" dirty="0">
                <a:latin typeface="Times New Roman"/>
                <a:cs typeface="Times New Roman"/>
              </a:rPr>
              <a:t>X</a:t>
            </a:r>
            <a:r>
              <a:rPr sz="1900" i="1" spc="2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</a:t>
            </a:r>
            <a:r>
              <a:rPr sz="1900" spc="95" dirty="0">
                <a:latin typeface="Times New Roman"/>
                <a:cs typeface="Times New Roman"/>
              </a:rPr>
              <a:t> </a:t>
            </a:r>
            <a:r>
              <a:rPr sz="1900" i="1" dirty="0">
                <a:latin typeface="Times New Roman"/>
                <a:cs typeface="Times New Roman"/>
              </a:rPr>
              <a:t>x</a:t>
            </a:r>
            <a:r>
              <a:rPr sz="1900" i="1" spc="-1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95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Symbol"/>
                <a:cs typeface="Symbol"/>
              </a:rPr>
              <a:t></a:t>
            </a:r>
            <a:r>
              <a:rPr sz="1900" i="1" spc="-25" dirty="0">
                <a:latin typeface="Times New Roman"/>
                <a:cs typeface="Times New Roman"/>
              </a:rPr>
              <a:t>x</a:t>
            </a:r>
            <a:r>
              <a:rPr sz="1900" spc="-25" dirty="0">
                <a:latin typeface="Times New Roman"/>
                <a:cs typeface="Times New Roman"/>
              </a:rPr>
              <a:t>)</a:t>
            </a:r>
            <a:endParaRPr sz="1900">
              <a:latin typeface="Times New Roman"/>
              <a:cs typeface="Times New Roman"/>
            </a:endParaRPr>
          </a:p>
          <a:p>
            <a:pPr marL="38100">
              <a:lnSpc>
                <a:spcPts val="2400"/>
              </a:lnSpc>
            </a:pPr>
            <a:r>
              <a:rPr sz="2000" dirty="0">
                <a:latin typeface="Times New Roman"/>
                <a:cs typeface="Times New Roman"/>
              </a:rPr>
              <a:t>or,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probability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0" dirty="0">
                <a:latin typeface="Times New Roman"/>
                <a:cs typeface="Times New Roman"/>
              </a:rPr>
              <a:t>RV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X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range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of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01117" y="5566501"/>
            <a:ext cx="1083945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50" dirty="0">
                <a:latin typeface="Times New Roman"/>
                <a:cs typeface="Times New Roman"/>
              </a:rPr>
              <a:t>(</a:t>
            </a:r>
            <a:r>
              <a:rPr sz="2050" i="1" spc="50" dirty="0">
                <a:latin typeface="Times New Roman"/>
                <a:cs typeface="Times New Roman"/>
              </a:rPr>
              <a:t>x</a:t>
            </a:r>
            <a:r>
              <a:rPr sz="2050" spc="50" dirty="0">
                <a:latin typeface="Times New Roman"/>
                <a:cs typeface="Times New Roman"/>
              </a:rPr>
              <a:t>,</a:t>
            </a:r>
            <a:r>
              <a:rPr sz="2050" spc="-160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x</a:t>
            </a:r>
            <a:r>
              <a:rPr sz="2050" i="1" spc="-14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</a:t>
            </a:r>
            <a:r>
              <a:rPr sz="2050" spc="-135" dirty="0">
                <a:latin typeface="Times New Roman"/>
                <a:cs typeface="Times New Roman"/>
              </a:rPr>
              <a:t> </a:t>
            </a:r>
            <a:r>
              <a:rPr sz="2050" spc="-25" dirty="0">
                <a:latin typeface="Symbol"/>
                <a:cs typeface="Symbol"/>
              </a:rPr>
              <a:t></a:t>
            </a:r>
            <a:r>
              <a:rPr sz="2050" i="1" spc="-25" dirty="0">
                <a:latin typeface="Times New Roman"/>
                <a:cs typeface="Times New Roman"/>
              </a:rPr>
              <a:t>x</a:t>
            </a:r>
            <a:r>
              <a:rPr sz="2050" spc="-25" dirty="0">
                <a:latin typeface="Times New Roman"/>
                <a:cs typeface="Times New Roman"/>
              </a:rPr>
              <a:t>)</a:t>
            </a:r>
            <a:endParaRPr sz="20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59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/>
              <a:t>NON-</a:t>
            </a:r>
            <a:r>
              <a:rPr sz="2000" dirty="0"/>
              <a:t>LINEAR</a:t>
            </a:r>
            <a:r>
              <a:rPr sz="2000" spc="-80" dirty="0"/>
              <a:t> </a:t>
            </a:r>
            <a:r>
              <a:rPr sz="2000" dirty="0"/>
              <a:t>MODULATION:</a:t>
            </a:r>
            <a:r>
              <a:rPr sz="2000" spc="-75" dirty="0"/>
              <a:t> </a:t>
            </a:r>
            <a:r>
              <a:rPr sz="2000" dirty="0"/>
              <a:t>PRACTICAL</a:t>
            </a:r>
            <a:r>
              <a:rPr sz="2000" spc="-75" dirty="0"/>
              <a:t> </a:t>
            </a:r>
            <a:r>
              <a:rPr sz="2000" spc="-10" dirty="0"/>
              <a:t>ISSUE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688340" y="838391"/>
            <a:ext cx="8094345" cy="483616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5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Power amplifier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non-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linearity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amplifier: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amplify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before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transmission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meet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SNR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requirement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receiver.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Amplifier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categories: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Class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Class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Class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AB,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Class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Class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D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Class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linear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amplifier</a:t>
            </a:r>
            <a:endParaRPr sz="1800">
              <a:latin typeface="Times New Roman"/>
              <a:cs typeface="Times New Roman"/>
            </a:endParaRPr>
          </a:p>
          <a:p>
            <a:pPr marL="1612900" lvl="3" indent="-228600">
              <a:lnSpc>
                <a:spcPct val="100000"/>
              </a:lnSpc>
              <a:spcBef>
                <a:spcPts val="215"/>
              </a:spcBef>
              <a:buChar char="–"/>
              <a:tabLst>
                <a:tab pos="1612900" algn="l"/>
              </a:tabLst>
            </a:pPr>
            <a:r>
              <a:rPr sz="1800" dirty="0">
                <a:latin typeface="Times New Roman"/>
                <a:cs typeface="Times New Roman"/>
              </a:rPr>
              <a:t>Signals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amplitude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operational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range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amplified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linearly.</a:t>
            </a:r>
            <a:endParaRPr sz="1800">
              <a:latin typeface="Times New Roman"/>
              <a:cs typeface="Times New Roman"/>
            </a:endParaRPr>
          </a:p>
          <a:p>
            <a:pPr marL="1612265" lvl="3" indent="-227965">
              <a:lnSpc>
                <a:spcPct val="100000"/>
              </a:lnSpc>
              <a:spcBef>
                <a:spcPts val="219"/>
              </a:spcBef>
              <a:buChar char="–"/>
              <a:tabLst>
                <a:tab pos="161226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amplitude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 </a:t>
            </a:r>
            <a:r>
              <a:rPr sz="1800" spc="-10" dirty="0">
                <a:latin typeface="Times New Roman"/>
                <a:cs typeface="Times New Roman"/>
              </a:rPr>
              <a:t>preserved.</a:t>
            </a:r>
            <a:endParaRPr sz="1800">
              <a:latin typeface="Times New Roman"/>
              <a:cs typeface="Times New Roman"/>
            </a:endParaRPr>
          </a:p>
          <a:p>
            <a:pPr marL="1612900" lvl="3" indent="-228600">
              <a:lnSpc>
                <a:spcPct val="100000"/>
              </a:lnSpc>
              <a:spcBef>
                <a:spcPts val="215"/>
              </a:spcBef>
              <a:buChar char="–"/>
              <a:tabLst>
                <a:tab pos="1612900" algn="l"/>
              </a:tabLst>
            </a:pPr>
            <a:r>
              <a:rPr sz="1800" dirty="0">
                <a:latin typeface="Times New Roman"/>
                <a:cs typeface="Times New Roman"/>
              </a:rPr>
              <a:t>Should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amplitude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modulation.</a:t>
            </a:r>
            <a:endParaRPr sz="1800">
              <a:latin typeface="Times New Roman"/>
              <a:cs typeface="Times New Roman"/>
            </a:endParaRPr>
          </a:p>
          <a:p>
            <a:pPr marL="1612900" lvl="3" indent="-228600">
              <a:lnSpc>
                <a:spcPct val="100000"/>
              </a:lnSpc>
              <a:spcBef>
                <a:spcPts val="215"/>
              </a:spcBef>
              <a:buChar char="–"/>
              <a:tabLst>
                <a:tab pos="1612900" algn="l"/>
              </a:tabLst>
            </a:pPr>
            <a:r>
              <a:rPr sz="1800" dirty="0">
                <a:latin typeface="Times New Roman"/>
                <a:cs typeface="Times New Roman"/>
              </a:rPr>
              <a:t>Requires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more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transmission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short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battery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life.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9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Class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C: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non-</a:t>
            </a:r>
            <a:r>
              <a:rPr sz="1800" dirty="0">
                <a:latin typeface="Times New Roman"/>
                <a:cs typeface="Times New Roman"/>
              </a:rPr>
              <a:t>linear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amplifier</a:t>
            </a:r>
            <a:endParaRPr sz="1800">
              <a:latin typeface="Times New Roman"/>
              <a:cs typeface="Times New Roman"/>
            </a:endParaRPr>
          </a:p>
          <a:p>
            <a:pPr marL="1612265" lvl="3" indent="-227965">
              <a:lnSpc>
                <a:spcPct val="100000"/>
              </a:lnSpc>
              <a:spcBef>
                <a:spcPts val="215"/>
              </a:spcBef>
              <a:buChar char="–"/>
              <a:tabLst>
                <a:tab pos="1612265" algn="l"/>
              </a:tabLst>
            </a:pP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amplitude range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amplified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 different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factors</a:t>
            </a:r>
            <a:endParaRPr sz="1800">
              <a:latin typeface="Times New Roman"/>
              <a:cs typeface="Times New Roman"/>
            </a:endParaRPr>
          </a:p>
          <a:p>
            <a:pPr marL="1612900" lvl="3" indent="-228600">
              <a:lnSpc>
                <a:spcPct val="100000"/>
              </a:lnSpc>
              <a:spcBef>
                <a:spcPts val="219"/>
              </a:spcBef>
              <a:buChar char="–"/>
              <a:tabLst>
                <a:tab pos="16129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amplitude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distorted.</a:t>
            </a:r>
            <a:endParaRPr sz="1800">
              <a:latin typeface="Times New Roman"/>
              <a:cs typeface="Times New Roman"/>
            </a:endParaRPr>
          </a:p>
          <a:p>
            <a:pPr marL="1612900" marR="5080" lvl="3" indent="-228600">
              <a:lnSpc>
                <a:spcPts val="1939"/>
              </a:lnSpc>
              <a:spcBef>
                <a:spcPts val="459"/>
              </a:spcBef>
              <a:buChar char="–"/>
              <a:tabLst>
                <a:tab pos="1612900" algn="l"/>
              </a:tabLst>
            </a:pPr>
            <a:r>
              <a:rPr sz="1800" dirty="0">
                <a:latin typeface="Times New Roman"/>
                <a:cs typeface="Times New Roman"/>
              </a:rPr>
              <a:t>CANNOT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amplitude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modulated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systems.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25" dirty="0">
                <a:latin typeface="Times New Roman"/>
                <a:cs typeface="Times New Roman"/>
              </a:rPr>
              <a:t> for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modulated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systems.</a:t>
            </a:r>
            <a:endParaRPr sz="1800">
              <a:latin typeface="Times New Roman"/>
              <a:cs typeface="Times New Roman"/>
            </a:endParaRPr>
          </a:p>
          <a:p>
            <a:pPr marL="1612265" lvl="3" indent="-227965">
              <a:lnSpc>
                <a:spcPct val="100000"/>
              </a:lnSpc>
              <a:spcBef>
                <a:spcPts val="195"/>
              </a:spcBef>
              <a:buChar char="–"/>
              <a:tabLst>
                <a:tab pos="1612265" algn="l"/>
              </a:tabLst>
            </a:pPr>
            <a:r>
              <a:rPr sz="1800" dirty="0">
                <a:latin typeface="Times New Roman"/>
                <a:cs typeface="Times New Roman"/>
              </a:rPr>
              <a:t>Requires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less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transmission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longer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battery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life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linearity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becomes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worse.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60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6131"/>
            <a:ext cx="4729480" cy="309816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Modulation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Linear</a:t>
            </a:r>
            <a:r>
              <a:rPr sz="2400" b="1" spc="-3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Modulation</a:t>
            </a:r>
            <a:r>
              <a:rPr sz="2400" b="1" spc="-4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Techniques</a:t>
            </a:r>
            <a:r>
              <a:rPr sz="2400" b="1" spc="-1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B1B1B1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Pulse</a:t>
            </a: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 Shaping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Complex Signal</a:t>
            </a: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 Representation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Linear</a:t>
            </a:r>
            <a:r>
              <a:rPr sz="2400" b="1" spc="-3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Modulation</a:t>
            </a:r>
            <a:r>
              <a:rPr sz="2400" b="1" spc="-4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Techniques</a:t>
            </a:r>
            <a:r>
              <a:rPr sz="2400" b="1" spc="-1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B1B1B1"/>
                </a:solidFill>
                <a:latin typeface="Times New Roman"/>
                <a:cs typeface="Times New Roman"/>
              </a:rPr>
              <a:t>II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25" dirty="0">
                <a:solidFill>
                  <a:srgbClr val="B1B1B1"/>
                </a:solidFill>
                <a:latin typeface="Times New Roman"/>
                <a:cs typeface="Times New Roman"/>
              </a:rPr>
              <a:t>Non-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linear</a:t>
            </a:r>
            <a:r>
              <a:rPr sz="2400" b="1" spc="3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modulation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FDMA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61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FDMA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528"/>
            <a:ext cx="7809230" cy="384619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division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multiple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access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(FDMA)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Available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spectrum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divided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set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frequency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bands,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each</a:t>
            </a:r>
            <a:endParaRPr sz="20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frequency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assigned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user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FDMA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not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FDD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FDD: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frequency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division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duplex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The downlink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uplink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different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frequencies.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Example: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AMPS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spc="-20" dirty="0">
                <a:latin typeface="Times New Roman"/>
                <a:cs typeface="Times New Roman"/>
              </a:rPr>
              <a:t>FDMA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Analog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voice: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FM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Digital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control: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BFSK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(one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frequency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‘0’,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frequency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‘1’).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62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FDMA:</a:t>
            </a:r>
            <a:r>
              <a:rPr spc="-25" dirty="0"/>
              <a:t> ACI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528"/>
            <a:ext cx="7493000" cy="357822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Adjacent</a:t>
            </a:r>
            <a:r>
              <a:rPr sz="2400" b="1" spc="-7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Channel</a:t>
            </a:r>
            <a:r>
              <a:rPr sz="2400" b="1" spc="-6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Interference</a:t>
            </a:r>
            <a:r>
              <a:rPr sz="2400" b="1" spc="-10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(ACI)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Interference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adjacent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channels.</a:t>
            </a:r>
            <a:endParaRPr sz="2000">
              <a:latin typeface="Times New Roman"/>
              <a:cs typeface="Times New Roman"/>
            </a:endParaRPr>
          </a:p>
          <a:p>
            <a:pPr marL="756285" marR="63055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some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modulations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(FM,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FSK),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modulated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has </a:t>
            </a:r>
            <a:r>
              <a:rPr sz="2000" dirty="0">
                <a:latin typeface="Times New Roman"/>
                <a:cs typeface="Times New Roman"/>
              </a:rPr>
              <a:t>unlimited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bandwidth.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The signal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channel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leak into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adjacent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channels.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reduce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ACI,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introduce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some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guard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bands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adjacent</a:t>
            </a:r>
            <a:endParaRPr sz="2000">
              <a:latin typeface="Times New Roman"/>
              <a:cs typeface="Times New Roman"/>
            </a:endParaRPr>
          </a:p>
          <a:p>
            <a:pPr marL="1155700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channels.</a:t>
            </a:r>
            <a:endParaRPr sz="2000">
              <a:latin typeface="Times New Roman"/>
              <a:cs typeface="Times New Roman"/>
            </a:endParaRPr>
          </a:p>
          <a:p>
            <a:pPr marL="756285" marR="50101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improve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overall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bandwidth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efficiency,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want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as </a:t>
            </a:r>
            <a:r>
              <a:rPr sz="2000" dirty="0">
                <a:latin typeface="Times New Roman"/>
                <a:cs typeface="Times New Roman"/>
              </a:rPr>
              <a:t>many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channel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possible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limited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spectrum.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4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Tradeoff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bandwidth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efficiency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power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efficiency.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3429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27426" y="1333880"/>
            <a:ext cx="3702050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Electrical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Engineering</a:t>
            </a: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Times New Roman"/>
                <a:cs typeface="Times New Roman"/>
              </a:rPr>
              <a:t>University</a:t>
            </a:r>
            <a:r>
              <a:rPr sz="1600" b="1" spc="-5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of</a:t>
            </a:r>
            <a:r>
              <a:rPr sz="1600" b="1" spc="-9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Arkansas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6386" y="1419569"/>
            <a:ext cx="1571625" cy="3802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2504" y="2397074"/>
            <a:ext cx="728789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ELEG</a:t>
            </a:r>
            <a:r>
              <a:rPr sz="2800" spc="-40" dirty="0"/>
              <a:t> </a:t>
            </a:r>
            <a:r>
              <a:rPr sz="2800" dirty="0"/>
              <a:t>5693</a:t>
            </a:r>
            <a:r>
              <a:rPr sz="2800" spc="-70" dirty="0"/>
              <a:t> </a:t>
            </a:r>
            <a:r>
              <a:rPr sz="2800" dirty="0"/>
              <a:t>Wireless</a:t>
            </a:r>
            <a:r>
              <a:rPr sz="2800" spc="-55" dirty="0"/>
              <a:t> </a:t>
            </a:r>
            <a:r>
              <a:rPr sz="2800" spc="-10" dirty="0"/>
              <a:t>Communications</a:t>
            </a:r>
            <a:endParaRPr sz="2800"/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800" dirty="0"/>
              <a:t>Ch</a:t>
            </a:r>
            <a:r>
              <a:rPr sz="2800" spc="-15" dirty="0"/>
              <a:t> </a:t>
            </a:r>
            <a:r>
              <a:rPr sz="2800" dirty="0"/>
              <a:t>4.</a:t>
            </a:r>
            <a:r>
              <a:rPr sz="2800" spc="-20" dirty="0"/>
              <a:t> </a:t>
            </a:r>
            <a:r>
              <a:rPr sz="2800" spc="-10" dirty="0"/>
              <a:t>Coding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6070472" y="3696208"/>
            <a:ext cx="2310765" cy="74549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R="8255" algn="r">
              <a:lnSpc>
                <a:spcPct val="100000"/>
              </a:lnSpc>
              <a:spcBef>
                <a:spcPts val="630"/>
              </a:spcBef>
            </a:pPr>
            <a:r>
              <a:rPr sz="2100" dirty="0">
                <a:solidFill>
                  <a:srgbClr val="000099"/>
                </a:solidFill>
                <a:latin typeface="Arial Black"/>
                <a:cs typeface="Arial Black"/>
              </a:rPr>
              <a:t>Dr.</a:t>
            </a:r>
            <a:r>
              <a:rPr sz="2100" spc="-20" dirty="0">
                <a:solidFill>
                  <a:srgbClr val="000099"/>
                </a:solidFill>
                <a:latin typeface="Arial Black"/>
                <a:cs typeface="Arial Black"/>
              </a:rPr>
              <a:t> </a:t>
            </a:r>
            <a:r>
              <a:rPr sz="2100" dirty="0">
                <a:solidFill>
                  <a:srgbClr val="000099"/>
                </a:solidFill>
                <a:latin typeface="Arial Black"/>
                <a:cs typeface="Arial Black"/>
              </a:rPr>
              <a:t>Jingxian</a:t>
            </a:r>
            <a:r>
              <a:rPr sz="2100" spc="-30" dirty="0">
                <a:solidFill>
                  <a:srgbClr val="000099"/>
                </a:solidFill>
                <a:latin typeface="Arial Black"/>
                <a:cs typeface="Arial Black"/>
              </a:rPr>
              <a:t> </a:t>
            </a:r>
            <a:r>
              <a:rPr sz="2100" spc="-25" dirty="0">
                <a:solidFill>
                  <a:srgbClr val="000099"/>
                </a:solidFill>
                <a:latin typeface="Arial Black"/>
                <a:cs typeface="Arial Black"/>
              </a:rPr>
              <a:t>Wu</a:t>
            </a:r>
            <a:endParaRPr sz="2100">
              <a:latin typeface="Arial Black"/>
              <a:cs typeface="Arial Black"/>
            </a:endParaRPr>
          </a:p>
          <a:p>
            <a:pPr marR="5080" algn="r">
              <a:lnSpc>
                <a:spcPct val="100000"/>
              </a:lnSpc>
              <a:spcBef>
                <a:spcPts val="455"/>
              </a:spcBef>
            </a:pPr>
            <a:r>
              <a:rPr sz="1800" spc="-10" dirty="0">
                <a:solidFill>
                  <a:srgbClr val="000099"/>
                </a:solidFill>
                <a:latin typeface="Arial Black"/>
                <a:cs typeface="Arial Black"/>
                <a:hlinkClick r:id="rId3"/>
              </a:rPr>
              <a:t>wuj@uark.edu</a:t>
            </a:r>
            <a:endParaRPr sz="1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98905"/>
            <a:ext cx="5273675" cy="3025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Introduction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75"/>
              </a:spcBef>
              <a:buClr>
                <a:srgbClr val="000099"/>
              </a:buClr>
              <a:buFont typeface="Times New Roman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Source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Coding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Clr>
                <a:srgbClr val="000099"/>
              </a:buClr>
              <a:buFont typeface="Times New Roman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Channel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Coding: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Convolutional</a:t>
            </a:r>
            <a:r>
              <a:rPr sz="2400" b="1" spc="-7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Code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75"/>
              </a:spcBef>
              <a:buClr>
                <a:srgbClr val="000099"/>
              </a:buClr>
              <a:buFont typeface="Times New Roman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Interleaving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001"/>
            <a:ext cx="7255509" cy="399669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Coding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54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Source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coding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45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Convert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analog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information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digital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representation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1155700" algn="l"/>
              </a:tabLst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Reduce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redundancy</a:t>
            </a:r>
            <a:r>
              <a:rPr sz="20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digital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(compression)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Channel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coding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ts val="2280"/>
              </a:lnSpc>
              <a:spcBef>
                <a:spcPts val="24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Protect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information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channel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distortions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by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adding</a:t>
            </a:r>
            <a:endParaRPr sz="2000">
              <a:latin typeface="Times New Roman"/>
              <a:cs typeface="Times New Roman"/>
            </a:endParaRPr>
          </a:p>
          <a:p>
            <a:pPr marL="1155700">
              <a:lnSpc>
                <a:spcPts val="2280"/>
              </a:lnSpc>
            </a:pP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redundancy</a:t>
            </a:r>
            <a:r>
              <a:rPr sz="2000" spc="-1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ts val="2160"/>
              </a:lnSpc>
              <a:spcBef>
                <a:spcPts val="509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Cyclic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Redundancy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(CRC),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Linear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Block</a:t>
            </a:r>
            <a:r>
              <a:rPr sz="2000" spc="-10" dirty="0">
                <a:latin typeface="Times New Roman"/>
                <a:cs typeface="Times New Roman"/>
              </a:rPr>
              <a:t> Code, </a:t>
            </a:r>
            <a:r>
              <a:rPr sz="2000" dirty="0">
                <a:latin typeface="Times New Roman"/>
                <a:cs typeface="Times New Roman"/>
              </a:rPr>
              <a:t>Convolutional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(CC),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Turbo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Code,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Low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Density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Parity </a:t>
            </a:r>
            <a:r>
              <a:rPr sz="2000" dirty="0">
                <a:latin typeface="Times New Roman"/>
                <a:cs typeface="Times New Roman"/>
              </a:rPr>
              <a:t>Check (LDPC),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etc.</a:t>
            </a:r>
            <a:endParaRPr sz="2000">
              <a:latin typeface="Times New Roman"/>
              <a:cs typeface="Times New Roman"/>
            </a:endParaRPr>
          </a:p>
          <a:p>
            <a:pPr marL="355600" marR="394335" indent="-343535">
              <a:lnSpc>
                <a:spcPts val="2590"/>
              </a:lnSpc>
              <a:spcBef>
                <a:spcPts val="57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Coding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can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only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be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used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in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digital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communication systems.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89148" y="5320284"/>
            <a:ext cx="1394460" cy="62357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3055">
              <a:lnSpc>
                <a:spcPts val="2395"/>
              </a:lnSpc>
            </a:pPr>
            <a:r>
              <a:rPr sz="2000" spc="-10" dirty="0">
                <a:latin typeface="Times New Roman"/>
                <a:cs typeface="Times New Roman"/>
              </a:rPr>
              <a:t>Source</a:t>
            </a:r>
            <a:endParaRPr sz="2000">
              <a:latin typeface="Times New Roman"/>
              <a:cs typeface="Times New Roman"/>
            </a:endParaRPr>
          </a:p>
          <a:p>
            <a:pPr marL="321310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Coding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2035" y="5330952"/>
            <a:ext cx="1393190" cy="62357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675" marR="294005" indent="-79375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Channel Coding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73579" y="5614415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700" y="0"/>
                </a:moveTo>
                <a:lnTo>
                  <a:pt x="1028700" y="76200"/>
                </a:lnTo>
                <a:lnTo>
                  <a:pt x="1092200" y="44450"/>
                </a:lnTo>
                <a:lnTo>
                  <a:pt x="1041400" y="44450"/>
                </a:lnTo>
                <a:lnTo>
                  <a:pt x="1041400" y="31750"/>
                </a:lnTo>
                <a:lnTo>
                  <a:pt x="1092200" y="31750"/>
                </a:lnTo>
                <a:lnTo>
                  <a:pt x="1028700" y="0"/>
                </a:lnTo>
                <a:close/>
              </a:path>
              <a:path w="1104900" h="76200">
                <a:moveTo>
                  <a:pt x="10287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028700" y="44450"/>
                </a:lnTo>
                <a:lnTo>
                  <a:pt x="1028700" y="31750"/>
                </a:lnTo>
                <a:close/>
              </a:path>
              <a:path w="1104900" h="76200">
                <a:moveTo>
                  <a:pt x="1092200" y="31750"/>
                </a:moveTo>
                <a:lnTo>
                  <a:pt x="1041400" y="31750"/>
                </a:lnTo>
                <a:lnTo>
                  <a:pt x="1041400" y="44450"/>
                </a:lnTo>
                <a:lnTo>
                  <a:pt x="1092200" y="44450"/>
                </a:lnTo>
                <a:lnTo>
                  <a:pt x="1104900" y="38100"/>
                </a:lnTo>
                <a:lnTo>
                  <a:pt x="10922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03420" y="5603747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700" y="0"/>
                </a:moveTo>
                <a:lnTo>
                  <a:pt x="1028700" y="76199"/>
                </a:lnTo>
                <a:lnTo>
                  <a:pt x="1092200" y="44449"/>
                </a:lnTo>
                <a:lnTo>
                  <a:pt x="1041400" y="44449"/>
                </a:lnTo>
                <a:lnTo>
                  <a:pt x="1041400" y="31749"/>
                </a:lnTo>
                <a:lnTo>
                  <a:pt x="1092200" y="31749"/>
                </a:lnTo>
                <a:lnTo>
                  <a:pt x="1028700" y="0"/>
                </a:lnTo>
                <a:close/>
              </a:path>
              <a:path w="1104900" h="76200">
                <a:moveTo>
                  <a:pt x="1028700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1028700" y="44449"/>
                </a:lnTo>
                <a:lnTo>
                  <a:pt x="1028700" y="31749"/>
                </a:lnTo>
                <a:close/>
              </a:path>
              <a:path w="1104900" h="76200">
                <a:moveTo>
                  <a:pt x="1092200" y="31749"/>
                </a:moveTo>
                <a:lnTo>
                  <a:pt x="1041400" y="31749"/>
                </a:lnTo>
                <a:lnTo>
                  <a:pt x="1041400" y="44449"/>
                </a:lnTo>
                <a:lnTo>
                  <a:pt x="1092200" y="44449"/>
                </a:lnTo>
                <a:lnTo>
                  <a:pt x="1104900" y="38099"/>
                </a:lnTo>
                <a:lnTo>
                  <a:pt x="1092200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6191" y="5290515"/>
            <a:ext cx="27247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Analog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 digital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information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24116" y="5582411"/>
            <a:ext cx="1283335" cy="76200"/>
          </a:xfrm>
          <a:custGeom>
            <a:avLst/>
            <a:gdLst/>
            <a:ahLst/>
            <a:cxnLst/>
            <a:rect l="l" t="t" r="r" b="b"/>
            <a:pathLst>
              <a:path w="1283334" h="76200">
                <a:moveTo>
                  <a:pt x="1207007" y="0"/>
                </a:moveTo>
                <a:lnTo>
                  <a:pt x="1207007" y="76200"/>
                </a:lnTo>
                <a:lnTo>
                  <a:pt x="1270507" y="44450"/>
                </a:lnTo>
                <a:lnTo>
                  <a:pt x="1219707" y="44450"/>
                </a:lnTo>
                <a:lnTo>
                  <a:pt x="1219707" y="31750"/>
                </a:lnTo>
                <a:lnTo>
                  <a:pt x="1270507" y="31750"/>
                </a:lnTo>
                <a:lnTo>
                  <a:pt x="1207007" y="0"/>
                </a:lnTo>
                <a:close/>
              </a:path>
              <a:path w="1283334" h="76200">
                <a:moveTo>
                  <a:pt x="120700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207007" y="44450"/>
                </a:lnTo>
                <a:lnTo>
                  <a:pt x="1207007" y="31750"/>
                </a:lnTo>
                <a:close/>
              </a:path>
              <a:path w="1283334" h="76200">
                <a:moveTo>
                  <a:pt x="1270507" y="31750"/>
                </a:moveTo>
                <a:lnTo>
                  <a:pt x="1219707" y="31750"/>
                </a:lnTo>
                <a:lnTo>
                  <a:pt x="1219707" y="44450"/>
                </a:lnTo>
                <a:lnTo>
                  <a:pt x="1270507" y="44450"/>
                </a:lnTo>
                <a:lnTo>
                  <a:pt x="1283207" y="38100"/>
                </a:lnTo>
                <a:lnTo>
                  <a:pt x="1270507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6131"/>
            <a:ext cx="5273040" cy="222059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Introduction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Source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Coding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Channel</a:t>
            </a:r>
            <a:r>
              <a:rPr sz="2400" b="1" spc="-2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Coding:</a:t>
            </a:r>
            <a:r>
              <a:rPr sz="2400" b="1" spc="-2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Linear</a:t>
            </a:r>
            <a:r>
              <a:rPr sz="2400" b="1" spc="-4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Block</a:t>
            </a:r>
            <a:r>
              <a:rPr sz="2400" b="1" spc="-4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B1B1B1"/>
                </a:solidFill>
                <a:latin typeface="Times New Roman"/>
                <a:cs typeface="Times New Roman"/>
              </a:rPr>
              <a:t>Code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Channel</a:t>
            </a:r>
            <a:r>
              <a:rPr sz="2400" b="1" spc="-3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Coding:</a:t>
            </a:r>
            <a:r>
              <a:rPr sz="2400" b="1" spc="-3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Convolutional</a:t>
            </a:r>
            <a:r>
              <a:rPr sz="2400" b="1" spc="-5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B1B1B1"/>
                </a:solidFill>
                <a:latin typeface="Times New Roman"/>
                <a:cs typeface="Times New Roman"/>
              </a:rPr>
              <a:t>Code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Interleaving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SOURCE</a:t>
            </a:r>
            <a:r>
              <a:rPr spc="-85" dirty="0"/>
              <a:t> </a:t>
            </a:r>
            <a:r>
              <a:rPr spc="-20" dirty="0"/>
              <a:t>CODE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91"/>
            <a:ext cx="6771005" cy="481520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5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Why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source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code?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Convert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analog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digital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signal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Sampling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quantization,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speech</a:t>
            </a:r>
            <a:r>
              <a:rPr sz="1800" spc="-10" dirty="0">
                <a:latin typeface="Times New Roman"/>
                <a:cs typeface="Times New Roman"/>
              </a:rPr>
              <a:t> coding.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Reduce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redundancy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digital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representation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(compression)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save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improve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efficiency.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Winzip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3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Source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code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can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be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classified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into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two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categories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Lossless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source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code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No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lost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during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compression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ts val="205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original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perfectly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recovered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the</a:t>
            </a:r>
            <a:endParaRPr sz="1800">
              <a:latin typeface="Times New Roman"/>
              <a:cs typeface="Times New Roman"/>
            </a:endParaRPr>
          </a:p>
          <a:p>
            <a:pPr marL="1155700">
              <a:lnSpc>
                <a:spcPts val="2050"/>
              </a:lnSpc>
            </a:pPr>
            <a:r>
              <a:rPr sz="1800" dirty="0">
                <a:latin typeface="Times New Roman"/>
                <a:cs typeface="Times New Roman"/>
              </a:rPr>
              <a:t>compressed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information.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Source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loss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Some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lost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during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compression</a:t>
            </a:r>
            <a:endParaRPr sz="1800">
              <a:latin typeface="Times New Roman"/>
              <a:cs typeface="Times New Roman"/>
            </a:endParaRPr>
          </a:p>
          <a:p>
            <a:pPr marL="1155700" marR="103505" lvl="2" indent="-228600">
              <a:lnSpc>
                <a:spcPts val="1939"/>
              </a:lnSpc>
              <a:spcBef>
                <a:spcPts val="46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original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cannot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perfectly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recovered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after compression.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Analog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digital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conversion,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JPEG,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MPEG.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SOURCE</a:t>
            </a:r>
            <a:r>
              <a:rPr spc="-55" dirty="0"/>
              <a:t> </a:t>
            </a:r>
            <a:r>
              <a:rPr dirty="0"/>
              <a:t>CODE:</a:t>
            </a:r>
            <a:r>
              <a:rPr spc="-75" dirty="0"/>
              <a:t> </a:t>
            </a:r>
            <a:r>
              <a:rPr spc="-10" dirty="0"/>
              <a:t>SAMPLING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528"/>
            <a:ext cx="7557134" cy="291909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Sampling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quantization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Convert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analog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information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bearing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digital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without</a:t>
            </a:r>
            <a:endParaRPr sz="20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significant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loss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information.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Sampling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theorem</a:t>
            </a:r>
            <a:endParaRPr sz="2400">
              <a:latin typeface="Times New Roman"/>
              <a:cs typeface="Times New Roman"/>
            </a:endParaRPr>
          </a:p>
          <a:p>
            <a:pPr marL="756285" marR="307340" lvl="1" indent="-287020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band-limited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highest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frequency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W</a:t>
            </a:r>
            <a:r>
              <a:rPr sz="2000" i="1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Hertz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be </a:t>
            </a:r>
            <a:r>
              <a:rPr sz="2000" dirty="0">
                <a:latin typeface="Times New Roman"/>
                <a:cs typeface="Times New Roman"/>
              </a:rPr>
              <a:t>completely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recovered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samples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sampling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rate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F</a:t>
            </a:r>
            <a:r>
              <a:rPr sz="1600" i="1" dirty="0">
                <a:latin typeface="Times New Roman"/>
                <a:cs typeface="Times New Roman"/>
              </a:rPr>
              <a:t>s</a:t>
            </a:r>
            <a:r>
              <a:rPr sz="1600" i="1" spc="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higher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</a:t>
            </a:r>
            <a:r>
              <a:rPr sz="2000" i="1" dirty="0">
                <a:latin typeface="Times New Roman"/>
                <a:cs typeface="Times New Roman"/>
              </a:rPr>
              <a:t>W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Hertz.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Sampling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time-</a:t>
            </a:r>
            <a:r>
              <a:rPr sz="2000" dirty="0">
                <a:latin typeface="Times New Roman"/>
                <a:cs typeface="Times New Roman"/>
              </a:rPr>
              <a:t>domain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repetition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frequency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domain.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433571" y="3724655"/>
            <a:ext cx="2621280" cy="948055"/>
            <a:chOff x="3433571" y="3724655"/>
            <a:chExt cx="2621280" cy="948055"/>
          </a:xfrm>
        </p:grpSpPr>
        <p:sp>
          <p:nvSpPr>
            <p:cNvPr id="9" name="object 9"/>
            <p:cNvSpPr/>
            <p:nvPr/>
          </p:nvSpPr>
          <p:spPr>
            <a:xfrm>
              <a:off x="3433571" y="3724655"/>
              <a:ext cx="2621280" cy="948055"/>
            </a:xfrm>
            <a:custGeom>
              <a:avLst/>
              <a:gdLst/>
              <a:ahLst/>
              <a:cxnLst/>
              <a:rect l="l" t="t" r="r" b="b"/>
              <a:pathLst>
                <a:path w="2621279" h="948054">
                  <a:moveTo>
                    <a:pt x="2621280" y="803148"/>
                  </a:moveTo>
                  <a:lnTo>
                    <a:pt x="2608580" y="796798"/>
                  </a:lnTo>
                  <a:lnTo>
                    <a:pt x="2545080" y="765048"/>
                  </a:lnTo>
                  <a:lnTo>
                    <a:pt x="2545080" y="796798"/>
                  </a:lnTo>
                  <a:lnTo>
                    <a:pt x="1278890" y="796798"/>
                  </a:lnTo>
                  <a:lnTo>
                    <a:pt x="1278890" y="76200"/>
                  </a:lnTo>
                  <a:lnTo>
                    <a:pt x="1310640" y="76200"/>
                  </a:lnTo>
                  <a:lnTo>
                    <a:pt x="1304290" y="63500"/>
                  </a:lnTo>
                  <a:lnTo>
                    <a:pt x="1272540" y="0"/>
                  </a:lnTo>
                  <a:lnTo>
                    <a:pt x="1234440" y="76200"/>
                  </a:lnTo>
                  <a:lnTo>
                    <a:pt x="1266190" y="76200"/>
                  </a:lnTo>
                  <a:lnTo>
                    <a:pt x="1266190" y="796798"/>
                  </a:lnTo>
                  <a:lnTo>
                    <a:pt x="0" y="796798"/>
                  </a:lnTo>
                  <a:lnTo>
                    <a:pt x="0" y="809498"/>
                  </a:lnTo>
                  <a:lnTo>
                    <a:pt x="1266190" y="809498"/>
                  </a:lnTo>
                  <a:lnTo>
                    <a:pt x="1266190" y="947928"/>
                  </a:lnTo>
                  <a:lnTo>
                    <a:pt x="1278890" y="947928"/>
                  </a:lnTo>
                  <a:lnTo>
                    <a:pt x="1278890" y="809498"/>
                  </a:lnTo>
                  <a:lnTo>
                    <a:pt x="2545080" y="809498"/>
                  </a:lnTo>
                  <a:lnTo>
                    <a:pt x="2545080" y="841248"/>
                  </a:lnTo>
                  <a:lnTo>
                    <a:pt x="2608580" y="809498"/>
                  </a:lnTo>
                  <a:lnTo>
                    <a:pt x="2621280" y="803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5561" y="4014977"/>
              <a:ext cx="1191895" cy="524510"/>
            </a:xfrm>
            <a:custGeom>
              <a:avLst/>
              <a:gdLst/>
              <a:ahLst/>
              <a:cxnLst/>
              <a:rect l="l" t="t" r="r" b="b"/>
              <a:pathLst>
                <a:path w="1191895" h="524510">
                  <a:moveTo>
                    <a:pt x="0" y="513588"/>
                  </a:moveTo>
                  <a:lnTo>
                    <a:pt x="591312" y="0"/>
                  </a:lnTo>
                </a:path>
                <a:path w="1191895" h="524510">
                  <a:moveTo>
                    <a:pt x="601979" y="0"/>
                  </a:moveTo>
                  <a:lnTo>
                    <a:pt x="1191767" y="524256"/>
                  </a:lnTo>
                </a:path>
              </a:pathLst>
            </a:custGeom>
            <a:ln w="38100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253353" y="4401692"/>
            <a:ext cx="819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latin typeface="Times New Roman"/>
                <a:cs typeface="Times New Roman"/>
              </a:rPr>
              <a:t>f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61228" y="4534611"/>
            <a:ext cx="1949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latin typeface="Times New Roman"/>
                <a:cs typeface="Times New Roman"/>
              </a:rPr>
              <a:t>W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22852" y="4523994"/>
            <a:ext cx="2616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25" dirty="0">
                <a:latin typeface="Times New Roman"/>
                <a:cs typeface="Times New Roman"/>
              </a:rPr>
              <a:t>-</a:t>
            </a:r>
            <a:r>
              <a:rPr sz="1600" i="1" spc="-50" dirty="0">
                <a:latin typeface="Times New Roman"/>
                <a:cs typeface="Times New Roman"/>
              </a:rPr>
              <a:t>W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68808" y="4762500"/>
            <a:ext cx="4448810" cy="948055"/>
            <a:chOff x="368808" y="4762500"/>
            <a:chExt cx="4448810" cy="948055"/>
          </a:xfrm>
        </p:grpSpPr>
        <p:sp>
          <p:nvSpPr>
            <p:cNvPr id="15" name="object 15"/>
            <p:cNvSpPr/>
            <p:nvPr/>
          </p:nvSpPr>
          <p:spPr>
            <a:xfrm>
              <a:off x="368808" y="4762499"/>
              <a:ext cx="4448810" cy="948055"/>
            </a:xfrm>
            <a:custGeom>
              <a:avLst/>
              <a:gdLst/>
              <a:ahLst/>
              <a:cxnLst/>
              <a:rect l="l" t="t" r="r" b="b"/>
              <a:pathLst>
                <a:path w="4448810" h="948054">
                  <a:moveTo>
                    <a:pt x="4448556" y="769620"/>
                  </a:moveTo>
                  <a:lnTo>
                    <a:pt x="4435856" y="763270"/>
                  </a:lnTo>
                  <a:lnTo>
                    <a:pt x="4372356" y="731520"/>
                  </a:lnTo>
                  <a:lnTo>
                    <a:pt x="4372356" y="763270"/>
                  </a:lnTo>
                  <a:lnTo>
                    <a:pt x="2258822" y="763270"/>
                  </a:lnTo>
                  <a:lnTo>
                    <a:pt x="2258822" y="76200"/>
                  </a:lnTo>
                  <a:lnTo>
                    <a:pt x="2290572" y="76200"/>
                  </a:lnTo>
                  <a:lnTo>
                    <a:pt x="2284222" y="63500"/>
                  </a:lnTo>
                  <a:lnTo>
                    <a:pt x="2252472" y="0"/>
                  </a:lnTo>
                  <a:lnTo>
                    <a:pt x="2214372" y="76200"/>
                  </a:lnTo>
                  <a:lnTo>
                    <a:pt x="2246122" y="76200"/>
                  </a:lnTo>
                  <a:lnTo>
                    <a:pt x="2246122" y="763270"/>
                  </a:lnTo>
                  <a:lnTo>
                    <a:pt x="0" y="763270"/>
                  </a:lnTo>
                  <a:lnTo>
                    <a:pt x="0" y="775970"/>
                  </a:lnTo>
                  <a:lnTo>
                    <a:pt x="2246122" y="775970"/>
                  </a:lnTo>
                  <a:lnTo>
                    <a:pt x="2246122" y="947928"/>
                  </a:lnTo>
                  <a:lnTo>
                    <a:pt x="2258822" y="947928"/>
                  </a:lnTo>
                  <a:lnTo>
                    <a:pt x="2258822" y="775970"/>
                  </a:lnTo>
                  <a:lnTo>
                    <a:pt x="4372356" y="775970"/>
                  </a:lnTo>
                  <a:lnTo>
                    <a:pt x="4372356" y="807720"/>
                  </a:lnTo>
                  <a:lnTo>
                    <a:pt x="4435856" y="775970"/>
                  </a:lnTo>
                  <a:lnTo>
                    <a:pt x="4448556" y="7696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20062" y="5020818"/>
              <a:ext cx="1191895" cy="524510"/>
            </a:xfrm>
            <a:custGeom>
              <a:avLst/>
              <a:gdLst/>
              <a:ahLst/>
              <a:cxnLst/>
              <a:rect l="l" t="t" r="r" b="b"/>
              <a:pathLst>
                <a:path w="1191895" h="524510">
                  <a:moveTo>
                    <a:pt x="0" y="512063"/>
                  </a:moveTo>
                  <a:lnTo>
                    <a:pt x="591312" y="0"/>
                  </a:lnTo>
                </a:path>
                <a:path w="1191895" h="524510">
                  <a:moveTo>
                    <a:pt x="601980" y="0"/>
                  </a:moveTo>
                  <a:lnTo>
                    <a:pt x="1191768" y="524255"/>
                  </a:lnTo>
                </a:path>
              </a:pathLst>
            </a:custGeom>
            <a:ln w="38100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716526" y="5550814"/>
            <a:ext cx="819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latin typeface="Times New Roman"/>
                <a:cs typeface="Times New Roman"/>
              </a:rPr>
              <a:t>f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98673" y="5562396"/>
            <a:ext cx="1943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latin typeface="Times New Roman"/>
                <a:cs typeface="Times New Roman"/>
              </a:rPr>
              <a:t>W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60295" y="5529173"/>
            <a:ext cx="2616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25" dirty="0">
                <a:latin typeface="Times New Roman"/>
                <a:cs typeface="Times New Roman"/>
              </a:rPr>
              <a:t>-</a:t>
            </a:r>
            <a:r>
              <a:rPr sz="1600" i="1" spc="-50" dirty="0">
                <a:latin typeface="Times New Roman"/>
                <a:cs typeface="Times New Roman"/>
              </a:rPr>
              <a:t>W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151120" y="4718303"/>
            <a:ext cx="3525520" cy="948055"/>
            <a:chOff x="5151120" y="4718303"/>
            <a:chExt cx="3525520" cy="948055"/>
          </a:xfrm>
        </p:grpSpPr>
        <p:sp>
          <p:nvSpPr>
            <p:cNvPr id="21" name="object 21"/>
            <p:cNvSpPr/>
            <p:nvPr/>
          </p:nvSpPr>
          <p:spPr>
            <a:xfrm>
              <a:off x="5151120" y="4718303"/>
              <a:ext cx="3525520" cy="948055"/>
            </a:xfrm>
            <a:custGeom>
              <a:avLst/>
              <a:gdLst/>
              <a:ahLst/>
              <a:cxnLst/>
              <a:rect l="l" t="t" r="r" b="b"/>
              <a:pathLst>
                <a:path w="3525520" h="948054">
                  <a:moveTo>
                    <a:pt x="3525012" y="803148"/>
                  </a:moveTo>
                  <a:lnTo>
                    <a:pt x="3512312" y="796798"/>
                  </a:lnTo>
                  <a:lnTo>
                    <a:pt x="3448812" y="765048"/>
                  </a:lnTo>
                  <a:lnTo>
                    <a:pt x="3448812" y="796798"/>
                  </a:lnTo>
                  <a:lnTo>
                    <a:pt x="1635506" y="796798"/>
                  </a:lnTo>
                  <a:lnTo>
                    <a:pt x="1635506" y="76200"/>
                  </a:lnTo>
                  <a:lnTo>
                    <a:pt x="1667256" y="76200"/>
                  </a:lnTo>
                  <a:lnTo>
                    <a:pt x="1660906" y="63500"/>
                  </a:lnTo>
                  <a:lnTo>
                    <a:pt x="1629156" y="0"/>
                  </a:lnTo>
                  <a:lnTo>
                    <a:pt x="1591056" y="76200"/>
                  </a:lnTo>
                  <a:lnTo>
                    <a:pt x="1622806" y="76200"/>
                  </a:lnTo>
                  <a:lnTo>
                    <a:pt x="1622806" y="796798"/>
                  </a:lnTo>
                  <a:lnTo>
                    <a:pt x="0" y="796798"/>
                  </a:lnTo>
                  <a:lnTo>
                    <a:pt x="0" y="809498"/>
                  </a:lnTo>
                  <a:lnTo>
                    <a:pt x="1622806" y="809498"/>
                  </a:lnTo>
                  <a:lnTo>
                    <a:pt x="1622806" y="947928"/>
                  </a:lnTo>
                  <a:lnTo>
                    <a:pt x="1635506" y="947928"/>
                  </a:lnTo>
                  <a:lnTo>
                    <a:pt x="1635506" y="809498"/>
                  </a:lnTo>
                  <a:lnTo>
                    <a:pt x="3448812" y="809498"/>
                  </a:lnTo>
                  <a:lnTo>
                    <a:pt x="3448812" y="841248"/>
                  </a:lnTo>
                  <a:lnTo>
                    <a:pt x="3512312" y="809498"/>
                  </a:lnTo>
                  <a:lnTo>
                    <a:pt x="3525012" y="803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89726" y="5008625"/>
              <a:ext cx="1193800" cy="524510"/>
            </a:xfrm>
            <a:custGeom>
              <a:avLst/>
              <a:gdLst/>
              <a:ahLst/>
              <a:cxnLst/>
              <a:rect l="l" t="t" r="r" b="b"/>
              <a:pathLst>
                <a:path w="1193800" h="524510">
                  <a:moveTo>
                    <a:pt x="0" y="513588"/>
                  </a:moveTo>
                  <a:lnTo>
                    <a:pt x="591312" y="0"/>
                  </a:lnTo>
                </a:path>
                <a:path w="1193800" h="524510">
                  <a:moveTo>
                    <a:pt x="601979" y="0"/>
                  </a:moveTo>
                  <a:lnTo>
                    <a:pt x="1193292" y="524256"/>
                  </a:lnTo>
                </a:path>
              </a:pathLst>
            </a:custGeom>
            <a:ln w="38100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328786" y="5529173"/>
            <a:ext cx="819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latin typeface="Times New Roman"/>
                <a:cs typeface="Times New Roman"/>
              </a:rPr>
              <a:t>f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91831" y="5540146"/>
            <a:ext cx="1943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latin typeface="Times New Roman"/>
                <a:cs typeface="Times New Roman"/>
              </a:rPr>
              <a:t>W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7794" y="5020817"/>
            <a:ext cx="4013200" cy="535305"/>
          </a:xfrm>
          <a:custGeom>
            <a:avLst/>
            <a:gdLst/>
            <a:ahLst/>
            <a:cxnLst/>
            <a:rect l="l" t="t" r="r" b="b"/>
            <a:pathLst>
              <a:path w="4013200" h="535304">
                <a:moveTo>
                  <a:pt x="2820923" y="512063"/>
                </a:moveTo>
                <a:lnTo>
                  <a:pt x="3410711" y="0"/>
                </a:lnTo>
              </a:path>
              <a:path w="4013200" h="535304">
                <a:moveTo>
                  <a:pt x="3422904" y="0"/>
                </a:moveTo>
                <a:lnTo>
                  <a:pt x="4012692" y="524255"/>
                </a:lnTo>
              </a:path>
              <a:path w="4013200" h="535304">
                <a:moveTo>
                  <a:pt x="0" y="524255"/>
                </a:moveTo>
                <a:lnTo>
                  <a:pt x="589788" y="10667"/>
                </a:lnTo>
              </a:path>
              <a:path w="4013200" h="535304">
                <a:moveTo>
                  <a:pt x="601980" y="10667"/>
                </a:moveTo>
                <a:lnTo>
                  <a:pt x="1191768" y="534923"/>
                </a:lnTo>
              </a:path>
            </a:pathLst>
          </a:custGeom>
          <a:ln w="38100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957573" y="5562396"/>
            <a:ext cx="22732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25" dirty="0">
                <a:latin typeface="Times New Roman"/>
                <a:cs typeface="Times New Roman"/>
              </a:rPr>
              <a:t>Fs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69644" y="5562396"/>
            <a:ext cx="2946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25" dirty="0">
                <a:latin typeface="Times New Roman"/>
                <a:cs typeface="Times New Roman"/>
              </a:rPr>
              <a:t>-Fs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26819" y="4896611"/>
            <a:ext cx="2821305" cy="645160"/>
          </a:xfrm>
          <a:custGeom>
            <a:avLst/>
            <a:gdLst/>
            <a:ahLst/>
            <a:cxnLst/>
            <a:rect l="l" t="t" r="r" b="b"/>
            <a:pathLst>
              <a:path w="2821304" h="645160">
                <a:moveTo>
                  <a:pt x="0" y="0"/>
                </a:moveTo>
                <a:lnTo>
                  <a:pt x="0" y="633984"/>
                </a:lnTo>
              </a:path>
              <a:path w="2821304" h="645160">
                <a:moveTo>
                  <a:pt x="2820924" y="10668"/>
                </a:moveTo>
                <a:lnTo>
                  <a:pt x="2820924" y="644651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5279135" y="4896611"/>
            <a:ext cx="3025140" cy="655320"/>
            <a:chOff x="5279135" y="4896611"/>
            <a:chExt cx="3025140" cy="655320"/>
          </a:xfrm>
        </p:grpSpPr>
        <p:sp>
          <p:nvSpPr>
            <p:cNvPr id="30" name="object 30"/>
            <p:cNvSpPr/>
            <p:nvPr/>
          </p:nvSpPr>
          <p:spPr>
            <a:xfrm>
              <a:off x="5298185" y="4997957"/>
              <a:ext cx="2987040" cy="535305"/>
            </a:xfrm>
            <a:custGeom>
              <a:avLst/>
              <a:gdLst/>
              <a:ahLst/>
              <a:cxnLst/>
              <a:rect l="l" t="t" r="r" b="b"/>
              <a:pathLst>
                <a:path w="2987040" h="535304">
                  <a:moveTo>
                    <a:pt x="1795271" y="524256"/>
                  </a:moveTo>
                  <a:lnTo>
                    <a:pt x="2386584" y="10668"/>
                  </a:lnTo>
                </a:path>
                <a:path w="2987040" h="535304">
                  <a:moveTo>
                    <a:pt x="2397252" y="10668"/>
                  </a:moveTo>
                  <a:lnTo>
                    <a:pt x="2987040" y="534924"/>
                  </a:lnTo>
                </a:path>
                <a:path w="2987040" h="535304">
                  <a:moveTo>
                    <a:pt x="0" y="513588"/>
                  </a:moveTo>
                  <a:lnTo>
                    <a:pt x="591312" y="0"/>
                  </a:lnTo>
                </a:path>
                <a:path w="2987040" h="535304">
                  <a:moveTo>
                    <a:pt x="601979" y="0"/>
                  </a:moveTo>
                  <a:lnTo>
                    <a:pt x="1191767" y="524256"/>
                  </a:lnTo>
                </a:path>
              </a:pathLst>
            </a:custGeom>
            <a:ln w="38100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888735" y="4896611"/>
              <a:ext cx="1795780" cy="634365"/>
            </a:xfrm>
            <a:custGeom>
              <a:avLst/>
              <a:gdLst/>
              <a:ahLst/>
              <a:cxnLst/>
              <a:rect l="l" t="t" r="r" b="b"/>
              <a:pathLst>
                <a:path w="1795779" h="634364">
                  <a:moveTo>
                    <a:pt x="0" y="0"/>
                  </a:moveTo>
                  <a:lnTo>
                    <a:pt x="0" y="633984"/>
                  </a:lnTo>
                </a:path>
                <a:path w="1795779" h="634364">
                  <a:moveTo>
                    <a:pt x="1795271" y="0"/>
                  </a:moveTo>
                  <a:lnTo>
                    <a:pt x="1795271" y="633984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593583" y="5529173"/>
            <a:ext cx="22732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25" dirty="0">
                <a:latin typeface="Times New Roman"/>
                <a:cs typeface="Times New Roman"/>
              </a:rPr>
              <a:t>Fs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09030" y="5517896"/>
            <a:ext cx="650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25" dirty="0">
                <a:latin typeface="Times New Roman"/>
                <a:cs typeface="Times New Roman"/>
              </a:rPr>
              <a:t>-</a:t>
            </a:r>
            <a:r>
              <a:rPr sz="1600" i="1" dirty="0">
                <a:latin typeface="Times New Roman"/>
                <a:cs typeface="Times New Roman"/>
              </a:rPr>
              <a:t>Fs</a:t>
            </a:r>
            <a:r>
              <a:rPr sz="1600" i="1" spc="65" dirty="0">
                <a:latin typeface="Times New Roman"/>
                <a:cs typeface="Times New Roman"/>
              </a:rPr>
              <a:t>  </a:t>
            </a:r>
            <a:r>
              <a:rPr sz="1600" i="1" spc="-25" dirty="0">
                <a:latin typeface="Times New Roman"/>
                <a:cs typeface="Times New Roman"/>
              </a:rPr>
              <a:t>-</a:t>
            </a:r>
            <a:r>
              <a:rPr sz="1600" i="1" spc="-50" dirty="0">
                <a:latin typeface="Times New Roman"/>
                <a:cs typeface="Times New Roman"/>
              </a:rPr>
              <a:t>W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128520" y="5886399"/>
            <a:ext cx="7391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dirty="0">
                <a:solidFill>
                  <a:srgbClr val="FF0000"/>
                </a:solidFill>
                <a:latin typeface="Times New Roman"/>
                <a:cs typeface="Times New Roman"/>
              </a:rPr>
              <a:t>Fs</a:t>
            </a:r>
            <a:r>
              <a:rPr sz="16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i="1" dirty="0">
                <a:solidFill>
                  <a:srgbClr val="FF0000"/>
                </a:solidFill>
                <a:latin typeface="Times New Roman"/>
                <a:cs typeface="Times New Roman"/>
              </a:rPr>
              <a:t>&gt;</a:t>
            </a:r>
            <a:r>
              <a:rPr sz="16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1600" b="1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23481" y="5852871"/>
            <a:ext cx="7391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dirty="0">
                <a:solidFill>
                  <a:srgbClr val="FF0000"/>
                </a:solidFill>
                <a:latin typeface="Times New Roman"/>
                <a:cs typeface="Times New Roman"/>
              </a:rPr>
              <a:t>Fs</a:t>
            </a:r>
            <a:r>
              <a:rPr sz="16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i="1" dirty="0">
                <a:solidFill>
                  <a:srgbClr val="FF0000"/>
                </a:solidFill>
                <a:latin typeface="Times New Roman"/>
                <a:cs typeface="Times New Roman"/>
              </a:rPr>
              <a:t>&lt;</a:t>
            </a:r>
            <a:r>
              <a:rPr sz="16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1600" b="1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20</a:t>
            </a:r>
            <a:endParaRPr sz="1600">
              <a:latin typeface="Arial Black"/>
              <a:cs typeface="Arial Blac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2937" y="4110037"/>
            <a:ext cx="8039100" cy="1066800"/>
            <a:chOff x="642937" y="4110037"/>
            <a:chExt cx="8039100" cy="1066800"/>
          </a:xfrm>
        </p:grpSpPr>
        <p:sp>
          <p:nvSpPr>
            <p:cNvPr id="7" name="object 7"/>
            <p:cNvSpPr/>
            <p:nvPr/>
          </p:nvSpPr>
          <p:spPr>
            <a:xfrm>
              <a:off x="647700" y="4114800"/>
              <a:ext cx="8029575" cy="1057275"/>
            </a:xfrm>
            <a:custGeom>
              <a:avLst/>
              <a:gdLst/>
              <a:ahLst/>
              <a:cxnLst/>
              <a:rect l="l" t="t" r="r" b="b"/>
              <a:pathLst>
                <a:path w="8029575" h="1057275">
                  <a:moveTo>
                    <a:pt x="8029575" y="0"/>
                  </a:moveTo>
                  <a:lnTo>
                    <a:pt x="0" y="0"/>
                  </a:lnTo>
                  <a:lnTo>
                    <a:pt x="0" y="1057275"/>
                  </a:lnTo>
                  <a:lnTo>
                    <a:pt x="8029575" y="1057275"/>
                  </a:lnTo>
                  <a:lnTo>
                    <a:pt x="8029575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7700" y="4114800"/>
              <a:ext cx="8029575" cy="1057275"/>
            </a:xfrm>
            <a:custGeom>
              <a:avLst/>
              <a:gdLst/>
              <a:ahLst/>
              <a:cxnLst/>
              <a:rect l="l" t="t" r="r" b="b"/>
              <a:pathLst>
                <a:path w="8029575" h="1057275">
                  <a:moveTo>
                    <a:pt x="0" y="1057275"/>
                  </a:moveTo>
                  <a:lnTo>
                    <a:pt x="8029575" y="1057275"/>
                  </a:lnTo>
                  <a:lnTo>
                    <a:pt x="8029575" y="0"/>
                  </a:lnTo>
                  <a:lnTo>
                    <a:pt x="0" y="0"/>
                  </a:lnTo>
                  <a:lnTo>
                    <a:pt x="0" y="10572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57212" y="1357312"/>
            <a:ext cx="8039100" cy="1066800"/>
            <a:chOff x="557212" y="1357312"/>
            <a:chExt cx="8039100" cy="1066800"/>
          </a:xfrm>
        </p:grpSpPr>
        <p:sp>
          <p:nvSpPr>
            <p:cNvPr id="10" name="object 10"/>
            <p:cNvSpPr/>
            <p:nvPr/>
          </p:nvSpPr>
          <p:spPr>
            <a:xfrm>
              <a:off x="561975" y="1362075"/>
              <a:ext cx="8029575" cy="1057275"/>
            </a:xfrm>
            <a:custGeom>
              <a:avLst/>
              <a:gdLst/>
              <a:ahLst/>
              <a:cxnLst/>
              <a:rect l="l" t="t" r="r" b="b"/>
              <a:pathLst>
                <a:path w="8029575" h="1057275">
                  <a:moveTo>
                    <a:pt x="8029575" y="0"/>
                  </a:moveTo>
                  <a:lnTo>
                    <a:pt x="0" y="0"/>
                  </a:lnTo>
                  <a:lnTo>
                    <a:pt x="0" y="1057275"/>
                  </a:lnTo>
                  <a:lnTo>
                    <a:pt x="8029575" y="1057275"/>
                  </a:lnTo>
                  <a:lnTo>
                    <a:pt x="8029575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1975" y="1362075"/>
              <a:ext cx="8029575" cy="1057275"/>
            </a:xfrm>
            <a:custGeom>
              <a:avLst/>
              <a:gdLst/>
              <a:ahLst/>
              <a:cxnLst/>
              <a:rect l="l" t="t" r="r" b="b"/>
              <a:pathLst>
                <a:path w="8029575" h="1057275">
                  <a:moveTo>
                    <a:pt x="0" y="1057275"/>
                  </a:moveTo>
                  <a:lnTo>
                    <a:pt x="8029575" y="1057275"/>
                  </a:lnTo>
                  <a:lnTo>
                    <a:pt x="8029575" y="0"/>
                  </a:lnTo>
                  <a:lnTo>
                    <a:pt x="0" y="0"/>
                  </a:lnTo>
                  <a:lnTo>
                    <a:pt x="0" y="10572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04837" y="2747962"/>
            <a:ext cx="8039100" cy="1066800"/>
            <a:chOff x="604837" y="2747962"/>
            <a:chExt cx="8039100" cy="1066800"/>
          </a:xfrm>
        </p:grpSpPr>
        <p:sp>
          <p:nvSpPr>
            <p:cNvPr id="13" name="object 13"/>
            <p:cNvSpPr/>
            <p:nvPr/>
          </p:nvSpPr>
          <p:spPr>
            <a:xfrm>
              <a:off x="609600" y="2752725"/>
              <a:ext cx="8029575" cy="1057275"/>
            </a:xfrm>
            <a:custGeom>
              <a:avLst/>
              <a:gdLst/>
              <a:ahLst/>
              <a:cxnLst/>
              <a:rect l="l" t="t" r="r" b="b"/>
              <a:pathLst>
                <a:path w="8029575" h="1057275">
                  <a:moveTo>
                    <a:pt x="8029575" y="0"/>
                  </a:moveTo>
                  <a:lnTo>
                    <a:pt x="0" y="0"/>
                  </a:lnTo>
                  <a:lnTo>
                    <a:pt x="0" y="1057275"/>
                  </a:lnTo>
                  <a:lnTo>
                    <a:pt x="8029575" y="1057275"/>
                  </a:lnTo>
                  <a:lnTo>
                    <a:pt x="8029575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9600" y="2752725"/>
              <a:ext cx="8029575" cy="1057275"/>
            </a:xfrm>
            <a:custGeom>
              <a:avLst/>
              <a:gdLst/>
              <a:ahLst/>
              <a:cxnLst/>
              <a:rect l="l" t="t" r="r" b="b"/>
              <a:pathLst>
                <a:path w="8029575" h="1057275">
                  <a:moveTo>
                    <a:pt x="0" y="1057275"/>
                  </a:moveTo>
                  <a:lnTo>
                    <a:pt x="8029575" y="1057275"/>
                  </a:lnTo>
                  <a:lnTo>
                    <a:pt x="8029575" y="0"/>
                  </a:lnTo>
                  <a:lnTo>
                    <a:pt x="0" y="0"/>
                  </a:lnTo>
                  <a:lnTo>
                    <a:pt x="0" y="10572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58241" y="154177"/>
            <a:ext cx="4991100" cy="1136015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2400" dirty="0">
                <a:latin typeface="Arial Black"/>
                <a:cs typeface="Arial Black"/>
              </a:rPr>
              <a:t>PDF</a:t>
            </a:r>
            <a:r>
              <a:rPr sz="2400" spc="-15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AND</a:t>
            </a:r>
            <a:r>
              <a:rPr sz="2400" spc="-15" dirty="0">
                <a:latin typeface="Arial Black"/>
                <a:cs typeface="Arial Black"/>
              </a:rPr>
              <a:t> </a:t>
            </a:r>
            <a:r>
              <a:rPr sz="2400" spc="-25" dirty="0">
                <a:latin typeface="Arial Black"/>
                <a:cs typeface="Arial Black"/>
              </a:rPr>
              <a:t>CDF</a:t>
            </a:r>
            <a:endParaRPr sz="24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495"/>
              </a:spcBef>
              <a:buChar char="•"/>
              <a:tabLst>
                <a:tab pos="685800" algn="l"/>
              </a:tabLst>
            </a:pP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Relationship</a:t>
            </a:r>
            <a:r>
              <a:rPr sz="2400" spc="-7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between</a:t>
            </a:r>
            <a:r>
              <a:rPr sz="2400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pdf</a:t>
            </a:r>
            <a:r>
              <a:rPr sz="2400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400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0099"/>
                </a:solidFill>
                <a:latin typeface="Times New Roman"/>
                <a:cs typeface="Times New Roman"/>
              </a:rPr>
              <a:t>CDF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22818" y="1864049"/>
            <a:ext cx="120650" cy="234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350" i="1" spc="-50" dirty="0">
                <a:latin typeface="Times New Roman"/>
                <a:cs typeface="Times New Roman"/>
              </a:rPr>
              <a:t>X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79679" y="1474334"/>
            <a:ext cx="865505" cy="383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490220" algn="l"/>
              </a:tabLst>
            </a:pPr>
            <a:r>
              <a:rPr sz="2350" i="1" spc="-25" dirty="0">
                <a:latin typeface="Times New Roman"/>
                <a:cs typeface="Times New Roman"/>
              </a:rPr>
              <a:t>dF</a:t>
            </a:r>
            <a:r>
              <a:rPr sz="2350" i="1" dirty="0">
                <a:latin typeface="Times New Roman"/>
                <a:cs typeface="Times New Roman"/>
              </a:rPr>
              <a:t>	</a:t>
            </a:r>
            <a:r>
              <a:rPr sz="2350" spc="45" dirty="0">
                <a:latin typeface="Times New Roman"/>
                <a:cs typeface="Times New Roman"/>
              </a:rPr>
              <a:t>(</a:t>
            </a:r>
            <a:r>
              <a:rPr sz="2350" i="1" spc="45" dirty="0">
                <a:latin typeface="Times New Roman"/>
                <a:cs typeface="Times New Roman"/>
              </a:rPr>
              <a:t>x</a:t>
            </a:r>
            <a:r>
              <a:rPr sz="2350" spc="45" dirty="0">
                <a:latin typeface="Times New Roman"/>
                <a:cs typeface="Times New Roman"/>
              </a:rPr>
              <a:t>)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61905" y="1895972"/>
            <a:ext cx="294640" cy="383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350" i="1" spc="-25" dirty="0">
                <a:latin typeface="Times New Roman"/>
                <a:cs typeface="Times New Roman"/>
              </a:rPr>
              <a:t>dx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87164" y="1662965"/>
            <a:ext cx="1896745" cy="383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304800" algn="l"/>
                <a:tab pos="1313180" algn="l"/>
                <a:tab pos="1858010" algn="l"/>
              </a:tabLst>
            </a:pPr>
            <a:r>
              <a:rPr sz="2350" i="1" spc="-50" dirty="0">
                <a:latin typeface="Times New Roman"/>
                <a:cs typeface="Times New Roman"/>
              </a:rPr>
              <a:t>f</a:t>
            </a:r>
            <a:r>
              <a:rPr sz="2350" i="1" dirty="0">
                <a:latin typeface="Times New Roman"/>
                <a:cs typeface="Times New Roman"/>
              </a:rPr>
              <a:t>	</a:t>
            </a:r>
            <a:r>
              <a:rPr sz="2350" spc="70" dirty="0">
                <a:latin typeface="Times New Roman"/>
                <a:cs typeface="Times New Roman"/>
              </a:rPr>
              <a:t>(</a:t>
            </a:r>
            <a:r>
              <a:rPr sz="2350" i="1" spc="70" dirty="0">
                <a:latin typeface="Times New Roman"/>
                <a:cs typeface="Times New Roman"/>
              </a:rPr>
              <a:t>x</a:t>
            </a:r>
            <a:r>
              <a:rPr sz="2350" spc="70" dirty="0">
                <a:latin typeface="Times New Roman"/>
                <a:cs typeface="Times New Roman"/>
              </a:rPr>
              <a:t>) </a:t>
            </a:r>
            <a:r>
              <a:rPr sz="2350" dirty="0">
                <a:latin typeface="Symbol"/>
                <a:cs typeface="Symbol"/>
              </a:rPr>
              <a:t></a:t>
            </a:r>
            <a:r>
              <a:rPr sz="2350" dirty="0">
                <a:latin typeface="Times New Roman"/>
                <a:cs typeface="Times New Roman"/>
              </a:rPr>
              <a:t> </a:t>
            </a:r>
            <a:r>
              <a:rPr sz="2025" i="1" u="sng" baseline="3703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025" i="1" u="sng" spc="-75" baseline="3703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r>
              <a:rPr sz="2025" i="1" u="sng" baseline="3703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2025" baseline="37037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82634" y="1450383"/>
            <a:ext cx="9017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350" i="1" spc="-50" dirty="0">
                <a:latin typeface="Times New Roman"/>
                <a:cs typeface="Times New Roman"/>
              </a:rPr>
              <a:t>x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82897" y="1748732"/>
            <a:ext cx="11874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350" i="1" spc="-50" dirty="0">
                <a:latin typeface="Times New Roman"/>
                <a:cs typeface="Times New Roman"/>
              </a:rPr>
              <a:t>X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63532" y="1748732"/>
            <a:ext cx="11874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350" i="1" spc="-50" dirty="0">
                <a:latin typeface="Times New Roman"/>
                <a:cs typeface="Times New Roman"/>
              </a:rPr>
              <a:t>X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52543" y="1549839"/>
            <a:ext cx="961390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280035" algn="l"/>
              </a:tabLst>
            </a:pPr>
            <a:r>
              <a:rPr sz="2300" i="1" spc="-50" dirty="0">
                <a:latin typeface="Times New Roman"/>
                <a:cs typeface="Times New Roman"/>
              </a:rPr>
              <a:t>f</a:t>
            </a:r>
            <a:r>
              <a:rPr sz="2300" i="1" dirty="0">
                <a:latin typeface="Times New Roman"/>
                <a:cs typeface="Times New Roman"/>
              </a:rPr>
              <a:t>	</a:t>
            </a:r>
            <a:r>
              <a:rPr sz="2300" dirty="0">
                <a:latin typeface="Times New Roman"/>
                <a:cs typeface="Times New Roman"/>
              </a:rPr>
              <a:t>(</a:t>
            </a:r>
            <a:r>
              <a:rPr sz="2300" spc="-275" dirty="0">
                <a:latin typeface="Times New Roman"/>
                <a:cs typeface="Times New Roman"/>
              </a:rPr>
              <a:t> </a:t>
            </a:r>
            <a:r>
              <a:rPr sz="2300" i="1" spc="30" dirty="0">
                <a:latin typeface="Times New Roman"/>
                <a:cs typeface="Times New Roman"/>
              </a:rPr>
              <a:t>y</a:t>
            </a:r>
            <a:r>
              <a:rPr sz="2300" spc="30" dirty="0">
                <a:latin typeface="Times New Roman"/>
                <a:cs typeface="Times New Roman"/>
              </a:rPr>
              <a:t>)</a:t>
            </a:r>
            <a:r>
              <a:rPr sz="2300" i="1" spc="30" dirty="0">
                <a:latin typeface="Times New Roman"/>
                <a:cs typeface="Times New Roman"/>
              </a:rPr>
              <a:t>dy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30467" y="1833887"/>
            <a:ext cx="23114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350" spc="-25" dirty="0">
                <a:latin typeface="Symbol"/>
                <a:cs typeface="Symbol"/>
              </a:rPr>
              <a:t>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10774" y="1549839"/>
            <a:ext cx="94805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341630" algn="l"/>
              </a:tabLst>
            </a:pPr>
            <a:r>
              <a:rPr sz="2300" i="1" spc="-50" dirty="0">
                <a:latin typeface="Times New Roman"/>
                <a:cs typeface="Times New Roman"/>
              </a:rPr>
              <a:t>F</a:t>
            </a:r>
            <a:r>
              <a:rPr sz="2300" i="1" dirty="0">
                <a:latin typeface="Times New Roman"/>
                <a:cs typeface="Times New Roman"/>
              </a:rPr>
              <a:t>	</a:t>
            </a:r>
            <a:r>
              <a:rPr sz="2300" spc="90" dirty="0">
                <a:latin typeface="Times New Roman"/>
                <a:cs typeface="Times New Roman"/>
              </a:rPr>
              <a:t>(</a:t>
            </a:r>
            <a:r>
              <a:rPr sz="2300" i="1" spc="90" dirty="0">
                <a:latin typeface="Times New Roman"/>
                <a:cs typeface="Times New Roman"/>
              </a:rPr>
              <a:t>x</a:t>
            </a:r>
            <a:r>
              <a:rPr sz="2300" spc="90" dirty="0">
                <a:latin typeface="Times New Roman"/>
                <a:cs typeface="Times New Roman"/>
              </a:rPr>
              <a:t>)</a:t>
            </a:r>
            <a:r>
              <a:rPr sz="2300" spc="-20" dirty="0">
                <a:latin typeface="Times New Roman"/>
                <a:cs typeface="Times New Roman"/>
              </a:rPr>
              <a:t> </a:t>
            </a:r>
            <a:r>
              <a:rPr sz="2300" spc="-50" dirty="0">
                <a:latin typeface="Symbol"/>
                <a:cs typeface="Symbol"/>
              </a:rPr>
              <a:t>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20724" y="1508162"/>
            <a:ext cx="135255" cy="5568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3450" spc="-50" dirty="0">
                <a:latin typeface="Symbol"/>
                <a:cs typeface="Symbol"/>
              </a:rPr>
              <a:t></a:t>
            </a:r>
            <a:endParaRPr sz="34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00682" y="4298358"/>
            <a:ext cx="23114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350" spc="-25" dirty="0">
                <a:latin typeface="Symbol"/>
                <a:cs typeface="Symbol"/>
              </a:rPr>
              <a:t>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97767" y="4250139"/>
            <a:ext cx="4437380" cy="5568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  <a:tabLst>
                <a:tab pos="3024505" algn="l"/>
              </a:tabLst>
            </a:pPr>
            <a:r>
              <a:rPr sz="2300" dirty="0">
                <a:latin typeface="Times New Roman"/>
                <a:cs typeface="Times New Roman"/>
              </a:rPr>
              <a:t>P(</a:t>
            </a:r>
            <a:r>
              <a:rPr sz="2300" spc="-310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Times New Roman"/>
                <a:cs typeface="Times New Roman"/>
              </a:rPr>
              <a:t>X</a:t>
            </a:r>
            <a:r>
              <a:rPr sz="2300" i="1" spc="37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Symbol"/>
                <a:cs typeface="Symbol"/>
              </a:rPr>
              <a:t></a:t>
            </a:r>
            <a:r>
              <a:rPr sz="2300" spc="-3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Symbol"/>
                <a:cs typeface="Symbol"/>
              </a:rPr>
              <a:t></a:t>
            </a:r>
            <a:r>
              <a:rPr sz="2300" dirty="0">
                <a:latin typeface="Times New Roman"/>
                <a:cs typeface="Times New Roman"/>
              </a:rPr>
              <a:t>)</a:t>
            </a:r>
            <a:r>
              <a:rPr sz="2300" spc="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Symbol"/>
                <a:cs typeface="Symbol"/>
              </a:rPr>
              <a:t></a:t>
            </a:r>
            <a:r>
              <a:rPr sz="2300" spc="100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Times New Roman"/>
                <a:cs typeface="Times New Roman"/>
              </a:rPr>
              <a:t>F</a:t>
            </a:r>
            <a:r>
              <a:rPr sz="2025" i="1" baseline="-24691" dirty="0">
                <a:latin typeface="Times New Roman"/>
                <a:cs typeface="Times New Roman"/>
              </a:rPr>
              <a:t>X</a:t>
            </a:r>
            <a:r>
              <a:rPr sz="2025" i="1" spc="292" baseline="-24691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(</a:t>
            </a:r>
            <a:r>
              <a:rPr sz="2300" dirty="0">
                <a:latin typeface="Symbol"/>
                <a:cs typeface="Symbol"/>
              </a:rPr>
              <a:t></a:t>
            </a:r>
            <a:r>
              <a:rPr sz="2300" dirty="0">
                <a:latin typeface="Times New Roman"/>
                <a:cs typeface="Times New Roman"/>
              </a:rPr>
              <a:t>) </a:t>
            </a:r>
            <a:r>
              <a:rPr sz="2300" dirty="0">
                <a:latin typeface="Symbol"/>
                <a:cs typeface="Symbol"/>
              </a:rPr>
              <a:t></a:t>
            </a:r>
            <a:r>
              <a:rPr sz="2300" spc="65" dirty="0">
                <a:latin typeface="Times New Roman"/>
                <a:cs typeface="Times New Roman"/>
              </a:rPr>
              <a:t> </a:t>
            </a:r>
            <a:r>
              <a:rPr sz="5175" spc="-37" baseline="-13687" dirty="0">
                <a:latin typeface="Symbol"/>
                <a:cs typeface="Symbol"/>
              </a:rPr>
              <a:t></a:t>
            </a:r>
            <a:r>
              <a:rPr sz="2025" spc="-37" baseline="-51440" dirty="0">
                <a:latin typeface="Symbol"/>
                <a:cs typeface="Symbol"/>
              </a:rPr>
              <a:t></a:t>
            </a:r>
            <a:r>
              <a:rPr sz="2025" baseline="-51440" dirty="0">
                <a:latin typeface="Times New Roman"/>
                <a:cs typeface="Times New Roman"/>
              </a:rPr>
              <a:t>	</a:t>
            </a:r>
            <a:r>
              <a:rPr sz="2300" i="1" dirty="0">
                <a:latin typeface="Times New Roman"/>
                <a:cs typeface="Times New Roman"/>
              </a:rPr>
              <a:t>f</a:t>
            </a:r>
            <a:r>
              <a:rPr sz="2300" i="1" spc="-335" dirty="0">
                <a:latin typeface="Times New Roman"/>
                <a:cs typeface="Times New Roman"/>
              </a:rPr>
              <a:t> </a:t>
            </a:r>
            <a:r>
              <a:rPr sz="2025" i="1" baseline="-24691" dirty="0">
                <a:latin typeface="Times New Roman"/>
                <a:cs typeface="Times New Roman"/>
              </a:rPr>
              <a:t>X</a:t>
            </a:r>
            <a:r>
              <a:rPr sz="2025" i="1" spc="330" baseline="-24691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(</a:t>
            </a:r>
            <a:r>
              <a:rPr sz="2300" spc="-250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Times New Roman"/>
                <a:cs typeface="Times New Roman"/>
              </a:rPr>
              <a:t>y</a:t>
            </a:r>
            <a:r>
              <a:rPr sz="2300" dirty="0">
                <a:latin typeface="Times New Roman"/>
                <a:cs typeface="Times New Roman"/>
              </a:rPr>
              <a:t>)</a:t>
            </a:r>
            <a:r>
              <a:rPr sz="2300" i="1" dirty="0">
                <a:latin typeface="Times New Roman"/>
                <a:cs typeface="Times New Roman"/>
              </a:rPr>
              <a:t>dy</a:t>
            </a:r>
            <a:r>
              <a:rPr sz="2300" i="1" spc="10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Symbol"/>
                <a:cs typeface="Symbol"/>
              </a:rPr>
              <a:t></a:t>
            </a:r>
            <a:r>
              <a:rPr sz="2300" spc="-250" dirty="0">
                <a:latin typeface="Times New Roman"/>
                <a:cs typeface="Times New Roman"/>
              </a:rPr>
              <a:t> </a:t>
            </a:r>
            <a:r>
              <a:rPr sz="2300" spc="-50" dirty="0">
                <a:latin typeface="Times New Roman"/>
                <a:cs typeface="Times New Roman"/>
              </a:rPr>
              <a:t>1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777836" y="3054917"/>
            <a:ext cx="7620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950" spc="-50" dirty="0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19439" y="3442723"/>
            <a:ext cx="7620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950" spc="-50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02613" y="2960480"/>
            <a:ext cx="91440" cy="23367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350" i="1" spc="-50" dirty="0">
                <a:latin typeface="Times New Roman"/>
                <a:cs typeface="Times New Roman"/>
              </a:rPr>
              <a:t>x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070200" y="3262102"/>
            <a:ext cx="121285" cy="23367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350" i="1" spc="-50" dirty="0">
                <a:latin typeface="Times New Roman"/>
                <a:cs typeface="Times New Roman"/>
              </a:rPr>
              <a:t>X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657826" y="3348282"/>
            <a:ext cx="91440" cy="23367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350" i="1" spc="-50" dirty="0">
                <a:latin typeface="Times New Roman"/>
                <a:cs typeface="Times New Roman"/>
              </a:rPr>
              <a:t>x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957751" y="3060816"/>
            <a:ext cx="964565" cy="383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80035" algn="l"/>
              </a:tabLst>
            </a:pPr>
            <a:r>
              <a:rPr sz="2350" i="1" spc="-50" dirty="0">
                <a:latin typeface="Times New Roman"/>
                <a:cs typeface="Times New Roman"/>
              </a:rPr>
              <a:t>f</a:t>
            </a:r>
            <a:r>
              <a:rPr sz="2350" i="1" dirty="0">
                <a:latin typeface="Times New Roman"/>
                <a:cs typeface="Times New Roman"/>
              </a:rPr>
              <a:t>	</a:t>
            </a:r>
            <a:r>
              <a:rPr sz="2350" dirty="0">
                <a:latin typeface="Times New Roman"/>
                <a:cs typeface="Times New Roman"/>
              </a:rPr>
              <a:t>(</a:t>
            </a:r>
            <a:r>
              <a:rPr sz="2350" spc="-325" dirty="0">
                <a:latin typeface="Times New Roman"/>
                <a:cs typeface="Times New Roman"/>
              </a:rPr>
              <a:t> </a:t>
            </a:r>
            <a:r>
              <a:rPr sz="2350" i="1" spc="-20" dirty="0">
                <a:latin typeface="Times New Roman"/>
                <a:cs typeface="Times New Roman"/>
              </a:rPr>
              <a:t>y</a:t>
            </a:r>
            <a:r>
              <a:rPr sz="2350" spc="-20" dirty="0">
                <a:latin typeface="Times New Roman"/>
                <a:cs typeface="Times New Roman"/>
              </a:rPr>
              <a:t>)</a:t>
            </a:r>
            <a:r>
              <a:rPr sz="2350" i="1" spc="-20" dirty="0">
                <a:latin typeface="Times New Roman"/>
                <a:cs typeface="Times New Roman"/>
              </a:rPr>
              <a:t>dy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10553" y="3060816"/>
            <a:ext cx="4197350" cy="383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350" dirty="0">
                <a:latin typeface="Times New Roman"/>
                <a:cs typeface="Times New Roman"/>
              </a:rPr>
              <a:t>P(</a:t>
            </a:r>
            <a:r>
              <a:rPr sz="2350" i="1" dirty="0">
                <a:latin typeface="Times New Roman"/>
                <a:cs typeface="Times New Roman"/>
              </a:rPr>
              <a:t>x</a:t>
            </a:r>
            <a:r>
              <a:rPr sz="2025" baseline="-24691" dirty="0">
                <a:latin typeface="Times New Roman"/>
                <a:cs typeface="Times New Roman"/>
              </a:rPr>
              <a:t>2</a:t>
            </a:r>
            <a:r>
              <a:rPr sz="2025" spc="622" baseline="-24691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Symbol"/>
                <a:cs typeface="Symbol"/>
              </a:rPr>
              <a:t></a:t>
            </a:r>
            <a:r>
              <a:rPr sz="2350" spc="135" dirty="0">
                <a:latin typeface="Times New Roman"/>
                <a:cs typeface="Times New Roman"/>
              </a:rPr>
              <a:t> </a:t>
            </a:r>
            <a:r>
              <a:rPr sz="2350" i="1" dirty="0">
                <a:latin typeface="Times New Roman"/>
                <a:cs typeface="Times New Roman"/>
              </a:rPr>
              <a:t>X</a:t>
            </a:r>
            <a:r>
              <a:rPr sz="2350" i="1" spc="295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Symbol"/>
                <a:cs typeface="Symbol"/>
              </a:rPr>
              <a:t></a:t>
            </a:r>
            <a:r>
              <a:rPr sz="2350" spc="55" dirty="0">
                <a:latin typeface="Times New Roman"/>
                <a:cs typeface="Times New Roman"/>
              </a:rPr>
              <a:t> </a:t>
            </a:r>
            <a:r>
              <a:rPr sz="2350" i="1" spc="-80" dirty="0">
                <a:latin typeface="Times New Roman"/>
                <a:cs typeface="Times New Roman"/>
              </a:rPr>
              <a:t>x</a:t>
            </a:r>
            <a:r>
              <a:rPr sz="2025" spc="-120" baseline="-24691" dirty="0">
                <a:latin typeface="Times New Roman"/>
                <a:cs typeface="Times New Roman"/>
              </a:rPr>
              <a:t>1</a:t>
            </a:r>
            <a:r>
              <a:rPr sz="2025" spc="-300" baseline="-24691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Times New Roman"/>
                <a:cs typeface="Times New Roman"/>
              </a:rPr>
              <a:t>)</a:t>
            </a:r>
            <a:r>
              <a:rPr sz="2350" spc="-40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Symbol"/>
                <a:cs typeface="Symbol"/>
              </a:rPr>
              <a:t></a:t>
            </a:r>
            <a:r>
              <a:rPr sz="2350" spc="25" dirty="0">
                <a:latin typeface="Times New Roman"/>
                <a:cs typeface="Times New Roman"/>
              </a:rPr>
              <a:t> </a:t>
            </a:r>
            <a:r>
              <a:rPr sz="2350" i="1" dirty="0">
                <a:latin typeface="Times New Roman"/>
                <a:cs typeface="Times New Roman"/>
              </a:rPr>
              <a:t>F</a:t>
            </a:r>
            <a:r>
              <a:rPr sz="2025" i="1" baseline="-24691" dirty="0">
                <a:latin typeface="Times New Roman"/>
                <a:cs typeface="Times New Roman"/>
              </a:rPr>
              <a:t>X</a:t>
            </a:r>
            <a:r>
              <a:rPr sz="2025" i="1" spc="225" baseline="-24691" dirty="0">
                <a:latin typeface="Times New Roman"/>
                <a:cs typeface="Times New Roman"/>
              </a:rPr>
              <a:t> </a:t>
            </a:r>
            <a:r>
              <a:rPr sz="2350" spc="50" dirty="0">
                <a:latin typeface="Times New Roman"/>
                <a:cs typeface="Times New Roman"/>
              </a:rPr>
              <a:t>(</a:t>
            </a:r>
            <a:r>
              <a:rPr sz="2350" i="1" spc="50" dirty="0">
                <a:latin typeface="Times New Roman"/>
                <a:cs typeface="Times New Roman"/>
              </a:rPr>
              <a:t>x</a:t>
            </a:r>
            <a:r>
              <a:rPr sz="2025" spc="75" baseline="-24691" dirty="0">
                <a:latin typeface="Times New Roman"/>
                <a:cs typeface="Times New Roman"/>
              </a:rPr>
              <a:t>2</a:t>
            </a:r>
            <a:r>
              <a:rPr sz="2025" spc="-135" baseline="-24691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Times New Roman"/>
                <a:cs typeface="Times New Roman"/>
              </a:rPr>
              <a:t>)</a:t>
            </a:r>
            <a:r>
              <a:rPr sz="2350" spc="-190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Symbol"/>
                <a:cs typeface="Symbol"/>
              </a:rPr>
              <a:t></a:t>
            </a:r>
            <a:r>
              <a:rPr sz="2350" spc="-135" dirty="0">
                <a:latin typeface="Times New Roman"/>
                <a:cs typeface="Times New Roman"/>
              </a:rPr>
              <a:t> </a:t>
            </a:r>
            <a:r>
              <a:rPr sz="2350" i="1" dirty="0">
                <a:latin typeface="Times New Roman"/>
                <a:cs typeface="Times New Roman"/>
              </a:rPr>
              <a:t>F</a:t>
            </a:r>
            <a:r>
              <a:rPr sz="2025" i="1" baseline="-24691" dirty="0">
                <a:latin typeface="Times New Roman"/>
                <a:cs typeface="Times New Roman"/>
              </a:rPr>
              <a:t>X</a:t>
            </a:r>
            <a:r>
              <a:rPr sz="2025" i="1" spc="225" baseline="-24691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Times New Roman"/>
                <a:cs typeface="Times New Roman"/>
              </a:rPr>
              <a:t>(</a:t>
            </a:r>
            <a:r>
              <a:rPr sz="2350" i="1" dirty="0">
                <a:latin typeface="Times New Roman"/>
                <a:cs typeface="Times New Roman"/>
              </a:rPr>
              <a:t>x</a:t>
            </a:r>
            <a:r>
              <a:rPr sz="2025" baseline="-24691" dirty="0">
                <a:latin typeface="Times New Roman"/>
                <a:cs typeface="Times New Roman"/>
              </a:rPr>
              <a:t>1</a:t>
            </a:r>
            <a:r>
              <a:rPr sz="2025" spc="-300" baseline="-24691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Times New Roman"/>
                <a:cs typeface="Times New Roman"/>
              </a:rPr>
              <a:t>)</a:t>
            </a:r>
            <a:r>
              <a:rPr sz="2350" spc="-35" dirty="0">
                <a:latin typeface="Times New Roman"/>
                <a:cs typeface="Times New Roman"/>
              </a:rPr>
              <a:t> </a:t>
            </a:r>
            <a:r>
              <a:rPr sz="2350" spc="-50" dirty="0">
                <a:latin typeface="Symbol"/>
                <a:cs typeface="Symbol"/>
              </a:rPr>
              <a:t>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40290" y="3018906"/>
            <a:ext cx="138430" cy="561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3500" spc="-50" dirty="0">
                <a:latin typeface="Symbol"/>
                <a:cs typeface="Symbol"/>
              </a:rPr>
              <a:t></a:t>
            </a:r>
            <a:endParaRPr sz="35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SOURCE</a:t>
            </a:r>
            <a:r>
              <a:rPr spc="-55" dirty="0"/>
              <a:t> </a:t>
            </a:r>
            <a:r>
              <a:rPr dirty="0"/>
              <a:t>CODE:</a:t>
            </a:r>
            <a:r>
              <a:rPr spc="-75" dirty="0"/>
              <a:t> </a:t>
            </a:r>
            <a:r>
              <a:rPr spc="-25" dirty="0"/>
              <a:t>PCM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1464" y="824528"/>
            <a:ext cx="8423275" cy="193167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Pulse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Code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Modulation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(PCM):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sampling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quantization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Sampling: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8000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Samples/second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(125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us/sample)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4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Bandwidth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speech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telephone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system: </a:t>
            </a:r>
            <a:r>
              <a:rPr sz="2000" spc="-10" dirty="0">
                <a:latin typeface="Times New Roman"/>
                <a:cs typeface="Times New Roman"/>
              </a:rPr>
              <a:t>4KHz.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Quantization: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sample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 8-bit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sequence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(256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discrete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levels)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rate: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8000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x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64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kbps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5091" y="2905560"/>
            <a:ext cx="3771900" cy="164775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04220" y="2823149"/>
            <a:ext cx="4298864" cy="317316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528317" y="4619370"/>
            <a:ext cx="952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Sampling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20180" y="5899200"/>
            <a:ext cx="130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Quantization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7556" y="5396484"/>
            <a:ext cx="4234180" cy="701040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38100" rIns="0" bIns="0" rtlCol="0">
            <a:spAutoFit/>
          </a:bodyPr>
          <a:lstStyle/>
          <a:p>
            <a:pPr marL="90805" marR="85725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latin typeface="Times New Roman"/>
                <a:cs typeface="Times New Roman"/>
              </a:rPr>
              <a:t>64kbps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wired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telephone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system: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too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high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for</a:t>
            </a:r>
            <a:r>
              <a:rPr sz="20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wireless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communication!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SOURCE</a:t>
            </a:r>
            <a:r>
              <a:rPr spc="-55" dirty="0"/>
              <a:t> </a:t>
            </a:r>
            <a:r>
              <a:rPr dirty="0"/>
              <a:t>CODE:</a:t>
            </a:r>
            <a:r>
              <a:rPr spc="-75" dirty="0"/>
              <a:t> </a:t>
            </a:r>
            <a:r>
              <a:rPr spc="-10" dirty="0"/>
              <a:t>ENTROPY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42391" y="838330"/>
            <a:ext cx="8195309" cy="328422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There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redundancy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in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representation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information.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Wir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1800" dirty="0">
                <a:latin typeface="Times New Roman"/>
                <a:cs typeface="Times New Roman"/>
              </a:rPr>
              <a:t>l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1800" dirty="0">
                <a:latin typeface="Times New Roman"/>
                <a:cs typeface="Times New Roman"/>
              </a:rPr>
              <a:t>ss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Commu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1800" dirty="0">
                <a:latin typeface="Times New Roman"/>
                <a:cs typeface="Times New Roman"/>
              </a:rPr>
              <a:t>ication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(21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characters)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efficient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transmission,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want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reduce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redundancy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Given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random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sequence,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what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maximum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redundancy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sequence?</a:t>
            </a:r>
            <a:endParaRPr sz="1800">
              <a:latin typeface="Times New Roman"/>
              <a:cs typeface="Times New Roman"/>
            </a:endParaRPr>
          </a:p>
          <a:p>
            <a:pPr marL="1155700" marR="9271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OR: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what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minimum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#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represent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original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without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loss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receiver?</a:t>
            </a:r>
            <a:endParaRPr sz="1800">
              <a:latin typeface="Times New Roman"/>
              <a:cs typeface="Times New Roman"/>
            </a:endParaRPr>
          </a:p>
          <a:p>
            <a:pPr marL="1155065" lvl="2" indent="-227965">
              <a:lnSpc>
                <a:spcPct val="100000"/>
              </a:lnSpc>
              <a:spcBef>
                <a:spcPts val="434"/>
              </a:spcBef>
              <a:buChar char="•"/>
              <a:tabLst>
                <a:tab pos="1155065" algn="l"/>
              </a:tabLst>
            </a:pPr>
            <a:r>
              <a:rPr sz="1800" dirty="0">
                <a:latin typeface="Times New Roman"/>
                <a:cs typeface="Times New Roman"/>
              </a:rPr>
              <a:t>OR: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what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maximum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compression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rate?</a:t>
            </a:r>
            <a:endParaRPr sz="1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70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Entropy</a:t>
            </a:r>
            <a:endParaRPr sz="2000">
              <a:latin typeface="Times New Roman"/>
              <a:cs typeface="Times New Roman"/>
            </a:endParaRPr>
          </a:p>
          <a:p>
            <a:pPr marL="756285" marR="703580" lvl="1" indent="-287020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Entropy: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minimum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#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required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represent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25" dirty="0">
                <a:latin typeface="Times New Roman"/>
                <a:cs typeface="Times New Roman"/>
              </a:rPr>
              <a:t> an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source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10483" y="4386071"/>
            <a:ext cx="2153920" cy="680085"/>
          </a:xfrm>
          <a:custGeom>
            <a:avLst/>
            <a:gdLst/>
            <a:ahLst/>
            <a:cxnLst/>
            <a:rect l="l" t="t" r="r" b="b"/>
            <a:pathLst>
              <a:path w="2153920" h="680085">
                <a:moveTo>
                  <a:pt x="2153412" y="0"/>
                </a:moveTo>
                <a:lnTo>
                  <a:pt x="0" y="0"/>
                </a:lnTo>
                <a:lnTo>
                  <a:pt x="0" y="679703"/>
                </a:lnTo>
                <a:lnTo>
                  <a:pt x="2153412" y="679703"/>
                </a:lnTo>
                <a:lnTo>
                  <a:pt x="2153412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73041" y="4389823"/>
            <a:ext cx="1079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i="1" spc="-50" dirty="0">
                <a:latin typeface="Times New Roman"/>
                <a:cs typeface="Times New Roman"/>
              </a:rPr>
              <a:t>K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28547" y="4368483"/>
            <a:ext cx="2127885" cy="6870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84"/>
              </a:spcBef>
            </a:pPr>
            <a:r>
              <a:rPr sz="1850" i="1" dirty="0">
                <a:latin typeface="Times New Roman"/>
                <a:cs typeface="Times New Roman"/>
              </a:rPr>
              <a:t>H</a:t>
            </a:r>
            <a:r>
              <a:rPr sz="1850" i="1" spc="24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Symbol"/>
                <a:cs typeface="Symbol"/>
              </a:rPr>
              <a:t></a:t>
            </a:r>
            <a:r>
              <a:rPr sz="1850" spc="-15" dirty="0">
                <a:latin typeface="Times New Roman"/>
                <a:cs typeface="Times New Roman"/>
              </a:rPr>
              <a:t> </a:t>
            </a:r>
            <a:r>
              <a:rPr sz="4200" baseline="-8928" dirty="0">
                <a:latin typeface="Symbol"/>
                <a:cs typeface="Symbol"/>
              </a:rPr>
              <a:t></a:t>
            </a:r>
            <a:r>
              <a:rPr sz="4200" spc="-315" baseline="-8928" dirty="0">
                <a:latin typeface="Times New Roman"/>
                <a:cs typeface="Times New Roman"/>
              </a:rPr>
              <a:t> </a:t>
            </a:r>
            <a:r>
              <a:rPr sz="1850" i="1" dirty="0">
                <a:latin typeface="Times New Roman"/>
                <a:cs typeface="Times New Roman"/>
              </a:rPr>
              <a:t>p</a:t>
            </a:r>
            <a:r>
              <a:rPr sz="1650" i="1" baseline="-22727" dirty="0">
                <a:latin typeface="Times New Roman"/>
                <a:cs typeface="Times New Roman"/>
              </a:rPr>
              <a:t>k</a:t>
            </a:r>
            <a:r>
              <a:rPr sz="1650" i="1" spc="427" baseline="-22727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log</a:t>
            </a:r>
            <a:r>
              <a:rPr sz="1650" baseline="-22727" dirty="0">
                <a:latin typeface="Times New Roman"/>
                <a:cs typeface="Times New Roman"/>
              </a:rPr>
              <a:t>2</a:t>
            </a:r>
            <a:r>
              <a:rPr sz="1650" spc="-82" baseline="-22727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(1/</a:t>
            </a:r>
            <a:r>
              <a:rPr sz="1850" spc="150" dirty="0">
                <a:latin typeface="Times New Roman"/>
                <a:cs typeface="Times New Roman"/>
              </a:rPr>
              <a:t> </a:t>
            </a:r>
            <a:r>
              <a:rPr sz="1850" i="1" dirty="0">
                <a:latin typeface="Times New Roman"/>
                <a:cs typeface="Times New Roman"/>
              </a:rPr>
              <a:t>p</a:t>
            </a:r>
            <a:r>
              <a:rPr sz="1650" i="1" baseline="-22727" dirty="0">
                <a:latin typeface="Times New Roman"/>
                <a:cs typeface="Times New Roman"/>
              </a:rPr>
              <a:t>k</a:t>
            </a:r>
            <a:r>
              <a:rPr sz="1650" i="1" spc="82" baseline="-22727" dirty="0">
                <a:latin typeface="Times New Roman"/>
                <a:cs typeface="Times New Roman"/>
              </a:rPr>
              <a:t> </a:t>
            </a:r>
            <a:r>
              <a:rPr sz="1850" spc="-50" dirty="0">
                <a:latin typeface="Times New Roman"/>
                <a:cs typeface="Times New Roman"/>
              </a:rPr>
              <a:t>)</a:t>
            </a:r>
            <a:endParaRPr sz="1850">
              <a:latin typeface="Times New Roman"/>
              <a:cs typeface="Times New Roman"/>
            </a:endParaRPr>
          </a:p>
          <a:p>
            <a:pPr marL="480695">
              <a:lnSpc>
                <a:spcPct val="100000"/>
              </a:lnSpc>
              <a:spcBef>
                <a:spcPts val="145"/>
              </a:spcBef>
            </a:pPr>
            <a:r>
              <a:rPr sz="1100" i="1" dirty="0">
                <a:latin typeface="Times New Roman"/>
                <a:cs typeface="Times New Roman"/>
              </a:rPr>
              <a:t>k</a:t>
            </a:r>
            <a:r>
              <a:rPr sz="1100" i="1" spc="-140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Symbol"/>
                <a:cs typeface="Symbol"/>
              </a:rPr>
              <a:t></a:t>
            </a:r>
            <a:r>
              <a:rPr sz="1100" spc="-25" dirty="0">
                <a:latin typeface="Times New Roman"/>
                <a:cs typeface="Times New Roman"/>
              </a:rPr>
              <a:t>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1991" y="5004308"/>
            <a:ext cx="5601970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K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total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#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possible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(e.g.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26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English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characters) </a:t>
            </a:r>
            <a:r>
              <a:rPr sz="1800" spc="-50" dirty="0">
                <a:latin typeface="Times New Roman"/>
                <a:cs typeface="Times New Roman"/>
              </a:rPr>
              <a:t>–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81403" y="5388355"/>
            <a:ext cx="6032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probability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k-</a:t>
            </a:r>
            <a:r>
              <a:rPr sz="1800" dirty="0">
                <a:latin typeface="Times New Roman"/>
                <a:cs typeface="Times New Roman"/>
              </a:rPr>
              <a:t>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character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generated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source.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66721" y="5366940"/>
            <a:ext cx="260350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900" i="1" spc="-25" dirty="0">
                <a:latin typeface="Times New Roman"/>
                <a:cs typeface="Times New Roman"/>
              </a:rPr>
              <a:t>p</a:t>
            </a:r>
            <a:r>
              <a:rPr sz="1650" i="1" spc="-37" baseline="-25252" dirty="0">
                <a:latin typeface="Times New Roman"/>
                <a:cs typeface="Times New Roman"/>
              </a:rPr>
              <a:t>k</a:t>
            </a:r>
            <a:endParaRPr sz="1650" baseline="-25252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51678" y="4541646"/>
            <a:ext cx="9544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Times New Roman"/>
                <a:cs typeface="Times New Roman"/>
              </a:rPr>
              <a:t>(bit/sym)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SOURCE</a:t>
            </a:r>
            <a:r>
              <a:rPr spc="-55" dirty="0"/>
              <a:t> </a:t>
            </a:r>
            <a:r>
              <a:rPr dirty="0"/>
              <a:t>CODE:</a:t>
            </a:r>
            <a:r>
              <a:rPr spc="-75" dirty="0"/>
              <a:t> </a:t>
            </a:r>
            <a:r>
              <a:rPr spc="-10" dirty="0"/>
              <a:t>ENTROPY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9470"/>
            <a:ext cx="3329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E.g.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1: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two</a:t>
            </a:r>
            <a:r>
              <a:rPr sz="2000" b="1" spc="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symbols: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‘0’,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‘1’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844" y="1145794"/>
            <a:ext cx="56375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p0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 0.5, p1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 </a:t>
            </a:r>
            <a:r>
              <a:rPr sz="1800" spc="-25" dirty="0">
                <a:latin typeface="Times New Roman"/>
                <a:cs typeface="Times New Roman"/>
              </a:rPr>
              <a:t>0.5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H </a:t>
            </a:r>
            <a:r>
              <a:rPr sz="1800" spc="-50" dirty="0">
                <a:latin typeface="Times New Roman"/>
                <a:cs typeface="Times New Roman"/>
              </a:rPr>
              <a:t>=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100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binary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symbols,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represented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with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71747" y="1694815"/>
            <a:ext cx="4133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bits.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8340" y="1967611"/>
            <a:ext cx="3329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E.g.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2: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two</a:t>
            </a:r>
            <a:r>
              <a:rPr sz="2000" b="1" spc="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symbols: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‘0’,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‘1’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5844" y="2273934"/>
            <a:ext cx="52622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p0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 0.9, p1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 </a:t>
            </a:r>
            <a:r>
              <a:rPr sz="1800" spc="-25" dirty="0">
                <a:latin typeface="Times New Roman"/>
                <a:cs typeface="Times New Roman"/>
              </a:rPr>
              <a:t>0.1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H </a:t>
            </a:r>
            <a:r>
              <a:rPr sz="1800" spc="-50" dirty="0">
                <a:latin typeface="Times New Roman"/>
                <a:cs typeface="Times New Roman"/>
              </a:rPr>
              <a:t>=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100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symbols,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represented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with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96918" y="2822828"/>
            <a:ext cx="41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imes New Roman"/>
                <a:cs typeface="Times New Roman"/>
              </a:rPr>
              <a:t>bits.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8340" y="3095625"/>
            <a:ext cx="3329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E.g.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3: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two</a:t>
            </a:r>
            <a:r>
              <a:rPr sz="2000" b="1" spc="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symbols: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‘0’,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‘1’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5844" y="3401948"/>
            <a:ext cx="526351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p0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 0, p1 = </a:t>
            </a:r>
            <a:r>
              <a:rPr sz="1800" spc="-5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H </a:t>
            </a:r>
            <a:r>
              <a:rPr sz="1800" spc="-50" dirty="0">
                <a:latin typeface="Times New Roman"/>
                <a:cs typeface="Times New Roman"/>
              </a:rPr>
              <a:t>=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there are 100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symbols,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 represented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with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97796" y="3950284"/>
            <a:ext cx="4146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imes New Roman"/>
                <a:cs typeface="Times New Roman"/>
              </a:rPr>
              <a:t>bits.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8340" y="4223765"/>
            <a:ext cx="48501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  <a:tab pos="394271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E.g.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4: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entropy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 English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	1.1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~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1.6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01552" y="4223765"/>
            <a:ext cx="15367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bits/character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45844" y="4530090"/>
            <a:ext cx="67938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26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characters</a:t>
            </a:r>
            <a:r>
              <a:rPr sz="1800" spc="3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log2(26)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4.7</a:t>
            </a:r>
            <a:r>
              <a:rPr sz="1800" spc="-20" dirty="0">
                <a:latin typeface="Times New Roman"/>
                <a:cs typeface="Times New Roman"/>
              </a:rPr>
              <a:t> bits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Approximately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2/3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redundant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there are 100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English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characters,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 represented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160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bits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Against: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470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bits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SOURCE</a:t>
            </a:r>
            <a:r>
              <a:rPr spc="-70" dirty="0"/>
              <a:t> </a:t>
            </a:r>
            <a:r>
              <a:rPr dirty="0"/>
              <a:t>CODE:</a:t>
            </a:r>
            <a:r>
              <a:rPr spc="-90" dirty="0"/>
              <a:t> </a:t>
            </a:r>
            <a:r>
              <a:rPr dirty="0"/>
              <a:t>SPEECH</a:t>
            </a:r>
            <a:r>
              <a:rPr spc="-40" dirty="0"/>
              <a:t> </a:t>
            </a:r>
            <a:r>
              <a:rPr spc="-10" dirty="0"/>
              <a:t>CODING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528"/>
            <a:ext cx="6650990" cy="229743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Speech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coding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Convert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analog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speech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digital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signal.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reduce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rate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R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much 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possible.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9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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BW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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limited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spectrum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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voice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quality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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(in </a:t>
            </a:r>
            <a:r>
              <a:rPr sz="2000" spc="-10" dirty="0">
                <a:latin typeface="Times New Roman"/>
                <a:cs typeface="Times New Roman"/>
              </a:rPr>
              <a:t>general)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7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Tradeoff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bandwidth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efficiency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voice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quality.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11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SOURCE</a:t>
            </a:r>
            <a:r>
              <a:rPr spc="-70" dirty="0"/>
              <a:t> </a:t>
            </a:r>
            <a:r>
              <a:rPr dirty="0"/>
              <a:t>CODE:</a:t>
            </a:r>
            <a:r>
              <a:rPr spc="-90" dirty="0"/>
              <a:t> </a:t>
            </a:r>
            <a:r>
              <a:rPr dirty="0"/>
              <a:t>SPEECH</a:t>
            </a:r>
            <a:r>
              <a:rPr spc="-40" dirty="0"/>
              <a:t> </a:t>
            </a:r>
            <a:r>
              <a:rPr spc="-10" dirty="0"/>
              <a:t>CODING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91"/>
            <a:ext cx="7595234" cy="502856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5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Two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basic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speech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coding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schemes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Waveform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coders: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ts val="2055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Strive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reproduce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domain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waveform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as</a:t>
            </a:r>
            <a:endParaRPr sz="1800">
              <a:latin typeface="Times New Roman"/>
              <a:cs typeface="Times New Roman"/>
            </a:endParaRPr>
          </a:p>
          <a:p>
            <a:pPr marL="1155700">
              <a:lnSpc>
                <a:spcPts val="2055"/>
              </a:lnSpc>
            </a:pPr>
            <a:r>
              <a:rPr sz="1800" dirty="0">
                <a:latin typeface="Times New Roman"/>
                <a:cs typeface="Times New Roman"/>
              </a:rPr>
              <a:t>precisely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possible.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Source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independent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9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Moderate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complexity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rates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(30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~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50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kbps)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PCM. Usually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 in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wired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telephone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system.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Vocoders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(also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called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“source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code”)</a:t>
            </a:r>
            <a:endParaRPr sz="18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ts val="1939"/>
              </a:lnSpc>
              <a:spcBef>
                <a:spcPts val="46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Analyze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&amp;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extract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key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parameters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a</a:t>
            </a:r>
            <a:r>
              <a:rPr sz="1800" i="1" spc="-2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priori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knowledge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speech characteristics</a:t>
            </a:r>
            <a:endParaRPr sz="1800">
              <a:latin typeface="Times New Roman"/>
              <a:cs typeface="Times New Roman"/>
            </a:endParaRPr>
          </a:p>
          <a:p>
            <a:pPr marL="1612900" lvl="3" indent="-228600">
              <a:lnSpc>
                <a:spcPct val="100000"/>
              </a:lnSpc>
              <a:spcBef>
                <a:spcPts val="195"/>
              </a:spcBef>
              <a:buChar char="–"/>
              <a:tabLst>
                <a:tab pos="1612900" algn="l"/>
              </a:tabLst>
            </a:pPr>
            <a:r>
              <a:rPr sz="1800" dirty="0">
                <a:latin typeface="Times New Roman"/>
                <a:cs typeface="Times New Roman"/>
              </a:rPr>
              <a:t>Extract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speech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model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parameters</a:t>
            </a:r>
            <a:endParaRPr sz="1800">
              <a:latin typeface="Times New Roman"/>
              <a:cs typeface="Times New Roman"/>
            </a:endParaRPr>
          </a:p>
          <a:p>
            <a:pPr marL="1612900" lvl="3" indent="-228600">
              <a:lnSpc>
                <a:spcPct val="100000"/>
              </a:lnSpc>
              <a:spcBef>
                <a:spcPts val="215"/>
              </a:spcBef>
              <a:buChar char="–"/>
              <a:tabLst>
                <a:tab pos="1612900" algn="l"/>
              </a:tabLst>
            </a:pPr>
            <a:r>
              <a:rPr sz="1800" dirty="0">
                <a:latin typeface="Times New Roman"/>
                <a:cs typeface="Times New Roman"/>
              </a:rPr>
              <a:t>Synthesize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voice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Rx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model</a:t>
            </a:r>
            <a:r>
              <a:rPr sz="1800" spc="-10" dirty="0">
                <a:latin typeface="Times New Roman"/>
                <a:cs typeface="Times New Roman"/>
              </a:rPr>
              <a:t> parameters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9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specific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parameters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depends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less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robust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Produces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very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low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rates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(~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5</a:t>
            </a:r>
            <a:r>
              <a:rPr sz="1800" dirty="0">
                <a:latin typeface="Symbol"/>
                <a:cs typeface="Symbol"/>
              </a:rPr>
              <a:t></a:t>
            </a:r>
            <a:r>
              <a:rPr sz="1800" dirty="0">
                <a:latin typeface="Times New Roman"/>
                <a:cs typeface="Times New Roman"/>
              </a:rPr>
              <a:t>15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kbps)</a:t>
            </a:r>
            <a:endParaRPr sz="1800">
              <a:latin typeface="Times New Roman"/>
              <a:cs typeface="Times New Roman"/>
            </a:endParaRPr>
          </a:p>
          <a:p>
            <a:pPr marL="1612900" lvl="3" indent="-228600">
              <a:lnSpc>
                <a:spcPct val="100000"/>
              </a:lnSpc>
              <a:spcBef>
                <a:spcPts val="215"/>
              </a:spcBef>
              <a:buChar char="–"/>
              <a:tabLst>
                <a:tab pos="1612900" algn="l"/>
              </a:tabLst>
            </a:pPr>
            <a:r>
              <a:rPr sz="1800" dirty="0">
                <a:latin typeface="Times New Roman"/>
                <a:cs typeface="Times New Roman"/>
              </a:rPr>
              <a:t>Very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complex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&amp;</a:t>
            </a:r>
            <a:r>
              <a:rPr sz="1800" spc="-10" dirty="0">
                <a:latin typeface="Times New Roman"/>
                <a:cs typeface="Times New Roman"/>
              </a:rPr>
              <a:t> computationally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intensive</a:t>
            </a:r>
            <a:endParaRPr sz="1800">
              <a:latin typeface="Times New Roman"/>
              <a:cs typeface="Times New Roman"/>
            </a:endParaRPr>
          </a:p>
          <a:p>
            <a:pPr marL="1155700" marR="433705" lvl="2" indent="-228600">
              <a:lnSpc>
                <a:spcPts val="1939"/>
              </a:lnSpc>
              <a:spcBef>
                <a:spcPts val="46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Cellular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&amp;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PCS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applications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where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minimizing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BW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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more </a:t>
            </a:r>
            <a:r>
              <a:rPr sz="1800" dirty="0">
                <a:latin typeface="Times New Roman"/>
                <a:cs typeface="Times New Roman"/>
              </a:rPr>
              <a:t>users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supported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finite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spectrum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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$$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SOURCE</a:t>
            </a:r>
            <a:r>
              <a:rPr spc="-70" dirty="0"/>
              <a:t> </a:t>
            </a:r>
            <a:r>
              <a:rPr dirty="0"/>
              <a:t>CODE:</a:t>
            </a:r>
            <a:r>
              <a:rPr spc="-90" dirty="0"/>
              <a:t> </a:t>
            </a:r>
            <a:r>
              <a:rPr dirty="0"/>
              <a:t>SPEECH</a:t>
            </a:r>
            <a:r>
              <a:rPr spc="-40" dirty="0"/>
              <a:t> </a:t>
            </a:r>
            <a:r>
              <a:rPr spc="-10" dirty="0"/>
              <a:t>CODING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627620" cy="500380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Vocoders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Model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speech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generation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process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vocal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tract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human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Parameters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speech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Voice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pitch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difficult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extract,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usually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&lt;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300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Hz</a:t>
            </a:r>
            <a:endParaRPr sz="1800">
              <a:latin typeface="Times New Roman"/>
              <a:cs typeface="Times New Roman"/>
            </a:endParaRPr>
          </a:p>
          <a:p>
            <a:pPr marL="1155700" marR="1438275" lvl="2" indent="-228600">
              <a:lnSpc>
                <a:spcPct val="120000"/>
              </a:lnSpc>
              <a:buChar char="•"/>
              <a:tabLst>
                <a:tab pos="1384300" algn="l"/>
              </a:tabLst>
            </a:pPr>
            <a:r>
              <a:rPr sz="1800" dirty="0">
                <a:latin typeface="Times New Roman"/>
                <a:cs typeface="Times New Roman"/>
              </a:rPr>
              <a:t>Pole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frequencies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resonant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frequencies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vocal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tract 	</a:t>
            </a: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4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Centered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around: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500,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1500,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2500,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3500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Pole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amplitudes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relative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strength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pole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frequencies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Speech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type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voiced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unvoiced</a:t>
            </a:r>
            <a:endParaRPr sz="1800">
              <a:latin typeface="Times New Roman"/>
              <a:cs typeface="Times New Roman"/>
            </a:endParaRPr>
          </a:p>
          <a:p>
            <a:pPr marL="1612900" lvl="3" indent="-228600">
              <a:lnSpc>
                <a:spcPct val="100000"/>
              </a:lnSpc>
              <a:spcBef>
                <a:spcPts val="430"/>
              </a:spcBef>
              <a:buChar char="–"/>
              <a:tabLst>
                <a:tab pos="1612900" algn="l"/>
              </a:tabLst>
            </a:pPr>
            <a:r>
              <a:rPr sz="1800" dirty="0">
                <a:latin typeface="Times New Roman"/>
                <a:cs typeface="Times New Roman"/>
              </a:rPr>
              <a:t>Voiced: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“m”,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“n”,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“v”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voice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chord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vibrations</a:t>
            </a:r>
            <a:endParaRPr sz="1800">
              <a:latin typeface="Times New Roman"/>
              <a:cs typeface="Times New Roman"/>
            </a:endParaRPr>
          </a:p>
          <a:p>
            <a:pPr marL="1612265" lvl="3" indent="-227965">
              <a:lnSpc>
                <a:spcPct val="100000"/>
              </a:lnSpc>
              <a:spcBef>
                <a:spcPts val="434"/>
              </a:spcBef>
              <a:buChar char="–"/>
              <a:tabLst>
                <a:tab pos="1612265" algn="l"/>
              </a:tabLst>
            </a:pPr>
            <a:r>
              <a:rPr sz="1800" dirty="0">
                <a:latin typeface="Times New Roman"/>
                <a:cs typeface="Times New Roman"/>
              </a:rPr>
              <a:t>Unvoiced: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“f”, “s”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air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flow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through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constriction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These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parameters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transmitted</a:t>
            </a:r>
            <a:r>
              <a:rPr sz="1800" spc="3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sender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Rx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these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parameters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synthesize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human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speech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Very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complicated,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but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low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rate: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5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~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13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kbps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Source</a:t>
            </a:r>
            <a:r>
              <a:rPr sz="1800" spc="-10" dirty="0">
                <a:latin typeface="Times New Roman"/>
                <a:cs typeface="Times New Roman"/>
              </a:rPr>
              <a:t> dependent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Suitable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human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speech,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but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suitable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other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sound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(e.g.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music)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SOURCE</a:t>
            </a:r>
            <a:r>
              <a:rPr spc="-70" dirty="0"/>
              <a:t> </a:t>
            </a:r>
            <a:r>
              <a:rPr dirty="0"/>
              <a:t>CODE:</a:t>
            </a:r>
            <a:r>
              <a:rPr spc="-90" dirty="0"/>
              <a:t> </a:t>
            </a:r>
            <a:r>
              <a:rPr dirty="0"/>
              <a:t>SPEECH</a:t>
            </a:r>
            <a:r>
              <a:rPr spc="-40" dirty="0"/>
              <a:t> </a:t>
            </a:r>
            <a:r>
              <a:rPr spc="-10" dirty="0"/>
              <a:t>CODING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75640" y="838391"/>
            <a:ext cx="7585709" cy="217424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350"/>
              </a:spcBef>
              <a:buFont typeface="Times New Roman"/>
              <a:buChar char="•"/>
              <a:tabLst>
                <a:tab pos="3683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Linear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Predictive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Coders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(LPC)</a:t>
            </a:r>
            <a:endParaRPr sz="20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225"/>
              </a:spcBef>
              <a:buChar char="–"/>
              <a:tabLst>
                <a:tab pos="768985" algn="l"/>
              </a:tabLst>
            </a:pP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kind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10" dirty="0">
                <a:latin typeface="Times New Roman"/>
                <a:cs typeface="Times New Roman"/>
              </a:rPr>
              <a:t>time-</a:t>
            </a:r>
            <a:r>
              <a:rPr sz="1800" dirty="0">
                <a:latin typeface="Times New Roman"/>
                <a:cs typeface="Times New Roman"/>
              </a:rPr>
              <a:t>domain </a:t>
            </a:r>
            <a:r>
              <a:rPr sz="1800" spc="-10" dirty="0">
                <a:latin typeface="Times New Roman"/>
                <a:cs typeface="Times New Roman"/>
              </a:rPr>
              <a:t>vocoder</a:t>
            </a:r>
            <a:endParaRPr sz="1800">
              <a:latin typeface="Times New Roman"/>
              <a:cs typeface="Times New Roman"/>
            </a:endParaRPr>
          </a:p>
          <a:p>
            <a:pPr marL="11684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68400" algn="l"/>
              </a:tabLst>
            </a:pPr>
            <a:r>
              <a:rPr sz="1800" dirty="0">
                <a:latin typeface="Times New Roman"/>
                <a:cs typeface="Times New Roman"/>
              </a:rPr>
              <a:t>Extract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domain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parameters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signal.</a:t>
            </a:r>
            <a:endParaRPr sz="1800">
              <a:latin typeface="Times New Roman"/>
              <a:cs typeface="Times New Roman"/>
            </a:endParaRPr>
          </a:p>
          <a:p>
            <a:pPr marL="1168400" lvl="2" indent="-228600">
              <a:lnSpc>
                <a:spcPct val="100000"/>
              </a:lnSpc>
              <a:spcBef>
                <a:spcPts val="220"/>
              </a:spcBef>
              <a:buChar char="•"/>
              <a:tabLst>
                <a:tab pos="1168400" algn="l"/>
              </a:tabLst>
            </a:pPr>
            <a:r>
              <a:rPr sz="1800" dirty="0">
                <a:latin typeface="Times New Roman"/>
                <a:cs typeface="Times New Roman"/>
              </a:rPr>
              <a:t>Transmit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parameters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instead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actual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waveform.</a:t>
            </a:r>
            <a:endParaRPr sz="18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68985" algn="l"/>
              </a:tabLst>
            </a:pPr>
            <a:r>
              <a:rPr sz="1800" dirty="0">
                <a:latin typeface="Times New Roman"/>
                <a:cs typeface="Times New Roman"/>
              </a:rPr>
              <a:t>Linear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predictive: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predict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future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value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based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current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values.</a:t>
            </a:r>
            <a:endParaRPr sz="1800">
              <a:latin typeface="Times New Roman"/>
              <a:cs typeface="Times New Roman"/>
            </a:endParaRPr>
          </a:p>
          <a:p>
            <a:pPr marL="1168400" lvl="2" indent="-228600">
              <a:lnSpc>
                <a:spcPct val="100000"/>
              </a:lnSpc>
              <a:spcBef>
                <a:spcPts val="175"/>
              </a:spcBef>
              <a:buChar char="•"/>
              <a:tabLst>
                <a:tab pos="1168400" algn="l"/>
              </a:tabLst>
            </a:pP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domain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speech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waveform:</a:t>
            </a:r>
            <a:r>
              <a:rPr sz="1800" spc="25" dirty="0">
                <a:latin typeface="Times New Roman"/>
                <a:cs typeface="Times New Roman"/>
              </a:rPr>
              <a:t>  </a:t>
            </a:r>
            <a:r>
              <a:rPr sz="1850" b="1" spc="55" dirty="0">
                <a:latin typeface="Times New Roman"/>
                <a:cs typeface="Times New Roman"/>
              </a:rPr>
              <a:t>x</a:t>
            </a:r>
            <a:r>
              <a:rPr sz="1850" b="1" spc="-45" dirty="0">
                <a:latin typeface="Times New Roman"/>
                <a:cs typeface="Times New Roman"/>
              </a:rPr>
              <a:t> </a:t>
            </a:r>
            <a:r>
              <a:rPr sz="1850" spc="60" dirty="0">
                <a:latin typeface="Symbol"/>
                <a:cs typeface="Symbol"/>
              </a:rPr>
              <a:t></a:t>
            </a:r>
            <a:r>
              <a:rPr sz="1850" spc="-21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[</a:t>
            </a:r>
            <a:r>
              <a:rPr sz="1850" i="1" dirty="0">
                <a:latin typeface="Times New Roman"/>
                <a:cs typeface="Times New Roman"/>
              </a:rPr>
              <a:t>x</a:t>
            </a:r>
            <a:r>
              <a:rPr sz="1650" baseline="-22727" dirty="0">
                <a:latin typeface="Times New Roman"/>
                <a:cs typeface="Times New Roman"/>
              </a:rPr>
              <a:t>1</a:t>
            </a:r>
            <a:r>
              <a:rPr sz="1850" dirty="0">
                <a:latin typeface="Times New Roman"/>
                <a:cs typeface="Times New Roman"/>
              </a:rPr>
              <a:t>,</a:t>
            </a:r>
            <a:r>
              <a:rPr sz="1850" spc="-150" dirty="0">
                <a:latin typeface="Times New Roman"/>
                <a:cs typeface="Times New Roman"/>
              </a:rPr>
              <a:t> </a:t>
            </a:r>
            <a:r>
              <a:rPr sz="1850" i="1" dirty="0">
                <a:latin typeface="Times New Roman"/>
                <a:cs typeface="Times New Roman"/>
              </a:rPr>
              <a:t>x</a:t>
            </a:r>
            <a:r>
              <a:rPr sz="1650" baseline="-22727" dirty="0">
                <a:latin typeface="Times New Roman"/>
                <a:cs typeface="Times New Roman"/>
              </a:rPr>
              <a:t>2</a:t>
            </a:r>
            <a:r>
              <a:rPr sz="1650" spc="-165" baseline="-22727" dirty="0">
                <a:latin typeface="Times New Roman"/>
                <a:cs typeface="Times New Roman"/>
              </a:rPr>
              <a:t> </a:t>
            </a:r>
            <a:r>
              <a:rPr sz="1850" spc="60" dirty="0">
                <a:latin typeface="Times New Roman"/>
                <a:cs typeface="Times New Roman"/>
              </a:rPr>
              <a:t>,</a:t>
            </a:r>
            <a:r>
              <a:rPr sz="1850" spc="60" dirty="0">
                <a:latin typeface="Segoe UI Symbol"/>
                <a:cs typeface="Segoe UI Symbol"/>
              </a:rPr>
              <a:t></a:t>
            </a:r>
            <a:r>
              <a:rPr sz="1850" spc="60" dirty="0">
                <a:latin typeface="Times New Roman"/>
                <a:cs typeface="Times New Roman"/>
              </a:rPr>
              <a:t>,</a:t>
            </a:r>
            <a:r>
              <a:rPr sz="1850" spc="-155" dirty="0">
                <a:latin typeface="Times New Roman"/>
                <a:cs typeface="Times New Roman"/>
              </a:rPr>
              <a:t> </a:t>
            </a:r>
            <a:r>
              <a:rPr sz="1850" i="1" dirty="0">
                <a:latin typeface="Times New Roman"/>
                <a:cs typeface="Times New Roman"/>
              </a:rPr>
              <a:t>x</a:t>
            </a:r>
            <a:r>
              <a:rPr sz="1650" i="1" baseline="-22727" dirty="0">
                <a:latin typeface="Times New Roman"/>
                <a:cs typeface="Times New Roman"/>
              </a:rPr>
              <a:t>N</a:t>
            </a:r>
            <a:r>
              <a:rPr sz="1650" i="1" spc="44" baseline="-22727" dirty="0">
                <a:latin typeface="Times New Roman"/>
                <a:cs typeface="Times New Roman"/>
              </a:rPr>
              <a:t> </a:t>
            </a:r>
            <a:r>
              <a:rPr sz="1850" spc="-50" dirty="0">
                <a:latin typeface="Times New Roman"/>
                <a:cs typeface="Times New Roman"/>
              </a:rPr>
              <a:t>]</a:t>
            </a:r>
            <a:endParaRPr sz="1850">
              <a:latin typeface="Times New Roman"/>
              <a:cs typeface="Times New Roman"/>
            </a:endParaRPr>
          </a:p>
          <a:p>
            <a:pPr marL="1168400" lvl="2" indent="-228600">
              <a:lnSpc>
                <a:spcPct val="100000"/>
              </a:lnSpc>
              <a:spcBef>
                <a:spcPts val="200"/>
              </a:spcBef>
              <a:buChar char="•"/>
              <a:tabLst>
                <a:tab pos="1168400" algn="l"/>
              </a:tabLst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current</a:t>
            </a:r>
            <a:r>
              <a:rPr sz="1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values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future values</a:t>
            </a:r>
            <a:r>
              <a:rPr sz="1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are</a:t>
            </a: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correlated!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67455" y="3092195"/>
            <a:ext cx="2014855" cy="678180"/>
          </a:xfrm>
          <a:custGeom>
            <a:avLst/>
            <a:gdLst/>
            <a:ahLst/>
            <a:cxnLst/>
            <a:rect l="l" t="t" r="r" b="b"/>
            <a:pathLst>
              <a:path w="2014854" h="678179">
                <a:moveTo>
                  <a:pt x="2014727" y="0"/>
                </a:moveTo>
                <a:lnTo>
                  <a:pt x="0" y="0"/>
                </a:lnTo>
                <a:lnTo>
                  <a:pt x="0" y="678179"/>
                </a:lnTo>
                <a:lnTo>
                  <a:pt x="2014727" y="678179"/>
                </a:lnTo>
                <a:lnTo>
                  <a:pt x="2014727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07608" y="3231554"/>
            <a:ext cx="9207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100" i="1" spc="-50" dirty="0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16541" y="3095905"/>
            <a:ext cx="10795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100" i="1" spc="-50" dirty="0">
                <a:latin typeface="Times New Roman"/>
                <a:cs typeface="Times New Roman"/>
              </a:rPr>
              <a:t>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26904" y="3238777"/>
            <a:ext cx="1023619" cy="3130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476884" algn="l"/>
              </a:tabLst>
            </a:pPr>
            <a:r>
              <a:rPr sz="1850" i="1" dirty="0">
                <a:latin typeface="Times New Roman"/>
                <a:cs typeface="Times New Roman"/>
              </a:rPr>
              <a:t>a</a:t>
            </a:r>
            <a:r>
              <a:rPr sz="1850" i="1" spc="315" dirty="0">
                <a:latin typeface="Times New Roman"/>
                <a:cs typeface="Times New Roman"/>
              </a:rPr>
              <a:t> </a:t>
            </a:r>
            <a:r>
              <a:rPr sz="1850" i="1" spc="-60" dirty="0">
                <a:latin typeface="Times New Roman"/>
                <a:cs typeface="Times New Roman"/>
              </a:rPr>
              <a:t>x</a:t>
            </a:r>
            <a:r>
              <a:rPr sz="1850" i="1" dirty="0">
                <a:latin typeface="Times New Roman"/>
                <a:cs typeface="Times New Roman"/>
              </a:rPr>
              <a:t>	</a:t>
            </a:r>
            <a:r>
              <a:rPr sz="1850" dirty="0">
                <a:latin typeface="Symbol"/>
                <a:cs typeface="Symbol"/>
              </a:rPr>
              <a:t>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b="1" dirty="0">
                <a:latin typeface="Times New Roman"/>
                <a:cs typeface="Times New Roman"/>
              </a:rPr>
              <a:t>a</a:t>
            </a:r>
            <a:r>
              <a:rPr sz="1850" b="1" spc="445" dirty="0">
                <a:latin typeface="Times New Roman"/>
                <a:cs typeface="Times New Roman"/>
              </a:rPr>
              <a:t> </a:t>
            </a:r>
            <a:r>
              <a:rPr sz="1850" b="1" spc="-50" dirty="0">
                <a:latin typeface="Times New Roman"/>
                <a:cs typeface="Times New Roman"/>
              </a:rPr>
              <a:t>x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28928" y="3179166"/>
            <a:ext cx="1207770" cy="58102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534670" marR="5080" indent="-535305">
              <a:lnSpc>
                <a:spcPct val="80000"/>
              </a:lnSpc>
              <a:spcBef>
                <a:spcPts val="800"/>
              </a:spcBef>
              <a:tabLst>
                <a:tab pos="509905" algn="l"/>
                <a:tab pos="920750" algn="l"/>
                <a:tab pos="1123315" algn="l"/>
              </a:tabLst>
            </a:pPr>
            <a:r>
              <a:rPr sz="1100" i="1" dirty="0">
                <a:latin typeface="Times New Roman"/>
                <a:cs typeface="Times New Roman"/>
              </a:rPr>
              <a:t>N</a:t>
            </a:r>
            <a:r>
              <a:rPr sz="1100" i="1" spc="-114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Symbol"/>
                <a:cs typeface="Symbol"/>
              </a:rPr>
              <a:t></a:t>
            </a:r>
            <a:r>
              <a:rPr sz="1100" spc="-25" dirty="0">
                <a:latin typeface="Times New Roman"/>
                <a:cs typeface="Times New Roman"/>
              </a:rPr>
              <a:t>1</a:t>
            </a:r>
            <a:r>
              <a:rPr sz="1100" dirty="0">
                <a:latin typeface="Times New Roman"/>
                <a:cs typeface="Times New Roman"/>
              </a:rPr>
              <a:t>	</a:t>
            </a:r>
            <a:r>
              <a:rPr sz="2800" spc="-50" dirty="0">
                <a:latin typeface="Symbol"/>
                <a:cs typeface="Symbol"/>
              </a:rPr>
              <a:t>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1100" i="1" spc="-60" dirty="0">
                <a:latin typeface="Times New Roman"/>
                <a:cs typeface="Times New Roman"/>
              </a:rPr>
              <a:t>n</a:t>
            </a:r>
            <a:r>
              <a:rPr sz="1100" i="1" dirty="0">
                <a:latin typeface="Times New Roman"/>
                <a:cs typeface="Times New Roman"/>
              </a:rPr>
              <a:t>	</a:t>
            </a:r>
            <a:r>
              <a:rPr sz="1100" i="1" spc="-50" dirty="0">
                <a:latin typeface="Times New Roman"/>
                <a:cs typeface="Times New Roman"/>
              </a:rPr>
              <a:t>n </a:t>
            </a:r>
            <a:r>
              <a:rPr sz="1100" i="1" spc="-25" dirty="0">
                <a:latin typeface="Times New Roman"/>
                <a:cs typeface="Times New Roman"/>
              </a:rPr>
              <a:t>n</a:t>
            </a:r>
            <a:r>
              <a:rPr sz="1100" spc="-25" dirty="0">
                <a:latin typeface="Symbol"/>
                <a:cs typeface="Symbol"/>
              </a:rPr>
              <a:t></a:t>
            </a:r>
            <a:r>
              <a:rPr sz="1100" spc="-25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14860" y="3238777"/>
            <a:ext cx="586105" cy="3130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438784" algn="l"/>
              </a:tabLst>
            </a:pPr>
            <a:r>
              <a:rPr sz="1850" i="1" spc="-685" dirty="0">
                <a:latin typeface="Times New Roman"/>
                <a:cs typeface="Times New Roman"/>
              </a:rPr>
              <a:t>x</a:t>
            </a:r>
            <a:r>
              <a:rPr sz="2775" spc="-22" baseline="3003" dirty="0">
                <a:latin typeface="Times New Roman"/>
                <a:cs typeface="Times New Roman"/>
              </a:rPr>
              <a:t>ˆ</a:t>
            </a:r>
            <a:r>
              <a:rPr sz="2775" baseline="3003" dirty="0">
                <a:latin typeface="Times New Roman"/>
                <a:cs typeface="Times New Roman"/>
              </a:rPr>
              <a:t>	</a:t>
            </a:r>
            <a:r>
              <a:rPr sz="1850" spc="-50" dirty="0">
                <a:latin typeface="Symbol"/>
                <a:cs typeface="Symbol"/>
              </a:rPr>
              <a:t>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6892" y="4215129"/>
            <a:ext cx="7936865" cy="151320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756285" indent="-286385">
              <a:lnSpc>
                <a:spcPct val="100000"/>
              </a:lnSpc>
              <a:spcBef>
                <a:spcPts val="3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coefficients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calculated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Tx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based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statistical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properties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x</a:t>
            </a:r>
            <a:r>
              <a:rPr sz="1800" spc="-2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1155065" lvl="1" indent="-228600">
              <a:lnSpc>
                <a:spcPct val="100000"/>
              </a:lnSpc>
              <a:spcBef>
                <a:spcPts val="215"/>
              </a:spcBef>
              <a:buFont typeface="Times New Roman"/>
              <a:buChar char="•"/>
              <a:tabLst>
                <a:tab pos="1155065" algn="l"/>
              </a:tabLst>
            </a:pPr>
            <a:r>
              <a:rPr sz="1800" b="1" dirty="0">
                <a:latin typeface="Times New Roman"/>
                <a:cs typeface="Times New Roman"/>
              </a:rPr>
              <a:t>x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random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process.</a:t>
            </a:r>
            <a:endParaRPr sz="1800">
              <a:latin typeface="Times New Roman"/>
              <a:cs typeface="Times New Roman"/>
            </a:endParaRPr>
          </a:p>
          <a:p>
            <a:pPr marL="756285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Instead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transmitting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x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a</a:t>
            </a:r>
            <a:r>
              <a:rPr sz="1800" spc="-25" dirty="0">
                <a:latin typeface="Times New Roman"/>
                <a:cs typeface="Times New Roman"/>
              </a:rPr>
              <a:t>!</a:t>
            </a:r>
            <a:endParaRPr sz="1800">
              <a:latin typeface="Times New Roman"/>
              <a:cs typeface="Times New Roman"/>
            </a:endParaRPr>
          </a:p>
          <a:p>
            <a:pPr marL="419100" indent="-406400">
              <a:lnSpc>
                <a:spcPts val="2295"/>
              </a:lnSpc>
              <a:spcBef>
                <a:spcPts val="235"/>
              </a:spcBef>
              <a:buFont typeface="Times New Roman"/>
              <a:buChar char="•"/>
              <a:tabLst>
                <a:tab pos="4191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How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to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calculate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coefficients?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000099"/>
                </a:solidFill>
                <a:latin typeface="Times New Roman"/>
                <a:cs typeface="Times New Roman"/>
              </a:rPr>
              <a:t>–</a:t>
            </a:r>
            <a:r>
              <a:rPr sz="16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choose</a:t>
            </a:r>
            <a:r>
              <a:rPr sz="18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sz="18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to</a:t>
            </a:r>
            <a:r>
              <a:rPr sz="1800" b="1" spc="-7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minimize</a:t>
            </a: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18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mean</a:t>
            </a:r>
            <a:r>
              <a:rPr sz="18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square</a:t>
            </a:r>
            <a:endParaRPr sz="1800">
              <a:latin typeface="Times New Roman"/>
              <a:cs typeface="Times New Roman"/>
            </a:endParaRPr>
          </a:p>
          <a:p>
            <a:pPr marL="355600">
              <a:lnSpc>
                <a:spcPts val="2055"/>
              </a:lnSpc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error</a:t>
            </a:r>
            <a:r>
              <a:rPr sz="1800" b="1" spc="-10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(MSE).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74961" y="3840011"/>
            <a:ext cx="1847850" cy="3530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0800">
              <a:lnSpc>
                <a:spcPts val="1720"/>
              </a:lnSpc>
              <a:spcBef>
                <a:spcPts val="135"/>
              </a:spcBef>
              <a:tabLst>
                <a:tab pos="1643380" algn="l"/>
              </a:tabLst>
            </a:pPr>
            <a:r>
              <a:rPr sz="1850" b="1" spc="55" dirty="0">
                <a:latin typeface="Times New Roman"/>
                <a:cs typeface="Times New Roman"/>
              </a:rPr>
              <a:t>a</a:t>
            </a:r>
            <a:r>
              <a:rPr sz="1850" b="1" spc="-60" dirty="0">
                <a:latin typeface="Times New Roman"/>
                <a:cs typeface="Times New Roman"/>
              </a:rPr>
              <a:t> </a:t>
            </a:r>
            <a:r>
              <a:rPr sz="1850" spc="60" dirty="0">
                <a:latin typeface="Symbol"/>
                <a:cs typeface="Symbol"/>
              </a:rPr>
              <a:t></a:t>
            </a:r>
            <a:r>
              <a:rPr sz="1850" spc="-210" dirty="0">
                <a:latin typeface="Times New Roman"/>
                <a:cs typeface="Times New Roman"/>
              </a:rPr>
              <a:t> </a:t>
            </a:r>
            <a:r>
              <a:rPr sz="1850" spc="55" dirty="0">
                <a:latin typeface="Times New Roman"/>
                <a:cs typeface="Times New Roman"/>
              </a:rPr>
              <a:t>[</a:t>
            </a:r>
            <a:r>
              <a:rPr sz="1850" i="1" spc="55" dirty="0">
                <a:latin typeface="Times New Roman"/>
                <a:cs typeface="Times New Roman"/>
              </a:rPr>
              <a:t>a</a:t>
            </a:r>
            <a:r>
              <a:rPr sz="1850" i="1" spc="5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,</a:t>
            </a:r>
            <a:r>
              <a:rPr sz="1850" spc="-245" dirty="0">
                <a:latin typeface="Times New Roman"/>
                <a:cs typeface="Times New Roman"/>
              </a:rPr>
              <a:t> </a:t>
            </a:r>
            <a:r>
              <a:rPr sz="1850" i="1" spc="55" dirty="0">
                <a:latin typeface="Times New Roman"/>
                <a:cs typeface="Times New Roman"/>
              </a:rPr>
              <a:t>a</a:t>
            </a:r>
            <a:r>
              <a:rPr sz="1850" i="1" spc="260" dirty="0">
                <a:latin typeface="Times New Roman"/>
                <a:cs typeface="Times New Roman"/>
              </a:rPr>
              <a:t> </a:t>
            </a:r>
            <a:r>
              <a:rPr sz="1850" spc="60" dirty="0">
                <a:latin typeface="Times New Roman"/>
                <a:cs typeface="Times New Roman"/>
              </a:rPr>
              <a:t>,</a:t>
            </a:r>
            <a:r>
              <a:rPr sz="1850" spc="60" dirty="0">
                <a:latin typeface="Segoe UI Symbol"/>
                <a:cs typeface="Segoe UI Symbol"/>
              </a:rPr>
              <a:t></a:t>
            </a:r>
            <a:r>
              <a:rPr sz="1850" spc="60" dirty="0">
                <a:latin typeface="Times New Roman"/>
                <a:cs typeface="Times New Roman"/>
              </a:rPr>
              <a:t>,</a:t>
            </a:r>
            <a:r>
              <a:rPr sz="1850" spc="-245" dirty="0">
                <a:latin typeface="Times New Roman"/>
                <a:cs typeface="Times New Roman"/>
              </a:rPr>
              <a:t> </a:t>
            </a:r>
            <a:r>
              <a:rPr sz="1850" i="1" spc="5" dirty="0">
                <a:latin typeface="Times New Roman"/>
                <a:cs typeface="Times New Roman"/>
              </a:rPr>
              <a:t>a</a:t>
            </a:r>
            <a:r>
              <a:rPr sz="1850" i="1" dirty="0">
                <a:latin typeface="Times New Roman"/>
                <a:cs typeface="Times New Roman"/>
              </a:rPr>
              <a:t>	</a:t>
            </a:r>
            <a:r>
              <a:rPr sz="1850" spc="-25" dirty="0">
                <a:latin typeface="Times New Roman"/>
                <a:cs typeface="Times New Roman"/>
              </a:rPr>
              <a:t>]</a:t>
            </a:r>
            <a:r>
              <a:rPr sz="1650" i="1" spc="-37" baseline="42929" dirty="0">
                <a:latin typeface="Times New Roman"/>
                <a:cs typeface="Times New Roman"/>
              </a:rPr>
              <a:t>T</a:t>
            </a:r>
            <a:endParaRPr sz="1650" baseline="42929">
              <a:latin typeface="Times New Roman"/>
              <a:cs typeface="Times New Roman"/>
            </a:endParaRPr>
          </a:p>
          <a:p>
            <a:pPr marL="587375">
              <a:lnSpc>
                <a:spcPts val="819"/>
              </a:lnSpc>
              <a:tabLst>
                <a:tab pos="882015" algn="l"/>
                <a:tab pos="1508125" algn="l"/>
              </a:tabLst>
            </a:pPr>
            <a:r>
              <a:rPr sz="1100" spc="-50" dirty="0">
                <a:latin typeface="Times New Roman"/>
                <a:cs typeface="Times New Roman"/>
              </a:rPr>
              <a:t>1</a:t>
            </a:r>
            <a:r>
              <a:rPr sz="1100" dirty="0">
                <a:latin typeface="Times New Roman"/>
                <a:cs typeface="Times New Roman"/>
              </a:rPr>
              <a:t>	</a:t>
            </a:r>
            <a:r>
              <a:rPr sz="1100" spc="-50" dirty="0">
                <a:latin typeface="Times New Roman"/>
                <a:cs typeface="Times New Roman"/>
              </a:rPr>
              <a:t>2</a:t>
            </a:r>
            <a:r>
              <a:rPr sz="1100" dirty="0">
                <a:latin typeface="Times New Roman"/>
                <a:cs typeface="Times New Roman"/>
              </a:rPr>
              <a:t>	</a:t>
            </a:r>
            <a:r>
              <a:rPr sz="1100" i="1" spc="-50" dirty="0">
                <a:latin typeface="Times New Roman"/>
                <a:cs typeface="Times New Roman"/>
              </a:rPr>
              <a:t>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14051" y="3840011"/>
            <a:ext cx="1836420" cy="3530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0800">
              <a:lnSpc>
                <a:spcPts val="1720"/>
              </a:lnSpc>
              <a:spcBef>
                <a:spcPts val="135"/>
              </a:spcBef>
              <a:tabLst>
                <a:tab pos="1632585" algn="l"/>
              </a:tabLst>
            </a:pPr>
            <a:r>
              <a:rPr sz="1850" b="1" spc="55" dirty="0">
                <a:latin typeface="Times New Roman"/>
                <a:cs typeface="Times New Roman"/>
              </a:rPr>
              <a:t>x</a:t>
            </a:r>
            <a:r>
              <a:rPr sz="1850" b="1" spc="-50" dirty="0">
                <a:latin typeface="Times New Roman"/>
                <a:cs typeface="Times New Roman"/>
              </a:rPr>
              <a:t> </a:t>
            </a:r>
            <a:r>
              <a:rPr sz="1850" spc="60" dirty="0">
                <a:latin typeface="Symbol"/>
                <a:cs typeface="Symbol"/>
              </a:rPr>
              <a:t></a:t>
            </a:r>
            <a:r>
              <a:rPr sz="1850" spc="-204" dirty="0">
                <a:latin typeface="Times New Roman"/>
                <a:cs typeface="Times New Roman"/>
              </a:rPr>
              <a:t> </a:t>
            </a:r>
            <a:r>
              <a:rPr sz="1850" spc="90" dirty="0">
                <a:latin typeface="Times New Roman"/>
                <a:cs typeface="Times New Roman"/>
              </a:rPr>
              <a:t>[</a:t>
            </a:r>
            <a:r>
              <a:rPr sz="1850" i="1" spc="90" dirty="0">
                <a:latin typeface="Times New Roman"/>
                <a:cs typeface="Times New Roman"/>
              </a:rPr>
              <a:t>x</a:t>
            </a:r>
            <a:r>
              <a:rPr sz="1850" i="1" spc="5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,</a:t>
            </a:r>
            <a:r>
              <a:rPr sz="1850" spc="-150" dirty="0">
                <a:latin typeface="Times New Roman"/>
                <a:cs typeface="Times New Roman"/>
              </a:rPr>
              <a:t> </a:t>
            </a:r>
            <a:r>
              <a:rPr sz="1850" i="1" dirty="0">
                <a:latin typeface="Times New Roman"/>
                <a:cs typeface="Times New Roman"/>
              </a:rPr>
              <a:t>x</a:t>
            </a:r>
            <a:r>
              <a:rPr sz="1850" i="1" spc="265" dirty="0">
                <a:latin typeface="Times New Roman"/>
                <a:cs typeface="Times New Roman"/>
              </a:rPr>
              <a:t> </a:t>
            </a:r>
            <a:r>
              <a:rPr sz="1850" spc="60" dirty="0">
                <a:latin typeface="Times New Roman"/>
                <a:cs typeface="Times New Roman"/>
              </a:rPr>
              <a:t>,</a:t>
            </a:r>
            <a:r>
              <a:rPr sz="1850" spc="60" dirty="0">
                <a:latin typeface="Segoe UI Symbol"/>
                <a:cs typeface="Segoe UI Symbol"/>
              </a:rPr>
              <a:t></a:t>
            </a:r>
            <a:r>
              <a:rPr sz="1850" spc="60" dirty="0">
                <a:latin typeface="Times New Roman"/>
                <a:cs typeface="Times New Roman"/>
              </a:rPr>
              <a:t>,</a:t>
            </a:r>
            <a:r>
              <a:rPr sz="1850" spc="-150" dirty="0">
                <a:latin typeface="Times New Roman"/>
                <a:cs typeface="Times New Roman"/>
              </a:rPr>
              <a:t> </a:t>
            </a:r>
            <a:r>
              <a:rPr sz="1850" i="1" spc="-50" dirty="0">
                <a:latin typeface="Times New Roman"/>
                <a:cs typeface="Times New Roman"/>
              </a:rPr>
              <a:t>x</a:t>
            </a:r>
            <a:r>
              <a:rPr sz="1850" i="1" dirty="0">
                <a:latin typeface="Times New Roman"/>
                <a:cs typeface="Times New Roman"/>
              </a:rPr>
              <a:t>	</a:t>
            </a:r>
            <a:r>
              <a:rPr sz="1850" spc="-25" dirty="0">
                <a:latin typeface="Times New Roman"/>
                <a:cs typeface="Times New Roman"/>
              </a:rPr>
              <a:t>]</a:t>
            </a:r>
            <a:r>
              <a:rPr sz="1650" i="1" spc="-37" baseline="42929" dirty="0">
                <a:latin typeface="Times New Roman"/>
                <a:cs typeface="Times New Roman"/>
              </a:rPr>
              <a:t>T</a:t>
            </a:r>
            <a:endParaRPr sz="1650" baseline="42929">
              <a:latin typeface="Times New Roman"/>
              <a:cs typeface="Times New Roman"/>
            </a:endParaRPr>
          </a:p>
          <a:p>
            <a:pPr marL="584200">
              <a:lnSpc>
                <a:spcPts val="819"/>
              </a:lnSpc>
              <a:tabLst>
                <a:tab pos="874394" algn="l"/>
                <a:tab pos="1496695" algn="l"/>
              </a:tabLst>
            </a:pPr>
            <a:r>
              <a:rPr sz="1100" spc="-50" dirty="0">
                <a:latin typeface="Times New Roman"/>
                <a:cs typeface="Times New Roman"/>
              </a:rPr>
              <a:t>1</a:t>
            </a:r>
            <a:r>
              <a:rPr sz="1100" dirty="0">
                <a:latin typeface="Times New Roman"/>
                <a:cs typeface="Times New Roman"/>
              </a:rPr>
              <a:t>	</a:t>
            </a:r>
            <a:r>
              <a:rPr sz="1100" spc="-50" dirty="0">
                <a:latin typeface="Times New Roman"/>
                <a:cs typeface="Times New Roman"/>
              </a:rPr>
              <a:t>2</a:t>
            </a:r>
            <a:r>
              <a:rPr sz="1100" dirty="0">
                <a:latin typeface="Times New Roman"/>
                <a:cs typeface="Times New Roman"/>
              </a:rPr>
              <a:t>	</a:t>
            </a:r>
            <a:r>
              <a:rPr sz="1100" i="1" spc="-50" dirty="0">
                <a:latin typeface="Times New Roman"/>
                <a:cs typeface="Times New Roman"/>
              </a:rPr>
              <a:t>N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98905"/>
            <a:ext cx="5273675" cy="3025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Introduction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75"/>
              </a:spcBef>
              <a:buFont typeface="Times New Roman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Source </a:t>
            </a: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Coding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Times New Roman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Channel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Coding: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Convolutional</a:t>
            </a:r>
            <a:r>
              <a:rPr sz="2400" b="1" spc="-7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Code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75"/>
              </a:spcBef>
              <a:buFont typeface="Times New Roman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Interleaving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CHANNEL</a:t>
            </a:r>
            <a:r>
              <a:rPr spc="-65" dirty="0"/>
              <a:t> </a:t>
            </a:r>
            <a:r>
              <a:rPr dirty="0"/>
              <a:t>CODING:</a:t>
            </a:r>
            <a:r>
              <a:rPr spc="-60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91"/>
            <a:ext cx="8102600" cy="504063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5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Channel</a:t>
            </a:r>
            <a:r>
              <a:rPr sz="20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coding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Protect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transmitted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redundancy.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repetition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code:</a:t>
            </a:r>
            <a:endParaRPr sz="1800">
              <a:latin typeface="Times New Roman"/>
              <a:cs typeface="Times New Roman"/>
            </a:endParaRPr>
          </a:p>
          <a:p>
            <a:pPr marL="227965" marR="6055995" lvl="2" indent="-227965" algn="r">
              <a:lnSpc>
                <a:spcPct val="100000"/>
              </a:lnSpc>
              <a:spcBef>
                <a:spcPts val="220"/>
              </a:spcBef>
              <a:buChar char="•"/>
              <a:tabLst>
                <a:tab pos="227965" algn="l"/>
              </a:tabLst>
            </a:pPr>
            <a:r>
              <a:rPr sz="1800" dirty="0">
                <a:latin typeface="Times New Roman"/>
                <a:cs typeface="Times New Roman"/>
              </a:rPr>
              <a:t>‘0’: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‘000’</a:t>
            </a:r>
            <a:endParaRPr sz="1800">
              <a:latin typeface="Times New Roman"/>
              <a:cs typeface="Times New Roman"/>
            </a:endParaRPr>
          </a:p>
          <a:p>
            <a:pPr marL="227965" marR="6055995" lvl="2" indent="-227965" algn="r">
              <a:lnSpc>
                <a:spcPct val="100000"/>
              </a:lnSpc>
              <a:spcBef>
                <a:spcPts val="215"/>
              </a:spcBef>
              <a:buChar char="•"/>
              <a:tabLst>
                <a:tab pos="227965" algn="l"/>
              </a:tabLst>
            </a:pPr>
            <a:r>
              <a:rPr sz="1800" dirty="0">
                <a:latin typeface="Times New Roman"/>
                <a:cs typeface="Times New Roman"/>
              </a:rPr>
              <a:t>‘1’: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‘111’</a:t>
            </a:r>
            <a:endParaRPr sz="1800">
              <a:latin typeface="Times New Roman"/>
              <a:cs typeface="Times New Roman"/>
            </a:endParaRPr>
          </a:p>
          <a:p>
            <a:pPr marL="342900" marR="6050280" indent="-342900" algn="r">
              <a:lnSpc>
                <a:spcPct val="100000"/>
              </a:lnSpc>
              <a:spcBef>
                <a:spcPts val="234"/>
              </a:spcBef>
              <a:buFont typeface="Times New Roman"/>
              <a:buChar char="•"/>
              <a:tabLst>
                <a:tab pos="3429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Error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detection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ts val="2055"/>
              </a:lnSpc>
              <a:spcBef>
                <a:spcPts val="22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Include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only enough</a:t>
            </a:r>
            <a:r>
              <a:rPr sz="1800" spc="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redundant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such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 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Rx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detect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error</a:t>
            </a:r>
            <a:endParaRPr sz="1800">
              <a:latin typeface="Times New Roman"/>
              <a:cs typeface="Times New Roman"/>
            </a:endParaRPr>
          </a:p>
          <a:p>
            <a:pPr marL="756285">
              <a:lnSpc>
                <a:spcPts val="2055"/>
              </a:lnSpc>
            </a:pP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looking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Rx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data.</a:t>
            </a:r>
            <a:endParaRPr sz="1800">
              <a:latin typeface="Times New Roman"/>
              <a:cs typeface="Times New Roman"/>
            </a:endParaRPr>
          </a:p>
          <a:p>
            <a:pPr marL="1155700" marR="345440" lvl="2" indent="-228600">
              <a:lnSpc>
                <a:spcPts val="1939"/>
              </a:lnSpc>
              <a:spcBef>
                <a:spcPts val="46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repeat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‘1’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times.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Tx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(1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1),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Rx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(0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1)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knows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an </a:t>
            </a:r>
            <a:r>
              <a:rPr sz="1800" dirty="0">
                <a:latin typeface="Times New Roman"/>
                <a:cs typeface="Times New Roman"/>
              </a:rPr>
              <a:t>error,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but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couldn’t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guess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what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transmitted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Send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back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Negative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Acknowledgement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(automatic-repeat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request: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ARQ)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34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Error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correction</a:t>
            </a:r>
            <a:endParaRPr sz="2000">
              <a:latin typeface="Times New Roman"/>
              <a:cs typeface="Times New Roman"/>
            </a:endParaRPr>
          </a:p>
          <a:p>
            <a:pPr marL="756285" marR="55880" lvl="1" indent="-287020">
              <a:lnSpc>
                <a:spcPts val="1939"/>
              </a:lnSpc>
              <a:spcBef>
                <a:spcPts val="47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Include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enough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redundant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such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Rx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recover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original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looking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Rx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data.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ts val="2050"/>
              </a:lnSpc>
              <a:spcBef>
                <a:spcPts val="19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repeat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‘1’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3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times.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Tx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(1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1),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Rx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(0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1)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will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guess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-25" dirty="0">
                <a:latin typeface="Times New Roman"/>
                <a:cs typeface="Times New Roman"/>
              </a:rPr>
              <a:t> (1</a:t>
            </a:r>
            <a:endParaRPr sz="1800">
              <a:latin typeface="Times New Roman"/>
              <a:cs typeface="Times New Roman"/>
            </a:endParaRPr>
          </a:p>
          <a:p>
            <a:pPr marL="1155700">
              <a:lnSpc>
                <a:spcPts val="2050"/>
              </a:lnSpc>
            </a:pP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1)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transmitted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detect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‘1’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2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Majority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decision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rule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minimize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probability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error.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CHANNEL</a:t>
            </a:r>
            <a:r>
              <a:rPr spc="-65" dirty="0"/>
              <a:t> </a:t>
            </a:r>
            <a:r>
              <a:rPr dirty="0"/>
              <a:t>CODING:</a:t>
            </a:r>
            <a:r>
              <a:rPr spc="-65" dirty="0"/>
              <a:t> </a:t>
            </a:r>
            <a:r>
              <a:rPr dirty="0"/>
              <a:t>CHANNEL</a:t>
            </a:r>
            <a:r>
              <a:rPr spc="-65" dirty="0"/>
              <a:t> </a:t>
            </a:r>
            <a:r>
              <a:rPr spc="-10" dirty="0"/>
              <a:t>CAPACITY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900430"/>
            <a:ext cx="751459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For</a:t>
            </a:r>
            <a:r>
              <a:rPr sz="20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an</a:t>
            </a:r>
            <a:r>
              <a:rPr sz="2000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AWGN</a:t>
            </a:r>
            <a:r>
              <a:rPr sz="20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channel</a:t>
            </a:r>
            <a:r>
              <a:rPr sz="20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with</a:t>
            </a:r>
            <a:r>
              <a:rPr sz="20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bandwidth</a:t>
            </a:r>
            <a:r>
              <a:rPr sz="2000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B,</a:t>
            </a:r>
            <a:r>
              <a:rPr sz="2000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maximum</a:t>
            </a:r>
            <a:r>
              <a:rPr sz="2000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data</a:t>
            </a:r>
            <a:r>
              <a:rPr sz="2000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rate</a:t>
            </a:r>
            <a:r>
              <a:rPr sz="2000" spc="-20" dirty="0">
                <a:solidFill>
                  <a:srgbClr val="000099"/>
                </a:solidFill>
                <a:latin typeface="Times New Roman"/>
                <a:cs typeface="Times New Roman"/>
              </a:rPr>
              <a:t> that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can</a:t>
            </a:r>
            <a:r>
              <a:rPr sz="2000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be supported</a:t>
            </a:r>
            <a:r>
              <a:rPr sz="2000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by</a:t>
            </a:r>
            <a:r>
              <a:rPr sz="2000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channel</a:t>
            </a:r>
            <a:r>
              <a:rPr sz="2000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5244" y="1624583"/>
            <a:ext cx="2493645" cy="340360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444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35"/>
              </a:spcBef>
            </a:pPr>
            <a:r>
              <a:rPr sz="1850" i="1" dirty="0">
                <a:latin typeface="Times New Roman"/>
                <a:cs typeface="Times New Roman"/>
              </a:rPr>
              <a:t>C</a:t>
            </a:r>
            <a:r>
              <a:rPr sz="1850" dirty="0">
                <a:latin typeface="Times New Roman"/>
                <a:cs typeface="Times New Roman"/>
              </a:rPr>
              <a:t>(bps)</a:t>
            </a:r>
            <a:r>
              <a:rPr sz="1850" spc="70" dirty="0">
                <a:latin typeface="Times New Roman"/>
                <a:cs typeface="Times New Roman"/>
              </a:rPr>
              <a:t> </a:t>
            </a:r>
            <a:r>
              <a:rPr sz="1850" spc="70" dirty="0">
                <a:latin typeface="Symbol"/>
                <a:cs typeface="Symbol"/>
              </a:rPr>
              <a:t></a:t>
            </a:r>
            <a:r>
              <a:rPr sz="1850" spc="130" dirty="0">
                <a:latin typeface="Times New Roman"/>
                <a:cs typeface="Times New Roman"/>
              </a:rPr>
              <a:t> </a:t>
            </a:r>
            <a:r>
              <a:rPr sz="1850" i="1" spc="75" dirty="0">
                <a:latin typeface="Times New Roman"/>
                <a:cs typeface="Times New Roman"/>
              </a:rPr>
              <a:t>B</a:t>
            </a:r>
            <a:r>
              <a:rPr sz="1850" i="1" spc="-19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log</a:t>
            </a:r>
            <a:r>
              <a:rPr sz="1650" baseline="-25252" dirty="0">
                <a:latin typeface="Times New Roman"/>
                <a:cs typeface="Times New Roman"/>
              </a:rPr>
              <a:t>2</a:t>
            </a:r>
            <a:r>
              <a:rPr sz="1650" spc="-52" baseline="-25252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(1</a:t>
            </a:r>
            <a:r>
              <a:rPr sz="1850" dirty="0">
                <a:latin typeface="Symbol"/>
                <a:cs typeface="Symbol"/>
              </a:rPr>
              <a:t></a:t>
            </a:r>
            <a:r>
              <a:rPr sz="1850" spc="-30" dirty="0">
                <a:latin typeface="Times New Roman"/>
                <a:cs typeface="Times New Roman"/>
              </a:rPr>
              <a:t> </a:t>
            </a:r>
            <a:r>
              <a:rPr sz="1850" i="1" spc="-20" dirty="0">
                <a:latin typeface="Times New Roman"/>
                <a:cs typeface="Times New Roman"/>
              </a:rPr>
              <a:t>SNR</a:t>
            </a:r>
            <a:r>
              <a:rPr sz="1850" spc="-20" dirty="0">
                <a:latin typeface="Times New Roman"/>
                <a:cs typeface="Times New Roman"/>
              </a:rPr>
              <a:t>)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7341" y="2029996"/>
            <a:ext cx="7265034" cy="154749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95"/>
              </a:spcBef>
              <a:buChar char="•"/>
              <a:tabLst>
                <a:tab pos="354965" algn="l"/>
              </a:tabLst>
            </a:pPr>
            <a:r>
              <a:rPr sz="2000" spc="-10" dirty="0">
                <a:solidFill>
                  <a:srgbClr val="000099"/>
                </a:solidFill>
                <a:latin typeface="Times New Roman"/>
                <a:cs typeface="Times New Roman"/>
              </a:rPr>
              <a:t>Shannon’s</a:t>
            </a:r>
            <a:r>
              <a:rPr sz="2000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coding</a:t>
            </a:r>
            <a:r>
              <a:rPr sz="2000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99"/>
                </a:solidFill>
                <a:latin typeface="Times New Roman"/>
                <a:cs typeface="Times New Roman"/>
              </a:rPr>
              <a:t>theorem</a:t>
            </a:r>
            <a:endParaRPr sz="2000">
              <a:latin typeface="Times New Roman"/>
              <a:cs typeface="Times New Roman"/>
            </a:endParaRPr>
          </a:p>
          <a:p>
            <a:pPr marL="756285" marR="5080" indent="-287020">
              <a:lnSpc>
                <a:spcPct val="100000"/>
              </a:lnSpc>
              <a:spcBef>
                <a:spcPts val="445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For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capacity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bps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source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generates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rate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less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exists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coding </a:t>
            </a:r>
            <a:r>
              <a:rPr sz="1800" dirty="0">
                <a:latin typeface="Times New Roman"/>
                <a:cs typeface="Times New Roman"/>
              </a:rPr>
              <a:t>technique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such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output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source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transmitted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25" dirty="0">
                <a:latin typeface="Times New Roman"/>
                <a:cs typeface="Times New Roman"/>
              </a:rPr>
              <a:t> the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arbitrarily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low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error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rate.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5567" y="4148328"/>
            <a:ext cx="1327785" cy="62357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08610">
              <a:lnSpc>
                <a:spcPts val="2395"/>
              </a:lnSpc>
            </a:pPr>
            <a:r>
              <a:rPr sz="2000" spc="-10" dirty="0">
                <a:latin typeface="Times New Roman"/>
                <a:cs typeface="Times New Roman"/>
              </a:rPr>
              <a:t>Source</a:t>
            </a:r>
            <a:endParaRPr sz="2000">
              <a:latin typeface="Times New Roman"/>
              <a:cs typeface="Times New Roman"/>
            </a:endParaRPr>
          </a:p>
          <a:p>
            <a:pPr marL="337820">
              <a:lnSpc>
                <a:spcPct val="100000"/>
              </a:lnSpc>
            </a:pPr>
            <a:r>
              <a:rPr sz="2000" i="1" dirty="0">
                <a:latin typeface="Times New Roman"/>
                <a:cs typeface="Times New Roman"/>
              </a:rPr>
              <a:t>H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&lt;</a:t>
            </a:r>
            <a:r>
              <a:rPr sz="2000" i="1" spc="-5" dirty="0">
                <a:latin typeface="Times New Roman"/>
                <a:cs typeface="Times New Roman"/>
              </a:rPr>
              <a:t> </a:t>
            </a:r>
            <a:r>
              <a:rPr sz="2000" i="1" spc="-50" dirty="0">
                <a:latin typeface="Times New Roman"/>
                <a:cs typeface="Times New Roman"/>
              </a:rPr>
              <a:t>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99232" y="4125467"/>
            <a:ext cx="1727200" cy="624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52400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Channel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coding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83708" y="4137659"/>
            <a:ext cx="1727200" cy="62357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295910" marR="285750" indent="143510">
              <a:lnSpc>
                <a:spcPts val="2400"/>
              </a:lnSpc>
              <a:spcBef>
                <a:spcPts val="70"/>
              </a:spcBef>
            </a:pPr>
            <a:r>
              <a:rPr sz="2000" spc="-10" dirty="0">
                <a:latin typeface="Times New Roman"/>
                <a:cs typeface="Times New Roman"/>
              </a:rPr>
              <a:t>Channel </a:t>
            </a:r>
            <a:r>
              <a:rPr sz="2000" dirty="0">
                <a:latin typeface="Times New Roman"/>
                <a:cs typeface="Times New Roman"/>
              </a:rPr>
              <a:t>Capacity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41448" y="4411979"/>
            <a:ext cx="536575" cy="76200"/>
          </a:xfrm>
          <a:custGeom>
            <a:avLst/>
            <a:gdLst/>
            <a:ahLst/>
            <a:cxnLst/>
            <a:rect l="l" t="t" r="r" b="b"/>
            <a:pathLst>
              <a:path w="536575" h="76200">
                <a:moveTo>
                  <a:pt x="460247" y="0"/>
                </a:moveTo>
                <a:lnTo>
                  <a:pt x="460247" y="76200"/>
                </a:lnTo>
                <a:lnTo>
                  <a:pt x="523747" y="44450"/>
                </a:lnTo>
                <a:lnTo>
                  <a:pt x="472947" y="44450"/>
                </a:lnTo>
                <a:lnTo>
                  <a:pt x="472947" y="31750"/>
                </a:lnTo>
                <a:lnTo>
                  <a:pt x="523747" y="31750"/>
                </a:lnTo>
                <a:lnTo>
                  <a:pt x="460247" y="0"/>
                </a:lnTo>
                <a:close/>
              </a:path>
              <a:path w="536575" h="76200">
                <a:moveTo>
                  <a:pt x="46024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60247" y="44450"/>
                </a:lnTo>
                <a:lnTo>
                  <a:pt x="460247" y="31750"/>
                </a:lnTo>
                <a:close/>
              </a:path>
              <a:path w="536575" h="76200">
                <a:moveTo>
                  <a:pt x="523747" y="31750"/>
                </a:moveTo>
                <a:lnTo>
                  <a:pt x="472947" y="31750"/>
                </a:lnTo>
                <a:lnTo>
                  <a:pt x="472947" y="44450"/>
                </a:lnTo>
                <a:lnTo>
                  <a:pt x="523747" y="44450"/>
                </a:lnTo>
                <a:lnTo>
                  <a:pt x="536447" y="38100"/>
                </a:lnTo>
                <a:lnTo>
                  <a:pt x="523747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38115" y="4378452"/>
            <a:ext cx="536575" cy="76200"/>
          </a:xfrm>
          <a:custGeom>
            <a:avLst/>
            <a:gdLst/>
            <a:ahLst/>
            <a:cxnLst/>
            <a:rect l="l" t="t" r="r" b="b"/>
            <a:pathLst>
              <a:path w="536575" h="76200">
                <a:moveTo>
                  <a:pt x="460248" y="0"/>
                </a:moveTo>
                <a:lnTo>
                  <a:pt x="460248" y="76200"/>
                </a:lnTo>
                <a:lnTo>
                  <a:pt x="523748" y="44450"/>
                </a:lnTo>
                <a:lnTo>
                  <a:pt x="472948" y="44450"/>
                </a:lnTo>
                <a:lnTo>
                  <a:pt x="472948" y="31750"/>
                </a:lnTo>
                <a:lnTo>
                  <a:pt x="523748" y="31750"/>
                </a:lnTo>
                <a:lnTo>
                  <a:pt x="460248" y="0"/>
                </a:lnTo>
                <a:close/>
              </a:path>
              <a:path w="536575" h="76200">
                <a:moveTo>
                  <a:pt x="46024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60248" y="44450"/>
                </a:lnTo>
                <a:lnTo>
                  <a:pt x="460248" y="31750"/>
                </a:lnTo>
                <a:close/>
              </a:path>
              <a:path w="536575" h="76200">
                <a:moveTo>
                  <a:pt x="523748" y="31750"/>
                </a:moveTo>
                <a:lnTo>
                  <a:pt x="472948" y="31750"/>
                </a:lnTo>
                <a:lnTo>
                  <a:pt x="472948" y="44450"/>
                </a:lnTo>
                <a:lnTo>
                  <a:pt x="523748" y="44450"/>
                </a:lnTo>
                <a:lnTo>
                  <a:pt x="536448" y="38100"/>
                </a:lnTo>
                <a:lnTo>
                  <a:pt x="523748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1337817"/>
            <a:ext cx="5261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Signals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System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(Fourier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analysis)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40" y="2654934"/>
            <a:ext cx="5467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Random</a:t>
            </a:r>
            <a:r>
              <a:rPr sz="24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variables</a:t>
            </a:r>
            <a:r>
              <a:rPr sz="2400" b="1" spc="-7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random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process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CDF</a:t>
            </a:r>
            <a:r>
              <a:rPr spc="-40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spc="-25" dirty="0"/>
              <a:t>PDF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817" y="1360163"/>
            <a:ext cx="3859704" cy="307374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1068" y="1480280"/>
            <a:ext cx="3730339" cy="294278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550153" y="4487417"/>
            <a:ext cx="2736850" cy="1074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 algn="ctr">
              <a:lnSpc>
                <a:spcPct val="100000"/>
              </a:lnSpc>
              <a:spcBef>
                <a:spcPts val="100"/>
              </a:spcBef>
              <a:tabLst>
                <a:tab pos="1188085" algn="l"/>
              </a:tabLst>
            </a:pPr>
            <a:r>
              <a:rPr sz="3000" spc="-75" baseline="1388" dirty="0">
                <a:latin typeface="Times New Roman"/>
                <a:cs typeface="Times New Roman"/>
              </a:rPr>
              <a:t>a</a:t>
            </a:r>
            <a:r>
              <a:rPr sz="3000" baseline="1388" dirty="0">
                <a:latin typeface="Times New Roman"/>
                <a:cs typeface="Times New Roman"/>
              </a:rPr>
              <a:t>	</a:t>
            </a:r>
            <a:r>
              <a:rPr sz="2000" spc="-50" dirty="0">
                <a:latin typeface="Times New Roman"/>
                <a:cs typeface="Times New Roman"/>
              </a:rPr>
              <a:t>b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55"/>
              </a:spcBef>
            </a:pP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cdf</a:t>
            </a:r>
            <a:r>
              <a:rPr sz="20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uniform</a:t>
            </a:r>
            <a:r>
              <a:rPr sz="2000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99"/>
                </a:solidFill>
                <a:latin typeface="Times New Roman"/>
                <a:cs typeface="Times New Roman"/>
              </a:rPr>
              <a:t>distribution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4592" y="2647010"/>
            <a:ext cx="7194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1/(b-</a:t>
            </a:r>
            <a:r>
              <a:rPr sz="2000" spc="-25" dirty="0">
                <a:latin typeface="Times New Roman"/>
                <a:cs typeface="Times New Roman"/>
              </a:rPr>
              <a:t>a)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7841" y="4497070"/>
            <a:ext cx="275209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9475">
              <a:lnSpc>
                <a:spcPct val="100000"/>
              </a:lnSpc>
              <a:spcBef>
                <a:spcPts val="100"/>
              </a:spcBef>
              <a:tabLst>
                <a:tab pos="2108200" algn="l"/>
              </a:tabLst>
            </a:pPr>
            <a:r>
              <a:rPr sz="3000" spc="-75" baseline="2777" dirty="0">
                <a:latin typeface="Times New Roman"/>
                <a:cs typeface="Times New Roman"/>
              </a:rPr>
              <a:t>a</a:t>
            </a:r>
            <a:r>
              <a:rPr sz="3000" baseline="2777" dirty="0">
                <a:latin typeface="Times New Roman"/>
                <a:cs typeface="Times New Roman"/>
              </a:rPr>
              <a:t>	</a:t>
            </a:r>
            <a:r>
              <a:rPr sz="2000" spc="-50" dirty="0">
                <a:latin typeface="Times New Roman"/>
                <a:cs typeface="Times New Roman"/>
              </a:rPr>
              <a:t>b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pdf</a:t>
            </a:r>
            <a:r>
              <a:rPr sz="20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uniform</a:t>
            </a:r>
            <a:r>
              <a:rPr sz="2000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99"/>
                </a:solidFill>
                <a:latin typeface="Times New Roman"/>
                <a:cs typeface="Times New Roman"/>
              </a:rPr>
              <a:t>distribution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78502" y="3210813"/>
            <a:ext cx="1530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59578" y="2315337"/>
            <a:ext cx="1530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CHANNEL</a:t>
            </a:r>
            <a:r>
              <a:rPr spc="-65" dirty="0"/>
              <a:t> </a:t>
            </a:r>
            <a:r>
              <a:rPr dirty="0"/>
              <a:t>CODING:</a:t>
            </a:r>
            <a:r>
              <a:rPr spc="-60" dirty="0"/>
              <a:t> </a:t>
            </a:r>
            <a:r>
              <a:rPr spc="-25" dirty="0"/>
              <a:t>LBC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737475" cy="302831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Linear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block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code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(LBC)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Every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k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corresponds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codeword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length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-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bits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repetitionon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1-bit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information,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3-bit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codeword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&gt;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k: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</a:t>
            </a:r>
            <a:r>
              <a:rPr sz="1800" i="1" spc="-10" dirty="0">
                <a:latin typeface="Times New Roman"/>
                <a:cs typeface="Times New Roman"/>
              </a:rPr>
              <a:t>n-</a:t>
            </a:r>
            <a:r>
              <a:rPr sz="1800" i="1" dirty="0">
                <a:latin typeface="Times New Roman"/>
                <a:cs typeface="Times New Roman"/>
              </a:rPr>
              <a:t>k)</a:t>
            </a:r>
            <a:r>
              <a:rPr sz="1800" i="1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10" dirty="0">
                <a:latin typeface="Times New Roman"/>
                <a:cs typeface="Times New Roman"/>
              </a:rPr>
              <a:t>redundancy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called: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k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linear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block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code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Definition: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rate</a:t>
            </a:r>
            <a:r>
              <a:rPr sz="1800" spc="4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(information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block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length)/(codeword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length)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Font typeface="Times New Roman"/>
              <a:buChar char="•"/>
              <a:tabLst>
                <a:tab pos="1155700" algn="l"/>
              </a:tabLst>
            </a:pPr>
            <a:r>
              <a:rPr sz="1800" i="1" dirty="0">
                <a:latin typeface="Times New Roman"/>
                <a:cs typeface="Times New Roman"/>
              </a:rPr>
              <a:t>r =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k</a:t>
            </a:r>
            <a:r>
              <a:rPr sz="1800" spc="-25" dirty="0">
                <a:latin typeface="Times New Roman"/>
                <a:cs typeface="Times New Roman"/>
              </a:rPr>
              <a:t>/</a:t>
            </a:r>
            <a:r>
              <a:rPr sz="1800" i="1" spc="-25" dirty="0">
                <a:latin typeface="Times New Roman"/>
                <a:cs typeface="Times New Roman"/>
              </a:rPr>
              <a:t>n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Measures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efficiency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(1-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percentage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redundancy)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E.g.: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(3,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1)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repetition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1/3.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(2,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1)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repetition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1/2.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68852" y="4838700"/>
            <a:ext cx="1249680" cy="46799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311785">
              <a:lnSpc>
                <a:spcPct val="100000"/>
              </a:lnSpc>
              <a:spcBef>
                <a:spcPts val="325"/>
              </a:spcBef>
            </a:pPr>
            <a:r>
              <a:rPr sz="2400" b="1" spc="-25" dirty="0">
                <a:latin typeface="Times New Roman"/>
                <a:cs typeface="Times New Roman"/>
              </a:rPr>
              <a:t>LBC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76144" y="5024628"/>
            <a:ext cx="1115695" cy="76200"/>
          </a:xfrm>
          <a:custGeom>
            <a:avLst/>
            <a:gdLst/>
            <a:ahLst/>
            <a:cxnLst/>
            <a:rect l="l" t="t" r="r" b="b"/>
            <a:pathLst>
              <a:path w="1115695" h="76200">
                <a:moveTo>
                  <a:pt x="1039368" y="0"/>
                </a:moveTo>
                <a:lnTo>
                  <a:pt x="1039368" y="76200"/>
                </a:lnTo>
                <a:lnTo>
                  <a:pt x="1102868" y="44450"/>
                </a:lnTo>
                <a:lnTo>
                  <a:pt x="1052068" y="44450"/>
                </a:lnTo>
                <a:lnTo>
                  <a:pt x="1052068" y="31750"/>
                </a:lnTo>
                <a:lnTo>
                  <a:pt x="1102868" y="31750"/>
                </a:lnTo>
                <a:lnTo>
                  <a:pt x="1039368" y="0"/>
                </a:lnTo>
                <a:close/>
              </a:path>
              <a:path w="1115695" h="76200">
                <a:moveTo>
                  <a:pt x="103936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039368" y="44450"/>
                </a:lnTo>
                <a:lnTo>
                  <a:pt x="1039368" y="31750"/>
                </a:lnTo>
                <a:close/>
              </a:path>
              <a:path w="1115695" h="76200">
                <a:moveTo>
                  <a:pt x="1102868" y="31750"/>
                </a:moveTo>
                <a:lnTo>
                  <a:pt x="1052068" y="31750"/>
                </a:lnTo>
                <a:lnTo>
                  <a:pt x="1052068" y="44450"/>
                </a:lnTo>
                <a:lnTo>
                  <a:pt x="1102868" y="44450"/>
                </a:lnTo>
                <a:lnTo>
                  <a:pt x="1115568" y="38100"/>
                </a:lnTo>
                <a:lnTo>
                  <a:pt x="1102868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69619" y="4901946"/>
            <a:ext cx="14789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Times New Roman"/>
                <a:cs typeface="Times New Roman"/>
              </a:rPr>
              <a:t>k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bits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information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18532" y="5045964"/>
            <a:ext cx="1114425" cy="76200"/>
          </a:xfrm>
          <a:custGeom>
            <a:avLst/>
            <a:gdLst/>
            <a:ahLst/>
            <a:cxnLst/>
            <a:rect l="l" t="t" r="r" b="b"/>
            <a:pathLst>
              <a:path w="1114425" h="76200">
                <a:moveTo>
                  <a:pt x="1037843" y="0"/>
                </a:moveTo>
                <a:lnTo>
                  <a:pt x="1037843" y="76200"/>
                </a:lnTo>
                <a:lnTo>
                  <a:pt x="1101343" y="44450"/>
                </a:lnTo>
                <a:lnTo>
                  <a:pt x="1050543" y="44450"/>
                </a:lnTo>
                <a:lnTo>
                  <a:pt x="1050543" y="31750"/>
                </a:lnTo>
                <a:lnTo>
                  <a:pt x="1101343" y="31750"/>
                </a:lnTo>
                <a:lnTo>
                  <a:pt x="1037843" y="0"/>
                </a:lnTo>
                <a:close/>
              </a:path>
              <a:path w="1114425" h="76200">
                <a:moveTo>
                  <a:pt x="1037843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037843" y="44450"/>
                </a:lnTo>
                <a:lnTo>
                  <a:pt x="1037843" y="31750"/>
                </a:lnTo>
                <a:close/>
              </a:path>
              <a:path w="1114425" h="76200">
                <a:moveTo>
                  <a:pt x="1101343" y="31750"/>
                </a:moveTo>
                <a:lnTo>
                  <a:pt x="1050543" y="31750"/>
                </a:lnTo>
                <a:lnTo>
                  <a:pt x="1050543" y="44450"/>
                </a:lnTo>
                <a:lnTo>
                  <a:pt x="1101343" y="44450"/>
                </a:lnTo>
                <a:lnTo>
                  <a:pt x="1114043" y="38100"/>
                </a:lnTo>
                <a:lnTo>
                  <a:pt x="1101343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21729" y="4935092"/>
            <a:ext cx="1323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Times New Roman"/>
                <a:cs typeface="Times New Roman"/>
              </a:rPr>
              <a:t>n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bits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codeword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CONVOLUTIONAL</a:t>
            </a:r>
            <a:r>
              <a:rPr spc="-130" dirty="0"/>
              <a:t> </a:t>
            </a:r>
            <a:r>
              <a:rPr spc="-10" dirty="0"/>
              <a:t>CODING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50240" y="838330"/>
            <a:ext cx="7636509" cy="465645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937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What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convolutional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code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(CC)</a:t>
            </a:r>
            <a:endParaRPr sz="2000">
              <a:latin typeface="Times New Roman"/>
              <a:cs typeface="Times New Roman"/>
            </a:endParaRPr>
          </a:p>
          <a:p>
            <a:pPr marL="7943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94385" algn="l"/>
              </a:tabLst>
            </a:pPr>
            <a:r>
              <a:rPr sz="1800" spc="-10" dirty="0">
                <a:latin typeface="Times New Roman"/>
                <a:cs typeface="Times New Roman"/>
              </a:rPr>
              <a:t>n-</a:t>
            </a:r>
            <a:r>
              <a:rPr sz="1800" dirty="0">
                <a:latin typeface="Times New Roman"/>
                <a:cs typeface="Times New Roman"/>
              </a:rPr>
              <a:t>bit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codeword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depends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only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current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input,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but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also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previous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input</a:t>
            </a:r>
            <a:endParaRPr sz="1800">
              <a:latin typeface="Times New Roman"/>
              <a:cs typeface="Times New Roman"/>
            </a:endParaRPr>
          </a:p>
          <a:p>
            <a:pPr marL="11938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938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encoder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memory</a:t>
            </a:r>
            <a:endParaRPr sz="1800">
              <a:latin typeface="Times New Roman"/>
              <a:cs typeface="Times New Roman"/>
            </a:endParaRPr>
          </a:p>
          <a:p>
            <a:pPr marL="794385" marR="691515" lvl="1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794385" algn="l"/>
              </a:tabLst>
            </a:pPr>
            <a:r>
              <a:rPr sz="1800" dirty="0">
                <a:latin typeface="Times New Roman"/>
                <a:cs typeface="Times New Roman"/>
              </a:rPr>
              <a:t>linear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block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code: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n-bit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codeword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determined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uniquely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k-</a:t>
            </a:r>
            <a:r>
              <a:rPr sz="1800" spc="-25" dirty="0">
                <a:latin typeface="Times New Roman"/>
                <a:cs typeface="Times New Roman"/>
              </a:rPr>
              <a:t>bit </a:t>
            </a:r>
            <a:r>
              <a:rPr sz="1800" spc="-10" dirty="0">
                <a:latin typeface="Times New Roman"/>
                <a:cs typeface="Times New Roman"/>
              </a:rPr>
              <a:t>information</a:t>
            </a:r>
            <a:endParaRPr sz="1800">
              <a:latin typeface="Times New Roman"/>
              <a:cs typeface="Times New Roman"/>
            </a:endParaRPr>
          </a:p>
          <a:p>
            <a:pPr marL="7943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94385" algn="l"/>
              </a:tabLst>
            </a:pPr>
            <a:r>
              <a:rPr sz="1800" dirty="0">
                <a:latin typeface="Times New Roman"/>
                <a:cs typeface="Times New Roman"/>
              </a:rPr>
              <a:t>Compared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linear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block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code</a:t>
            </a:r>
            <a:endParaRPr sz="1800">
              <a:latin typeface="Times New Roman"/>
              <a:cs typeface="Times New Roman"/>
            </a:endParaRPr>
          </a:p>
          <a:p>
            <a:pPr marL="11938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93800" algn="l"/>
                <a:tab pos="3479800" algn="l"/>
              </a:tabLst>
            </a:pP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achieve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larger</a:t>
            </a:r>
            <a:r>
              <a:rPr sz="1800" spc="390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d</a:t>
            </a:r>
            <a:r>
              <a:rPr sz="1500" spc="-30" baseline="-25000" dirty="0">
                <a:latin typeface="Times New Roman"/>
                <a:cs typeface="Times New Roman"/>
              </a:rPr>
              <a:t>min</a:t>
            </a:r>
            <a:r>
              <a:rPr sz="1500" baseline="-25000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higher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rate.</a:t>
            </a:r>
            <a:endParaRPr sz="1800">
              <a:latin typeface="Times New Roman"/>
              <a:cs typeface="Times New Roman"/>
            </a:endParaRPr>
          </a:p>
          <a:p>
            <a:pPr marL="14224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3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Better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efficiency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larger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efficiency</a:t>
            </a:r>
            <a:endParaRPr sz="1800">
              <a:latin typeface="Times New Roman"/>
              <a:cs typeface="Times New Roman"/>
            </a:endParaRPr>
          </a:p>
          <a:p>
            <a:pPr marL="11938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93800" algn="l"/>
              </a:tabLst>
            </a:pPr>
            <a:r>
              <a:rPr sz="1800" dirty="0">
                <a:latin typeface="Times New Roman"/>
                <a:cs typeface="Times New Roman"/>
              </a:rPr>
              <a:t>More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complex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LBC</a:t>
            </a:r>
            <a:endParaRPr sz="1800">
              <a:latin typeface="Times New Roman"/>
              <a:cs typeface="Times New Roman"/>
            </a:endParaRPr>
          </a:p>
          <a:p>
            <a:pPr marL="393700" indent="-342900">
              <a:lnSpc>
                <a:spcPct val="100000"/>
              </a:lnSpc>
              <a:spcBef>
                <a:spcPts val="470"/>
              </a:spcBef>
              <a:buFont typeface="Times New Roman"/>
              <a:buChar char="•"/>
              <a:tabLst>
                <a:tab pos="3937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Parameters</a:t>
            </a:r>
            <a:endParaRPr sz="2000">
              <a:latin typeface="Times New Roman"/>
              <a:cs typeface="Times New Roman"/>
            </a:endParaRPr>
          </a:p>
          <a:p>
            <a:pPr marL="794385" lvl="1" indent="-286385">
              <a:lnSpc>
                <a:spcPct val="100000"/>
              </a:lnSpc>
              <a:spcBef>
                <a:spcPts val="445"/>
              </a:spcBef>
              <a:buChar char="–"/>
              <a:tabLst>
                <a:tab pos="794385" algn="l"/>
              </a:tabLst>
            </a:pP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n,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k,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K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7943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94385" algn="l"/>
              </a:tabLst>
            </a:pPr>
            <a:r>
              <a:rPr sz="1800" dirty="0">
                <a:latin typeface="Times New Roman"/>
                <a:cs typeface="Times New Roman"/>
              </a:rPr>
              <a:t>Every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Times New Roman"/>
                <a:cs typeface="Times New Roman"/>
              </a:rPr>
              <a:t>k</a:t>
            </a:r>
            <a:r>
              <a:rPr sz="1800" spc="-10" dirty="0">
                <a:latin typeface="Times New Roman"/>
                <a:cs typeface="Times New Roman"/>
              </a:rPr>
              <a:t>-</a:t>
            </a:r>
            <a:r>
              <a:rPr sz="1800" dirty="0">
                <a:latin typeface="Times New Roman"/>
                <a:cs typeface="Times New Roman"/>
              </a:rPr>
              <a:t>bit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input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leads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Times New Roman"/>
                <a:cs typeface="Times New Roman"/>
              </a:rPr>
              <a:t>n</a:t>
            </a:r>
            <a:r>
              <a:rPr sz="1800" spc="-10" dirty="0">
                <a:latin typeface="Times New Roman"/>
                <a:cs typeface="Times New Roman"/>
              </a:rPr>
              <a:t>-</a:t>
            </a:r>
            <a:r>
              <a:rPr sz="1800" dirty="0">
                <a:latin typeface="Times New Roman"/>
                <a:cs typeface="Times New Roman"/>
              </a:rPr>
              <a:t>bit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output</a:t>
            </a:r>
            <a:endParaRPr sz="1800">
              <a:latin typeface="Times New Roman"/>
              <a:cs typeface="Times New Roman"/>
            </a:endParaRPr>
          </a:p>
          <a:p>
            <a:pPr marL="11938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93800" algn="l"/>
              </a:tabLst>
            </a:pPr>
            <a:r>
              <a:rPr sz="1800" dirty="0">
                <a:latin typeface="Times New Roman"/>
                <a:cs typeface="Times New Roman"/>
              </a:rPr>
              <a:t>Coding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rate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i="1" spc="-2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=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k/n</a:t>
            </a:r>
            <a:endParaRPr sz="1800">
              <a:latin typeface="Times New Roman"/>
              <a:cs typeface="Times New Roman"/>
            </a:endParaRPr>
          </a:p>
          <a:p>
            <a:pPr marL="794385" lvl="1" indent="-286385">
              <a:lnSpc>
                <a:spcPct val="100000"/>
              </a:lnSpc>
              <a:spcBef>
                <a:spcPts val="434"/>
              </a:spcBef>
              <a:buFont typeface="Times New Roman"/>
              <a:buChar char="–"/>
              <a:tabLst>
                <a:tab pos="794385" algn="l"/>
              </a:tabLst>
            </a:pPr>
            <a:r>
              <a:rPr sz="1800" i="1" dirty="0">
                <a:latin typeface="Times New Roman"/>
                <a:cs typeface="Times New Roman"/>
              </a:rPr>
              <a:t>K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constraint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length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(related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 memory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depth 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encoder)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CC:</a:t>
            </a:r>
            <a:r>
              <a:rPr spc="-25" dirty="0"/>
              <a:t> </a:t>
            </a:r>
            <a:r>
              <a:rPr spc="-10" dirty="0"/>
              <a:t>ENCODER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9617" y="845057"/>
            <a:ext cx="29152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Register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representation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5344" y="3446903"/>
            <a:ext cx="7613650" cy="265938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0"/>
              </a:spcBef>
              <a:buFont typeface="Times New Roman"/>
              <a:buChar char="–"/>
              <a:tabLst>
                <a:tab pos="299085" algn="l"/>
              </a:tabLst>
            </a:pP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current</a:t>
            </a:r>
            <a:r>
              <a:rPr sz="1800" spc="-10" dirty="0">
                <a:latin typeface="Times New Roman"/>
                <a:cs typeface="Times New Roman"/>
              </a:rPr>
              <a:t> 1-</a:t>
            </a:r>
            <a:r>
              <a:rPr sz="1800" dirty="0">
                <a:latin typeface="Times New Roman"/>
                <a:cs typeface="Times New Roman"/>
              </a:rPr>
              <a:t>bit</a:t>
            </a:r>
            <a:r>
              <a:rPr sz="1800" spc="-10" dirty="0">
                <a:latin typeface="Times New Roman"/>
                <a:cs typeface="Times New Roman"/>
              </a:rPr>
              <a:t> input.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r1,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r2,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r3: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contents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shift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register.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Depends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current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input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previous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input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r1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m: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current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input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r2,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r3: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previous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inputs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Font typeface="Times New Roman"/>
              <a:buChar char="–"/>
              <a:tabLst>
                <a:tab pos="299085" algn="l"/>
              </a:tabLst>
            </a:pPr>
            <a:r>
              <a:rPr sz="1800" i="1" dirty="0">
                <a:latin typeface="Times New Roman"/>
                <a:cs typeface="Times New Roman"/>
              </a:rPr>
              <a:t>c1</a:t>
            </a:r>
            <a:r>
              <a:rPr sz="1800" i="1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c2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2-</a:t>
            </a:r>
            <a:r>
              <a:rPr sz="1800" dirty="0">
                <a:latin typeface="Times New Roman"/>
                <a:cs typeface="Times New Roman"/>
              </a:rPr>
              <a:t>bit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output.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Depends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r1,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r2,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r3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c1 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r1 +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r2 +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r3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c2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r1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</a:t>
            </a:r>
            <a:r>
              <a:rPr sz="1800" spc="-25" dirty="0">
                <a:latin typeface="Times New Roman"/>
                <a:cs typeface="Times New Roman"/>
              </a:rPr>
              <a:t> r3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(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 2,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k</a:t>
            </a:r>
            <a:r>
              <a:rPr sz="1800" i="1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K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 </a:t>
            </a:r>
            <a:r>
              <a:rPr sz="1800" spc="-25" dirty="0">
                <a:latin typeface="Times New Roman"/>
                <a:cs typeface="Times New Roman"/>
              </a:rPr>
              <a:t>3)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42003" y="1851660"/>
            <a:ext cx="76200" cy="302260"/>
          </a:xfrm>
          <a:custGeom>
            <a:avLst/>
            <a:gdLst/>
            <a:ahLst/>
            <a:cxnLst/>
            <a:rect l="l" t="t" r="r" b="b"/>
            <a:pathLst>
              <a:path w="76200" h="302260">
                <a:moveTo>
                  <a:pt x="44450" y="63500"/>
                </a:moveTo>
                <a:lnTo>
                  <a:pt x="31750" y="63500"/>
                </a:lnTo>
                <a:lnTo>
                  <a:pt x="31750" y="301751"/>
                </a:lnTo>
                <a:lnTo>
                  <a:pt x="44450" y="301751"/>
                </a:lnTo>
                <a:lnTo>
                  <a:pt x="44450" y="63500"/>
                </a:lnTo>
                <a:close/>
              </a:path>
              <a:path w="76200" h="30226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0226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3276219" y="1377696"/>
            <a:ext cx="2522855" cy="490855"/>
            <a:chOff x="3276219" y="1377696"/>
            <a:chExt cx="2522855" cy="490855"/>
          </a:xfrm>
        </p:grpSpPr>
        <p:sp>
          <p:nvSpPr>
            <p:cNvPr id="11" name="object 11"/>
            <p:cNvSpPr/>
            <p:nvPr/>
          </p:nvSpPr>
          <p:spPr>
            <a:xfrm>
              <a:off x="3724656" y="1562100"/>
              <a:ext cx="312420" cy="300355"/>
            </a:xfrm>
            <a:custGeom>
              <a:avLst/>
              <a:gdLst/>
              <a:ahLst/>
              <a:cxnLst/>
              <a:rect l="l" t="t" r="r" b="b"/>
              <a:pathLst>
                <a:path w="312420" h="300355">
                  <a:moveTo>
                    <a:pt x="0" y="144779"/>
                  </a:moveTo>
                  <a:lnTo>
                    <a:pt x="7967" y="98999"/>
                  </a:lnTo>
                  <a:lnTo>
                    <a:pt x="30150" y="59253"/>
                  </a:lnTo>
                  <a:lnTo>
                    <a:pt x="63971" y="27919"/>
                  </a:lnTo>
                  <a:lnTo>
                    <a:pt x="106850" y="7376"/>
                  </a:lnTo>
                  <a:lnTo>
                    <a:pt x="156210" y="0"/>
                  </a:lnTo>
                  <a:lnTo>
                    <a:pt x="205569" y="7376"/>
                  </a:lnTo>
                  <a:lnTo>
                    <a:pt x="248448" y="27919"/>
                  </a:lnTo>
                  <a:lnTo>
                    <a:pt x="282269" y="59253"/>
                  </a:lnTo>
                  <a:lnTo>
                    <a:pt x="304452" y="98999"/>
                  </a:lnTo>
                  <a:lnTo>
                    <a:pt x="312420" y="144779"/>
                  </a:lnTo>
                  <a:lnTo>
                    <a:pt x="304452" y="190560"/>
                  </a:lnTo>
                  <a:lnTo>
                    <a:pt x="282269" y="230306"/>
                  </a:lnTo>
                  <a:lnTo>
                    <a:pt x="248448" y="261640"/>
                  </a:lnTo>
                  <a:lnTo>
                    <a:pt x="205569" y="282183"/>
                  </a:lnTo>
                  <a:lnTo>
                    <a:pt x="156210" y="289560"/>
                  </a:lnTo>
                  <a:lnTo>
                    <a:pt x="106850" y="282183"/>
                  </a:lnTo>
                  <a:lnTo>
                    <a:pt x="63971" y="261640"/>
                  </a:lnTo>
                  <a:lnTo>
                    <a:pt x="30150" y="230306"/>
                  </a:lnTo>
                  <a:lnTo>
                    <a:pt x="7967" y="190560"/>
                  </a:lnTo>
                  <a:lnTo>
                    <a:pt x="0" y="144779"/>
                  </a:lnTo>
                  <a:close/>
                </a:path>
                <a:path w="312420" h="300355">
                  <a:moveTo>
                    <a:pt x="0" y="144779"/>
                  </a:moveTo>
                  <a:lnTo>
                    <a:pt x="312420" y="144779"/>
                  </a:lnTo>
                </a:path>
                <a:path w="312420" h="300355">
                  <a:moveTo>
                    <a:pt x="146304" y="0"/>
                  </a:moveTo>
                  <a:lnTo>
                    <a:pt x="146304" y="30022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76219" y="1695449"/>
              <a:ext cx="1186815" cy="173355"/>
            </a:xfrm>
            <a:custGeom>
              <a:avLst/>
              <a:gdLst/>
              <a:ahLst/>
              <a:cxnLst/>
              <a:rect l="l" t="t" r="r" b="b"/>
              <a:pathLst>
                <a:path w="1186814" h="173355">
                  <a:moveTo>
                    <a:pt x="448437" y="22098"/>
                  </a:moveTo>
                  <a:lnTo>
                    <a:pt x="364236" y="9398"/>
                  </a:lnTo>
                  <a:lnTo>
                    <a:pt x="374027" y="39598"/>
                  </a:lnTo>
                  <a:lnTo>
                    <a:pt x="0" y="160782"/>
                  </a:lnTo>
                  <a:lnTo>
                    <a:pt x="3797" y="172974"/>
                  </a:lnTo>
                  <a:lnTo>
                    <a:pt x="377952" y="51663"/>
                  </a:lnTo>
                  <a:lnTo>
                    <a:pt x="387731" y="81788"/>
                  </a:lnTo>
                  <a:lnTo>
                    <a:pt x="434606" y="35687"/>
                  </a:lnTo>
                  <a:lnTo>
                    <a:pt x="448437" y="22098"/>
                  </a:lnTo>
                  <a:close/>
                </a:path>
                <a:path w="1186814" h="173355">
                  <a:moveTo>
                    <a:pt x="1186561" y="150241"/>
                  </a:moveTo>
                  <a:lnTo>
                    <a:pt x="835050" y="30048"/>
                  </a:lnTo>
                  <a:lnTo>
                    <a:pt x="836460" y="25908"/>
                  </a:lnTo>
                  <a:lnTo>
                    <a:pt x="845312" y="0"/>
                  </a:lnTo>
                  <a:lnTo>
                    <a:pt x="760857" y="11430"/>
                  </a:lnTo>
                  <a:lnTo>
                    <a:pt x="820674" y="72136"/>
                  </a:lnTo>
                  <a:lnTo>
                    <a:pt x="830935" y="42087"/>
                  </a:lnTo>
                  <a:lnTo>
                    <a:pt x="1182497" y="162179"/>
                  </a:lnTo>
                  <a:lnTo>
                    <a:pt x="1186561" y="1502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69436" y="1415796"/>
              <a:ext cx="0" cy="144780"/>
            </a:xfrm>
            <a:custGeom>
              <a:avLst/>
              <a:gdLst/>
              <a:ahLst/>
              <a:cxnLst/>
              <a:rect l="l" t="t" r="r" b="b"/>
              <a:pathLst>
                <a:path h="144780">
                  <a:moveTo>
                    <a:pt x="0" y="144779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69436" y="1377696"/>
              <a:ext cx="1929764" cy="76200"/>
            </a:xfrm>
            <a:custGeom>
              <a:avLst/>
              <a:gdLst/>
              <a:ahLst/>
              <a:cxnLst/>
              <a:rect l="l" t="t" r="r" b="b"/>
              <a:pathLst>
                <a:path w="1929764" h="76200">
                  <a:moveTo>
                    <a:pt x="1853184" y="0"/>
                  </a:moveTo>
                  <a:lnTo>
                    <a:pt x="1853184" y="76200"/>
                  </a:lnTo>
                  <a:lnTo>
                    <a:pt x="1916684" y="44450"/>
                  </a:lnTo>
                  <a:lnTo>
                    <a:pt x="1865884" y="44450"/>
                  </a:lnTo>
                  <a:lnTo>
                    <a:pt x="1865884" y="31750"/>
                  </a:lnTo>
                  <a:lnTo>
                    <a:pt x="1916684" y="31750"/>
                  </a:lnTo>
                  <a:lnTo>
                    <a:pt x="1853184" y="0"/>
                  </a:lnTo>
                  <a:close/>
                </a:path>
                <a:path w="1929764" h="76200">
                  <a:moveTo>
                    <a:pt x="1853184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853184" y="44450"/>
                  </a:lnTo>
                  <a:lnTo>
                    <a:pt x="1853184" y="31750"/>
                  </a:lnTo>
                  <a:close/>
                </a:path>
                <a:path w="1929764" h="76200">
                  <a:moveTo>
                    <a:pt x="1916684" y="31750"/>
                  </a:moveTo>
                  <a:lnTo>
                    <a:pt x="1865884" y="31750"/>
                  </a:lnTo>
                  <a:lnTo>
                    <a:pt x="1865884" y="44450"/>
                  </a:lnTo>
                  <a:lnTo>
                    <a:pt x="1916684" y="44450"/>
                  </a:lnTo>
                  <a:lnTo>
                    <a:pt x="1929384" y="38100"/>
                  </a:lnTo>
                  <a:lnTo>
                    <a:pt x="1916684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242310" y="2926207"/>
            <a:ext cx="2523490" cy="535305"/>
            <a:chOff x="3242310" y="2926207"/>
            <a:chExt cx="2523490" cy="535305"/>
          </a:xfrm>
        </p:grpSpPr>
        <p:sp>
          <p:nvSpPr>
            <p:cNvPr id="16" name="object 16"/>
            <p:cNvSpPr/>
            <p:nvPr/>
          </p:nvSpPr>
          <p:spPr>
            <a:xfrm>
              <a:off x="3726180" y="2977896"/>
              <a:ext cx="312420" cy="300355"/>
            </a:xfrm>
            <a:custGeom>
              <a:avLst/>
              <a:gdLst/>
              <a:ahLst/>
              <a:cxnLst/>
              <a:rect l="l" t="t" r="r" b="b"/>
              <a:pathLst>
                <a:path w="312420" h="300354">
                  <a:moveTo>
                    <a:pt x="0" y="144779"/>
                  </a:moveTo>
                  <a:lnTo>
                    <a:pt x="7967" y="98999"/>
                  </a:lnTo>
                  <a:lnTo>
                    <a:pt x="30150" y="59253"/>
                  </a:lnTo>
                  <a:lnTo>
                    <a:pt x="63971" y="27919"/>
                  </a:lnTo>
                  <a:lnTo>
                    <a:pt x="106850" y="7376"/>
                  </a:lnTo>
                  <a:lnTo>
                    <a:pt x="156210" y="0"/>
                  </a:lnTo>
                  <a:lnTo>
                    <a:pt x="205569" y="7376"/>
                  </a:lnTo>
                  <a:lnTo>
                    <a:pt x="248448" y="27919"/>
                  </a:lnTo>
                  <a:lnTo>
                    <a:pt x="282269" y="59253"/>
                  </a:lnTo>
                  <a:lnTo>
                    <a:pt x="304452" y="98999"/>
                  </a:lnTo>
                  <a:lnTo>
                    <a:pt x="312420" y="144779"/>
                  </a:lnTo>
                  <a:lnTo>
                    <a:pt x="304452" y="190560"/>
                  </a:lnTo>
                  <a:lnTo>
                    <a:pt x="282269" y="230306"/>
                  </a:lnTo>
                  <a:lnTo>
                    <a:pt x="248448" y="261640"/>
                  </a:lnTo>
                  <a:lnTo>
                    <a:pt x="205569" y="282183"/>
                  </a:lnTo>
                  <a:lnTo>
                    <a:pt x="156210" y="289559"/>
                  </a:lnTo>
                  <a:lnTo>
                    <a:pt x="106850" y="282183"/>
                  </a:lnTo>
                  <a:lnTo>
                    <a:pt x="63971" y="261640"/>
                  </a:lnTo>
                  <a:lnTo>
                    <a:pt x="30150" y="230306"/>
                  </a:lnTo>
                  <a:lnTo>
                    <a:pt x="7967" y="190560"/>
                  </a:lnTo>
                  <a:lnTo>
                    <a:pt x="0" y="144779"/>
                  </a:lnTo>
                  <a:close/>
                </a:path>
                <a:path w="312420" h="300354">
                  <a:moveTo>
                    <a:pt x="0" y="144779"/>
                  </a:moveTo>
                  <a:lnTo>
                    <a:pt x="312420" y="144779"/>
                  </a:lnTo>
                </a:path>
                <a:path w="312420" h="300354">
                  <a:moveTo>
                    <a:pt x="146304" y="0"/>
                  </a:moveTo>
                  <a:lnTo>
                    <a:pt x="146304" y="30022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42310" y="2926206"/>
              <a:ext cx="1188085" cy="198755"/>
            </a:xfrm>
            <a:custGeom>
              <a:avLst/>
              <a:gdLst/>
              <a:ahLst/>
              <a:cxnLst/>
              <a:rect l="l" t="t" r="r" b="b"/>
              <a:pathLst>
                <a:path w="1188085" h="198755">
                  <a:moveTo>
                    <a:pt x="482346" y="185801"/>
                  </a:moveTo>
                  <a:lnTo>
                    <a:pt x="467093" y="169418"/>
                  </a:lnTo>
                  <a:lnTo>
                    <a:pt x="424307" y="123444"/>
                  </a:lnTo>
                  <a:lnTo>
                    <a:pt x="413181" y="153162"/>
                  </a:lnTo>
                  <a:lnTo>
                    <a:pt x="4572" y="0"/>
                  </a:lnTo>
                  <a:lnTo>
                    <a:pt x="0" y="11938"/>
                  </a:lnTo>
                  <a:lnTo>
                    <a:pt x="408749" y="164985"/>
                  </a:lnTo>
                  <a:lnTo>
                    <a:pt x="397637" y="194691"/>
                  </a:lnTo>
                  <a:lnTo>
                    <a:pt x="482346" y="185801"/>
                  </a:lnTo>
                  <a:close/>
                </a:path>
                <a:path w="1188085" h="198755">
                  <a:moveTo>
                    <a:pt x="1187577" y="22352"/>
                  </a:moveTo>
                  <a:lnTo>
                    <a:pt x="1182243" y="10922"/>
                  </a:lnTo>
                  <a:lnTo>
                    <a:pt x="871601" y="158102"/>
                  </a:lnTo>
                  <a:lnTo>
                    <a:pt x="858012" y="129413"/>
                  </a:lnTo>
                  <a:lnTo>
                    <a:pt x="805434" y="196469"/>
                  </a:lnTo>
                  <a:lnTo>
                    <a:pt x="890651" y="198247"/>
                  </a:lnTo>
                  <a:lnTo>
                    <a:pt x="879627" y="175006"/>
                  </a:lnTo>
                  <a:lnTo>
                    <a:pt x="877036" y="169545"/>
                  </a:lnTo>
                  <a:lnTo>
                    <a:pt x="1187577" y="223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69436" y="3267456"/>
              <a:ext cx="0" cy="144780"/>
            </a:xfrm>
            <a:custGeom>
              <a:avLst/>
              <a:gdLst/>
              <a:ahLst/>
              <a:cxnLst/>
              <a:rect l="l" t="t" r="r" b="b"/>
              <a:pathLst>
                <a:path h="144779">
                  <a:moveTo>
                    <a:pt x="0" y="0"/>
                  </a:moveTo>
                  <a:lnTo>
                    <a:pt x="0" y="1447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69436" y="3384804"/>
              <a:ext cx="1896110" cy="76200"/>
            </a:xfrm>
            <a:custGeom>
              <a:avLst/>
              <a:gdLst/>
              <a:ahLst/>
              <a:cxnLst/>
              <a:rect l="l" t="t" r="r" b="b"/>
              <a:pathLst>
                <a:path w="1896110" h="76200">
                  <a:moveTo>
                    <a:pt x="1819655" y="0"/>
                  </a:moveTo>
                  <a:lnTo>
                    <a:pt x="1819655" y="76200"/>
                  </a:lnTo>
                  <a:lnTo>
                    <a:pt x="1883155" y="44450"/>
                  </a:lnTo>
                  <a:lnTo>
                    <a:pt x="1832355" y="44450"/>
                  </a:lnTo>
                  <a:lnTo>
                    <a:pt x="1832355" y="31750"/>
                  </a:lnTo>
                  <a:lnTo>
                    <a:pt x="1883155" y="31750"/>
                  </a:lnTo>
                  <a:lnTo>
                    <a:pt x="1819655" y="0"/>
                  </a:lnTo>
                  <a:close/>
                </a:path>
                <a:path w="1896110" h="76200">
                  <a:moveTo>
                    <a:pt x="1819655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819655" y="44450"/>
                  </a:lnTo>
                  <a:lnTo>
                    <a:pt x="1819655" y="31750"/>
                  </a:lnTo>
                  <a:close/>
                </a:path>
                <a:path w="1896110" h="76200">
                  <a:moveTo>
                    <a:pt x="1883155" y="31750"/>
                  </a:moveTo>
                  <a:lnTo>
                    <a:pt x="1832355" y="31750"/>
                  </a:lnTo>
                  <a:lnTo>
                    <a:pt x="1832355" y="44450"/>
                  </a:lnTo>
                  <a:lnTo>
                    <a:pt x="1883155" y="44450"/>
                  </a:lnTo>
                  <a:lnTo>
                    <a:pt x="1895855" y="38100"/>
                  </a:lnTo>
                  <a:lnTo>
                    <a:pt x="1883155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2231135" y="2369820"/>
            <a:ext cx="769620" cy="76200"/>
          </a:xfrm>
          <a:custGeom>
            <a:avLst/>
            <a:gdLst/>
            <a:ahLst/>
            <a:cxnLst/>
            <a:rect l="l" t="t" r="r" b="b"/>
            <a:pathLst>
              <a:path w="769619" h="76200">
                <a:moveTo>
                  <a:pt x="693419" y="0"/>
                </a:moveTo>
                <a:lnTo>
                  <a:pt x="693419" y="76200"/>
                </a:lnTo>
                <a:lnTo>
                  <a:pt x="756919" y="44450"/>
                </a:lnTo>
                <a:lnTo>
                  <a:pt x="706119" y="44450"/>
                </a:lnTo>
                <a:lnTo>
                  <a:pt x="706119" y="31750"/>
                </a:lnTo>
                <a:lnTo>
                  <a:pt x="756919" y="31750"/>
                </a:lnTo>
                <a:lnTo>
                  <a:pt x="693419" y="0"/>
                </a:lnTo>
                <a:close/>
              </a:path>
              <a:path w="769619" h="76200">
                <a:moveTo>
                  <a:pt x="69341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93419" y="44450"/>
                </a:lnTo>
                <a:lnTo>
                  <a:pt x="693419" y="31750"/>
                </a:lnTo>
                <a:close/>
              </a:path>
              <a:path w="769619" h="76200">
                <a:moveTo>
                  <a:pt x="756919" y="31750"/>
                </a:moveTo>
                <a:lnTo>
                  <a:pt x="706119" y="31750"/>
                </a:lnTo>
                <a:lnTo>
                  <a:pt x="706119" y="44450"/>
                </a:lnTo>
                <a:lnTo>
                  <a:pt x="756919" y="44450"/>
                </a:lnTo>
                <a:lnTo>
                  <a:pt x="769619" y="38100"/>
                </a:lnTo>
                <a:lnTo>
                  <a:pt x="756919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982470" y="2235834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40678" y="1298524"/>
            <a:ext cx="2425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25" dirty="0">
                <a:latin typeface="Times New Roman"/>
                <a:cs typeface="Times New Roman"/>
              </a:rPr>
              <a:t>c1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62903" y="3272790"/>
            <a:ext cx="242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25" dirty="0">
                <a:latin typeface="Times New Roman"/>
                <a:cs typeface="Times New Roman"/>
              </a:rPr>
              <a:t>c2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3006851" y="1862327"/>
          <a:ext cx="1746885" cy="1079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6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40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1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220">
                <a:tc gridSpan="2">
                  <a:txBody>
                    <a:bodyPr/>
                    <a:lstStyle/>
                    <a:p>
                      <a:pPr marL="20891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r1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r2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r3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66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CC:</a:t>
            </a:r>
            <a:r>
              <a:rPr spc="-25" dirty="0"/>
              <a:t> </a:t>
            </a:r>
            <a:r>
              <a:rPr spc="-10" dirty="0"/>
              <a:t>ENCODER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32917" y="824865"/>
            <a:ext cx="5262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Example:</a:t>
            </a: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m</a:t>
            </a:r>
            <a:r>
              <a:rPr sz="18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=</a:t>
            </a: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[1</a:t>
            </a:r>
            <a:r>
              <a:rPr sz="18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0</a:t>
            </a:r>
            <a:r>
              <a:rPr sz="18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0],</a:t>
            </a:r>
            <a:r>
              <a:rPr sz="18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initially</a:t>
            </a:r>
            <a:r>
              <a:rPr sz="18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(r1=0,</a:t>
            </a:r>
            <a:r>
              <a:rPr sz="18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r2=0,</a:t>
            </a:r>
            <a:r>
              <a:rPr sz="18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r3=0)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74419" y="1679448"/>
          <a:ext cx="1438910" cy="828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9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20">
                <a:tc gridSpan="2"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2875">
                        <a:lnSpc>
                          <a:spcPts val="2145"/>
                        </a:lnSpc>
                        <a:spcBef>
                          <a:spcPts val="720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48027" y="1670304"/>
            <a:ext cx="76200" cy="231648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295019" y="1298447"/>
            <a:ext cx="2054860" cy="387350"/>
            <a:chOff x="1295019" y="1298447"/>
            <a:chExt cx="2054860" cy="387350"/>
          </a:xfrm>
        </p:grpSpPr>
        <p:sp>
          <p:nvSpPr>
            <p:cNvPr id="11" name="object 11"/>
            <p:cNvSpPr/>
            <p:nvPr/>
          </p:nvSpPr>
          <p:spPr>
            <a:xfrm>
              <a:off x="1659636" y="1449323"/>
              <a:ext cx="254635" cy="230504"/>
            </a:xfrm>
            <a:custGeom>
              <a:avLst/>
              <a:gdLst/>
              <a:ahLst/>
              <a:cxnLst/>
              <a:rect l="l" t="t" r="r" b="b"/>
              <a:pathLst>
                <a:path w="254635" h="230505">
                  <a:moveTo>
                    <a:pt x="0" y="110489"/>
                  </a:moveTo>
                  <a:lnTo>
                    <a:pt x="10007" y="67508"/>
                  </a:lnTo>
                  <a:lnTo>
                    <a:pt x="37290" y="32385"/>
                  </a:lnTo>
                  <a:lnTo>
                    <a:pt x="77741" y="8691"/>
                  </a:lnTo>
                  <a:lnTo>
                    <a:pt x="127253" y="0"/>
                  </a:lnTo>
                  <a:lnTo>
                    <a:pt x="176766" y="8691"/>
                  </a:lnTo>
                  <a:lnTo>
                    <a:pt x="217217" y="32384"/>
                  </a:lnTo>
                  <a:lnTo>
                    <a:pt x="244500" y="67508"/>
                  </a:lnTo>
                  <a:lnTo>
                    <a:pt x="254507" y="110489"/>
                  </a:lnTo>
                  <a:lnTo>
                    <a:pt x="244500" y="153471"/>
                  </a:lnTo>
                  <a:lnTo>
                    <a:pt x="217217" y="188594"/>
                  </a:lnTo>
                  <a:lnTo>
                    <a:pt x="176766" y="212288"/>
                  </a:lnTo>
                  <a:lnTo>
                    <a:pt x="127253" y="220979"/>
                  </a:lnTo>
                  <a:lnTo>
                    <a:pt x="77741" y="212288"/>
                  </a:lnTo>
                  <a:lnTo>
                    <a:pt x="37290" y="188595"/>
                  </a:lnTo>
                  <a:lnTo>
                    <a:pt x="10007" y="153471"/>
                  </a:lnTo>
                  <a:lnTo>
                    <a:pt x="0" y="110489"/>
                  </a:lnTo>
                  <a:close/>
                </a:path>
                <a:path w="254635" h="230505">
                  <a:moveTo>
                    <a:pt x="0" y="109727"/>
                  </a:moveTo>
                  <a:lnTo>
                    <a:pt x="254507" y="109727"/>
                  </a:lnTo>
                </a:path>
                <a:path w="254635" h="230505">
                  <a:moveTo>
                    <a:pt x="118871" y="0"/>
                  </a:moveTo>
                  <a:lnTo>
                    <a:pt x="118871" y="2301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95019" y="1546097"/>
              <a:ext cx="967105" cy="139700"/>
            </a:xfrm>
            <a:custGeom>
              <a:avLst/>
              <a:gdLst/>
              <a:ahLst/>
              <a:cxnLst/>
              <a:rect l="l" t="t" r="r" b="b"/>
              <a:pathLst>
                <a:path w="967105" h="139700">
                  <a:moveTo>
                    <a:pt x="364617" y="22098"/>
                  </a:moveTo>
                  <a:lnTo>
                    <a:pt x="280543" y="8001"/>
                  </a:lnTo>
                  <a:lnTo>
                    <a:pt x="289852" y="38404"/>
                  </a:lnTo>
                  <a:lnTo>
                    <a:pt x="0" y="127254"/>
                  </a:lnTo>
                  <a:lnTo>
                    <a:pt x="3810" y="139446"/>
                  </a:lnTo>
                  <a:lnTo>
                    <a:pt x="293560" y="50495"/>
                  </a:lnTo>
                  <a:lnTo>
                    <a:pt x="302895" y="80899"/>
                  </a:lnTo>
                  <a:lnTo>
                    <a:pt x="351409" y="34671"/>
                  </a:lnTo>
                  <a:lnTo>
                    <a:pt x="364617" y="22098"/>
                  </a:lnTo>
                  <a:close/>
                </a:path>
                <a:path w="967105" h="139700">
                  <a:moveTo>
                    <a:pt x="966978" y="118110"/>
                  </a:moveTo>
                  <a:lnTo>
                    <a:pt x="693597" y="30187"/>
                  </a:lnTo>
                  <a:lnTo>
                    <a:pt x="694842" y="26289"/>
                  </a:lnTo>
                  <a:lnTo>
                    <a:pt x="703326" y="0"/>
                  </a:lnTo>
                  <a:lnTo>
                    <a:pt x="619125" y="12954"/>
                  </a:lnTo>
                  <a:lnTo>
                    <a:pt x="679958" y="72517"/>
                  </a:lnTo>
                  <a:lnTo>
                    <a:pt x="689673" y="42354"/>
                  </a:lnTo>
                  <a:lnTo>
                    <a:pt x="963168" y="130302"/>
                  </a:lnTo>
                  <a:lnTo>
                    <a:pt x="966978" y="1181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76984" y="1336547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59">
                  <a:moveTo>
                    <a:pt x="0" y="111251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76984" y="1298447"/>
              <a:ext cx="1572895" cy="76200"/>
            </a:xfrm>
            <a:custGeom>
              <a:avLst/>
              <a:gdLst/>
              <a:ahLst/>
              <a:cxnLst/>
              <a:rect l="l" t="t" r="r" b="b"/>
              <a:pathLst>
                <a:path w="1572895" h="76200">
                  <a:moveTo>
                    <a:pt x="1496568" y="0"/>
                  </a:moveTo>
                  <a:lnTo>
                    <a:pt x="1496568" y="76200"/>
                  </a:lnTo>
                  <a:lnTo>
                    <a:pt x="1560068" y="44450"/>
                  </a:lnTo>
                  <a:lnTo>
                    <a:pt x="1509268" y="44450"/>
                  </a:lnTo>
                  <a:lnTo>
                    <a:pt x="1509268" y="31750"/>
                  </a:lnTo>
                  <a:lnTo>
                    <a:pt x="1560068" y="31750"/>
                  </a:lnTo>
                  <a:lnTo>
                    <a:pt x="1496568" y="0"/>
                  </a:lnTo>
                  <a:close/>
                </a:path>
                <a:path w="1572895" h="76200">
                  <a:moveTo>
                    <a:pt x="149656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496568" y="44450"/>
                  </a:lnTo>
                  <a:lnTo>
                    <a:pt x="1496568" y="31750"/>
                  </a:lnTo>
                  <a:close/>
                </a:path>
                <a:path w="1572895" h="76200">
                  <a:moveTo>
                    <a:pt x="1560068" y="31750"/>
                  </a:moveTo>
                  <a:lnTo>
                    <a:pt x="1509268" y="31750"/>
                  </a:lnTo>
                  <a:lnTo>
                    <a:pt x="1509268" y="44450"/>
                  </a:lnTo>
                  <a:lnTo>
                    <a:pt x="1560068" y="44450"/>
                  </a:lnTo>
                  <a:lnTo>
                    <a:pt x="1572768" y="38100"/>
                  </a:lnTo>
                  <a:lnTo>
                    <a:pt x="1560068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267383" y="2493391"/>
            <a:ext cx="2055495" cy="421005"/>
            <a:chOff x="1267383" y="2493391"/>
            <a:chExt cx="2055495" cy="421005"/>
          </a:xfrm>
        </p:grpSpPr>
        <p:sp>
          <p:nvSpPr>
            <p:cNvPr id="16" name="object 16"/>
            <p:cNvSpPr/>
            <p:nvPr/>
          </p:nvSpPr>
          <p:spPr>
            <a:xfrm>
              <a:off x="1661159" y="2534412"/>
              <a:ext cx="254635" cy="230504"/>
            </a:xfrm>
            <a:custGeom>
              <a:avLst/>
              <a:gdLst/>
              <a:ahLst/>
              <a:cxnLst/>
              <a:rect l="l" t="t" r="r" b="b"/>
              <a:pathLst>
                <a:path w="254635" h="230505">
                  <a:moveTo>
                    <a:pt x="0" y="110489"/>
                  </a:moveTo>
                  <a:lnTo>
                    <a:pt x="10007" y="67508"/>
                  </a:lnTo>
                  <a:lnTo>
                    <a:pt x="37290" y="32385"/>
                  </a:lnTo>
                  <a:lnTo>
                    <a:pt x="77741" y="8691"/>
                  </a:lnTo>
                  <a:lnTo>
                    <a:pt x="127253" y="0"/>
                  </a:lnTo>
                  <a:lnTo>
                    <a:pt x="176766" y="8691"/>
                  </a:lnTo>
                  <a:lnTo>
                    <a:pt x="217217" y="32384"/>
                  </a:lnTo>
                  <a:lnTo>
                    <a:pt x="244500" y="67508"/>
                  </a:lnTo>
                  <a:lnTo>
                    <a:pt x="254507" y="110489"/>
                  </a:lnTo>
                  <a:lnTo>
                    <a:pt x="244500" y="153471"/>
                  </a:lnTo>
                  <a:lnTo>
                    <a:pt x="217217" y="188594"/>
                  </a:lnTo>
                  <a:lnTo>
                    <a:pt x="176766" y="212288"/>
                  </a:lnTo>
                  <a:lnTo>
                    <a:pt x="127253" y="220979"/>
                  </a:lnTo>
                  <a:lnTo>
                    <a:pt x="77741" y="212288"/>
                  </a:lnTo>
                  <a:lnTo>
                    <a:pt x="37290" y="188595"/>
                  </a:lnTo>
                  <a:lnTo>
                    <a:pt x="10007" y="153471"/>
                  </a:lnTo>
                  <a:lnTo>
                    <a:pt x="0" y="110489"/>
                  </a:lnTo>
                  <a:close/>
                </a:path>
                <a:path w="254635" h="230505">
                  <a:moveTo>
                    <a:pt x="0" y="111251"/>
                  </a:moveTo>
                  <a:lnTo>
                    <a:pt x="254507" y="111251"/>
                  </a:lnTo>
                </a:path>
                <a:path w="254635" h="230505">
                  <a:moveTo>
                    <a:pt x="118871" y="0"/>
                  </a:moveTo>
                  <a:lnTo>
                    <a:pt x="118871" y="2301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67383" y="2493390"/>
              <a:ext cx="968375" cy="156210"/>
            </a:xfrm>
            <a:custGeom>
              <a:avLst/>
              <a:gdLst/>
              <a:ahLst/>
              <a:cxnLst/>
              <a:rect l="l" t="t" r="r" b="b"/>
              <a:pathLst>
                <a:path w="968375" h="156210">
                  <a:moveTo>
                    <a:pt x="392252" y="143129"/>
                  </a:moveTo>
                  <a:lnTo>
                    <a:pt x="377609" y="128016"/>
                  </a:lnTo>
                  <a:lnTo>
                    <a:pt x="332943" y="81915"/>
                  </a:lnTo>
                  <a:lnTo>
                    <a:pt x="322414" y="111848"/>
                  </a:lnTo>
                  <a:lnTo>
                    <a:pt x="4267" y="0"/>
                  </a:lnTo>
                  <a:lnTo>
                    <a:pt x="0" y="11938"/>
                  </a:lnTo>
                  <a:lnTo>
                    <a:pt x="318211" y="123786"/>
                  </a:lnTo>
                  <a:lnTo>
                    <a:pt x="307670" y="153797"/>
                  </a:lnTo>
                  <a:lnTo>
                    <a:pt x="392252" y="143129"/>
                  </a:lnTo>
                  <a:close/>
                </a:path>
                <a:path w="968375" h="156210">
                  <a:moveTo>
                    <a:pt x="967816" y="20955"/>
                  </a:moveTo>
                  <a:lnTo>
                    <a:pt x="962736" y="9271"/>
                  </a:lnTo>
                  <a:lnTo>
                    <a:pt x="722998" y="115633"/>
                  </a:lnTo>
                  <a:lnTo>
                    <a:pt x="710133" y="86614"/>
                  </a:lnTo>
                  <a:lnTo>
                    <a:pt x="655904" y="152273"/>
                  </a:lnTo>
                  <a:lnTo>
                    <a:pt x="740994" y="156210"/>
                  </a:lnTo>
                  <a:lnTo>
                    <a:pt x="730402" y="132334"/>
                  </a:lnTo>
                  <a:lnTo>
                    <a:pt x="728116" y="127177"/>
                  </a:lnTo>
                  <a:lnTo>
                    <a:pt x="967816" y="20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76983" y="2755392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2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76983" y="2837688"/>
              <a:ext cx="1545590" cy="76200"/>
            </a:xfrm>
            <a:custGeom>
              <a:avLst/>
              <a:gdLst/>
              <a:ahLst/>
              <a:cxnLst/>
              <a:rect l="l" t="t" r="r" b="b"/>
              <a:pathLst>
                <a:path w="1545589" h="76200">
                  <a:moveTo>
                    <a:pt x="1469136" y="0"/>
                  </a:moveTo>
                  <a:lnTo>
                    <a:pt x="1469136" y="76200"/>
                  </a:lnTo>
                  <a:lnTo>
                    <a:pt x="1532636" y="44450"/>
                  </a:lnTo>
                  <a:lnTo>
                    <a:pt x="1481836" y="44450"/>
                  </a:lnTo>
                  <a:lnTo>
                    <a:pt x="1481836" y="31750"/>
                  </a:lnTo>
                  <a:lnTo>
                    <a:pt x="1532636" y="31750"/>
                  </a:lnTo>
                  <a:lnTo>
                    <a:pt x="1469136" y="0"/>
                  </a:lnTo>
                  <a:close/>
                </a:path>
                <a:path w="1545589" h="76200">
                  <a:moveTo>
                    <a:pt x="1469136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469136" y="44450"/>
                  </a:lnTo>
                  <a:lnTo>
                    <a:pt x="1469136" y="31750"/>
                  </a:lnTo>
                  <a:close/>
                </a:path>
                <a:path w="1545589" h="76200">
                  <a:moveTo>
                    <a:pt x="1532636" y="31750"/>
                  </a:moveTo>
                  <a:lnTo>
                    <a:pt x="1481836" y="31750"/>
                  </a:lnTo>
                  <a:lnTo>
                    <a:pt x="1481836" y="44450"/>
                  </a:lnTo>
                  <a:lnTo>
                    <a:pt x="1532636" y="44450"/>
                  </a:lnTo>
                  <a:lnTo>
                    <a:pt x="1545336" y="38100"/>
                  </a:lnTo>
                  <a:lnTo>
                    <a:pt x="1532636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441959" y="2058923"/>
            <a:ext cx="628015" cy="76200"/>
          </a:xfrm>
          <a:custGeom>
            <a:avLst/>
            <a:gdLst/>
            <a:ahLst/>
            <a:cxnLst/>
            <a:rect l="l" t="t" r="r" b="b"/>
            <a:pathLst>
              <a:path w="628015" h="76200">
                <a:moveTo>
                  <a:pt x="551688" y="0"/>
                </a:moveTo>
                <a:lnTo>
                  <a:pt x="551688" y="76200"/>
                </a:lnTo>
                <a:lnTo>
                  <a:pt x="615188" y="44450"/>
                </a:lnTo>
                <a:lnTo>
                  <a:pt x="564388" y="44450"/>
                </a:lnTo>
                <a:lnTo>
                  <a:pt x="564388" y="31750"/>
                </a:lnTo>
                <a:lnTo>
                  <a:pt x="615188" y="31750"/>
                </a:lnTo>
                <a:lnTo>
                  <a:pt x="551688" y="0"/>
                </a:lnTo>
                <a:close/>
              </a:path>
              <a:path w="628015" h="76200">
                <a:moveTo>
                  <a:pt x="55168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51688" y="44450"/>
                </a:lnTo>
                <a:lnTo>
                  <a:pt x="551688" y="31750"/>
                </a:lnTo>
                <a:close/>
              </a:path>
              <a:path w="628015" h="76200">
                <a:moveTo>
                  <a:pt x="615188" y="31750"/>
                </a:moveTo>
                <a:lnTo>
                  <a:pt x="564388" y="31750"/>
                </a:lnTo>
                <a:lnTo>
                  <a:pt x="564388" y="44450"/>
                </a:lnTo>
                <a:lnTo>
                  <a:pt x="615188" y="44450"/>
                </a:lnTo>
                <a:lnTo>
                  <a:pt x="627888" y="38100"/>
                </a:lnTo>
                <a:lnTo>
                  <a:pt x="615188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54914" y="1970023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78529" y="1252854"/>
            <a:ext cx="870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1+0+0=1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97707" y="2766440"/>
            <a:ext cx="627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1+0=1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34592" y="3023362"/>
            <a:ext cx="1605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first</a:t>
            </a:r>
            <a:r>
              <a:rPr sz="2000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input</a:t>
            </a:r>
            <a:r>
              <a:rPr sz="2000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bit:</a:t>
            </a:r>
            <a:r>
              <a:rPr sz="20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spc="-50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5792723" y="1510283"/>
          <a:ext cx="1437640" cy="827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1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20">
                <a:tc gridSpan="2">
                  <a:txBody>
                    <a:bodyPr/>
                    <a:lstStyle/>
                    <a:p>
                      <a:pPr marL="3556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819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819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3510">
                        <a:lnSpc>
                          <a:spcPts val="2150"/>
                        </a:lnSpc>
                        <a:spcBef>
                          <a:spcPts val="715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908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66332" y="1502663"/>
            <a:ext cx="76199" cy="230124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6011798" y="1130808"/>
            <a:ext cx="2056764" cy="386080"/>
            <a:chOff x="6011798" y="1130808"/>
            <a:chExt cx="2056764" cy="386080"/>
          </a:xfrm>
        </p:grpSpPr>
        <p:sp>
          <p:nvSpPr>
            <p:cNvPr id="28" name="object 28"/>
            <p:cNvSpPr/>
            <p:nvPr/>
          </p:nvSpPr>
          <p:spPr>
            <a:xfrm>
              <a:off x="6377939" y="1280160"/>
              <a:ext cx="254635" cy="230504"/>
            </a:xfrm>
            <a:custGeom>
              <a:avLst/>
              <a:gdLst/>
              <a:ahLst/>
              <a:cxnLst/>
              <a:rect l="l" t="t" r="r" b="b"/>
              <a:pathLst>
                <a:path w="254634" h="230505">
                  <a:moveTo>
                    <a:pt x="0" y="111251"/>
                  </a:moveTo>
                  <a:lnTo>
                    <a:pt x="10007" y="67937"/>
                  </a:lnTo>
                  <a:lnTo>
                    <a:pt x="37290" y="32575"/>
                  </a:lnTo>
                  <a:lnTo>
                    <a:pt x="77741" y="8739"/>
                  </a:lnTo>
                  <a:lnTo>
                    <a:pt x="127254" y="0"/>
                  </a:lnTo>
                  <a:lnTo>
                    <a:pt x="176766" y="8739"/>
                  </a:lnTo>
                  <a:lnTo>
                    <a:pt x="217217" y="32575"/>
                  </a:lnTo>
                  <a:lnTo>
                    <a:pt x="244500" y="67937"/>
                  </a:lnTo>
                  <a:lnTo>
                    <a:pt x="254508" y="111251"/>
                  </a:lnTo>
                  <a:lnTo>
                    <a:pt x="244500" y="154566"/>
                  </a:lnTo>
                  <a:lnTo>
                    <a:pt x="217217" y="189928"/>
                  </a:lnTo>
                  <a:lnTo>
                    <a:pt x="176766" y="213764"/>
                  </a:lnTo>
                  <a:lnTo>
                    <a:pt x="127254" y="222503"/>
                  </a:lnTo>
                  <a:lnTo>
                    <a:pt x="77741" y="213764"/>
                  </a:lnTo>
                  <a:lnTo>
                    <a:pt x="37290" y="189928"/>
                  </a:lnTo>
                  <a:lnTo>
                    <a:pt x="10007" y="154566"/>
                  </a:lnTo>
                  <a:lnTo>
                    <a:pt x="0" y="111251"/>
                  </a:lnTo>
                  <a:close/>
                </a:path>
                <a:path w="254634" h="230505">
                  <a:moveTo>
                    <a:pt x="0" y="111251"/>
                  </a:moveTo>
                  <a:lnTo>
                    <a:pt x="254508" y="111251"/>
                  </a:lnTo>
                </a:path>
                <a:path w="254634" h="230505">
                  <a:moveTo>
                    <a:pt x="118872" y="0"/>
                  </a:moveTo>
                  <a:lnTo>
                    <a:pt x="118872" y="2301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11799" y="1378457"/>
              <a:ext cx="969010" cy="138430"/>
            </a:xfrm>
            <a:custGeom>
              <a:avLst/>
              <a:gdLst/>
              <a:ahLst/>
              <a:cxnLst/>
              <a:rect l="l" t="t" r="r" b="b"/>
              <a:pathLst>
                <a:path w="969009" h="138430">
                  <a:moveTo>
                    <a:pt x="366141" y="20574"/>
                  </a:moveTo>
                  <a:lnTo>
                    <a:pt x="282194" y="6350"/>
                  </a:lnTo>
                  <a:lnTo>
                    <a:pt x="291439" y="36715"/>
                  </a:lnTo>
                  <a:lnTo>
                    <a:pt x="0" y="125730"/>
                  </a:lnTo>
                  <a:lnTo>
                    <a:pt x="3810" y="137922"/>
                  </a:lnTo>
                  <a:lnTo>
                    <a:pt x="295160" y="48895"/>
                  </a:lnTo>
                  <a:lnTo>
                    <a:pt x="304419" y="79248"/>
                  </a:lnTo>
                  <a:lnTo>
                    <a:pt x="353047" y="33020"/>
                  </a:lnTo>
                  <a:lnTo>
                    <a:pt x="366141" y="20574"/>
                  </a:lnTo>
                  <a:close/>
                </a:path>
                <a:path w="969009" h="138430">
                  <a:moveTo>
                    <a:pt x="968502" y="118110"/>
                  </a:moveTo>
                  <a:lnTo>
                    <a:pt x="695121" y="30187"/>
                  </a:lnTo>
                  <a:lnTo>
                    <a:pt x="696366" y="26289"/>
                  </a:lnTo>
                  <a:lnTo>
                    <a:pt x="704850" y="0"/>
                  </a:lnTo>
                  <a:lnTo>
                    <a:pt x="620649" y="12954"/>
                  </a:lnTo>
                  <a:lnTo>
                    <a:pt x="681482" y="72517"/>
                  </a:lnTo>
                  <a:lnTo>
                    <a:pt x="691197" y="42354"/>
                  </a:lnTo>
                  <a:lnTo>
                    <a:pt x="964692" y="130302"/>
                  </a:lnTo>
                  <a:lnTo>
                    <a:pt x="968502" y="1181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95287" y="1168908"/>
              <a:ext cx="0" cy="109855"/>
            </a:xfrm>
            <a:custGeom>
              <a:avLst/>
              <a:gdLst/>
              <a:ahLst/>
              <a:cxnLst/>
              <a:rect l="l" t="t" r="r" b="b"/>
              <a:pathLst>
                <a:path h="109855">
                  <a:moveTo>
                    <a:pt x="0" y="109727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95287" y="1130808"/>
              <a:ext cx="1572895" cy="76200"/>
            </a:xfrm>
            <a:custGeom>
              <a:avLst/>
              <a:gdLst/>
              <a:ahLst/>
              <a:cxnLst/>
              <a:rect l="l" t="t" r="r" b="b"/>
              <a:pathLst>
                <a:path w="1572895" h="76200">
                  <a:moveTo>
                    <a:pt x="1496567" y="0"/>
                  </a:moveTo>
                  <a:lnTo>
                    <a:pt x="1496567" y="76200"/>
                  </a:lnTo>
                  <a:lnTo>
                    <a:pt x="1560067" y="44450"/>
                  </a:lnTo>
                  <a:lnTo>
                    <a:pt x="1509267" y="44450"/>
                  </a:lnTo>
                  <a:lnTo>
                    <a:pt x="1509267" y="31750"/>
                  </a:lnTo>
                  <a:lnTo>
                    <a:pt x="1560067" y="31750"/>
                  </a:lnTo>
                  <a:lnTo>
                    <a:pt x="1496567" y="0"/>
                  </a:lnTo>
                  <a:close/>
                </a:path>
                <a:path w="1572895" h="76200">
                  <a:moveTo>
                    <a:pt x="1496567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496567" y="44450"/>
                  </a:lnTo>
                  <a:lnTo>
                    <a:pt x="1496567" y="31750"/>
                  </a:lnTo>
                  <a:close/>
                </a:path>
                <a:path w="1572895" h="76200">
                  <a:moveTo>
                    <a:pt x="1560067" y="31750"/>
                  </a:moveTo>
                  <a:lnTo>
                    <a:pt x="1509267" y="31750"/>
                  </a:lnTo>
                  <a:lnTo>
                    <a:pt x="1509267" y="44450"/>
                  </a:lnTo>
                  <a:lnTo>
                    <a:pt x="1560067" y="44450"/>
                  </a:lnTo>
                  <a:lnTo>
                    <a:pt x="1572767" y="38100"/>
                  </a:lnTo>
                  <a:lnTo>
                    <a:pt x="1560067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5985636" y="2325751"/>
            <a:ext cx="2055495" cy="419100"/>
            <a:chOff x="5985636" y="2325751"/>
            <a:chExt cx="2055495" cy="419100"/>
          </a:xfrm>
        </p:grpSpPr>
        <p:sp>
          <p:nvSpPr>
            <p:cNvPr id="33" name="object 33"/>
            <p:cNvSpPr/>
            <p:nvPr/>
          </p:nvSpPr>
          <p:spPr>
            <a:xfrm>
              <a:off x="6379463" y="2366772"/>
              <a:ext cx="254635" cy="230504"/>
            </a:xfrm>
            <a:custGeom>
              <a:avLst/>
              <a:gdLst/>
              <a:ahLst/>
              <a:cxnLst/>
              <a:rect l="l" t="t" r="r" b="b"/>
              <a:pathLst>
                <a:path w="254634" h="230505">
                  <a:moveTo>
                    <a:pt x="0" y="110489"/>
                  </a:moveTo>
                  <a:lnTo>
                    <a:pt x="10007" y="67508"/>
                  </a:lnTo>
                  <a:lnTo>
                    <a:pt x="37290" y="32385"/>
                  </a:lnTo>
                  <a:lnTo>
                    <a:pt x="77741" y="8691"/>
                  </a:lnTo>
                  <a:lnTo>
                    <a:pt x="127254" y="0"/>
                  </a:lnTo>
                  <a:lnTo>
                    <a:pt x="176766" y="8691"/>
                  </a:lnTo>
                  <a:lnTo>
                    <a:pt x="217217" y="32384"/>
                  </a:lnTo>
                  <a:lnTo>
                    <a:pt x="244500" y="67508"/>
                  </a:lnTo>
                  <a:lnTo>
                    <a:pt x="254508" y="110489"/>
                  </a:lnTo>
                  <a:lnTo>
                    <a:pt x="244500" y="153471"/>
                  </a:lnTo>
                  <a:lnTo>
                    <a:pt x="217217" y="188594"/>
                  </a:lnTo>
                  <a:lnTo>
                    <a:pt x="176766" y="212288"/>
                  </a:lnTo>
                  <a:lnTo>
                    <a:pt x="127254" y="220979"/>
                  </a:lnTo>
                  <a:lnTo>
                    <a:pt x="77741" y="212288"/>
                  </a:lnTo>
                  <a:lnTo>
                    <a:pt x="37290" y="188595"/>
                  </a:lnTo>
                  <a:lnTo>
                    <a:pt x="10007" y="153471"/>
                  </a:lnTo>
                  <a:lnTo>
                    <a:pt x="0" y="110489"/>
                  </a:lnTo>
                  <a:close/>
                </a:path>
                <a:path w="254634" h="230505">
                  <a:moveTo>
                    <a:pt x="0" y="109727"/>
                  </a:moveTo>
                  <a:lnTo>
                    <a:pt x="254508" y="109727"/>
                  </a:lnTo>
                </a:path>
                <a:path w="254634" h="230505">
                  <a:moveTo>
                    <a:pt x="118872" y="0"/>
                  </a:moveTo>
                  <a:lnTo>
                    <a:pt x="118872" y="2301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985637" y="2325750"/>
              <a:ext cx="968375" cy="154940"/>
            </a:xfrm>
            <a:custGeom>
              <a:avLst/>
              <a:gdLst/>
              <a:ahLst/>
              <a:cxnLst/>
              <a:rect l="l" t="t" r="r" b="b"/>
              <a:pathLst>
                <a:path w="968375" h="154939">
                  <a:moveTo>
                    <a:pt x="392303" y="143129"/>
                  </a:moveTo>
                  <a:lnTo>
                    <a:pt x="377659" y="128016"/>
                  </a:lnTo>
                  <a:lnTo>
                    <a:pt x="332994" y="81915"/>
                  </a:lnTo>
                  <a:lnTo>
                    <a:pt x="322465" y="111848"/>
                  </a:lnTo>
                  <a:lnTo>
                    <a:pt x="4318" y="0"/>
                  </a:lnTo>
                  <a:lnTo>
                    <a:pt x="0" y="11938"/>
                  </a:lnTo>
                  <a:lnTo>
                    <a:pt x="318262" y="123786"/>
                  </a:lnTo>
                  <a:lnTo>
                    <a:pt x="307721" y="153797"/>
                  </a:lnTo>
                  <a:lnTo>
                    <a:pt x="392303" y="143129"/>
                  </a:lnTo>
                  <a:close/>
                </a:path>
                <a:path w="968375" h="154939">
                  <a:moveTo>
                    <a:pt x="967867" y="19431"/>
                  </a:moveTo>
                  <a:lnTo>
                    <a:pt x="962787" y="7747"/>
                  </a:lnTo>
                  <a:lnTo>
                    <a:pt x="723049" y="114109"/>
                  </a:lnTo>
                  <a:lnTo>
                    <a:pt x="710184" y="85090"/>
                  </a:lnTo>
                  <a:lnTo>
                    <a:pt x="655955" y="150749"/>
                  </a:lnTo>
                  <a:lnTo>
                    <a:pt x="741045" y="154686"/>
                  </a:lnTo>
                  <a:lnTo>
                    <a:pt x="730453" y="130810"/>
                  </a:lnTo>
                  <a:lnTo>
                    <a:pt x="728167" y="125653"/>
                  </a:lnTo>
                  <a:lnTo>
                    <a:pt x="967867" y="19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495287" y="2587752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25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495287" y="2668524"/>
              <a:ext cx="1545590" cy="76200"/>
            </a:xfrm>
            <a:custGeom>
              <a:avLst/>
              <a:gdLst/>
              <a:ahLst/>
              <a:cxnLst/>
              <a:rect l="l" t="t" r="r" b="b"/>
              <a:pathLst>
                <a:path w="1545590" h="76200">
                  <a:moveTo>
                    <a:pt x="1469136" y="0"/>
                  </a:moveTo>
                  <a:lnTo>
                    <a:pt x="1469136" y="76200"/>
                  </a:lnTo>
                  <a:lnTo>
                    <a:pt x="1532636" y="44450"/>
                  </a:lnTo>
                  <a:lnTo>
                    <a:pt x="1481836" y="44450"/>
                  </a:lnTo>
                  <a:lnTo>
                    <a:pt x="1481836" y="31750"/>
                  </a:lnTo>
                  <a:lnTo>
                    <a:pt x="1532636" y="31750"/>
                  </a:lnTo>
                  <a:lnTo>
                    <a:pt x="1469136" y="0"/>
                  </a:lnTo>
                  <a:close/>
                </a:path>
                <a:path w="1545590" h="76200">
                  <a:moveTo>
                    <a:pt x="1469136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469136" y="44450"/>
                  </a:lnTo>
                  <a:lnTo>
                    <a:pt x="1469136" y="31750"/>
                  </a:lnTo>
                  <a:close/>
                </a:path>
                <a:path w="1545590" h="76200">
                  <a:moveTo>
                    <a:pt x="1532636" y="31750"/>
                  </a:moveTo>
                  <a:lnTo>
                    <a:pt x="1481836" y="31750"/>
                  </a:lnTo>
                  <a:lnTo>
                    <a:pt x="1481836" y="44450"/>
                  </a:lnTo>
                  <a:lnTo>
                    <a:pt x="1532636" y="44450"/>
                  </a:lnTo>
                  <a:lnTo>
                    <a:pt x="1545336" y="38100"/>
                  </a:lnTo>
                  <a:lnTo>
                    <a:pt x="1532636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5160264" y="1891283"/>
            <a:ext cx="628015" cy="76200"/>
          </a:xfrm>
          <a:custGeom>
            <a:avLst/>
            <a:gdLst/>
            <a:ahLst/>
            <a:cxnLst/>
            <a:rect l="l" t="t" r="r" b="b"/>
            <a:pathLst>
              <a:path w="628014" h="76200">
                <a:moveTo>
                  <a:pt x="551688" y="0"/>
                </a:moveTo>
                <a:lnTo>
                  <a:pt x="551688" y="76200"/>
                </a:lnTo>
                <a:lnTo>
                  <a:pt x="615188" y="44450"/>
                </a:lnTo>
                <a:lnTo>
                  <a:pt x="564388" y="44450"/>
                </a:lnTo>
                <a:lnTo>
                  <a:pt x="564388" y="31750"/>
                </a:lnTo>
                <a:lnTo>
                  <a:pt x="615188" y="31750"/>
                </a:lnTo>
                <a:lnTo>
                  <a:pt x="551688" y="0"/>
                </a:lnTo>
                <a:close/>
              </a:path>
              <a:path w="628014" h="76200">
                <a:moveTo>
                  <a:pt x="55168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51688" y="44450"/>
                </a:lnTo>
                <a:lnTo>
                  <a:pt x="551688" y="31750"/>
                </a:lnTo>
                <a:close/>
              </a:path>
              <a:path w="628014" h="76200">
                <a:moveTo>
                  <a:pt x="615188" y="31750"/>
                </a:moveTo>
                <a:lnTo>
                  <a:pt x="564388" y="31750"/>
                </a:lnTo>
                <a:lnTo>
                  <a:pt x="564388" y="44450"/>
                </a:lnTo>
                <a:lnTo>
                  <a:pt x="615188" y="44450"/>
                </a:lnTo>
                <a:lnTo>
                  <a:pt x="627888" y="38100"/>
                </a:lnTo>
                <a:lnTo>
                  <a:pt x="615188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973828" y="1801748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97088" y="1084579"/>
            <a:ext cx="870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1+1+0=0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216645" y="2598165"/>
            <a:ext cx="627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1+0=1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96254" y="2801238"/>
            <a:ext cx="234315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second</a:t>
            </a:r>
            <a:r>
              <a:rPr sz="20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input</a:t>
            </a:r>
            <a:r>
              <a:rPr sz="2000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bit:</a:t>
            </a:r>
            <a:r>
              <a:rPr sz="2000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spc="-50" dirty="0">
                <a:solidFill>
                  <a:srgbClr val="000099"/>
                </a:solidFill>
                <a:latin typeface="Times New Roman"/>
                <a:cs typeface="Times New Roman"/>
              </a:rPr>
              <a:t>1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(shift</a:t>
            </a:r>
            <a:r>
              <a:rPr sz="2000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r>
              <a:rPr sz="2000" spc="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bit</a:t>
            </a:r>
            <a:r>
              <a:rPr sz="20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to</a:t>
            </a:r>
            <a:r>
              <a:rPr sz="2000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99"/>
                </a:solidFill>
                <a:latin typeface="Times New Roman"/>
                <a:cs typeface="Times New Roman"/>
              </a:rPr>
              <a:t>right)</a:t>
            </a:r>
            <a:endParaRPr sz="2000">
              <a:latin typeface="Times New Roman"/>
              <a:cs typeface="Times New Roman"/>
            </a:endParaRPr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1085088" y="4172711"/>
          <a:ext cx="1438910" cy="828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1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20">
                <a:tc gridSpan="2">
                  <a:txBody>
                    <a:bodyPr/>
                    <a:lstStyle/>
                    <a:p>
                      <a:pPr marL="35560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3510">
                        <a:lnSpc>
                          <a:spcPts val="2145"/>
                        </a:lnSpc>
                        <a:spcBef>
                          <a:spcPts val="720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3" name="object 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58695" y="4163567"/>
            <a:ext cx="76200" cy="231648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1305686" y="3793235"/>
            <a:ext cx="2054860" cy="386080"/>
            <a:chOff x="1305686" y="3793235"/>
            <a:chExt cx="2054860" cy="386080"/>
          </a:xfrm>
        </p:grpSpPr>
        <p:sp>
          <p:nvSpPr>
            <p:cNvPr id="45" name="object 45"/>
            <p:cNvSpPr/>
            <p:nvPr/>
          </p:nvSpPr>
          <p:spPr>
            <a:xfrm>
              <a:off x="1670303" y="3942587"/>
              <a:ext cx="254635" cy="230504"/>
            </a:xfrm>
            <a:custGeom>
              <a:avLst/>
              <a:gdLst/>
              <a:ahLst/>
              <a:cxnLst/>
              <a:rect l="l" t="t" r="r" b="b"/>
              <a:pathLst>
                <a:path w="254635" h="230504">
                  <a:moveTo>
                    <a:pt x="0" y="110489"/>
                  </a:moveTo>
                  <a:lnTo>
                    <a:pt x="10007" y="67508"/>
                  </a:lnTo>
                  <a:lnTo>
                    <a:pt x="37290" y="32385"/>
                  </a:lnTo>
                  <a:lnTo>
                    <a:pt x="77741" y="8691"/>
                  </a:lnTo>
                  <a:lnTo>
                    <a:pt x="127253" y="0"/>
                  </a:lnTo>
                  <a:lnTo>
                    <a:pt x="176766" y="8691"/>
                  </a:lnTo>
                  <a:lnTo>
                    <a:pt x="217217" y="32384"/>
                  </a:lnTo>
                  <a:lnTo>
                    <a:pt x="244500" y="67508"/>
                  </a:lnTo>
                  <a:lnTo>
                    <a:pt x="254507" y="110489"/>
                  </a:lnTo>
                  <a:lnTo>
                    <a:pt x="244500" y="153471"/>
                  </a:lnTo>
                  <a:lnTo>
                    <a:pt x="217217" y="188594"/>
                  </a:lnTo>
                  <a:lnTo>
                    <a:pt x="176766" y="212288"/>
                  </a:lnTo>
                  <a:lnTo>
                    <a:pt x="127253" y="220980"/>
                  </a:lnTo>
                  <a:lnTo>
                    <a:pt x="77741" y="212288"/>
                  </a:lnTo>
                  <a:lnTo>
                    <a:pt x="37290" y="188595"/>
                  </a:lnTo>
                  <a:lnTo>
                    <a:pt x="10007" y="153471"/>
                  </a:lnTo>
                  <a:lnTo>
                    <a:pt x="0" y="110489"/>
                  </a:lnTo>
                  <a:close/>
                </a:path>
                <a:path w="254635" h="230504">
                  <a:moveTo>
                    <a:pt x="0" y="111251"/>
                  </a:moveTo>
                  <a:lnTo>
                    <a:pt x="254507" y="111251"/>
                  </a:lnTo>
                </a:path>
                <a:path w="254635" h="230504">
                  <a:moveTo>
                    <a:pt x="118871" y="0"/>
                  </a:moveTo>
                  <a:lnTo>
                    <a:pt x="118871" y="2301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305687" y="4040504"/>
              <a:ext cx="967105" cy="138430"/>
            </a:xfrm>
            <a:custGeom>
              <a:avLst/>
              <a:gdLst/>
              <a:ahLst/>
              <a:cxnLst/>
              <a:rect l="l" t="t" r="r" b="b"/>
              <a:pathLst>
                <a:path w="967105" h="138429">
                  <a:moveTo>
                    <a:pt x="364617" y="20955"/>
                  </a:moveTo>
                  <a:lnTo>
                    <a:pt x="280543" y="6858"/>
                  </a:lnTo>
                  <a:lnTo>
                    <a:pt x="289852" y="37261"/>
                  </a:lnTo>
                  <a:lnTo>
                    <a:pt x="0" y="126111"/>
                  </a:lnTo>
                  <a:lnTo>
                    <a:pt x="3810" y="138303"/>
                  </a:lnTo>
                  <a:lnTo>
                    <a:pt x="293560" y="49352"/>
                  </a:lnTo>
                  <a:lnTo>
                    <a:pt x="302895" y="79756"/>
                  </a:lnTo>
                  <a:lnTo>
                    <a:pt x="351409" y="33528"/>
                  </a:lnTo>
                  <a:lnTo>
                    <a:pt x="364617" y="20955"/>
                  </a:lnTo>
                  <a:close/>
                </a:path>
                <a:path w="967105" h="138429">
                  <a:moveTo>
                    <a:pt x="966978" y="116967"/>
                  </a:moveTo>
                  <a:lnTo>
                    <a:pt x="693661" y="30365"/>
                  </a:lnTo>
                  <a:lnTo>
                    <a:pt x="694880" y="26543"/>
                  </a:lnTo>
                  <a:lnTo>
                    <a:pt x="703326" y="0"/>
                  </a:lnTo>
                  <a:lnTo>
                    <a:pt x="619125" y="13335"/>
                  </a:lnTo>
                  <a:lnTo>
                    <a:pt x="680212" y="72644"/>
                  </a:lnTo>
                  <a:lnTo>
                    <a:pt x="689813" y="42468"/>
                  </a:lnTo>
                  <a:lnTo>
                    <a:pt x="963168" y="129159"/>
                  </a:lnTo>
                  <a:lnTo>
                    <a:pt x="966978" y="1169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87651" y="3831335"/>
              <a:ext cx="0" cy="109855"/>
            </a:xfrm>
            <a:custGeom>
              <a:avLst/>
              <a:gdLst/>
              <a:ahLst/>
              <a:cxnLst/>
              <a:rect l="l" t="t" r="r" b="b"/>
              <a:pathLst>
                <a:path h="109854">
                  <a:moveTo>
                    <a:pt x="0" y="109727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787651" y="3793235"/>
              <a:ext cx="1572895" cy="76200"/>
            </a:xfrm>
            <a:custGeom>
              <a:avLst/>
              <a:gdLst/>
              <a:ahLst/>
              <a:cxnLst/>
              <a:rect l="l" t="t" r="r" b="b"/>
              <a:pathLst>
                <a:path w="1572895" h="76200">
                  <a:moveTo>
                    <a:pt x="1496568" y="0"/>
                  </a:moveTo>
                  <a:lnTo>
                    <a:pt x="1496568" y="76200"/>
                  </a:lnTo>
                  <a:lnTo>
                    <a:pt x="1560068" y="44450"/>
                  </a:lnTo>
                  <a:lnTo>
                    <a:pt x="1509268" y="44450"/>
                  </a:lnTo>
                  <a:lnTo>
                    <a:pt x="1509268" y="31750"/>
                  </a:lnTo>
                  <a:lnTo>
                    <a:pt x="1560068" y="31750"/>
                  </a:lnTo>
                  <a:lnTo>
                    <a:pt x="1496568" y="0"/>
                  </a:lnTo>
                  <a:close/>
                </a:path>
                <a:path w="1572895" h="76200">
                  <a:moveTo>
                    <a:pt x="149656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496568" y="44450"/>
                  </a:lnTo>
                  <a:lnTo>
                    <a:pt x="1496568" y="31750"/>
                  </a:lnTo>
                  <a:close/>
                </a:path>
                <a:path w="1572895" h="76200">
                  <a:moveTo>
                    <a:pt x="1560068" y="31750"/>
                  </a:moveTo>
                  <a:lnTo>
                    <a:pt x="1509268" y="31750"/>
                  </a:lnTo>
                  <a:lnTo>
                    <a:pt x="1509268" y="44450"/>
                  </a:lnTo>
                  <a:lnTo>
                    <a:pt x="1560068" y="44450"/>
                  </a:lnTo>
                  <a:lnTo>
                    <a:pt x="1572768" y="38100"/>
                  </a:lnTo>
                  <a:lnTo>
                    <a:pt x="1560068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1278000" y="4986654"/>
            <a:ext cx="2056764" cy="421005"/>
            <a:chOff x="1278000" y="4986654"/>
            <a:chExt cx="2056764" cy="421005"/>
          </a:xfrm>
        </p:grpSpPr>
        <p:sp>
          <p:nvSpPr>
            <p:cNvPr id="50" name="object 50"/>
            <p:cNvSpPr/>
            <p:nvPr/>
          </p:nvSpPr>
          <p:spPr>
            <a:xfrm>
              <a:off x="1671827" y="5029199"/>
              <a:ext cx="254635" cy="230504"/>
            </a:xfrm>
            <a:custGeom>
              <a:avLst/>
              <a:gdLst/>
              <a:ahLst/>
              <a:cxnLst/>
              <a:rect l="l" t="t" r="r" b="b"/>
              <a:pathLst>
                <a:path w="254635" h="230504">
                  <a:moveTo>
                    <a:pt x="0" y="110489"/>
                  </a:moveTo>
                  <a:lnTo>
                    <a:pt x="10007" y="67508"/>
                  </a:lnTo>
                  <a:lnTo>
                    <a:pt x="37290" y="32385"/>
                  </a:lnTo>
                  <a:lnTo>
                    <a:pt x="77741" y="8691"/>
                  </a:lnTo>
                  <a:lnTo>
                    <a:pt x="127254" y="0"/>
                  </a:lnTo>
                  <a:lnTo>
                    <a:pt x="176766" y="8691"/>
                  </a:lnTo>
                  <a:lnTo>
                    <a:pt x="217217" y="32384"/>
                  </a:lnTo>
                  <a:lnTo>
                    <a:pt x="244500" y="67508"/>
                  </a:lnTo>
                  <a:lnTo>
                    <a:pt x="254508" y="110489"/>
                  </a:lnTo>
                  <a:lnTo>
                    <a:pt x="244500" y="153471"/>
                  </a:lnTo>
                  <a:lnTo>
                    <a:pt x="217217" y="188594"/>
                  </a:lnTo>
                  <a:lnTo>
                    <a:pt x="176766" y="212288"/>
                  </a:lnTo>
                  <a:lnTo>
                    <a:pt x="127254" y="220980"/>
                  </a:lnTo>
                  <a:lnTo>
                    <a:pt x="77741" y="212288"/>
                  </a:lnTo>
                  <a:lnTo>
                    <a:pt x="37290" y="188594"/>
                  </a:lnTo>
                  <a:lnTo>
                    <a:pt x="10007" y="153471"/>
                  </a:lnTo>
                  <a:lnTo>
                    <a:pt x="0" y="110489"/>
                  </a:lnTo>
                  <a:close/>
                </a:path>
                <a:path w="254635" h="230504">
                  <a:moveTo>
                    <a:pt x="0" y="109727"/>
                  </a:moveTo>
                  <a:lnTo>
                    <a:pt x="254508" y="109727"/>
                  </a:lnTo>
                </a:path>
                <a:path w="254635" h="230504">
                  <a:moveTo>
                    <a:pt x="118872" y="0"/>
                  </a:moveTo>
                  <a:lnTo>
                    <a:pt x="118872" y="2301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78001" y="4986654"/>
              <a:ext cx="968375" cy="156210"/>
            </a:xfrm>
            <a:custGeom>
              <a:avLst/>
              <a:gdLst/>
              <a:ahLst/>
              <a:cxnLst/>
              <a:rect l="l" t="t" r="r" b="b"/>
              <a:pathLst>
                <a:path w="968375" h="156210">
                  <a:moveTo>
                    <a:pt x="392303" y="144653"/>
                  </a:moveTo>
                  <a:lnTo>
                    <a:pt x="377659" y="129413"/>
                  </a:lnTo>
                  <a:lnTo>
                    <a:pt x="333248" y="83185"/>
                  </a:lnTo>
                  <a:lnTo>
                    <a:pt x="322630" y="113080"/>
                  </a:lnTo>
                  <a:lnTo>
                    <a:pt x="4318" y="0"/>
                  </a:lnTo>
                  <a:lnTo>
                    <a:pt x="0" y="11938"/>
                  </a:lnTo>
                  <a:lnTo>
                    <a:pt x="318338" y="125158"/>
                  </a:lnTo>
                  <a:lnTo>
                    <a:pt x="307721" y="155067"/>
                  </a:lnTo>
                  <a:lnTo>
                    <a:pt x="392303" y="144653"/>
                  </a:lnTo>
                  <a:close/>
                </a:path>
                <a:path w="968375" h="156210">
                  <a:moveTo>
                    <a:pt x="967867" y="20955"/>
                  </a:moveTo>
                  <a:lnTo>
                    <a:pt x="962787" y="9271"/>
                  </a:lnTo>
                  <a:lnTo>
                    <a:pt x="723049" y="115633"/>
                  </a:lnTo>
                  <a:lnTo>
                    <a:pt x="710184" y="86614"/>
                  </a:lnTo>
                  <a:lnTo>
                    <a:pt x="655955" y="152273"/>
                  </a:lnTo>
                  <a:lnTo>
                    <a:pt x="741045" y="156210"/>
                  </a:lnTo>
                  <a:lnTo>
                    <a:pt x="730453" y="132334"/>
                  </a:lnTo>
                  <a:lnTo>
                    <a:pt x="728167" y="127177"/>
                  </a:lnTo>
                  <a:lnTo>
                    <a:pt x="967867" y="20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787651" y="5250179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2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787651" y="5330951"/>
              <a:ext cx="1546860" cy="76200"/>
            </a:xfrm>
            <a:custGeom>
              <a:avLst/>
              <a:gdLst/>
              <a:ahLst/>
              <a:cxnLst/>
              <a:rect l="l" t="t" r="r" b="b"/>
              <a:pathLst>
                <a:path w="1546860" h="76200">
                  <a:moveTo>
                    <a:pt x="1470660" y="0"/>
                  </a:moveTo>
                  <a:lnTo>
                    <a:pt x="1470660" y="76200"/>
                  </a:lnTo>
                  <a:lnTo>
                    <a:pt x="1534160" y="44450"/>
                  </a:lnTo>
                  <a:lnTo>
                    <a:pt x="1483360" y="44450"/>
                  </a:lnTo>
                  <a:lnTo>
                    <a:pt x="1483360" y="31750"/>
                  </a:lnTo>
                  <a:lnTo>
                    <a:pt x="1534160" y="31750"/>
                  </a:lnTo>
                  <a:lnTo>
                    <a:pt x="1470660" y="0"/>
                  </a:lnTo>
                  <a:close/>
                </a:path>
                <a:path w="1546860" h="76200">
                  <a:moveTo>
                    <a:pt x="147066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470660" y="44450"/>
                  </a:lnTo>
                  <a:lnTo>
                    <a:pt x="1470660" y="31750"/>
                  </a:lnTo>
                  <a:close/>
                </a:path>
                <a:path w="1546860" h="76200">
                  <a:moveTo>
                    <a:pt x="1534160" y="31750"/>
                  </a:moveTo>
                  <a:lnTo>
                    <a:pt x="1483360" y="31750"/>
                  </a:lnTo>
                  <a:lnTo>
                    <a:pt x="1483360" y="44450"/>
                  </a:lnTo>
                  <a:lnTo>
                    <a:pt x="1534160" y="44450"/>
                  </a:lnTo>
                  <a:lnTo>
                    <a:pt x="1546860" y="38100"/>
                  </a:lnTo>
                  <a:lnTo>
                    <a:pt x="153416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/>
          <p:nvPr/>
        </p:nvSpPr>
        <p:spPr>
          <a:xfrm>
            <a:off x="454151" y="4553711"/>
            <a:ext cx="626745" cy="76200"/>
          </a:xfrm>
          <a:custGeom>
            <a:avLst/>
            <a:gdLst/>
            <a:ahLst/>
            <a:cxnLst/>
            <a:rect l="l" t="t" r="r" b="b"/>
            <a:pathLst>
              <a:path w="626744" h="76200">
                <a:moveTo>
                  <a:pt x="550164" y="0"/>
                </a:moveTo>
                <a:lnTo>
                  <a:pt x="550164" y="76200"/>
                </a:lnTo>
                <a:lnTo>
                  <a:pt x="613664" y="44450"/>
                </a:lnTo>
                <a:lnTo>
                  <a:pt x="562864" y="44450"/>
                </a:lnTo>
                <a:lnTo>
                  <a:pt x="562864" y="31750"/>
                </a:lnTo>
                <a:lnTo>
                  <a:pt x="613664" y="31750"/>
                </a:lnTo>
                <a:lnTo>
                  <a:pt x="550164" y="0"/>
                </a:lnTo>
                <a:close/>
              </a:path>
              <a:path w="626744" h="76200">
                <a:moveTo>
                  <a:pt x="550164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50164" y="44450"/>
                </a:lnTo>
                <a:lnTo>
                  <a:pt x="550164" y="31750"/>
                </a:lnTo>
                <a:close/>
              </a:path>
              <a:path w="626744" h="76200">
                <a:moveTo>
                  <a:pt x="613664" y="31750"/>
                </a:moveTo>
                <a:lnTo>
                  <a:pt x="562864" y="31750"/>
                </a:lnTo>
                <a:lnTo>
                  <a:pt x="562864" y="44450"/>
                </a:lnTo>
                <a:lnTo>
                  <a:pt x="613664" y="44450"/>
                </a:lnTo>
                <a:lnTo>
                  <a:pt x="626364" y="38100"/>
                </a:lnTo>
                <a:lnTo>
                  <a:pt x="613664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66191" y="4464811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489452" y="3747642"/>
            <a:ext cx="870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1+0+0=1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509009" y="5260975"/>
            <a:ext cx="627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0+1=1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77316" y="5545023"/>
            <a:ext cx="234315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third</a:t>
            </a:r>
            <a:r>
              <a:rPr sz="20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input</a:t>
            </a:r>
            <a:r>
              <a:rPr sz="2000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bit:</a:t>
            </a:r>
            <a:r>
              <a:rPr sz="20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spc="-50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(shift</a:t>
            </a:r>
            <a:r>
              <a:rPr sz="2000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r>
              <a:rPr sz="2000" spc="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bit</a:t>
            </a:r>
            <a:r>
              <a:rPr sz="20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to</a:t>
            </a:r>
            <a:r>
              <a:rPr sz="2000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000099"/>
                </a:solidFill>
                <a:latin typeface="Times New Roman"/>
                <a:cs typeface="Times New Roman"/>
              </a:rPr>
              <a:t> right)</a:t>
            </a:r>
            <a:endParaRPr sz="2000">
              <a:latin typeface="Times New Roman"/>
              <a:cs typeface="Times New Roman"/>
            </a:endParaRPr>
          </a:p>
        </p:txBody>
      </p:sp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5577840" y="4172711"/>
          <a:ext cx="1438910" cy="828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1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20">
                <a:tc gridSpan="2"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4145">
                        <a:lnSpc>
                          <a:spcPts val="2145"/>
                        </a:lnSpc>
                        <a:spcBef>
                          <a:spcPts val="720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0" name="object 6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51447" y="4163567"/>
            <a:ext cx="76200" cy="231648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5798439" y="3793235"/>
            <a:ext cx="2054860" cy="386080"/>
            <a:chOff x="5798439" y="3793235"/>
            <a:chExt cx="2054860" cy="386080"/>
          </a:xfrm>
        </p:grpSpPr>
        <p:sp>
          <p:nvSpPr>
            <p:cNvPr id="62" name="object 62"/>
            <p:cNvSpPr/>
            <p:nvPr/>
          </p:nvSpPr>
          <p:spPr>
            <a:xfrm>
              <a:off x="6163056" y="3942587"/>
              <a:ext cx="254635" cy="230504"/>
            </a:xfrm>
            <a:custGeom>
              <a:avLst/>
              <a:gdLst/>
              <a:ahLst/>
              <a:cxnLst/>
              <a:rect l="l" t="t" r="r" b="b"/>
              <a:pathLst>
                <a:path w="254635" h="230504">
                  <a:moveTo>
                    <a:pt x="0" y="110489"/>
                  </a:moveTo>
                  <a:lnTo>
                    <a:pt x="10007" y="67508"/>
                  </a:lnTo>
                  <a:lnTo>
                    <a:pt x="37290" y="32385"/>
                  </a:lnTo>
                  <a:lnTo>
                    <a:pt x="77741" y="8691"/>
                  </a:lnTo>
                  <a:lnTo>
                    <a:pt x="127254" y="0"/>
                  </a:lnTo>
                  <a:lnTo>
                    <a:pt x="176766" y="8691"/>
                  </a:lnTo>
                  <a:lnTo>
                    <a:pt x="217217" y="32384"/>
                  </a:lnTo>
                  <a:lnTo>
                    <a:pt x="244500" y="67508"/>
                  </a:lnTo>
                  <a:lnTo>
                    <a:pt x="254508" y="110489"/>
                  </a:lnTo>
                  <a:lnTo>
                    <a:pt x="244500" y="153471"/>
                  </a:lnTo>
                  <a:lnTo>
                    <a:pt x="217217" y="188594"/>
                  </a:lnTo>
                  <a:lnTo>
                    <a:pt x="176766" y="212288"/>
                  </a:lnTo>
                  <a:lnTo>
                    <a:pt x="127254" y="220980"/>
                  </a:lnTo>
                  <a:lnTo>
                    <a:pt x="77741" y="212288"/>
                  </a:lnTo>
                  <a:lnTo>
                    <a:pt x="37290" y="188595"/>
                  </a:lnTo>
                  <a:lnTo>
                    <a:pt x="10007" y="153471"/>
                  </a:lnTo>
                  <a:lnTo>
                    <a:pt x="0" y="110489"/>
                  </a:lnTo>
                  <a:close/>
                </a:path>
                <a:path w="254635" h="230504">
                  <a:moveTo>
                    <a:pt x="0" y="111251"/>
                  </a:moveTo>
                  <a:lnTo>
                    <a:pt x="254508" y="111251"/>
                  </a:lnTo>
                </a:path>
                <a:path w="254635" h="230504">
                  <a:moveTo>
                    <a:pt x="118872" y="0"/>
                  </a:moveTo>
                  <a:lnTo>
                    <a:pt x="118872" y="2301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798439" y="4040504"/>
              <a:ext cx="967105" cy="138430"/>
            </a:xfrm>
            <a:custGeom>
              <a:avLst/>
              <a:gdLst/>
              <a:ahLst/>
              <a:cxnLst/>
              <a:rect l="l" t="t" r="r" b="b"/>
              <a:pathLst>
                <a:path w="967104" h="138429">
                  <a:moveTo>
                    <a:pt x="364617" y="20955"/>
                  </a:moveTo>
                  <a:lnTo>
                    <a:pt x="280543" y="6858"/>
                  </a:lnTo>
                  <a:lnTo>
                    <a:pt x="289852" y="37261"/>
                  </a:lnTo>
                  <a:lnTo>
                    <a:pt x="0" y="126111"/>
                  </a:lnTo>
                  <a:lnTo>
                    <a:pt x="3810" y="138303"/>
                  </a:lnTo>
                  <a:lnTo>
                    <a:pt x="293560" y="49352"/>
                  </a:lnTo>
                  <a:lnTo>
                    <a:pt x="302895" y="79756"/>
                  </a:lnTo>
                  <a:lnTo>
                    <a:pt x="351409" y="33528"/>
                  </a:lnTo>
                  <a:lnTo>
                    <a:pt x="364617" y="20955"/>
                  </a:lnTo>
                  <a:close/>
                </a:path>
                <a:path w="967104" h="138429">
                  <a:moveTo>
                    <a:pt x="966978" y="116967"/>
                  </a:moveTo>
                  <a:lnTo>
                    <a:pt x="693661" y="30365"/>
                  </a:lnTo>
                  <a:lnTo>
                    <a:pt x="694867" y="26543"/>
                  </a:lnTo>
                  <a:lnTo>
                    <a:pt x="703326" y="0"/>
                  </a:lnTo>
                  <a:lnTo>
                    <a:pt x="619125" y="13335"/>
                  </a:lnTo>
                  <a:lnTo>
                    <a:pt x="680212" y="72644"/>
                  </a:lnTo>
                  <a:lnTo>
                    <a:pt x="689813" y="42468"/>
                  </a:lnTo>
                  <a:lnTo>
                    <a:pt x="963168" y="129159"/>
                  </a:lnTo>
                  <a:lnTo>
                    <a:pt x="966978" y="1169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280404" y="3831335"/>
              <a:ext cx="0" cy="109855"/>
            </a:xfrm>
            <a:custGeom>
              <a:avLst/>
              <a:gdLst/>
              <a:ahLst/>
              <a:cxnLst/>
              <a:rect l="l" t="t" r="r" b="b"/>
              <a:pathLst>
                <a:path h="109854">
                  <a:moveTo>
                    <a:pt x="0" y="109727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280404" y="3793235"/>
              <a:ext cx="1572895" cy="76200"/>
            </a:xfrm>
            <a:custGeom>
              <a:avLst/>
              <a:gdLst/>
              <a:ahLst/>
              <a:cxnLst/>
              <a:rect l="l" t="t" r="r" b="b"/>
              <a:pathLst>
                <a:path w="1572895" h="76200">
                  <a:moveTo>
                    <a:pt x="1496568" y="0"/>
                  </a:moveTo>
                  <a:lnTo>
                    <a:pt x="1496568" y="76200"/>
                  </a:lnTo>
                  <a:lnTo>
                    <a:pt x="1560068" y="44450"/>
                  </a:lnTo>
                  <a:lnTo>
                    <a:pt x="1509268" y="44450"/>
                  </a:lnTo>
                  <a:lnTo>
                    <a:pt x="1509268" y="31750"/>
                  </a:lnTo>
                  <a:lnTo>
                    <a:pt x="1560068" y="31750"/>
                  </a:lnTo>
                  <a:lnTo>
                    <a:pt x="1496568" y="0"/>
                  </a:lnTo>
                  <a:close/>
                </a:path>
                <a:path w="1572895" h="76200">
                  <a:moveTo>
                    <a:pt x="149656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496568" y="44450"/>
                  </a:lnTo>
                  <a:lnTo>
                    <a:pt x="1496568" y="31750"/>
                  </a:lnTo>
                  <a:close/>
                </a:path>
                <a:path w="1572895" h="76200">
                  <a:moveTo>
                    <a:pt x="1560068" y="31750"/>
                  </a:moveTo>
                  <a:lnTo>
                    <a:pt x="1509268" y="31750"/>
                  </a:lnTo>
                  <a:lnTo>
                    <a:pt x="1509268" y="44450"/>
                  </a:lnTo>
                  <a:lnTo>
                    <a:pt x="1560068" y="44450"/>
                  </a:lnTo>
                  <a:lnTo>
                    <a:pt x="1572768" y="38100"/>
                  </a:lnTo>
                  <a:lnTo>
                    <a:pt x="1560068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5770753" y="4986654"/>
            <a:ext cx="2056764" cy="421005"/>
            <a:chOff x="5770753" y="4986654"/>
            <a:chExt cx="2056764" cy="421005"/>
          </a:xfrm>
        </p:grpSpPr>
        <p:sp>
          <p:nvSpPr>
            <p:cNvPr id="67" name="object 67"/>
            <p:cNvSpPr/>
            <p:nvPr/>
          </p:nvSpPr>
          <p:spPr>
            <a:xfrm>
              <a:off x="6164580" y="5029199"/>
              <a:ext cx="254635" cy="230504"/>
            </a:xfrm>
            <a:custGeom>
              <a:avLst/>
              <a:gdLst/>
              <a:ahLst/>
              <a:cxnLst/>
              <a:rect l="l" t="t" r="r" b="b"/>
              <a:pathLst>
                <a:path w="254635" h="230504">
                  <a:moveTo>
                    <a:pt x="0" y="110489"/>
                  </a:moveTo>
                  <a:lnTo>
                    <a:pt x="10007" y="67508"/>
                  </a:lnTo>
                  <a:lnTo>
                    <a:pt x="37290" y="32385"/>
                  </a:lnTo>
                  <a:lnTo>
                    <a:pt x="77741" y="8691"/>
                  </a:lnTo>
                  <a:lnTo>
                    <a:pt x="127254" y="0"/>
                  </a:lnTo>
                  <a:lnTo>
                    <a:pt x="176766" y="8691"/>
                  </a:lnTo>
                  <a:lnTo>
                    <a:pt x="217217" y="32384"/>
                  </a:lnTo>
                  <a:lnTo>
                    <a:pt x="244500" y="67508"/>
                  </a:lnTo>
                  <a:lnTo>
                    <a:pt x="254508" y="110489"/>
                  </a:lnTo>
                  <a:lnTo>
                    <a:pt x="244500" y="153471"/>
                  </a:lnTo>
                  <a:lnTo>
                    <a:pt x="217217" y="188594"/>
                  </a:lnTo>
                  <a:lnTo>
                    <a:pt x="176766" y="212288"/>
                  </a:lnTo>
                  <a:lnTo>
                    <a:pt x="127254" y="220980"/>
                  </a:lnTo>
                  <a:lnTo>
                    <a:pt x="77741" y="212288"/>
                  </a:lnTo>
                  <a:lnTo>
                    <a:pt x="37290" y="188594"/>
                  </a:lnTo>
                  <a:lnTo>
                    <a:pt x="10007" y="153471"/>
                  </a:lnTo>
                  <a:lnTo>
                    <a:pt x="0" y="110489"/>
                  </a:lnTo>
                  <a:close/>
                </a:path>
                <a:path w="254635" h="230504">
                  <a:moveTo>
                    <a:pt x="0" y="109727"/>
                  </a:moveTo>
                  <a:lnTo>
                    <a:pt x="254508" y="109727"/>
                  </a:lnTo>
                </a:path>
                <a:path w="254635" h="230504">
                  <a:moveTo>
                    <a:pt x="118872" y="0"/>
                  </a:moveTo>
                  <a:lnTo>
                    <a:pt x="118872" y="2301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770753" y="4986654"/>
              <a:ext cx="968375" cy="156210"/>
            </a:xfrm>
            <a:custGeom>
              <a:avLst/>
              <a:gdLst/>
              <a:ahLst/>
              <a:cxnLst/>
              <a:rect l="l" t="t" r="r" b="b"/>
              <a:pathLst>
                <a:path w="968375" h="156210">
                  <a:moveTo>
                    <a:pt x="392303" y="144653"/>
                  </a:moveTo>
                  <a:lnTo>
                    <a:pt x="377659" y="129413"/>
                  </a:lnTo>
                  <a:lnTo>
                    <a:pt x="333248" y="83185"/>
                  </a:lnTo>
                  <a:lnTo>
                    <a:pt x="322630" y="113080"/>
                  </a:lnTo>
                  <a:lnTo>
                    <a:pt x="4318" y="0"/>
                  </a:lnTo>
                  <a:lnTo>
                    <a:pt x="0" y="11938"/>
                  </a:lnTo>
                  <a:lnTo>
                    <a:pt x="318338" y="125158"/>
                  </a:lnTo>
                  <a:lnTo>
                    <a:pt x="307721" y="155067"/>
                  </a:lnTo>
                  <a:lnTo>
                    <a:pt x="392303" y="144653"/>
                  </a:lnTo>
                  <a:close/>
                </a:path>
                <a:path w="968375" h="156210">
                  <a:moveTo>
                    <a:pt x="967867" y="20955"/>
                  </a:moveTo>
                  <a:lnTo>
                    <a:pt x="962787" y="9271"/>
                  </a:lnTo>
                  <a:lnTo>
                    <a:pt x="723049" y="115633"/>
                  </a:lnTo>
                  <a:lnTo>
                    <a:pt x="710184" y="86614"/>
                  </a:lnTo>
                  <a:lnTo>
                    <a:pt x="655955" y="152273"/>
                  </a:lnTo>
                  <a:lnTo>
                    <a:pt x="741045" y="156210"/>
                  </a:lnTo>
                  <a:lnTo>
                    <a:pt x="730453" y="132334"/>
                  </a:lnTo>
                  <a:lnTo>
                    <a:pt x="728167" y="127177"/>
                  </a:lnTo>
                  <a:lnTo>
                    <a:pt x="967867" y="20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280404" y="5250179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2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280404" y="5330951"/>
              <a:ext cx="1546860" cy="76200"/>
            </a:xfrm>
            <a:custGeom>
              <a:avLst/>
              <a:gdLst/>
              <a:ahLst/>
              <a:cxnLst/>
              <a:rect l="l" t="t" r="r" b="b"/>
              <a:pathLst>
                <a:path w="1546859" h="76200">
                  <a:moveTo>
                    <a:pt x="1470660" y="0"/>
                  </a:moveTo>
                  <a:lnTo>
                    <a:pt x="1470660" y="76200"/>
                  </a:lnTo>
                  <a:lnTo>
                    <a:pt x="1534160" y="44450"/>
                  </a:lnTo>
                  <a:lnTo>
                    <a:pt x="1483360" y="44450"/>
                  </a:lnTo>
                  <a:lnTo>
                    <a:pt x="1483360" y="31750"/>
                  </a:lnTo>
                  <a:lnTo>
                    <a:pt x="1534160" y="31750"/>
                  </a:lnTo>
                  <a:lnTo>
                    <a:pt x="1470660" y="0"/>
                  </a:lnTo>
                  <a:close/>
                </a:path>
                <a:path w="1546859" h="76200">
                  <a:moveTo>
                    <a:pt x="147066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470660" y="44450"/>
                  </a:lnTo>
                  <a:lnTo>
                    <a:pt x="1470660" y="31750"/>
                  </a:lnTo>
                  <a:close/>
                </a:path>
                <a:path w="1546859" h="76200">
                  <a:moveTo>
                    <a:pt x="1534160" y="31750"/>
                  </a:moveTo>
                  <a:lnTo>
                    <a:pt x="1483360" y="31750"/>
                  </a:lnTo>
                  <a:lnTo>
                    <a:pt x="1483360" y="44450"/>
                  </a:lnTo>
                  <a:lnTo>
                    <a:pt x="1534160" y="44450"/>
                  </a:lnTo>
                  <a:lnTo>
                    <a:pt x="1546860" y="38100"/>
                  </a:lnTo>
                  <a:lnTo>
                    <a:pt x="153416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/>
          <p:nvPr/>
        </p:nvSpPr>
        <p:spPr>
          <a:xfrm>
            <a:off x="4946903" y="4553711"/>
            <a:ext cx="626745" cy="76200"/>
          </a:xfrm>
          <a:custGeom>
            <a:avLst/>
            <a:gdLst/>
            <a:ahLst/>
            <a:cxnLst/>
            <a:rect l="l" t="t" r="r" b="b"/>
            <a:pathLst>
              <a:path w="626745" h="76200">
                <a:moveTo>
                  <a:pt x="550163" y="0"/>
                </a:moveTo>
                <a:lnTo>
                  <a:pt x="550163" y="76200"/>
                </a:lnTo>
                <a:lnTo>
                  <a:pt x="613663" y="44450"/>
                </a:lnTo>
                <a:lnTo>
                  <a:pt x="562863" y="44450"/>
                </a:lnTo>
                <a:lnTo>
                  <a:pt x="562863" y="31750"/>
                </a:lnTo>
                <a:lnTo>
                  <a:pt x="613663" y="31750"/>
                </a:lnTo>
                <a:lnTo>
                  <a:pt x="550163" y="0"/>
                </a:lnTo>
                <a:close/>
              </a:path>
              <a:path w="626745" h="76200">
                <a:moveTo>
                  <a:pt x="550163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50163" y="44450"/>
                </a:lnTo>
                <a:lnTo>
                  <a:pt x="550163" y="31750"/>
                </a:lnTo>
                <a:close/>
              </a:path>
              <a:path w="626745" h="76200">
                <a:moveTo>
                  <a:pt x="613663" y="31750"/>
                </a:moveTo>
                <a:lnTo>
                  <a:pt x="562863" y="31750"/>
                </a:lnTo>
                <a:lnTo>
                  <a:pt x="562863" y="44450"/>
                </a:lnTo>
                <a:lnTo>
                  <a:pt x="613663" y="44450"/>
                </a:lnTo>
                <a:lnTo>
                  <a:pt x="626363" y="38100"/>
                </a:lnTo>
                <a:lnTo>
                  <a:pt x="613663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759578" y="4464811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982839" y="3747642"/>
            <a:ext cx="870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1+0+0=1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002269" y="5260975"/>
            <a:ext cx="627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0+1=1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450204" y="5556300"/>
            <a:ext cx="234315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fourth</a:t>
            </a:r>
            <a:r>
              <a:rPr sz="2000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input</a:t>
            </a:r>
            <a:r>
              <a:rPr sz="20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bit:</a:t>
            </a:r>
            <a:r>
              <a:rPr sz="2000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spc="-50" dirty="0">
                <a:solidFill>
                  <a:srgbClr val="000099"/>
                </a:solidFill>
                <a:latin typeface="Times New Roman"/>
                <a:cs typeface="Times New Roman"/>
              </a:rPr>
              <a:t>1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(shift</a:t>
            </a:r>
            <a:r>
              <a:rPr sz="2000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r>
              <a:rPr sz="2000" spc="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bit</a:t>
            </a:r>
            <a:r>
              <a:rPr sz="20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to</a:t>
            </a:r>
            <a:r>
              <a:rPr sz="2000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99"/>
                </a:solidFill>
                <a:latin typeface="Times New Roman"/>
                <a:cs typeface="Times New Roman"/>
              </a:rPr>
              <a:t>right)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68986" y="3614165"/>
            <a:ext cx="8507095" cy="0"/>
          </a:xfrm>
          <a:custGeom>
            <a:avLst/>
            <a:gdLst/>
            <a:ahLst/>
            <a:cxnLst/>
            <a:rect l="l" t="t" r="r" b="b"/>
            <a:pathLst>
              <a:path w="8507095">
                <a:moveTo>
                  <a:pt x="0" y="0"/>
                </a:moveTo>
                <a:lnTo>
                  <a:pt x="8506968" y="0"/>
                </a:lnTo>
              </a:path>
            </a:pathLst>
          </a:custGeom>
          <a:ln w="38100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21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CC:</a:t>
            </a:r>
            <a:r>
              <a:rPr spc="-25" dirty="0"/>
              <a:t> </a:t>
            </a:r>
            <a:r>
              <a:rPr spc="-10" dirty="0"/>
              <a:t>ENCODER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91"/>
            <a:ext cx="7327900" cy="130175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5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State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Every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input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depends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current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input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r1=m,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previous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inputs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(r2,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r3)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State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(r2, r3):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state a: 00; state</a:t>
            </a:r>
            <a:r>
              <a:rPr sz="1800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b:</a:t>
            </a:r>
            <a:r>
              <a:rPr sz="1800" spc="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10; state</a:t>
            </a:r>
            <a:r>
              <a:rPr sz="1800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c: 01; state d: </a:t>
            </a:r>
            <a:r>
              <a:rPr sz="1800" spc="-25" dirty="0">
                <a:solidFill>
                  <a:srgbClr val="000099"/>
                </a:solidFill>
                <a:latin typeface="Times New Roman"/>
                <a:cs typeface="Times New Roman"/>
              </a:rPr>
              <a:t>11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3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Input-output</a:t>
            </a:r>
            <a:r>
              <a:rPr sz="20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table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representation</a:t>
            </a:r>
            <a:endParaRPr sz="200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84187" y="2330513"/>
          <a:ext cx="8270875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33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65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6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73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1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Input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3375" marR="294005" indent="-33655">
                        <a:lnSpc>
                          <a:spcPts val="2300"/>
                        </a:lnSpc>
                        <a:spcBef>
                          <a:spcPts val="70"/>
                        </a:spcBef>
                      </a:pPr>
                      <a:r>
                        <a:rPr sz="16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Current</a:t>
                      </a:r>
                      <a:r>
                        <a:rPr sz="1600" spc="-4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state </a:t>
                      </a:r>
                      <a:r>
                        <a:rPr sz="16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(r2,</a:t>
                      </a:r>
                      <a:r>
                        <a:rPr sz="16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r3)</a:t>
                      </a:r>
                      <a:r>
                        <a:rPr sz="16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now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(r1,</a:t>
                      </a:r>
                      <a:r>
                        <a:rPr sz="16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r2,</a:t>
                      </a:r>
                      <a:r>
                        <a:rPr sz="16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r3)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 marR="107950" indent="299720">
                        <a:lnSpc>
                          <a:spcPts val="2300"/>
                        </a:lnSpc>
                        <a:spcBef>
                          <a:spcPts val="70"/>
                        </a:spcBef>
                      </a:pPr>
                      <a:r>
                        <a:rPr sz="16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Next</a:t>
                      </a:r>
                      <a:r>
                        <a:rPr sz="1600" spc="-3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state </a:t>
                      </a:r>
                      <a:r>
                        <a:rPr sz="16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(r2,</a:t>
                      </a:r>
                      <a:r>
                        <a:rPr sz="1600" spc="-1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r3)</a:t>
                      </a:r>
                      <a:r>
                        <a:rPr sz="16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after</a:t>
                      </a:r>
                      <a:r>
                        <a:rPr sz="1600" spc="-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shift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3234" marR="474345" indent="27305">
                        <a:lnSpc>
                          <a:spcPts val="2300"/>
                        </a:lnSpc>
                        <a:spcBef>
                          <a:spcPts val="70"/>
                        </a:spcBef>
                      </a:pPr>
                      <a:r>
                        <a:rPr sz="1600" spc="-1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Output </a:t>
                      </a:r>
                      <a:r>
                        <a:rPr sz="16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(c1,</a:t>
                      </a:r>
                      <a:r>
                        <a:rPr sz="16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c2)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-1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(0</a:t>
                      </a:r>
                      <a:r>
                        <a:rPr sz="1800" spc="-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800" spc="-1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 </a:t>
                      </a:r>
                      <a:r>
                        <a:rPr sz="1800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-1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( 0</a:t>
                      </a:r>
                      <a:r>
                        <a:rPr sz="1800" spc="-1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(0, 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00" spc="-1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(0</a:t>
                      </a:r>
                      <a:r>
                        <a:rPr sz="1800" spc="-1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800" spc="-1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 </a:t>
                      </a:r>
                      <a:r>
                        <a:rPr sz="1800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-1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(0</a:t>
                      </a:r>
                      <a:r>
                        <a:rPr sz="1800" spc="-1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(1,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(1 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(1 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-1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(0</a:t>
                      </a:r>
                      <a:r>
                        <a:rPr sz="1800" spc="-1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00" spc="-1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(0</a:t>
                      </a:r>
                      <a:r>
                        <a:rPr sz="1800" spc="-1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(1 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800" spc="-1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(1 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241" y="154177"/>
            <a:ext cx="7681595" cy="5419090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2400" dirty="0">
                <a:latin typeface="Arial Black"/>
                <a:cs typeface="Arial Black"/>
              </a:rPr>
              <a:t>CC:</a:t>
            </a:r>
            <a:r>
              <a:rPr sz="2400" spc="-25" dirty="0">
                <a:latin typeface="Arial Black"/>
                <a:cs typeface="Arial Black"/>
              </a:rPr>
              <a:t> </a:t>
            </a:r>
            <a:r>
              <a:rPr sz="2400" spc="-10" dirty="0">
                <a:latin typeface="Arial Black"/>
                <a:cs typeface="Arial Black"/>
              </a:rPr>
              <a:t>ENCODER</a:t>
            </a:r>
            <a:endParaRPr sz="24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495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(n,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k,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K)</a:t>
            </a:r>
            <a:endParaRPr sz="2400">
              <a:latin typeface="Times New Roman"/>
              <a:cs typeface="Times New Roman"/>
            </a:endParaRPr>
          </a:p>
          <a:p>
            <a:pPr marL="10864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1086485" algn="l"/>
              </a:tabLst>
            </a:pPr>
            <a:r>
              <a:rPr sz="2000" dirty="0">
                <a:latin typeface="Times New Roman"/>
                <a:cs typeface="Times New Roman"/>
              </a:rPr>
              <a:t>n =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2: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2-bit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output</a:t>
            </a:r>
            <a:endParaRPr sz="2000">
              <a:latin typeface="Times New Roman"/>
              <a:cs typeface="Times New Roman"/>
            </a:endParaRPr>
          </a:p>
          <a:p>
            <a:pPr marL="10864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1086485" algn="l"/>
              </a:tabLst>
            </a:pPr>
            <a:r>
              <a:rPr sz="2000" dirty="0">
                <a:latin typeface="Times New Roman"/>
                <a:cs typeface="Times New Roman"/>
              </a:rPr>
              <a:t>k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1: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1-bit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input</a:t>
            </a:r>
            <a:endParaRPr sz="2000">
              <a:latin typeface="Times New Roman"/>
              <a:cs typeface="Times New Roman"/>
            </a:endParaRPr>
          </a:p>
          <a:p>
            <a:pPr marL="10864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1086485" algn="l"/>
              </a:tabLst>
            </a:pPr>
            <a:r>
              <a:rPr sz="2000" dirty="0">
                <a:latin typeface="Times New Roman"/>
                <a:cs typeface="Times New Roman"/>
              </a:rPr>
              <a:t>K = 3: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output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depends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current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input,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previous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inputs</a:t>
            </a:r>
            <a:endParaRPr sz="2000">
              <a:latin typeface="Times New Roman"/>
              <a:cs typeface="Times New Roman"/>
            </a:endParaRPr>
          </a:p>
          <a:p>
            <a:pPr marL="685800" indent="-343535">
              <a:lnSpc>
                <a:spcPct val="100000"/>
              </a:lnSpc>
              <a:spcBef>
                <a:spcPts val="560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State:</a:t>
            </a:r>
            <a:endParaRPr sz="2400">
              <a:latin typeface="Times New Roman"/>
              <a:cs typeface="Times New Roman"/>
            </a:endParaRPr>
          </a:p>
          <a:p>
            <a:pPr marL="1086485" marR="5080" lvl="1" indent="-287020">
              <a:lnSpc>
                <a:spcPct val="100000"/>
              </a:lnSpc>
              <a:spcBef>
                <a:spcPts val="500"/>
              </a:spcBef>
              <a:buChar char="–"/>
              <a:tabLst>
                <a:tab pos="1086485" algn="l"/>
              </a:tabLst>
            </a:pPr>
            <a:r>
              <a:rPr sz="2000" dirty="0">
                <a:latin typeface="Times New Roman"/>
                <a:cs typeface="Times New Roman"/>
              </a:rPr>
              <a:t>Every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output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depends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current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input,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also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K </a:t>
            </a:r>
            <a:r>
              <a:rPr sz="2000" dirty="0">
                <a:latin typeface="Times New Roman"/>
                <a:cs typeface="Times New Roman"/>
              </a:rPr>
              <a:t>–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1)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2 </a:t>
            </a:r>
            <a:r>
              <a:rPr sz="2000" dirty="0">
                <a:latin typeface="Times New Roman"/>
                <a:cs typeface="Times New Roman"/>
              </a:rPr>
              <a:t>previous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inputs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encoder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remembers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previous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K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–</a:t>
            </a:r>
            <a:r>
              <a:rPr sz="2000" i="1" spc="-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1) </a:t>
            </a:r>
            <a:r>
              <a:rPr sz="2000" dirty="0">
                <a:latin typeface="Times New Roman"/>
                <a:cs typeface="Times New Roman"/>
              </a:rPr>
              <a:t>inputs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encoder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memory depth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K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-25" dirty="0">
                <a:latin typeface="Times New Roman"/>
                <a:cs typeface="Times New Roman"/>
              </a:rPr>
              <a:t>1)</a:t>
            </a:r>
            <a:endParaRPr sz="2000">
              <a:latin typeface="Times New Roman"/>
              <a:cs typeface="Times New Roman"/>
            </a:endParaRPr>
          </a:p>
          <a:p>
            <a:pPr marL="10864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1086485" algn="l"/>
              </a:tabLst>
            </a:pP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particular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1-bit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input,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encoder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might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4</a:t>
            </a:r>
            <a:endParaRPr sz="2000">
              <a:latin typeface="Times New Roman"/>
              <a:cs typeface="Times New Roman"/>
            </a:endParaRPr>
          </a:p>
          <a:p>
            <a:pPr marL="108648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possible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states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dirty="0">
                <a:latin typeface="Times New Roman"/>
                <a:cs typeface="Times New Roman"/>
              </a:rPr>
              <a:t> there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four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possible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outputs</a:t>
            </a:r>
            <a:endParaRPr sz="2000">
              <a:latin typeface="Times New Roman"/>
              <a:cs typeface="Times New Roman"/>
            </a:endParaRPr>
          </a:p>
          <a:p>
            <a:pPr marL="286385" marR="4597400" lvl="1" indent="-286385" algn="r">
              <a:lnSpc>
                <a:spcPct val="100000"/>
              </a:lnSpc>
              <a:spcBef>
                <a:spcPts val="475"/>
              </a:spcBef>
              <a:buChar char="–"/>
              <a:tabLst>
                <a:tab pos="286385" algn="l"/>
              </a:tabLst>
            </a:pPr>
            <a:r>
              <a:rPr sz="2000" dirty="0">
                <a:latin typeface="Times New Roman"/>
                <a:cs typeface="Times New Roman"/>
              </a:rPr>
              <a:t>Output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depends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on:</a:t>
            </a:r>
            <a:endParaRPr sz="2000">
              <a:latin typeface="Times New Roman"/>
              <a:cs typeface="Times New Roman"/>
            </a:endParaRPr>
          </a:p>
          <a:p>
            <a:pPr marL="227965" marR="4630420" lvl="2" indent="-227965" algn="r">
              <a:lnSpc>
                <a:spcPct val="100000"/>
              </a:lnSpc>
              <a:spcBef>
                <a:spcPts val="480"/>
              </a:spcBef>
              <a:buChar char="•"/>
              <a:tabLst>
                <a:tab pos="227965" algn="l"/>
              </a:tabLst>
            </a:pPr>
            <a:r>
              <a:rPr sz="2000" dirty="0">
                <a:latin typeface="Times New Roman"/>
                <a:cs typeface="Times New Roman"/>
              </a:rPr>
              <a:t>1. current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input</a:t>
            </a:r>
            <a:endParaRPr sz="2000">
              <a:latin typeface="Times New Roman"/>
              <a:cs typeface="Times New Roman"/>
            </a:endParaRPr>
          </a:p>
          <a:p>
            <a:pPr marL="1485900" lvl="2" indent="-228600">
              <a:lnSpc>
                <a:spcPct val="100000"/>
              </a:lnSpc>
              <a:spcBef>
                <a:spcPts val="484"/>
              </a:spcBef>
              <a:buChar char="•"/>
              <a:tabLst>
                <a:tab pos="1485900" algn="l"/>
              </a:tabLst>
            </a:pPr>
            <a:r>
              <a:rPr sz="2000" dirty="0">
                <a:latin typeface="Times New Roman"/>
                <a:cs typeface="Times New Roman"/>
              </a:rPr>
              <a:t>2.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state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encoder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844" y="5607811"/>
            <a:ext cx="14116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# 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states: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49295" y="5576315"/>
            <a:ext cx="885825" cy="391795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2060"/>
              </a:lnSpc>
            </a:pPr>
            <a:r>
              <a:rPr sz="3675" baseline="-24943" dirty="0">
                <a:latin typeface="Times New Roman"/>
                <a:cs typeface="Times New Roman"/>
              </a:rPr>
              <a:t>2</a:t>
            </a:r>
            <a:r>
              <a:rPr sz="1450" dirty="0">
                <a:latin typeface="Times New Roman"/>
                <a:cs typeface="Times New Roman"/>
              </a:rPr>
              <a:t>(</a:t>
            </a:r>
            <a:r>
              <a:rPr sz="1450" spc="-185" dirty="0">
                <a:latin typeface="Times New Roman"/>
                <a:cs typeface="Times New Roman"/>
              </a:rPr>
              <a:t> </a:t>
            </a:r>
            <a:r>
              <a:rPr sz="1450" i="1" dirty="0">
                <a:latin typeface="Times New Roman"/>
                <a:cs typeface="Times New Roman"/>
              </a:rPr>
              <a:t>K</a:t>
            </a:r>
            <a:r>
              <a:rPr sz="1450" i="1" spc="-114" dirty="0">
                <a:latin typeface="Times New Roman"/>
                <a:cs typeface="Times New Roman"/>
              </a:rPr>
              <a:t> </a:t>
            </a:r>
            <a:r>
              <a:rPr sz="1450" spc="-10" dirty="0">
                <a:latin typeface="Symbol"/>
                <a:cs typeface="Symbol"/>
              </a:rPr>
              <a:t></a:t>
            </a:r>
            <a:r>
              <a:rPr sz="1450" spc="-10" dirty="0">
                <a:latin typeface="Times New Roman"/>
                <a:cs typeface="Times New Roman"/>
              </a:rPr>
              <a:t>1)</a:t>
            </a:r>
            <a:r>
              <a:rPr sz="1450" spc="-10" dirty="0">
                <a:latin typeface="Symbol"/>
                <a:cs typeface="Symbol"/>
              </a:rPr>
              <a:t></a:t>
            </a:r>
            <a:r>
              <a:rPr sz="1450" i="1" spc="-10" dirty="0">
                <a:latin typeface="Times New Roman"/>
                <a:cs typeface="Times New Roman"/>
              </a:rPr>
              <a:t>k</a:t>
            </a:r>
            <a:endParaRPr sz="14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CC:</a:t>
            </a:r>
            <a:r>
              <a:rPr spc="-25" dirty="0"/>
              <a:t> </a:t>
            </a:r>
            <a:r>
              <a:rPr spc="-10" dirty="0"/>
              <a:t>ENCODER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98905"/>
            <a:ext cx="4349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State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transition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representation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0444" y="1296943"/>
            <a:ext cx="2522855" cy="367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24485" algn="l"/>
                <a:tab pos="1783080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(2,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3)-</a:t>
            </a:r>
            <a:r>
              <a:rPr sz="2000" spc="-25" dirty="0">
                <a:latin typeface="Times New Roman"/>
                <a:cs typeface="Times New Roman"/>
              </a:rPr>
              <a:t>CC,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3375" baseline="-6172" dirty="0">
                <a:latin typeface="Times New Roman"/>
                <a:cs typeface="Times New Roman"/>
              </a:rPr>
              <a:t>2</a:t>
            </a:r>
            <a:r>
              <a:rPr sz="1950" baseline="32051" dirty="0">
                <a:latin typeface="Times New Roman"/>
                <a:cs typeface="Times New Roman"/>
              </a:rPr>
              <a:t>(</a:t>
            </a:r>
            <a:r>
              <a:rPr sz="1950" spc="-262" baseline="32051" dirty="0">
                <a:latin typeface="Times New Roman"/>
                <a:cs typeface="Times New Roman"/>
              </a:rPr>
              <a:t> </a:t>
            </a:r>
            <a:r>
              <a:rPr sz="1950" i="1" spc="75" baseline="32051" dirty="0">
                <a:latin typeface="Times New Roman"/>
                <a:cs typeface="Times New Roman"/>
              </a:rPr>
              <a:t>K</a:t>
            </a:r>
            <a:r>
              <a:rPr sz="1950" i="1" spc="-187" baseline="32051" dirty="0">
                <a:latin typeface="Times New Roman"/>
                <a:cs typeface="Times New Roman"/>
              </a:rPr>
              <a:t> </a:t>
            </a:r>
            <a:r>
              <a:rPr sz="1950" spc="-30" baseline="32051" dirty="0">
                <a:latin typeface="Symbol"/>
                <a:cs typeface="Symbol"/>
              </a:rPr>
              <a:t></a:t>
            </a:r>
            <a:r>
              <a:rPr sz="1950" spc="-30" baseline="32051" dirty="0">
                <a:latin typeface="Times New Roman"/>
                <a:cs typeface="Times New Roman"/>
              </a:rPr>
              <a:t>1)</a:t>
            </a:r>
            <a:r>
              <a:rPr sz="1950" spc="-30" baseline="32051" dirty="0">
                <a:latin typeface="Symbol"/>
                <a:cs typeface="Symbol"/>
              </a:rPr>
              <a:t></a:t>
            </a:r>
            <a:r>
              <a:rPr sz="1950" i="1" spc="-30" baseline="32051" dirty="0">
                <a:latin typeface="Times New Roman"/>
                <a:cs typeface="Times New Roman"/>
              </a:rPr>
              <a:t>k</a:t>
            </a:r>
            <a:endParaRPr sz="1950" baseline="32051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34071" y="1004316"/>
            <a:ext cx="657225" cy="120142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latin typeface="Times New Roman"/>
                <a:cs typeface="Times New Roman"/>
              </a:rPr>
              <a:t>a: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00</a:t>
            </a:r>
            <a:endParaRPr sz="18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b: </a:t>
            </a:r>
            <a:r>
              <a:rPr sz="1800" spc="-25" dirty="0">
                <a:latin typeface="Times New Roman"/>
                <a:cs typeface="Times New Roman"/>
              </a:rPr>
              <a:t>10</a:t>
            </a:r>
            <a:endParaRPr sz="18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c: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01</a:t>
            </a:r>
            <a:endParaRPr sz="18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Times New Roman"/>
                <a:cs typeface="Times New Roman"/>
              </a:rPr>
              <a:t>d: </a:t>
            </a:r>
            <a:r>
              <a:rPr sz="1800" spc="-25" dirty="0">
                <a:latin typeface="Times New Roman"/>
                <a:cs typeface="Times New Roman"/>
              </a:rPr>
              <a:t>11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48455" y="2218944"/>
            <a:ext cx="1259205" cy="591820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805"/>
              </a:spcBef>
            </a:pPr>
            <a:r>
              <a:rPr sz="2400" b="1" spc="-20" dirty="0">
                <a:latin typeface="Times New Roman"/>
                <a:cs typeface="Times New Roman"/>
              </a:rPr>
              <a:t>a=00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82624" y="3579876"/>
            <a:ext cx="1259205" cy="589915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305435">
              <a:lnSpc>
                <a:spcPct val="100000"/>
              </a:lnSpc>
              <a:spcBef>
                <a:spcPts val="810"/>
              </a:spcBef>
            </a:pPr>
            <a:r>
              <a:rPr sz="2400" b="1" spc="-20" dirty="0">
                <a:latin typeface="Times New Roman"/>
                <a:cs typeface="Times New Roman"/>
              </a:rPr>
              <a:t>b=10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90544" y="5140452"/>
            <a:ext cx="1259205" cy="589915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313690">
              <a:lnSpc>
                <a:spcPct val="100000"/>
              </a:lnSpc>
              <a:spcBef>
                <a:spcPts val="810"/>
              </a:spcBef>
            </a:pPr>
            <a:r>
              <a:rPr sz="2400" b="1" spc="-20" dirty="0">
                <a:latin typeface="Times New Roman"/>
                <a:cs typeface="Times New Roman"/>
              </a:rPr>
              <a:t>d=11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7440" y="3557015"/>
            <a:ext cx="1259205" cy="591820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103505" rIns="0" bIns="0" rtlCol="0">
            <a:spAutoFit/>
          </a:bodyPr>
          <a:lstStyle/>
          <a:p>
            <a:pPr marL="323850">
              <a:lnSpc>
                <a:spcPct val="100000"/>
              </a:lnSpc>
              <a:spcBef>
                <a:spcPts val="815"/>
              </a:spcBef>
            </a:pPr>
            <a:r>
              <a:rPr sz="2400" b="1" spc="-20" dirty="0">
                <a:latin typeface="Times New Roman"/>
                <a:cs typeface="Times New Roman"/>
              </a:rPr>
              <a:t>c=01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82445" y="2477769"/>
            <a:ext cx="5068570" cy="2994025"/>
          </a:xfrm>
          <a:custGeom>
            <a:avLst/>
            <a:gdLst/>
            <a:ahLst/>
            <a:cxnLst/>
            <a:rect l="l" t="t" r="r" b="b"/>
            <a:pathLst>
              <a:path w="5068570" h="2994025">
                <a:moveTo>
                  <a:pt x="39624" y="1742313"/>
                </a:moveTo>
                <a:lnTo>
                  <a:pt x="37465" y="1691640"/>
                </a:lnTo>
                <a:lnTo>
                  <a:pt x="24765" y="1692148"/>
                </a:lnTo>
                <a:lnTo>
                  <a:pt x="26924" y="1742948"/>
                </a:lnTo>
                <a:lnTo>
                  <a:pt x="39624" y="1742313"/>
                </a:lnTo>
                <a:close/>
              </a:path>
              <a:path w="5068570" h="2994025">
                <a:moveTo>
                  <a:pt x="51816" y="1829308"/>
                </a:moveTo>
                <a:lnTo>
                  <a:pt x="47625" y="1809623"/>
                </a:lnTo>
                <a:lnTo>
                  <a:pt x="43815" y="1779651"/>
                </a:lnTo>
                <a:lnTo>
                  <a:pt x="31115" y="1781302"/>
                </a:lnTo>
                <a:lnTo>
                  <a:pt x="35052" y="1811147"/>
                </a:lnTo>
                <a:lnTo>
                  <a:pt x="39370" y="1831975"/>
                </a:lnTo>
                <a:lnTo>
                  <a:pt x="51816" y="1829308"/>
                </a:lnTo>
                <a:close/>
              </a:path>
              <a:path w="5068570" h="2994025">
                <a:moveTo>
                  <a:pt x="62103" y="950722"/>
                </a:moveTo>
                <a:lnTo>
                  <a:pt x="50165" y="946404"/>
                </a:lnTo>
                <a:lnTo>
                  <a:pt x="48514" y="950595"/>
                </a:lnTo>
                <a:lnTo>
                  <a:pt x="36830" y="995934"/>
                </a:lnTo>
                <a:lnTo>
                  <a:pt x="49022" y="999109"/>
                </a:lnTo>
                <a:lnTo>
                  <a:pt x="60579" y="954913"/>
                </a:lnTo>
                <a:lnTo>
                  <a:pt x="62103" y="950722"/>
                </a:lnTo>
                <a:close/>
              </a:path>
              <a:path w="5068570" h="2994025">
                <a:moveTo>
                  <a:pt x="73787" y="1914906"/>
                </a:moveTo>
                <a:lnTo>
                  <a:pt x="59944" y="1868043"/>
                </a:lnTo>
                <a:lnTo>
                  <a:pt x="59690" y="1866519"/>
                </a:lnTo>
                <a:lnTo>
                  <a:pt x="47244" y="1869186"/>
                </a:lnTo>
                <a:lnTo>
                  <a:pt x="47625" y="1870710"/>
                </a:lnTo>
                <a:lnTo>
                  <a:pt x="61595" y="1918462"/>
                </a:lnTo>
                <a:lnTo>
                  <a:pt x="73787" y="1914906"/>
                </a:lnTo>
                <a:close/>
              </a:path>
              <a:path w="5068570" h="2994025">
                <a:moveTo>
                  <a:pt x="75819" y="1029589"/>
                </a:moveTo>
                <a:lnTo>
                  <a:pt x="0" y="1022858"/>
                </a:lnTo>
                <a:lnTo>
                  <a:pt x="31115" y="1102106"/>
                </a:lnTo>
                <a:lnTo>
                  <a:pt x="69545" y="1039749"/>
                </a:lnTo>
                <a:lnTo>
                  <a:pt x="72834" y="1034415"/>
                </a:lnTo>
                <a:lnTo>
                  <a:pt x="75819" y="1029589"/>
                </a:lnTo>
                <a:close/>
              </a:path>
              <a:path w="5068570" h="2994025">
                <a:moveTo>
                  <a:pt x="95250" y="868807"/>
                </a:moveTo>
                <a:lnTo>
                  <a:pt x="83693" y="863600"/>
                </a:lnTo>
                <a:lnTo>
                  <a:pt x="66548" y="900811"/>
                </a:lnTo>
                <a:lnTo>
                  <a:pt x="62992" y="910463"/>
                </a:lnTo>
                <a:lnTo>
                  <a:pt x="74930" y="914781"/>
                </a:lnTo>
                <a:lnTo>
                  <a:pt x="78105" y="906018"/>
                </a:lnTo>
                <a:lnTo>
                  <a:pt x="95250" y="868807"/>
                </a:lnTo>
                <a:close/>
              </a:path>
              <a:path w="5068570" h="2994025">
                <a:moveTo>
                  <a:pt x="104902" y="1997075"/>
                </a:moveTo>
                <a:lnTo>
                  <a:pt x="98806" y="1983740"/>
                </a:lnTo>
                <a:lnTo>
                  <a:pt x="86233" y="1950339"/>
                </a:lnTo>
                <a:lnTo>
                  <a:pt x="74295" y="1954784"/>
                </a:lnTo>
                <a:lnTo>
                  <a:pt x="86868" y="1988312"/>
                </a:lnTo>
                <a:lnTo>
                  <a:pt x="93345" y="2002409"/>
                </a:lnTo>
                <a:lnTo>
                  <a:pt x="104902" y="1997075"/>
                </a:lnTo>
                <a:close/>
              </a:path>
              <a:path w="5068570" h="2994025">
                <a:moveTo>
                  <a:pt x="138430" y="792353"/>
                </a:moveTo>
                <a:lnTo>
                  <a:pt x="127762" y="785368"/>
                </a:lnTo>
                <a:lnTo>
                  <a:pt x="116586" y="802513"/>
                </a:lnTo>
                <a:lnTo>
                  <a:pt x="101600" y="829310"/>
                </a:lnTo>
                <a:lnTo>
                  <a:pt x="112649" y="835533"/>
                </a:lnTo>
                <a:lnTo>
                  <a:pt x="127254" y="809498"/>
                </a:lnTo>
                <a:lnTo>
                  <a:pt x="138430" y="792353"/>
                </a:lnTo>
                <a:close/>
              </a:path>
              <a:path w="5068570" h="2994025">
                <a:moveTo>
                  <a:pt x="143891" y="2076577"/>
                </a:moveTo>
                <a:lnTo>
                  <a:pt x="124841" y="2040890"/>
                </a:lnTo>
                <a:lnTo>
                  <a:pt x="120650" y="2031746"/>
                </a:lnTo>
                <a:lnTo>
                  <a:pt x="109093" y="2037080"/>
                </a:lnTo>
                <a:lnTo>
                  <a:pt x="113284" y="2046224"/>
                </a:lnTo>
                <a:lnTo>
                  <a:pt x="132588" y="2082546"/>
                </a:lnTo>
                <a:lnTo>
                  <a:pt x="143891" y="2076577"/>
                </a:lnTo>
                <a:close/>
              </a:path>
              <a:path w="5068570" h="2994025">
                <a:moveTo>
                  <a:pt x="188976" y="2152650"/>
                </a:moveTo>
                <a:lnTo>
                  <a:pt x="162306" y="2109343"/>
                </a:lnTo>
                <a:lnTo>
                  <a:pt x="151511" y="2115947"/>
                </a:lnTo>
                <a:lnTo>
                  <a:pt x="178181" y="2159254"/>
                </a:lnTo>
                <a:lnTo>
                  <a:pt x="188976" y="2152650"/>
                </a:lnTo>
                <a:close/>
              </a:path>
              <a:path w="5068570" h="2994025">
                <a:moveTo>
                  <a:pt x="189738" y="720344"/>
                </a:moveTo>
                <a:lnTo>
                  <a:pt x="179578" y="712724"/>
                </a:lnTo>
                <a:lnTo>
                  <a:pt x="148971" y="753237"/>
                </a:lnTo>
                <a:lnTo>
                  <a:pt x="159131" y="760857"/>
                </a:lnTo>
                <a:lnTo>
                  <a:pt x="189738" y="720344"/>
                </a:lnTo>
                <a:close/>
              </a:path>
              <a:path w="5068570" h="2994025">
                <a:moveTo>
                  <a:pt x="240284" y="2224278"/>
                </a:moveTo>
                <a:lnTo>
                  <a:pt x="227457" y="2207895"/>
                </a:lnTo>
                <a:lnTo>
                  <a:pt x="210566" y="2183638"/>
                </a:lnTo>
                <a:lnTo>
                  <a:pt x="200152" y="2190877"/>
                </a:lnTo>
                <a:lnTo>
                  <a:pt x="217043" y="2215261"/>
                </a:lnTo>
                <a:lnTo>
                  <a:pt x="230251" y="2232152"/>
                </a:lnTo>
                <a:lnTo>
                  <a:pt x="240284" y="2224278"/>
                </a:lnTo>
                <a:close/>
              </a:path>
              <a:path w="5068570" h="2994025">
                <a:moveTo>
                  <a:pt x="247523" y="653796"/>
                </a:moveTo>
                <a:lnTo>
                  <a:pt x="238379" y="645033"/>
                </a:lnTo>
                <a:lnTo>
                  <a:pt x="223901" y="660146"/>
                </a:lnTo>
                <a:lnTo>
                  <a:pt x="204216" y="683133"/>
                </a:lnTo>
                <a:lnTo>
                  <a:pt x="213868" y="691388"/>
                </a:lnTo>
                <a:lnTo>
                  <a:pt x="233045" y="668909"/>
                </a:lnTo>
                <a:lnTo>
                  <a:pt x="247523" y="653796"/>
                </a:lnTo>
                <a:close/>
              </a:path>
              <a:path w="5068570" h="2994025">
                <a:moveTo>
                  <a:pt x="296291" y="2292858"/>
                </a:moveTo>
                <a:lnTo>
                  <a:pt x="269494" y="2261743"/>
                </a:lnTo>
                <a:lnTo>
                  <a:pt x="263652" y="2254377"/>
                </a:lnTo>
                <a:lnTo>
                  <a:pt x="253746" y="2262124"/>
                </a:lnTo>
                <a:lnTo>
                  <a:pt x="259461" y="2269617"/>
                </a:lnTo>
                <a:lnTo>
                  <a:pt x="286766" y="2301113"/>
                </a:lnTo>
                <a:lnTo>
                  <a:pt x="296291" y="2292858"/>
                </a:lnTo>
                <a:close/>
              </a:path>
              <a:path w="5068570" h="2994025">
                <a:moveTo>
                  <a:pt x="310388" y="591439"/>
                </a:moveTo>
                <a:lnTo>
                  <a:pt x="301625" y="582168"/>
                </a:lnTo>
                <a:lnTo>
                  <a:pt x="267589" y="614426"/>
                </a:lnTo>
                <a:lnTo>
                  <a:pt x="264668" y="617474"/>
                </a:lnTo>
                <a:lnTo>
                  <a:pt x="273812" y="626237"/>
                </a:lnTo>
                <a:lnTo>
                  <a:pt x="276225" y="623570"/>
                </a:lnTo>
                <a:lnTo>
                  <a:pt x="310388" y="591439"/>
                </a:lnTo>
                <a:close/>
              </a:path>
              <a:path w="5068570" h="2994025">
                <a:moveTo>
                  <a:pt x="356362" y="2358009"/>
                </a:moveTo>
                <a:lnTo>
                  <a:pt x="321437" y="2321179"/>
                </a:lnTo>
                <a:lnTo>
                  <a:pt x="312166" y="2329942"/>
                </a:lnTo>
                <a:lnTo>
                  <a:pt x="347218" y="2366772"/>
                </a:lnTo>
                <a:lnTo>
                  <a:pt x="356362" y="2358009"/>
                </a:lnTo>
                <a:close/>
              </a:path>
              <a:path w="5068570" h="2994025">
                <a:moveTo>
                  <a:pt x="376936" y="533527"/>
                </a:moveTo>
                <a:lnTo>
                  <a:pt x="369189" y="523494"/>
                </a:lnTo>
                <a:lnTo>
                  <a:pt x="365887" y="526034"/>
                </a:lnTo>
                <a:lnTo>
                  <a:pt x="330200" y="556514"/>
                </a:lnTo>
                <a:lnTo>
                  <a:pt x="338455" y="566166"/>
                </a:lnTo>
                <a:lnTo>
                  <a:pt x="373761" y="535940"/>
                </a:lnTo>
                <a:lnTo>
                  <a:pt x="376936" y="533527"/>
                </a:lnTo>
                <a:close/>
              </a:path>
              <a:path w="5068570" h="2994025">
                <a:moveTo>
                  <a:pt x="419989" y="2419350"/>
                </a:moveTo>
                <a:lnTo>
                  <a:pt x="416179" y="2415921"/>
                </a:lnTo>
                <a:lnTo>
                  <a:pt x="383286" y="2384552"/>
                </a:lnTo>
                <a:lnTo>
                  <a:pt x="374523" y="2393696"/>
                </a:lnTo>
                <a:lnTo>
                  <a:pt x="407289" y="2425192"/>
                </a:lnTo>
                <a:lnTo>
                  <a:pt x="411607" y="2428875"/>
                </a:lnTo>
                <a:lnTo>
                  <a:pt x="419989" y="2419350"/>
                </a:lnTo>
                <a:close/>
              </a:path>
              <a:path w="5068570" h="2994025">
                <a:moveTo>
                  <a:pt x="447421" y="479679"/>
                </a:moveTo>
                <a:lnTo>
                  <a:pt x="440055" y="469392"/>
                </a:lnTo>
                <a:lnTo>
                  <a:pt x="420243" y="483489"/>
                </a:lnTo>
                <a:lnTo>
                  <a:pt x="399161" y="499999"/>
                </a:lnTo>
                <a:lnTo>
                  <a:pt x="407035" y="510032"/>
                </a:lnTo>
                <a:lnTo>
                  <a:pt x="427609" y="493903"/>
                </a:lnTo>
                <a:lnTo>
                  <a:pt x="447421" y="479679"/>
                </a:lnTo>
                <a:close/>
              </a:path>
              <a:path w="5068570" h="2994025">
                <a:moveTo>
                  <a:pt x="487045" y="2477135"/>
                </a:moveTo>
                <a:lnTo>
                  <a:pt x="471297" y="2464435"/>
                </a:lnTo>
                <a:lnTo>
                  <a:pt x="448564" y="2444496"/>
                </a:lnTo>
                <a:lnTo>
                  <a:pt x="440182" y="2454021"/>
                </a:lnTo>
                <a:lnTo>
                  <a:pt x="463042" y="2473960"/>
                </a:lnTo>
                <a:lnTo>
                  <a:pt x="479171" y="2487041"/>
                </a:lnTo>
                <a:lnTo>
                  <a:pt x="487045" y="2477135"/>
                </a:lnTo>
                <a:close/>
              </a:path>
              <a:path w="5068570" h="2994025">
                <a:moveTo>
                  <a:pt x="520446" y="429387"/>
                </a:moveTo>
                <a:lnTo>
                  <a:pt x="513461" y="418846"/>
                </a:lnTo>
                <a:lnTo>
                  <a:pt x="477647" y="442341"/>
                </a:lnTo>
                <a:lnTo>
                  <a:pt x="470916" y="447167"/>
                </a:lnTo>
                <a:lnTo>
                  <a:pt x="478409" y="457454"/>
                </a:lnTo>
                <a:lnTo>
                  <a:pt x="484632" y="452882"/>
                </a:lnTo>
                <a:lnTo>
                  <a:pt x="520446" y="429387"/>
                </a:lnTo>
                <a:close/>
              </a:path>
              <a:path w="5068570" h="2994025">
                <a:moveTo>
                  <a:pt x="556895" y="2531745"/>
                </a:moveTo>
                <a:lnTo>
                  <a:pt x="529590" y="2511425"/>
                </a:lnTo>
                <a:lnTo>
                  <a:pt x="516763" y="2501138"/>
                </a:lnTo>
                <a:lnTo>
                  <a:pt x="508762" y="2510917"/>
                </a:lnTo>
                <a:lnTo>
                  <a:pt x="521589" y="2521331"/>
                </a:lnTo>
                <a:lnTo>
                  <a:pt x="549402" y="2541905"/>
                </a:lnTo>
                <a:lnTo>
                  <a:pt x="556895" y="2531745"/>
                </a:lnTo>
                <a:close/>
              </a:path>
              <a:path w="5068570" h="2994025">
                <a:moveTo>
                  <a:pt x="595630" y="382524"/>
                </a:moveTo>
                <a:lnTo>
                  <a:pt x="589026" y="371729"/>
                </a:lnTo>
                <a:lnTo>
                  <a:pt x="545592" y="398018"/>
                </a:lnTo>
                <a:lnTo>
                  <a:pt x="552196" y="408813"/>
                </a:lnTo>
                <a:lnTo>
                  <a:pt x="595630" y="382524"/>
                </a:lnTo>
                <a:close/>
              </a:path>
              <a:path w="5068570" h="2994025">
                <a:moveTo>
                  <a:pt x="629158" y="2583053"/>
                </a:moveTo>
                <a:lnTo>
                  <a:pt x="590550" y="2556764"/>
                </a:lnTo>
                <a:lnTo>
                  <a:pt x="587502" y="2554478"/>
                </a:lnTo>
                <a:lnTo>
                  <a:pt x="579882" y="2564638"/>
                </a:lnTo>
                <a:lnTo>
                  <a:pt x="583057" y="2566924"/>
                </a:lnTo>
                <a:lnTo>
                  <a:pt x="622046" y="2593594"/>
                </a:lnTo>
                <a:lnTo>
                  <a:pt x="629158" y="2583053"/>
                </a:lnTo>
                <a:close/>
              </a:path>
              <a:path w="5068570" h="2994025">
                <a:moveTo>
                  <a:pt x="672846" y="338963"/>
                </a:moveTo>
                <a:lnTo>
                  <a:pt x="666623" y="327914"/>
                </a:lnTo>
                <a:lnTo>
                  <a:pt x="622300" y="352552"/>
                </a:lnTo>
                <a:lnTo>
                  <a:pt x="628523" y="363728"/>
                </a:lnTo>
                <a:lnTo>
                  <a:pt x="672846" y="338963"/>
                </a:lnTo>
                <a:close/>
              </a:path>
              <a:path w="5068570" h="2994025">
                <a:moveTo>
                  <a:pt x="703580" y="2631059"/>
                </a:moveTo>
                <a:lnTo>
                  <a:pt x="660527" y="2604135"/>
                </a:lnTo>
                <a:lnTo>
                  <a:pt x="653796" y="2614930"/>
                </a:lnTo>
                <a:lnTo>
                  <a:pt x="696849" y="2641854"/>
                </a:lnTo>
                <a:lnTo>
                  <a:pt x="703580" y="2631059"/>
                </a:lnTo>
                <a:close/>
              </a:path>
              <a:path w="5068570" h="2994025">
                <a:moveTo>
                  <a:pt x="751840" y="299085"/>
                </a:moveTo>
                <a:lnTo>
                  <a:pt x="746379" y="287528"/>
                </a:lnTo>
                <a:lnTo>
                  <a:pt x="736092" y="292354"/>
                </a:lnTo>
                <a:lnTo>
                  <a:pt x="700786" y="310388"/>
                </a:lnTo>
                <a:lnTo>
                  <a:pt x="706628" y="321691"/>
                </a:lnTo>
                <a:lnTo>
                  <a:pt x="741553" y="303784"/>
                </a:lnTo>
                <a:lnTo>
                  <a:pt x="751840" y="299085"/>
                </a:lnTo>
                <a:close/>
              </a:path>
              <a:path w="5068570" h="2994025">
                <a:moveTo>
                  <a:pt x="766699" y="1375791"/>
                </a:moveTo>
                <a:lnTo>
                  <a:pt x="761746" y="1364107"/>
                </a:lnTo>
                <a:lnTo>
                  <a:pt x="726694" y="1378966"/>
                </a:lnTo>
                <a:lnTo>
                  <a:pt x="714375" y="1349756"/>
                </a:lnTo>
                <a:lnTo>
                  <a:pt x="659003" y="1414526"/>
                </a:lnTo>
                <a:lnTo>
                  <a:pt x="743966" y="1419860"/>
                </a:lnTo>
                <a:lnTo>
                  <a:pt x="733717" y="1395603"/>
                </a:lnTo>
                <a:lnTo>
                  <a:pt x="731634" y="1390662"/>
                </a:lnTo>
                <a:lnTo>
                  <a:pt x="766699" y="1375791"/>
                </a:lnTo>
                <a:close/>
              </a:path>
              <a:path w="5068570" h="2994025">
                <a:moveTo>
                  <a:pt x="780034" y="2676017"/>
                </a:moveTo>
                <a:lnTo>
                  <a:pt x="736092" y="2650617"/>
                </a:lnTo>
                <a:lnTo>
                  <a:pt x="729742" y="2661666"/>
                </a:lnTo>
                <a:lnTo>
                  <a:pt x="773684" y="2687066"/>
                </a:lnTo>
                <a:lnTo>
                  <a:pt x="780034" y="2676017"/>
                </a:lnTo>
                <a:close/>
              </a:path>
              <a:path w="5068570" h="2994025">
                <a:moveTo>
                  <a:pt x="832358" y="261874"/>
                </a:moveTo>
                <a:lnTo>
                  <a:pt x="827278" y="250317"/>
                </a:lnTo>
                <a:lnTo>
                  <a:pt x="806958" y="259080"/>
                </a:lnTo>
                <a:lnTo>
                  <a:pt x="780796" y="271272"/>
                </a:lnTo>
                <a:lnTo>
                  <a:pt x="786257" y="282829"/>
                </a:lnTo>
                <a:lnTo>
                  <a:pt x="812038" y="270637"/>
                </a:lnTo>
                <a:lnTo>
                  <a:pt x="832358" y="261874"/>
                </a:lnTo>
                <a:close/>
              </a:path>
              <a:path w="5068570" h="2994025">
                <a:moveTo>
                  <a:pt x="848614" y="1341247"/>
                </a:moveTo>
                <a:lnTo>
                  <a:pt x="843661" y="1329436"/>
                </a:lnTo>
                <a:lnTo>
                  <a:pt x="796925" y="1349248"/>
                </a:lnTo>
                <a:lnTo>
                  <a:pt x="801878" y="1360932"/>
                </a:lnTo>
                <a:lnTo>
                  <a:pt x="848614" y="1341247"/>
                </a:lnTo>
                <a:close/>
              </a:path>
              <a:path w="5068570" h="2994025">
                <a:moveTo>
                  <a:pt x="858266" y="2717800"/>
                </a:moveTo>
                <a:lnTo>
                  <a:pt x="813435" y="2694051"/>
                </a:lnTo>
                <a:lnTo>
                  <a:pt x="807466" y="2705227"/>
                </a:lnTo>
                <a:lnTo>
                  <a:pt x="852424" y="2728976"/>
                </a:lnTo>
                <a:lnTo>
                  <a:pt x="858266" y="2717800"/>
                </a:lnTo>
                <a:close/>
              </a:path>
              <a:path w="5068570" h="2994025">
                <a:moveTo>
                  <a:pt x="914146" y="227838"/>
                </a:moveTo>
                <a:lnTo>
                  <a:pt x="909574" y="215900"/>
                </a:lnTo>
                <a:lnTo>
                  <a:pt x="880110" y="227457"/>
                </a:lnTo>
                <a:lnTo>
                  <a:pt x="862330" y="235204"/>
                </a:lnTo>
                <a:lnTo>
                  <a:pt x="867283" y="246888"/>
                </a:lnTo>
                <a:lnTo>
                  <a:pt x="884809" y="239395"/>
                </a:lnTo>
                <a:lnTo>
                  <a:pt x="914146" y="227838"/>
                </a:lnTo>
                <a:close/>
              </a:path>
              <a:path w="5068570" h="2994025">
                <a:moveTo>
                  <a:pt x="930656" y="1307211"/>
                </a:moveTo>
                <a:lnTo>
                  <a:pt x="925830" y="1295527"/>
                </a:lnTo>
                <a:lnTo>
                  <a:pt x="878840" y="1314704"/>
                </a:lnTo>
                <a:lnTo>
                  <a:pt x="883666" y="1326515"/>
                </a:lnTo>
                <a:lnTo>
                  <a:pt x="930656" y="1307211"/>
                </a:lnTo>
                <a:close/>
              </a:path>
              <a:path w="5068570" h="2994025">
                <a:moveTo>
                  <a:pt x="938149" y="2755900"/>
                </a:moveTo>
                <a:lnTo>
                  <a:pt x="931164" y="2752864"/>
                </a:lnTo>
                <a:lnTo>
                  <a:pt x="892429" y="2734183"/>
                </a:lnTo>
                <a:lnTo>
                  <a:pt x="886968" y="2745613"/>
                </a:lnTo>
                <a:lnTo>
                  <a:pt x="925703" y="2764282"/>
                </a:lnTo>
                <a:lnTo>
                  <a:pt x="932942" y="2767457"/>
                </a:lnTo>
                <a:lnTo>
                  <a:pt x="938149" y="2755900"/>
                </a:lnTo>
                <a:close/>
              </a:path>
              <a:path w="5068570" h="2994025">
                <a:moveTo>
                  <a:pt x="997204" y="196596"/>
                </a:moveTo>
                <a:lnTo>
                  <a:pt x="992886" y="184531"/>
                </a:lnTo>
                <a:lnTo>
                  <a:pt x="955167" y="197993"/>
                </a:lnTo>
                <a:lnTo>
                  <a:pt x="945007" y="202057"/>
                </a:lnTo>
                <a:lnTo>
                  <a:pt x="949579" y="213868"/>
                </a:lnTo>
                <a:lnTo>
                  <a:pt x="959485" y="209931"/>
                </a:lnTo>
                <a:lnTo>
                  <a:pt x="997204" y="196596"/>
                </a:lnTo>
                <a:close/>
              </a:path>
              <a:path w="5068570" h="2994025">
                <a:moveTo>
                  <a:pt x="1012952" y="1273556"/>
                </a:moveTo>
                <a:lnTo>
                  <a:pt x="1008126" y="1261872"/>
                </a:lnTo>
                <a:lnTo>
                  <a:pt x="961136" y="1281049"/>
                </a:lnTo>
                <a:lnTo>
                  <a:pt x="965962" y="1292860"/>
                </a:lnTo>
                <a:lnTo>
                  <a:pt x="1012952" y="1273556"/>
                </a:lnTo>
                <a:close/>
              </a:path>
              <a:path w="5068570" h="2994025">
                <a:moveTo>
                  <a:pt x="1019556" y="2790952"/>
                </a:moveTo>
                <a:lnTo>
                  <a:pt x="1005459" y="2785364"/>
                </a:lnTo>
                <a:lnTo>
                  <a:pt x="972947" y="2771140"/>
                </a:lnTo>
                <a:lnTo>
                  <a:pt x="967867" y="2782824"/>
                </a:lnTo>
                <a:lnTo>
                  <a:pt x="1000252" y="2797048"/>
                </a:lnTo>
                <a:lnTo>
                  <a:pt x="1014857" y="2802763"/>
                </a:lnTo>
                <a:lnTo>
                  <a:pt x="1019556" y="2790952"/>
                </a:lnTo>
                <a:close/>
              </a:path>
              <a:path w="5068570" h="2994025">
                <a:moveTo>
                  <a:pt x="1081151" y="168148"/>
                </a:moveTo>
                <a:lnTo>
                  <a:pt x="1077341" y="156083"/>
                </a:lnTo>
                <a:lnTo>
                  <a:pt x="1032129" y="170561"/>
                </a:lnTo>
                <a:lnTo>
                  <a:pt x="1028827" y="171831"/>
                </a:lnTo>
                <a:lnTo>
                  <a:pt x="1033018" y="183769"/>
                </a:lnTo>
                <a:lnTo>
                  <a:pt x="1081151" y="168148"/>
                </a:lnTo>
                <a:close/>
              </a:path>
              <a:path w="5068570" h="2994025">
                <a:moveTo>
                  <a:pt x="1095121" y="1240028"/>
                </a:moveTo>
                <a:lnTo>
                  <a:pt x="1090549" y="1228217"/>
                </a:lnTo>
                <a:lnTo>
                  <a:pt x="1084834" y="1230376"/>
                </a:lnTo>
                <a:lnTo>
                  <a:pt x="1043432" y="1247394"/>
                </a:lnTo>
                <a:lnTo>
                  <a:pt x="1048258" y="1259078"/>
                </a:lnTo>
                <a:lnTo>
                  <a:pt x="1089660" y="1242187"/>
                </a:lnTo>
                <a:lnTo>
                  <a:pt x="1095121" y="1240028"/>
                </a:lnTo>
                <a:close/>
              </a:path>
              <a:path w="5068570" h="2994025">
                <a:moveTo>
                  <a:pt x="1102360" y="2822702"/>
                </a:moveTo>
                <a:lnTo>
                  <a:pt x="1081151" y="2815209"/>
                </a:lnTo>
                <a:lnTo>
                  <a:pt x="1054989" y="2804922"/>
                </a:lnTo>
                <a:lnTo>
                  <a:pt x="1050290" y="2816733"/>
                </a:lnTo>
                <a:lnTo>
                  <a:pt x="1076579" y="2827147"/>
                </a:lnTo>
                <a:lnTo>
                  <a:pt x="1098042" y="2834640"/>
                </a:lnTo>
                <a:lnTo>
                  <a:pt x="1102360" y="2822702"/>
                </a:lnTo>
                <a:close/>
              </a:path>
              <a:path w="5068570" h="2994025">
                <a:moveTo>
                  <a:pt x="1166114" y="142621"/>
                </a:moveTo>
                <a:lnTo>
                  <a:pt x="1162558" y="130429"/>
                </a:lnTo>
                <a:lnTo>
                  <a:pt x="1113790" y="144399"/>
                </a:lnTo>
                <a:lnTo>
                  <a:pt x="1117346" y="156591"/>
                </a:lnTo>
                <a:lnTo>
                  <a:pt x="1166114" y="142621"/>
                </a:lnTo>
                <a:close/>
              </a:path>
              <a:path w="5068570" h="2994025">
                <a:moveTo>
                  <a:pt x="1178052" y="1207897"/>
                </a:moveTo>
                <a:lnTo>
                  <a:pt x="1173480" y="1196086"/>
                </a:lnTo>
                <a:lnTo>
                  <a:pt x="1126109" y="1214374"/>
                </a:lnTo>
                <a:lnTo>
                  <a:pt x="1130681" y="1226312"/>
                </a:lnTo>
                <a:lnTo>
                  <a:pt x="1178052" y="1207897"/>
                </a:lnTo>
                <a:close/>
              </a:path>
              <a:path w="5068570" h="2994025">
                <a:moveTo>
                  <a:pt x="1186307" y="2851150"/>
                </a:moveTo>
                <a:lnTo>
                  <a:pt x="1158367" y="2842387"/>
                </a:lnTo>
                <a:lnTo>
                  <a:pt x="1138301" y="2835275"/>
                </a:lnTo>
                <a:lnTo>
                  <a:pt x="1133983" y="2847340"/>
                </a:lnTo>
                <a:lnTo>
                  <a:pt x="1154176" y="2854452"/>
                </a:lnTo>
                <a:lnTo>
                  <a:pt x="1182497" y="2863215"/>
                </a:lnTo>
                <a:lnTo>
                  <a:pt x="1186307" y="2851150"/>
                </a:lnTo>
                <a:close/>
              </a:path>
              <a:path w="5068570" h="2994025">
                <a:moveTo>
                  <a:pt x="1251839" y="119761"/>
                </a:moveTo>
                <a:lnTo>
                  <a:pt x="1248664" y="107569"/>
                </a:lnTo>
                <a:lnTo>
                  <a:pt x="1199515" y="120015"/>
                </a:lnTo>
                <a:lnTo>
                  <a:pt x="1202563" y="132334"/>
                </a:lnTo>
                <a:lnTo>
                  <a:pt x="1251839" y="119761"/>
                </a:lnTo>
                <a:close/>
              </a:path>
              <a:path w="5068570" h="2994025">
                <a:moveTo>
                  <a:pt x="1261237" y="1176655"/>
                </a:moveTo>
                <a:lnTo>
                  <a:pt x="1256792" y="1164717"/>
                </a:lnTo>
                <a:lnTo>
                  <a:pt x="1209167" y="1182497"/>
                </a:lnTo>
                <a:lnTo>
                  <a:pt x="1213612" y="1194308"/>
                </a:lnTo>
                <a:lnTo>
                  <a:pt x="1261237" y="1176655"/>
                </a:lnTo>
                <a:close/>
              </a:path>
              <a:path w="5068570" h="2994025">
                <a:moveTo>
                  <a:pt x="1271270" y="2876169"/>
                </a:moveTo>
                <a:lnTo>
                  <a:pt x="1236980" y="2866898"/>
                </a:lnTo>
                <a:lnTo>
                  <a:pt x="1222629" y="2862453"/>
                </a:lnTo>
                <a:lnTo>
                  <a:pt x="1218819" y="2874645"/>
                </a:lnTo>
                <a:lnTo>
                  <a:pt x="1233170" y="2879090"/>
                </a:lnTo>
                <a:lnTo>
                  <a:pt x="1267968" y="2888488"/>
                </a:lnTo>
                <a:lnTo>
                  <a:pt x="1271270" y="2876169"/>
                </a:lnTo>
                <a:close/>
              </a:path>
              <a:path w="5068570" h="2994025">
                <a:moveTo>
                  <a:pt x="1338326" y="99949"/>
                </a:moveTo>
                <a:lnTo>
                  <a:pt x="1335532" y="87503"/>
                </a:lnTo>
                <a:lnTo>
                  <a:pt x="1286002" y="98552"/>
                </a:lnTo>
                <a:lnTo>
                  <a:pt x="1288669" y="110871"/>
                </a:lnTo>
                <a:lnTo>
                  <a:pt x="1338326" y="99949"/>
                </a:lnTo>
                <a:close/>
              </a:path>
              <a:path w="5068570" h="2994025">
                <a:moveTo>
                  <a:pt x="1344676" y="1146429"/>
                </a:moveTo>
                <a:lnTo>
                  <a:pt x="1340485" y="1134364"/>
                </a:lnTo>
                <a:lnTo>
                  <a:pt x="1300734" y="1148334"/>
                </a:lnTo>
                <a:lnTo>
                  <a:pt x="1292479" y="1151382"/>
                </a:lnTo>
                <a:lnTo>
                  <a:pt x="1296924" y="1163320"/>
                </a:lnTo>
                <a:lnTo>
                  <a:pt x="1305179" y="1160272"/>
                </a:lnTo>
                <a:lnTo>
                  <a:pt x="1344676" y="1146429"/>
                </a:lnTo>
                <a:close/>
              </a:path>
              <a:path w="5068570" h="2994025">
                <a:moveTo>
                  <a:pt x="1357249" y="2897886"/>
                </a:moveTo>
                <a:lnTo>
                  <a:pt x="1316609" y="2888488"/>
                </a:lnTo>
                <a:lnTo>
                  <a:pt x="1308100" y="2886202"/>
                </a:lnTo>
                <a:lnTo>
                  <a:pt x="1304798" y="2898394"/>
                </a:lnTo>
                <a:lnTo>
                  <a:pt x="1313307" y="2900807"/>
                </a:lnTo>
                <a:lnTo>
                  <a:pt x="1354455" y="2910205"/>
                </a:lnTo>
                <a:lnTo>
                  <a:pt x="1357249" y="2897886"/>
                </a:lnTo>
                <a:close/>
              </a:path>
              <a:path w="5068570" h="2994025">
                <a:moveTo>
                  <a:pt x="1425321" y="82931"/>
                </a:moveTo>
                <a:lnTo>
                  <a:pt x="1423035" y="70485"/>
                </a:lnTo>
                <a:lnTo>
                  <a:pt x="1373124" y="79883"/>
                </a:lnTo>
                <a:lnTo>
                  <a:pt x="1375410" y="92329"/>
                </a:lnTo>
                <a:lnTo>
                  <a:pt x="1425321" y="82931"/>
                </a:lnTo>
                <a:close/>
              </a:path>
              <a:path w="5068570" h="2994025">
                <a:moveTo>
                  <a:pt x="1428496" y="1117346"/>
                </a:moveTo>
                <a:lnTo>
                  <a:pt x="1424559" y="1105281"/>
                </a:lnTo>
                <a:lnTo>
                  <a:pt x="1409319" y="1110234"/>
                </a:lnTo>
                <a:lnTo>
                  <a:pt x="1376426" y="1121791"/>
                </a:lnTo>
                <a:lnTo>
                  <a:pt x="1380617" y="1133729"/>
                </a:lnTo>
                <a:lnTo>
                  <a:pt x="1413637" y="1122172"/>
                </a:lnTo>
                <a:lnTo>
                  <a:pt x="1428496" y="1117346"/>
                </a:lnTo>
                <a:close/>
              </a:path>
              <a:path w="5068570" h="2994025">
                <a:moveTo>
                  <a:pt x="1443990" y="2915920"/>
                </a:moveTo>
                <a:lnTo>
                  <a:pt x="1397254" y="2907157"/>
                </a:lnTo>
                <a:lnTo>
                  <a:pt x="1394333" y="2906395"/>
                </a:lnTo>
                <a:lnTo>
                  <a:pt x="1391539" y="2918841"/>
                </a:lnTo>
                <a:lnTo>
                  <a:pt x="1394460" y="2919476"/>
                </a:lnTo>
                <a:lnTo>
                  <a:pt x="1441704" y="2928493"/>
                </a:lnTo>
                <a:lnTo>
                  <a:pt x="1443990" y="2915920"/>
                </a:lnTo>
                <a:close/>
              </a:path>
              <a:path w="5068570" h="2994025">
                <a:moveTo>
                  <a:pt x="1512951" y="1089660"/>
                </a:moveTo>
                <a:lnTo>
                  <a:pt x="1509014" y="1077595"/>
                </a:lnTo>
                <a:lnTo>
                  <a:pt x="1460754" y="1093343"/>
                </a:lnTo>
                <a:lnTo>
                  <a:pt x="1464691" y="1105408"/>
                </a:lnTo>
                <a:lnTo>
                  <a:pt x="1512951" y="1089660"/>
                </a:lnTo>
                <a:close/>
              </a:path>
              <a:path w="5068570" h="2994025">
                <a:moveTo>
                  <a:pt x="1512951" y="68834"/>
                </a:moveTo>
                <a:lnTo>
                  <a:pt x="1510919" y="56388"/>
                </a:lnTo>
                <a:lnTo>
                  <a:pt x="1460754" y="64135"/>
                </a:lnTo>
                <a:lnTo>
                  <a:pt x="1462659" y="76708"/>
                </a:lnTo>
                <a:lnTo>
                  <a:pt x="1512951" y="68834"/>
                </a:lnTo>
                <a:close/>
              </a:path>
              <a:path w="5068570" h="2994025">
                <a:moveTo>
                  <a:pt x="1531493" y="2930398"/>
                </a:moveTo>
                <a:lnTo>
                  <a:pt x="1481201" y="2922905"/>
                </a:lnTo>
                <a:lnTo>
                  <a:pt x="1479283" y="2935478"/>
                </a:lnTo>
                <a:lnTo>
                  <a:pt x="1529588" y="2942971"/>
                </a:lnTo>
                <a:lnTo>
                  <a:pt x="1531493" y="2930398"/>
                </a:lnTo>
                <a:close/>
              </a:path>
              <a:path w="5068570" h="2994025">
                <a:moveTo>
                  <a:pt x="1597914" y="1063879"/>
                </a:moveTo>
                <a:lnTo>
                  <a:pt x="1594231" y="1051699"/>
                </a:lnTo>
                <a:lnTo>
                  <a:pt x="1545590" y="1066292"/>
                </a:lnTo>
                <a:lnTo>
                  <a:pt x="1549273" y="1078484"/>
                </a:lnTo>
                <a:lnTo>
                  <a:pt x="1597914" y="1063879"/>
                </a:lnTo>
                <a:close/>
              </a:path>
              <a:path w="5068570" h="2994025">
                <a:moveTo>
                  <a:pt x="1600835" y="57785"/>
                </a:moveTo>
                <a:lnTo>
                  <a:pt x="1599311" y="45212"/>
                </a:lnTo>
                <a:lnTo>
                  <a:pt x="1548892" y="51308"/>
                </a:lnTo>
                <a:lnTo>
                  <a:pt x="1550416" y="63881"/>
                </a:lnTo>
                <a:lnTo>
                  <a:pt x="1600835" y="57785"/>
                </a:lnTo>
                <a:close/>
              </a:path>
              <a:path w="5068570" h="2994025">
                <a:moveTo>
                  <a:pt x="1619504" y="2941066"/>
                </a:moveTo>
                <a:lnTo>
                  <a:pt x="1568958" y="2935605"/>
                </a:lnTo>
                <a:lnTo>
                  <a:pt x="1567561" y="2948178"/>
                </a:lnTo>
                <a:lnTo>
                  <a:pt x="1618107" y="2953639"/>
                </a:lnTo>
                <a:lnTo>
                  <a:pt x="1619504" y="2941066"/>
                </a:lnTo>
                <a:close/>
              </a:path>
              <a:path w="5068570" h="2994025">
                <a:moveTo>
                  <a:pt x="1683258" y="1039749"/>
                </a:moveTo>
                <a:lnTo>
                  <a:pt x="1679956" y="1027557"/>
                </a:lnTo>
                <a:lnTo>
                  <a:pt x="1630934" y="1040765"/>
                </a:lnTo>
                <a:lnTo>
                  <a:pt x="1634236" y="1053084"/>
                </a:lnTo>
                <a:lnTo>
                  <a:pt x="1683258" y="1039749"/>
                </a:lnTo>
                <a:close/>
              </a:path>
              <a:path w="5068570" h="2994025">
                <a:moveTo>
                  <a:pt x="1689227" y="49784"/>
                </a:moveTo>
                <a:lnTo>
                  <a:pt x="1688084" y="37084"/>
                </a:lnTo>
                <a:lnTo>
                  <a:pt x="1637538" y="41529"/>
                </a:lnTo>
                <a:lnTo>
                  <a:pt x="1638554" y="54229"/>
                </a:lnTo>
                <a:lnTo>
                  <a:pt x="1689227" y="49784"/>
                </a:lnTo>
                <a:close/>
              </a:path>
              <a:path w="5068570" h="2994025">
                <a:moveTo>
                  <a:pt x="1707769" y="2947797"/>
                </a:moveTo>
                <a:lnTo>
                  <a:pt x="1657096" y="2944495"/>
                </a:lnTo>
                <a:lnTo>
                  <a:pt x="1656334" y="2957195"/>
                </a:lnTo>
                <a:lnTo>
                  <a:pt x="1707007" y="2960497"/>
                </a:lnTo>
                <a:lnTo>
                  <a:pt x="1707769" y="2947797"/>
                </a:lnTo>
                <a:close/>
              </a:path>
              <a:path w="5068570" h="2994025">
                <a:moveTo>
                  <a:pt x="1769110" y="1017397"/>
                </a:moveTo>
                <a:lnTo>
                  <a:pt x="1766189" y="1005078"/>
                </a:lnTo>
                <a:lnTo>
                  <a:pt x="1738757" y="1011555"/>
                </a:lnTo>
                <a:lnTo>
                  <a:pt x="1716786" y="1017524"/>
                </a:lnTo>
                <a:lnTo>
                  <a:pt x="1720088" y="1029843"/>
                </a:lnTo>
                <a:lnTo>
                  <a:pt x="1742059" y="1023874"/>
                </a:lnTo>
                <a:lnTo>
                  <a:pt x="1769110" y="1017397"/>
                </a:lnTo>
                <a:close/>
              </a:path>
              <a:path w="5068570" h="2994025">
                <a:moveTo>
                  <a:pt x="1777746" y="44831"/>
                </a:moveTo>
                <a:lnTo>
                  <a:pt x="1777111" y="32131"/>
                </a:lnTo>
                <a:lnTo>
                  <a:pt x="1726311" y="34925"/>
                </a:lnTo>
                <a:lnTo>
                  <a:pt x="1727073" y="47498"/>
                </a:lnTo>
                <a:lnTo>
                  <a:pt x="1777746" y="44831"/>
                </a:lnTo>
                <a:close/>
              </a:path>
              <a:path w="5068570" h="2994025">
                <a:moveTo>
                  <a:pt x="1809115" y="2957195"/>
                </a:moveTo>
                <a:lnTo>
                  <a:pt x="1794433" y="2949448"/>
                </a:lnTo>
                <a:lnTo>
                  <a:pt x="1733804" y="2917444"/>
                </a:lnTo>
                <a:lnTo>
                  <a:pt x="1732153" y="2993644"/>
                </a:lnTo>
                <a:lnTo>
                  <a:pt x="1798650" y="2962148"/>
                </a:lnTo>
                <a:lnTo>
                  <a:pt x="1809115" y="2957195"/>
                </a:lnTo>
                <a:close/>
              </a:path>
              <a:path w="5068570" h="2994025">
                <a:moveTo>
                  <a:pt x="1855470" y="997077"/>
                </a:moveTo>
                <a:lnTo>
                  <a:pt x="1852930" y="984631"/>
                </a:lnTo>
                <a:lnTo>
                  <a:pt x="1850009" y="985139"/>
                </a:lnTo>
                <a:lnTo>
                  <a:pt x="1803273" y="996315"/>
                </a:lnTo>
                <a:lnTo>
                  <a:pt x="1806194" y="1008634"/>
                </a:lnTo>
                <a:lnTo>
                  <a:pt x="1853057" y="997458"/>
                </a:lnTo>
                <a:lnTo>
                  <a:pt x="1855470" y="997077"/>
                </a:lnTo>
                <a:close/>
              </a:path>
              <a:path w="5068570" h="2994025">
                <a:moveTo>
                  <a:pt x="1866392" y="43180"/>
                </a:moveTo>
                <a:lnTo>
                  <a:pt x="1866138" y="30480"/>
                </a:lnTo>
                <a:lnTo>
                  <a:pt x="1815338" y="31369"/>
                </a:lnTo>
                <a:lnTo>
                  <a:pt x="1815592" y="44069"/>
                </a:lnTo>
                <a:lnTo>
                  <a:pt x="1866392" y="43180"/>
                </a:lnTo>
                <a:close/>
              </a:path>
              <a:path w="5068570" h="2994025">
                <a:moveTo>
                  <a:pt x="1942592" y="979424"/>
                </a:moveTo>
                <a:lnTo>
                  <a:pt x="1940052" y="966978"/>
                </a:lnTo>
                <a:lnTo>
                  <a:pt x="1890268" y="977011"/>
                </a:lnTo>
                <a:lnTo>
                  <a:pt x="1892808" y="989457"/>
                </a:lnTo>
                <a:lnTo>
                  <a:pt x="1942592" y="979424"/>
                </a:lnTo>
                <a:close/>
              </a:path>
              <a:path w="5068570" h="2994025">
                <a:moveTo>
                  <a:pt x="2029968" y="964184"/>
                </a:moveTo>
                <a:lnTo>
                  <a:pt x="2027809" y="951738"/>
                </a:lnTo>
                <a:lnTo>
                  <a:pt x="1977771" y="959866"/>
                </a:lnTo>
                <a:lnTo>
                  <a:pt x="1979803" y="972439"/>
                </a:lnTo>
                <a:lnTo>
                  <a:pt x="2029968" y="964184"/>
                </a:lnTo>
                <a:close/>
              </a:path>
              <a:path w="5068570" h="2994025">
                <a:moveTo>
                  <a:pt x="2117598" y="951484"/>
                </a:moveTo>
                <a:lnTo>
                  <a:pt x="2116074" y="938911"/>
                </a:lnTo>
                <a:lnTo>
                  <a:pt x="2075307" y="943864"/>
                </a:lnTo>
                <a:lnTo>
                  <a:pt x="2065401" y="945515"/>
                </a:lnTo>
                <a:lnTo>
                  <a:pt x="2067560" y="958088"/>
                </a:lnTo>
                <a:lnTo>
                  <a:pt x="2077339" y="956437"/>
                </a:lnTo>
                <a:lnTo>
                  <a:pt x="2117598" y="951484"/>
                </a:lnTo>
                <a:close/>
              </a:path>
              <a:path w="5068570" h="2994025">
                <a:moveTo>
                  <a:pt x="2205609" y="941197"/>
                </a:moveTo>
                <a:lnTo>
                  <a:pt x="2204593" y="928497"/>
                </a:lnTo>
                <a:lnTo>
                  <a:pt x="2189353" y="929767"/>
                </a:lnTo>
                <a:lnTo>
                  <a:pt x="2153920" y="934212"/>
                </a:lnTo>
                <a:lnTo>
                  <a:pt x="2155444" y="946785"/>
                </a:lnTo>
                <a:lnTo>
                  <a:pt x="2190877" y="942340"/>
                </a:lnTo>
                <a:lnTo>
                  <a:pt x="2205609" y="941197"/>
                </a:lnTo>
                <a:close/>
              </a:path>
              <a:path w="5068570" h="2994025">
                <a:moveTo>
                  <a:pt x="2294255" y="934085"/>
                </a:moveTo>
                <a:lnTo>
                  <a:pt x="2293239" y="921385"/>
                </a:lnTo>
                <a:lnTo>
                  <a:pt x="2242566" y="925449"/>
                </a:lnTo>
                <a:lnTo>
                  <a:pt x="2243582" y="938149"/>
                </a:lnTo>
                <a:lnTo>
                  <a:pt x="2294255" y="934085"/>
                </a:lnTo>
                <a:close/>
              </a:path>
              <a:path w="5068570" h="2994025">
                <a:moveTo>
                  <a:pt x="2382774" y="930402"/>
                </a:moveTo>
                <a:lnTo>
                  <a:pt x="2382393" y="917702"/>
                </a:lnTo>
                <a:lnTo>
                  <a:pt x="2331593" y="919480"/>
                </a:lnTo>
                <a:lnTo>
                  <a:pt x="2331974" y="932180"/>
                </a:lnTo>
                <a:lnTo>
                  <a:pt x="2382774" y="930402"/>
                </a:lnTo>
                <a:close/>
              </a:path>
              <a:path w="5068570" h="2994025">
                <a:moveTo>
                  <a:pt x="2471547" y="916813"/>
                </a:moveTo>
                <a:lnTo>
                  <a:pt x="2420366" y="916305"/>
                </a:lnTo>
                <a:lnTo>
                  <a:pt x="2420874" y="929005"/>
                </a:lnTo>
                <a:lnTo>
                  <a:pt x="2471420" y="929513"/>
                </a:lnTo>
                <a:lnTo>
                  <a:pt x="2471547" y="916813"/>
                </a:lnTo>
                <a:close/>
              </a:path>
              <a:path w="5068570" h="2994025">
                <a:moveTo>
                  <a:pt x="2560701" y="918718"/>
                </a:moveTo>
                <a:lnTo>
                  <a:pt x="2538476" y="917575"/>
                </a:lnTo>
                <a:lnTo>
                  <a:pt x="2509647" y="917194"/>
                </a:lnTo>
                <a:lnTo>
                  <a:pt x="2509520" y="929894"/>
                </a:lnTo>
                <a:lnTo>
                  <a:pt x="2538349" y="930275"/>
                </a:lnTo>
                <a:lnTo>
                  <a:pt x="2559939" y="931418"/>
                </a:lnTo>
                <a:lnTo>
                  <a:pt x="2560701" y="918718"/>
                </a:lnTo>
                <a:close/>
              </a:path>
              <a:path w="5068570" h="2994025">
                <a:moveTo>
                  <a:pt x="2649474" y="923417"/>
                </a:moveTo>
                <a:lnTo>
                  <a:pt x="2598674" y="920750"/>
                </a:lnTo>
                <a:lnTo>
                  <a:pt x="2598039" y="933450"/>
                </a:lnTo>
                <a:lnTo>
                  <a:pt x="2648712" y="936117"/>
                </a:lnTo>
                <a:lnTo>
                  <a:pt x="2649474" y="923417"/>
                </a:lnTo>
                <a:close/>
              </a:path>
              <a:path w="5068570" h="2994025">
                <a:moveTo>
                  <a:pt x="2738247" y="931418"/>
                </a:moveTo>
                <a:lnTo>
                  <a:pt x="2687574" y="926719"/>
                </a:lnTo>
                <a:lnTo>
                  <a:pt x="2686431" y="939292"/>
                </a:lnTo>
                <a:lnTo>
                  <a:pt x="2736977" y="944118"/>
                </a:lnTo>
                <a:lnTo>
                  <a:pt x="2738247" y="931418"/>
                </a:lnTo>
                <a:close/>
              </a:path>
              <a:path w="5068570" h="2994025">
                <a:moveTo>
                  <a:pt x="2826766" y="941578"/>
                </a:moveTo>
                <a:lnTo>
                  <a:pt x="2776093" y="934974"/>
                </a:lnTo>
                <a:lnTo>
                  <a:pt x="2774950" y="947674"/>
                </a:lnTo>
                <a:lnTo>
                  <a:pt x="2825115" y="954151"/>
                </a:lnTo>
                <a:lnTo>
                  <a:pt x="2826766" y="941578"/>
                </a:lnTo>
                <a:close/>
              </a:path>
              <a:path w="5068570" h="2994025">
                <a:moveTo>
                  <a:pt x="2915031" y="953516"/>
                </a:moveTo>
                <a:lnTo>
                  <a:pt x="2897886" y="950722"/>
                </a:lnTo>
                <a:lnTo>
                  <a:pt x="2864485" y="946404"/>
                </a:lnTo>
                <a:lnTo>
                  <a:pt x="2862961" y="958977"/>
                </a:lnTo>
                <a:lnTo>
                  <a:pt x="2896235" y="963295"/>
                </a:lnTo>
                <a:lnTo>
                  <a:pt x="2912999" y="966089"/>
                </a:lnTo>
                <a:lnTo>
                  <a:pt x="2915031" y="953516"/>
                </a:lnTo>
                <a:close/>
              </a:path>
              <a:path w="5068570" h="2994025">
                <a:moveTo>
                  <a:pt x="3002788" y="967867"/>
                </a:moveTo>
                <a:lnTo>
                  <a:pt x="2952623" y="959612"/>
                </a:lnTo>
                <a:lnTo>
                  <a:pt x="2950591" y="972185"/>
                </a:lnTo>
                <a:lnTo>
                  <a:pt x="3000756" y="980313"/>
                </a:lnTo>
                <a:lnTo>
                  <a:pt x="3002788" y="967867"/>
                </a:lnTo>
                <a:close/>
              </a:path>
              <a:path w="5068570" h="2994025">
                <a:moveTo>
                  <a:pt x="3090291" y="984123"/>
                </a:moveTo>
                <a:lnTo>
                  <a:pt x="3040507" y="974598"/>
                </a:lnTo>
                <a:lnTo>
                  <a:pt x="3038094" y="987044"/>
                </a:lnTo>
                <a:lnTo>
                  <a:pt x="3088005" y="996569"/>
                </a:lnTo>
                <a:lnTo>
                  <a:pt x="3090291" y="984123"/>
                </a:lnTo>
                <a:close/>
              </a:path>
              <a:path w="5068570" h="2994025">
                <a:moveTo>
                  <a:pt x="3177667" y="1001903"/>
                </a:moveTo>
                <a:lnTo>
                  <a:pt x="3142361" y="994156"/>
                </a:lnTo>
                <a:lnTo>
                  <a:pt x="3127756" y="991362"/>
                </a:lnTo>
                <a:lnTo>
                  <a:pt x="3125343" y="1003808"/>
                </a:lnTo>
                <a:lnTo>
                  <a:pt x="3139948" y="1006602"/>
                </a:lnTo>
                <a:lnTo>
                  <a:pt x="3174873" y="1014349"/>
                </a:lnTo>
                <a:lnTo>
                  <a:pt x="3177667" y="1001903"/>
                </a:lnTo>
                <a:close/>
              </a:path>
              <a:path w="5068570" h="2994025">
                <a:moveTo>
                  <a:pt x="3264408" y="1020953"/>
                </a:moveTo>
                <a:lnTo>
                  <a:pt x="3214878" y="1010031"/>
                </a:lnTo>
                <a:lnTo>
                  <a:pt x="3212084" y="1022477"/>
                </a:lnTo>
                <a:lnTo>
                  <a:pt x="3261741" y="1033399"/>
                </a:lnTo>
                <a:lnTo>
                  <a:pt x="3264408" y="1020953"/>
                </a:lnTo>
                <a:close/>
              </a:path>
              <a:path w="5068570" h="2994025">
                <a:moveTo>
                  <a:pt x="3351022" y="1041908"/>
                </a:moveTo>
                <a:lnTo>
                  <a:pt x="3301619" y="1029970"/>
                </a:lnTo>
                <a:lnTo>
                  <a:pt x="3298571" y="1042289"/>
                </a:lnTo>
                <a:lnTo>
                  <a:pt x="3347974" y="1054227"/>
                </a:lnTo>
                <a:lnTo>
                  <a:pt x="3351022" y="1041908"/>
                </a:lnTo>
                <a:close/>
              </a:path>
              <a:path w="5068570" h="2994025">
                <a:moveTo>
                  <a:pt x="3437255" y="1063879"/>
                </a:moveTo>
                <a:lnTo>
                  <a:pt x="3389757" y="1051306"/>
                </a:lnTo>
                <a:lnTo>
                  <a:pt x="3387979" y="1050925"/>
                </a:lnTo>
                <a:lnTo>
                  <a:pt x="3385058" y="1063244"/>
                </a:lnTo>
                <a:lnTo>
                  <a:pt x="3386836" y="1063752"/>
                </a:lnTo>
                <a:lnTo>
                  <a:pt x="3433953" y="1076198"/>
                </a:lnTo>
                <a:lnTo>
                  <a:pt x="3437255" y="1063879"/>
                </a:lnTo>
                <a:close/>
              </a:path>
              <a:path w="5068570" h="2994025">
                <a:moveTo>
                  <a:pt x="3523234" y="1086751"/>
                </a:moveTo>
                <a:lnTo>
                  <a:pt x="3514471" y="1084211"/>
                </a:lnTo>
                <a:lnTo>
                  <a:pt x="3474085" y="1073531"/>
                </a:lnTo>
                <a:lnTo>
                  <a:pt x="3470910" y="1085862"/>
                </a:lnTo>
                <a:lnTo>
                  <a:pt x="3511296" y="1096518"/>
                </a:lnTo>
                <a:lnTo>
                  <a:pt x="3519805" y="1098931"/>
                </a:lnTo>
                <a:lnTo>
                  <a:pt x="3523234" y="1086751"/>
                </a:lnTo>
                <a:close/>
              </a:path>
              <a:path w="5068570" h="2994025">
                <a:moveTo>
                  <a:pt x="3608832" y="1110869"/>
                </a:moveTo>
                <a:lnTo>
                  <a:pt x="3559937" y="1097038"/>
                </a:lnTo>
                <a:lnTo>
                  <a:pt x="3556508" y="1109218"/>
                </a:lnTo>
                <a:lnTo>
                  <a:pt x="3605403" y="1123061"/>
                </a:lnTo>
                <a:lnTo>
                  <a:pt x="3608832" y="1110869"/>
                </a:lnTo>
                <a:close/>
              </a:path>
              <a:path w="5068570" h="2994025">
                <a:moveTo>
                  <a:pt x="3694303" y="1135761"/>
                </a:moveTo>
                <a:lnTo>
                  <a:pt x="3645535" y="1121283"/>
                </a:lnTo>
                <a:lnTo>
                  <a:pt x="3641979" y="1133475"/>
                </a:lnTo>
                <a:lnTo>
                  <a:pt x="3690620" y="1147953"/>
                </a:lnTo>
                <a:lnTo>
                  <a:pt x="3694303" y="1135761"/>
                </a:lnTo>
                <a:close/>
              </a:path>
              <a:path w="5068570" h="2994025">
                <a:moveTo>
                  <a:pt x="3779520" y="1161288"/>
                </a:moveTo>
                <a:lnTo>
                  <a:pt x="3765423" y="1156843"/>
                </a:lnTo>
                <a:lnTo>
                  <a:pt x="3730752" y="1146556"/>
                </a:lnTo>
                <a:lnTo>
                  <a:pt x="3727196" y="1158748"/>
                </a:lnTo>
                <a:lnTo>
                  <a:pt x="3761740" y="1169035"/>
                </a:lnTo>
                <a:lnTo>
                  <a:pt x="3775710" y="1173353"/>
                </a:lnTo>
                <a:lnTo>
                  <a:pt x="3779520" y="1161288"/>
                </a:lnTo>
                <a:close/>
              </a:path>
              <a:path w="5068570" h="2994025">
                <a:moveTo>
                  <a:pt x="3864483" y="1187577"/>
                </a:moveTo>
                <a:lnTo>
                  <a:pt x="3815842" y="1172591"/>
                </a:lnTo>
                <a:lnTo>
                  <a:pt x="3812159" y="1184656"/>
                </a:lnTo>
                <a:lnTo>
                  <a:pt x="3860673" y="1199769"/>
                </a:lnTo>
                <a:lnTo>
                  <a:pt x="3864483" y="1187577"/>
                </a:lnTo>
                <a:close/>
              </a:path>
              <a:path w="5068570" h="2994025">
                <a:moveTo>
                  <a:pt x="3949192" y="1214628"/>
                </a:moveTo>
                <a:lnTo>
                  <a:pt x="3900805" y="1199007"/>
                </a:lnTo>
                <a:lnTo>
                  <a:pt x="3896995" y="1211072"/>
                </a:lnTo>
                <a:lnTo>
                  <a:pt x="3945255" y="1226820"/>
                </a:lnTo>
                <a:lnTo>
                  <a:pt x="3949192" y="1214628"/>
                </a:lnTo>
                <a:close/>
              </a:path>
              <a:path w="5068570" h="2994025">
                <a:moveTo>
                  <a:pt x="4033774" y="1242060"/>
                </a:moveTo>
                <a:lnTo>
                  <a:pt x="3985387" y="1226439"/>
                </a:lnTo>
                <a:lnTo>
                  <a:pt x="3981450" y="1238504"/>
                </a:lnTo>
                <a:lnTo>
                  <a:pt x="4029837" y="1254125"/>
                </a:lnTo>
                <a:lnTo>
                  <a:pt x="4033774" y="1242060"/>
                </a:lnTo>
                <a:close/>
              </a:path>
              <a:path w="5068570" h="2994025">
                <a:moveTo>
                  <a:pt x="4118356" y="1269492"/>
                </a:moveTo>
                <a:lnTo>
                  <a:pt x="4069969" y="1253871"/>
                </a:lnTo>
                <a:lnTo>
                  <a:pt x="4066032" y="1265936"/>
                </a:lnTo>
                <a:lnTo>
                  <a:pt x="4114419" y="1281557"/>
                </a:lnTo>
                <a:lnTo>
                  <a:pt x="4118356" y="1269492"/>
                </a:lnTo>
                <a:close/>
              </a:path>
              <a:path w="5068570" h="2994025">
                <a:moveTo>
                  <a:pt x="4202811" y="1297432"/>
                </a:moveTo>
                <a:lnTo>
                  <a:pt x="4154551" y="1281303"/>
                </a:lnTo>
                <a:lnTo>
                  <a:pt x="4150614" y="1293368"/>
                </a:lnTo>
                <a:lnTo>
                  <a:pt x="4198747" y="1309497"/>
                </a:lnTo>
                <a:lnTo>
                  <a:pt x="4202811" y="1297432"/>
                </a:lnTo>
                <a:close/>
              </a:path>
              <a:path w="5068570" h="2994025">
                <a:moveTo>
                  <a:pt x="4287139" y="1325499"/>
                </a:moveTo>
                <a:lnTo>
                  <a:pt x="4238879" y="1309497"/>
                </a:lnTo>
                <a:lnTo>
                  <a:pt x="4234942" y="1321562"/>
                </a:lnTo>
                <a:lnTo>
                  <a:pt x="4283075" y="1337564"/>
                </a:lnTo>
                <a:lnTo>
                  <a:pt x="4287139" y="1325499"/>
                </a:lnTo>
                <a:close/>
              </a:path>
              <a:path w="5068570" h="2994025">
                <a:moveTo>
                  <a:pt x="4371467" y="1353693"/>
                </a:moveTo>
                <a:lnTo>
                  <a:pt x="4323207" y="1337564"/>
                </a:lnTo>
                <a:lnTo>
                  <a:pt x="4319270" y="1349629"/>
                </a:lnTo>
                <a:lnTo>
                  <a:pt x="4367403" y="1365758"/>
                </a:lnTo>
                <a:lnTo>
                  <a:pt x="4371467" y="1353693"/>
                </a:lnTo>
                <a:close/>
              </a:path>
              <a:path w="5068570" h="2994025">
                <a:moveTo>
                  <a:pt x="4383659" y="1379474"/>
                </a:moveTo>
                <a:lnTo>
                  <a:pt x="4299077" y="1369441"/>
                </a:lnTo>
                <a:lnTo>
                  <a:pt x="4309834" y="1399413"/>
                </a:lnTo>
                <a:lnTo>
                  <a:pt x="4138168" y="1461262"/>
                </a:lnTo>
                <a:lnTo>
                  <a:pt x="3895344" y="1546225"/>
                </a:lnTo>
                <a:lnTo>
                  <a:pt x="3774186" y="1586865"/>
                </a:lnTo>
                <a:lnTo>
                  <a:pt x="3653282" y="1625981"/>
                </a:lnTo>
                <a:lnTo>
                  <a:pt x="3532632" y="1663065"/>
                </a:lnTo>
                <a:lnTo>
                  <a:pt x="3412363" y="1697736"/>
                </a:lnTo>
                <a:lnTo>
                  <a:pt x="3292348" y="1729867"/>
                </a:lnTo>
                <a:lnTo>
                  <a:pt x="3172841" y="1758950"/>
                </a:lnTo>
                <a:lnTo>
                  <a:pt x="3053715" y="1784858"/>
                </a:lnTo>
                <a:lnTo>
                  <a:pt x="2935097" y="1806956"/>
                </a:lnTo>
                <a:lnTo>
                  <a:pt x="2816860" y="1825244"/>
                </a:lnTo>
                <a:lnTo>
                  <a:pt x="2699385" y="1839087"/>
                </a:lnTo>
                <a:lnTo>
                  <a:pt x="2582291" y="1848485"/>
                </a:lnTo>
                <a:lnTo>
                  <a:pt x="2465832" y="1852803"/>
                </a:lnTo>
                <a:lnTo>
                  <a:pt x="2350008" y="1852041"/>
                </a:lnTo>
                <a:lnTo>
                  <a:pt x="2234819" y="1846199"/>
                </a:lnTo>
                <a:lnTo>
                  <a:pt x="2120138" y="1835912"/>
                </a:lnTo>
                <a:lnTo>
                  <a:pt x="2005965" y="1821307"/>
                </a:lnTo>
                <a:lnTo>
                  <a:pt x="1892173" y="1802638"/>
                </a:lnTo>
                <a:lnTo>
                  <a:pt x="1778889" y="1780413"/>
                </a:lnTo>
                <a:lnTo>
                  <a:pt x="1665986" y="1754886"/>
                </a:lnTo>
                <a:lnTo>
                  <a:pt x="1553337" y="1726438"/>
                </a:lnTo>
                <a:lnTo>
                  <a:pt x="1441196" y="1695196"/>
                </a:lnTo>
                <a:lnTo>
                  <a:pt x="1329182" y="1661795"/>
                </a:lnTo>
                <a:lnTo>
                  <a:pt x="1217422" y="1626362"/>
                </a:lnTo>
                <a:lnTo>
                  <a:pt x="1106043" y="1589278"/>
                </a:lnTo>
                <a:lnTo>
                  <a:pt x="883412" y="1511300"/>
                </a:lnTo>
                <a:lnTo>
                  <a:pt x="661162" y="1430782"/>
                </a:lnTo>
                <a:lnTo>
                  <a:pt x="656844" y="1442720"/>
                </a:lnTo>
                <a:lnTo>
                  <a:pt x="879094" y="1523238"/>
                </a:lnTo>
                <a:lnTo>
                  <a:pt x="1101852" y="1601216"/>
                </a:lnTo>
                <a:lnTo>
                  <a:pt x="1213485" y="1638427"/>
                </a:lnTo>
                <a:lnTo>
                  <a:pt x="1325372" y="1673860"/>
                </a:lnTo>
                <a:lnTo>
                  <a:pt x="1437513" y="1707388"/>
                </a:lnTo>
                <a:lnTo>
                  <a:pt x="1550035" y="1738630"/>
                </a:lnTo>
                <a:lnTo>
                  <a:pt x="1662938" y="1767205"/>
                </a:lnTo>
                <a:lnTo>
                  <a:pt x="1776095" y="1792859"/>
                </a:lnTo>
                <a:lnTo>
                  <a:pt x="1889760" y="1815084"/>
                </a:lnTo>
                <a:lnTo>
                  <a:pt x="2003806" y="1833753"/>
                </a:lnTo>
                <a:lnTo>
                  <a:pt x="2118487" y="1848485"/>
                </a:lnTo>
                <a:lnTo>
                  <a:pt x="2233676" y="1858899"/>
                </a:lnTo>
                <a:lnTo>
                  <a:pt x="2349373" y="1864741"/>
                </a:lnTo>
                <a:lnTo>
                  <a:pt x="2465705" y="1865503"/>
                </a:lnTo>
                <a:lnTo>
                  <a:pt x="2582672" y="1861058"/>
                </a:lnTo>
                <a:lnTo>
                  <a:pt x="2687383" y="1852803"/>
                </a:lnTo>
                <a:lnTo>
                  <a:pt x="2700274" y="1851787"/>
                </a:lnTo>
                <a:lnTo>
                  <a:pt x="2818384" y="1837817"/>
                </a:lnTo>
                <a:lnTo>
                  <a:pt x="2937002" y="1819529"/>
                </a:lnTo>
                <a:lnTo>
                  <a:pt x="3056128" y="1797304"/>
                </a:lnTo>
                <a:lnTo>
                  <a:pt x="3175508" y="1771396"/>
                </a:lnTo>
                <a:lnTo>
                  <a:pt x="3295396" y="1742186"/>
                </a:lnTo>
                <a:lnTo>
                  <a:pt x="3415665" y="1710055"/>
                </a:lnTo>
                <a:lnTo>
                  <a:pt x="3536188" y="1675257"/>
                </a:lnTo>
                <a:lnTo>
                  <a:pt x="3657092" y="1638173"/>
                </a:lnTo>
                <a:lnTo>
                  <a:pt x="3778123" y="1598930"/>
                </a:lnTo>
                <a:lnTo>
                  <a:pt x="3899281" y="1558290"/>
                </a:lnTo>
                <a:lnTo>
                  <a:pt x="4142359" y="1473200"/>
                </a:lnTo>
                <a:lnTo>
                  <a:pt x="4314126" y="1411363"/>
                </a:lnTo>
                <a:lnTo>
                  <a:pt x="4324858" y="1441196"/>
                </a:lnTo>
                <a:lnTo>
                  <a:pt x="4368774" y="1395095"/>
                </a:lnTo>
                <a:lnTo>
                  <a:pt x="4383659" y="1379474"/>
                </a:lnTo>
                <a:close/>
              </a:path>
              <a:path w="5068570" h="2994025">
                <a:moveTo>
                  <a:pt x="5042535" y="1079512"/>
                </a:moveTo>
                <a:lnTo>
                  <a:pt x="5039741" y="1030605"/>
                </a:lnTo>
                <a:lnTo>
                  <a:pt x="5031486" y="981075"/>
                </a:lnTo>
                <a:lnTo>
                  <a:pt x="5017897" y="931926"/>
                </a:lnTo>
                <a:lnTo>
                  <a:pt x="4999228" y="883031"/>
                </a:lnTo>
                <a:lnTo>
                  <a:pt x="4975479" y="834517"/>
                </a:lnTo>
                <a:lnTo>
                  <a:pt x="4947158" y="786638"/>
                </a:lnTo>
                <a:lnTo>
                  <a:pt x="4914265" y="739394"/>
                </a:lnTo>
                <a:lnTo>
                  <a:pt x="4876927" y="692785"/>
                </a:lnTo>
                <a:lnTo>
                  <a:pt x="4835398" y="647065"/>
                </a:lnTo>
                <a:lnTo>
                  <a:pt x="4789932" y="602234"/>
                </a:lnTo>
                <a:lnTo>
                  <a:pt x="4740529" y="558419"/>
                </a:lnTo>
                <a:lnTo>
                  <a:pt x="4687443" y="515620"/>
                </a:lnTo>
                <a:lnTo>
                  <a:pt x="4630928" y="474091"/>
                </a:lnTo>
                <a:lnTo>
                  <a:pt x="4570984" y="433832"/>
                </a:lnTo>
                <a:lnTo>
                  <a:pt x="4508119" y="394843"/>
                </a:lnTo>
                <a:lnTo>
                  <a:pt x="4442079" y="357251"/>
                </a:lnTo>
                <a:lnTo>
                  <a:pt x="4373245" y="321183"/>
                </a:lnTo>
                <a:lnTo>
                  <a:pt x="4301871" y="286893"/>
                </a:lnTo>
                <a:lnTo>
                  <a:pt x="4228084" y="254254"/>
                </a:lnTo>
                <a:lnTo>
                  <a:pt x="4152011" y="223393"/>
                </a:lnTo>
                <a:lnTo>
                  <a:pt x="4073779" y="194564"/>
                </a:lnTo>
                <a:lnTo>
                  <a:pt x="3993642" y="167640"/>
                </a:lnTo>
                <a:lnTo>
                  <a:pt x="3911854" y="142875"/>
                </a:lnTo>
                <a:lnTo>
                  <a:pt x="3828415" y="120269"/>
                </a:lnTo>
                <a:lnTo>
                  <a:pt x="3743579" y="100076"/>
                </a:lnTo>
                <a:lnTo>
                  <a:pt x="3657473" y="82169"/>
                </a:lnTo>
                <a:lnTo>
                  <a:pt x="3570224" y="66802"/>
                </a:lnTo>
                <a:lnTo>
                  <a:pt x="3482213" y="53975"/>
                </a:lnTo>
                <a:lnTo>
                  <a:pt x="3393567" y="43815"/>
                </a:lnTo>
                <a:lnTo>
                  <a:pt x="3304286" y="36449"/>
                </a:lnTo>
                <a:lnTo>
                  <a:pt x="3214624" y="32004"/>
                </a:lnTo>
                <a:lnTo>
                  <a:pt x="3201136" y="31813"/>
                </a:lnTo>
                <a:lnTo>
                  <a:pt x="3201136" y="31623"/>
                </a:lnTo>
                <a:lnTo>
                  <a:pt x="3201670" y="0"/>
                </a:lnTo>
                <a:lnTo>
                  <a:pt x="3124835" y="36830"/>
                </a:lnTo>
                <a:lnTo>
                  <a:pt x="3200400" y="76200"/>
                </a:lnTo>
                <a:lnTo>
                  <a:pt x="3200920" y="44513"/>
                </a:lnTo>
                <a:lnTo>
                  <a:pt x="3213989" y="44704"/>
                </a:lnTo>
                <a:lnTo>
                  <a:pt x="3303270" y="49149"/>
                </a:lnTo>
                <a:lnTo>
                  <a:pt x="3392170" y="56515"/>
                </a:lnTo>
                <a:lnTo>
                  <a:pt x="3480435" y="66548"/>
                </a:lnTo>
                <a:lnTo>
                  <a:pt x="3568065" y="79248"/>
                </a:lnTo>
                <a:lnTo>
                  <a:pt x="3654806" y="94615"/>
                </a:lnTo>
                <a:lnTo>
                  <a:pt x="3740531" y="112395"/>
                </a:lnTo>
                <a:lnTo>
                  <a:pt x="3825113" y="132588"/>
                </a:lnTo>
                <a:lnTo>
                  <a:pt x="3908171" y="155067"/>
                </a:lnTo>
                <a:lnTo>
                  <a:pt x="3989578" y="179705"/>
                </a:lnTo>
                <a:lnTo>
                  <a:pt x="4069461" y="206375"/>
                </a:lnTo>
                <a:lnTo>
                  <a:pt x="4147185" y="235204"/>
                </a:lnTo>
                <a:lnTo>
                  <a:pt x="4223004" y="265938"/>
                </a:lnTo>
                <a:lnTo>
                  <a:pt x="4296410" y="298323"/>
                </a:lnTo>
                <a:lnTo>
                  <a:pt x="4367403" y="332486"/>
                </a:lnTo>
                <a:lnTo>
                  <a:pt x="4435729" y="368300"/>
                </a:lnTo>
                <a:lnTo>
                  <a:pt x="4501388" y="405638"/>
                </a:lnTo>
                <a:lnTo>
                  <a:pt x="4563999" y="444373"/>
                </a:lnTo>
                <a:lnTo>
                  <a:pt x="4623308" y="484251"/>
                </a:lnTo>
                <a:lnTo>
                  <a:pt x="4679442" y="525526"/>
                </a:lnTo>
                <a:lnTo>
                  <a:pt x="4732020" y="567944"/>
                </a:lnTo>
                <a:lnTo>
                  <a:pt x="4780902" y="611378"/>
                </a:lnTo>
                <a:lnTo>
                  <a:pt x="4826000" y="655701"/>
                </a:lnTo>
                <a:lnTo>
                  <a:pt x="4867021" y="700786"/>
                </a:lnTo>
                <a:lnTo>
                  <a:pt x="4903851" y="746633"/>
                </a:lnTo>
                <a:lnTo>
                  <a:pt x="4936236" y="793115"/>
                </a:lnTo>
                <a:lnTo>
                  <a:pt x="4964176" y="840105"/>
                </a:lnTo>
                <a:lnTo>
                  <a:pt x="4987290" y="887603"/>
                </a:lnTo>
                <a:lnTo>
                  <a:pt x="5005705" y="935355"/>
                </a:lnTo>
                <a:lnTo>
                  <a:pt x="5019040" y="983234"/>
                </a:lnTo>
                <a:lnTo>
                  <a:pt x="5027168" y="1031367"/>
                </a:lnTo>
                <a:lnTo>
                  <a:pt x="5029835" y="1080135"/>
                </a:lnTo>
                <a:lnTo>
                  <a:pt x="5042535" y="1079512"/>
                </a:lnTo>
                <a:close/>
              </a:path>
              <a:path w="5068570" h="2994025">
                <a:moveTo>
                  <a:pt x="5068443" y="1749171"/>
                </a:moveTo>
                <a:lnTo>
                  <a:pt x="5061712" y="1733169"/>
                </a:lnTo>
                <a:lnTo>
                  <a:pt x="5035423" y="1670558"/>
                </a:lnTo>
                <a:lnTo>
                  <a:pt x="4992370" y="1744091"/>
                </a:lnTo>
                <a:lnTo>
                  <a:pt x="5023269" y="1746161"/>
                </a:lnTo>
                <a:lnTo>
                  <a:pt x="5017897" y="1789684"/>
                </a:lnTo>
                <a:lnTo>
                  <a:pt x="5004308" y="1849120"/>
                </a:lnTo>
                <a:lnTo>
                  <a:pt x="4985385" y="1908302"/>
                </a:lnTo>
                <a:lnTo>
                  <a:pt x="4961509" y="1966976"/>
                </a:lnTo>
                <a:lnTo>
                  <a:pt x="4932680" y="2025269"/>
                </a:lnTo>
                <a:lnTo>
                  <a:pt x="4899152" y="2082800"/>
                </a:lnTo>
                <a:lnTo>
                  <a:pt x="4861179" y="2139442"/>
                </a:lnTo>
                <a:lnTo>
                  <a:pt x="4819002" y="2195322"/>
                </a:lnTo>
                <a:lnTo>
                  <a:pt x="4772533" y="2250059"/>
                </a:lnTo>
                <a:lnTo>
                  <a:pt x="4722101" y="2303653"/>
                </a:lnTo>
                <a:lnTo>
                  <a:pt x="4668012" y="2356104"/>
                </a:lnTo>
                <a:lnTo>
                  <a:pt x="4610227" y="2407031"/>
                </a:lnTo>
                <a:lnTo>
                  <a:pt x="4548886" y="2456561"/>
                </a:lnTo>
                <a:lnTo>
                  <a:pt x="4484497" y="2504313"/>
                </a:lnTo>
                <a:lnTo>
                  <a:pt x="4416933" y="2550287"/>
                </a:lnTo>
                <a:lnTo>
                  <a:pt x="4346448" y="2594483"/>
                </a:lnTo>
                <a:lnTo>
                  <a:pt x="4273423" y="2636647"/>
                </a:lnTo>
                <a:lnTo>
                  <a:pt x="4197731" y="2676779"/>
                </a:lnTo>
                <a:lnTo>
                  <a:pt x="4119753" y="2714625"/>
                </a:lnTo>
                <a:lnTo>
                  <a:pt x="4039616" y="2750185"/>
                </a:lnTo>
                <a:lnTo>
                  <a:pt x="3957574" y="2783078"/>
                </a:lnTo>
                <a:lnTo>
                  <a:pt x="3873500" y="2813558"/>
                </a:lnTo>
                <a:lnTo>
                  <a:pt x="3788029" y="2841244"/>
                </a:lnTo>
                <a:lnTo>
                  <a:pt x="3701034" y="2866263"/>
                </a:lnTo>
                <a:lnTo>
                  <a:pt x="3612769" y="2888234"/>
                </a:lnTo>
                <a:lnTo>
                  <a:pt x="3523488" y="2907157"/>
                </a:lnTo>
                <a:lnTo>
                  <a:pt x="3433191" y="2922778"/>
                </a:lnTo>
                <a:lnTo>
                  <a:pt x="3342386" y="2935224"/>
                </a:lnTo>
                <a:lnTo>
                  <a:pt x="3250819" y="2944241"/>
                </a:lnTo>
                <a:lnTo>
                  <a:pt x="3158998" y="2949829"/>
                </a:lnTo>
                <a:lnTo>
                  <a:pt x="3066796" y="2951734"/>
                </a:lnTo>
                <a:lnTo>
                  <a:pt x="3067050" y="2964434"/>
                </a:lnTo>
                <a:lnTo>
                  <a:pt x="3159252" y="2962529"/>
                </a:lnTo>
                <a:lnTo>
                  <a:pt x="3251581" y="2956941"/>
                </a:lnTo>
                <a:lnTo>
                  <a:pt x="3343529" y="2947924"/>
                </a:lnTo>
                <a:lnTo>
                  <a:pt x="3434969" y="2935351"/>
                </a:lnTo>
                <a:lnTo>
                  <a:pt x="3525647" y="2919603"/>
                </a:lnTo>
                <a:lnTo>
                  <a:pt x="3615436" y="2900680"/>
                </a:lnTo>
                <a:lnTo>
                  <a:pt x="3704082" y="2878582"/>
                </a:lnTo>
                <a:lnTo>
                  <a:pt x="3791585" y="2853436"/>
                </a:lnTo>
                <a:lnTo>
                  <a:pt x="3877437" y="2825750"/>
                </a:lnTo>
                <a:lnTo>
                  <a:pt x="3961892" y="2795016"/>
                </a:lnTo>
                <a:lnTo>
                  <a:pt x="4044315" y="2761869"/>
                </a:lnTo>
                <a:lnTo>
                  <a:pt x="4124833" y="2726182"/>
                </a:lnTo>
                <a:lnTo>
                  <a:pt x="4203319" y="2688209"/>
                </a:lnTo>
                <a:lnTo>
                  <a:pt x="4279392" y="2647950"/>
                </a:lnTo>
                <a:lnTo>
                  <a:pt x="4352798" y="2605532"/>
                </a:lnTo>
                <a:lnTo>
                  <a:pt x="4423664" y="2561082"/>
                </a:lnTo>
                <a:lnTo>
                  <a:pt x="4491609" y="2514727"/>
                </a:lnTo>
                <a:lnTo>
                  <a:pt x="4556506" y="2466721"/>
                </a:lnTo>
                <a:lnTo>
                  <a:pt x="4618101" y="2416937"/>
                </a:lnTo>
                <a:lnTo>
                  <a:pt x="4676394" y="2365629"/>
                </a:lnTo>
                <a:lnTo>
                  <a:pt x="4731004" y="2312797"/>
                </a:lnTo>
                <a:lnTo>
                  <a:pt x="4781804" y="2258822"/>
                </a:lnTo>
                <a:lnTo>
                  <a:pt x="4828654" y="2203450"/>
                </a:lnTo>
                <a:lnTo>
                  <a:pt x="4871326" y="2147062"/>
                </a:lnTo>
                <a:lnTo>
                  <a:pt x="4909820" y="2089912"/>
                </a:lnTo>
                <a:lnTo>
                  <a:pt x="4943602" y="2031619"/>
                </a:lnTo>
                <a:lnTo>
                  <a:pt x="4972812" y="1972691"/>
                </a:lnTo>
                <a:lnTo>
                  <a:pt x="4997196" y="1913128"/>
                </a:lnTo>
                <a:lnTo>
                  <a:pt x="5016373" y="1852930"/>
                </a:lnTo>
                <a:lnTo>
                  <a:pt x="5030343" y="1792605"/>
                </a:lnTo>
                <a:lnTo>
                  <a:pt x="5036032" y="1747012"/>
                </a:lnTo>
                <a:lnTo>
                  <a:pt x="5068443" y="1749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898391" y="5727191"/>
            <a:ext cx="523240" cy="478790"/>
            <a:chOff x="3898391" y="5727191"/>
            <a:chExt cx="523240" cy="478790"/>
          </a:xfrm>
        </p:grpSpPr>
        <p:sp>
          <p:nvSpPr>
            <p:cNvPr id="16" name="object 16"/>
            <p:cNvSpPr/>
            <p:nvPr/>
          </p:nvSpPr>
          <p:spPr>
            <a:xfrm>
              <a:off x="3902963" y="5731763"/>
              <a:ext cx="477520" cy="469900"/>
            </a:xfrm>
            <a:custGeom>
              <a:avLst/>
              <a:gdLst/>
              <a:ahLst/>
              <a:cxnLst/>
              <a:rect l="l" t="t" r="r" b="b"/>
              <a:pathLst>
                <a:path w="477520" h="469900">
                  <a:moveTo>
                    <a:pt x="0" y="234696"/>
                  </a:moveTo>
                  <a:lnTo>
                    <a:pt x="4846" y="187397"/>
                  </a:lnTo>
                  <a:lnTo>
                    <a:pt x="18746" y="143342"/>
                  </a:lnTo>
                  <a:lnTo>
                    <a:pt x="40739" y="103476"/>
                  </a:lnTo>
                  <a:lnTo>
                    <a:pt x="69865" y="68741"/>
                  </a:lnTo>
                  <a:lnTo>
                    <a:pt x="105165" y="40083"/>
                  </a:lnTo>
                  <a:lnTo>
                    <a:pt x="145678" y="18443"/>
                  </a:lnTo>
                  <a:lnTo>
                    <a:pt x="190445" y="4768"/>
                  </a:lnTo>
                  <a:lnTo>
                    <a:pt x="238506" y="0"/>
                  </a:lnTo>
                  <a:lnTo>
                    <a:pt x="286566" y="4768"/>
                  </a:lnTo>
                  <a:lnTo>
                    <a:pt x="331333" y="18443"/>
                  </a:lnTo>
                  <a:lnTo>
                    <a:pt x="371846" y="40083"/>
                  </a:lnTo>
                  <a:lnTo>
                    <a:pt x="407146" y="68741"/>
                  </a:lnTo>
                  <a:lnTo>
                    <a:pt x="436272" y="103476"/>
                  </a:lnTo>
                  <a:lnTo>
                    <a:pt x="458265" y="143342"/>
                  </a:lnTo>
                  <a:lnTo>
                    <a:pt x="472165" y="187397"/>
                  </a:lnTo>
                  <a:lnTo>
                    <a:pt x="477012" y="234696"/>
                  </a:lnTo>
                  <a:lnTo>
                    <a:pt x="472165" y="281994"/>
                  </a:lnTo>
                  <a:lnTo>
                    <a:pt x="458265" y="326049"/>
                  </a:lnTo>
                  <a:lnTo>
                    <a:pt x="436272" y="365915"/>
                  </a:lnTo>
                  <a:lnTo>
                    <a:pt x="407146" y="400650"/>
                  </a:lnTo>
                  <a:lnTo>
                    <a:pt x="371846" y="429308"/>
                  </a:lnTo>
                  <a:lnTo>
                    <a:pt x="331333" y="450948"/>
                  </a:lnTo>
                  <a:lnTo>
                    <a:pt x="286566" y="464623"/>
                  </a:lnTo>
                  <a:lnTo>
                    <a:pt x="238506" y="469392"/>
                  </a:lnTo>
                  <a:lnTo>
                    <a:pt x="190445" y="464623"/>
                  </a:lnTo>
                  <a:lnTo>
                    <a:pt x="145678" y="450948"/>
                  </a:lnTo>
                  <a:lnTo>
                    <a:pt x="105165" y="429308"/>
                  </a:lnTo>
                  <a:lnTo>
                    <a:pt x="69865" y="400650"/>
                  </a:lnTo>
                  <a:lnTo>
                    <a:pt x="40739" y="365915"/>
                  </a:lnTo>
                  <a:lnTo>
                    <a:pt x="18746" y="326049"/>
                  </a:lnTo>
                  <a:lnTo>
                    <a:pt x="4846" y="281994"/>
                  </a:lnTo>
                  <a:lnTo>
                    <a:pt x="0" y="2346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6635" y="5977127"/>
              <a:ext cx="90170" cy="78105"/>
            </a:xfrm>
            <a:custGeom>
              <a:avLst/>
              <a:gdLst/>
              <a:ahLst/>
              <a:cxnLst/>
              <a:rect l="l" t="t" r="r" b="b"/>
              <a:pathLst>
                <a:path w="90170" h="78104">
                  <a:moveTo>
                    <a:pt x="44196" y="7620"/>
                  </a:moveTo>
                  <a:lnTo>
                    <a:pt x="0" y="62484"/>
                  </a:lnTo>
                </a:path>
                <a:path w="90170" h="78104">
                  <a:moveTo>
                    <a:pt x="51815" y="0"/>
                  </a:moveTo>
                  <a:lnTo>
                    <a:pt x="89915" y="777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3925823" y="1641348"/>
            <a:ext cx="601980" cy="567055"/>
          </a:xfrm>
          <a:custGeom>
            <a:avLst/>
            <a:gdLst/>
            <a:ahLst/>
            <a:cxnLst/>
            <a:rect l="l" t="t" r="r" b="b"/>
            <a:pathLst>
              <a:path w="601979" h="567055">
                <a:moveTo>
                  <a:pt x="0" y="283463"/>
                </a:moveTo>
                <a:lnTo>
                  <a:pt x="3660" y="237475"/>
                </a:lnTo>
                <a:lnTo>
                  <a:pt x="14258" y="193852"/>
                </a:lnTo>
                <a:lnTo>
                  <a:pt x="31217" y="153179"/>
                </a:lnTo>
                <a:lnTo>
                  <a:pt x="53961" y="116037"/>
                </a:lnTo>
                <a:lnTo>
                  <a:pt x="81914" y="83010"/>
                </a:lnTo>
                <a:lnTo>
                  <a:pt x="114501" y="54681"/>
                </a:lnTo>
                <a:lnTo>
                  <a:pt x="151144" y="31632"/>
                </a:lnTo>
                <a:lnTo>
                  <a:pt x="191268" y="14447"/>
                </a:lnTo>
                <a:lnTo>
                  <a:pt x="234296" y="3709"/>
                </a:lnTo>
                <a:lnTo>
                  <a:pt x="279653" y="0"/>
                </a:lnTo>
                <a:lnTo>
                  <a:pt x="325011" y="3709"/>
                </a:lnTo>
                <a:lnTo>
                  <a:pt x="368039" y="14447"/>
                </a:lnTo>
                <a:lnTo>
                  <a:pt x="408163" y="31632"/>
                </a:lnTo>
                <a:lnTo>
                  <a:pt x="444806" y="54681"/>
                </a:lnTo>
                <a:lnTo>
                  <a:pt x="477392" y="83010"/>
                </a:lnTo>
                <a:lnTo>
                  <a:pt x="505346" y="116037"/>
                </a:lnTo>
                <a:lnTo>
                  <a:pt x="528090" y="153179"/>
                </a:lnTo>
                <a:lnTo>
                  <a:pt x="545049" y="193852"/>
                </a:lnTo>
                <a:lnTo>
                  <a:pt x="555647" y="237475"/>
                </a:lnTo>
                <a:lnTo>
                  <a:pt x="559308" y="283463"/>
                </a:lnTo>
                <a:lnTo>
                  <a:pt x="555647" y="329452"/>
                </a:lnTo>
                <a:lnTo>
                  <a:pt x="545049" y="373075"/>
                </a:lnTo>
                <a:lnTo>
                  <a:pt x="528090" y="413748"/>
                </a:lnTo>
                <a:lnTo>
                  <a:pt x="505346" y="450890"/>
                </a:lnTo>
                <a:lnTo>
                  <a:pt x="477393" y="483917"/>
                </a:lnTo>
                <a:lnTo>
                  <a:pt x="444806" y="512246"/>
                </a:lnTo>
                <a:lnTo>
                  <a:pt x="408163" y="535295"/>
                </a:lnTo>
                <a:lnTo>
                  <a:pt x="368039" y="552480"/>
                </a:lnTo>
                <a:lnTo>
                  <a:pt x="325011" y="563218"/>
                </a:lnTo>
                <a:lnTo>
                  <a:pt x="279653" y="566927"/>
                </a:lnTo>
                <a:lnTo>
                  <a:pt x="234296" y="563218"/>
                </a:lnTo>
                <a:lnTo>
                  <a:pt x="191268" y="552480"/>
                </a:lnTo>
                <a:lnTo>
                  <a:pt x="151144" y="535295"/>
                </a:lnTo>
                <a:lnTo>
                  <a:pt x="114501" y="512246"/>
                </a:lnTo>
                <a:lnTo>
                  <a:pt x="81914" y="483917"/>
                </a:lnTo>
                <a:lnTo>
                  <a:pt x="53961" y="450890"/>
                </a:lnTo>
                <a:lnTo>
                  <a:pt x="31217" y="413748"/>
                </a:lnTo>
                <a:lnTo>
                  <a:pt x="14258" y="373075"/>
                </a:lnTo>
                <a:lnTo>
                  <a:pt x="3660" y="329452"/>
                </a:lnTo>
                <a:lnTo>
                  <a:pt x="0" y="283463"/>
                </a:lnTo>
                <a:close/>
              </a:path>
              <a:path w="601979" h="567055">
                <a:moveTo>
                  <a:pt x="548639" y="306324"/>
                </a:moveTo>
                <a:lnTo>
                  <a:pt x="495300" y="371855"/>
                </a:lnTo>
              </a:path>
              <a:path w="601979" h="567055">
                <a:moveTo>
                  <a:pt x="557784" y="297179"/>
                </a:moveTo>
                <a:lnTo>
                  <a:pt x="601979" y="39014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672179" y="1202375"/>
            <a:ext cx="1437005" cy="852169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35"/>
              </a:spcBef>
            </a:pPr>
            <a:r>
              <a:rPr sz="3375" baseline="-6172" dirty="0">
                <a:latin typeface="Symbol"/>
                <a:cs typeface="Symbol"/>
              </a:rPr>
              <a:t></a:t>
            </a:r>
            <a:r>
              <a:rPr sz="3375" spc="-127" baseline="-6172" dirty="0">
                <a:latin typeface="Times New Roman"/>
                <a:cs typeface="Times New Roman"/>
              </a:rPr>
              <a:t> </a:t>
            </a:r>
            <a:r>
              <a:rPr sz="3375" baseline="-6172" dirty="0">
                <a:latin typeface="Times New Roman"/>
                <a:cs typeface="Times New Roman"/>
              </a:rPr>
              <a:t>4</a:t>
            </a:r>
            <a:r>
              <a:rPr sz="3375" spc="577" baseline="-6172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states</a:t>
            </a:r>
            <a:endParaRPr sz="2000">
              <a:latin typeface="Times New Roman"/>
              <a:cs typeface="Times New Roman"/>
            </a:endParaRPr>
          </a:p>
          <a:p>
            <a:pPr marL="945515">
              <a:lnSpc>
                <a:spcPct val="100000"/>
              </a:lnSpc>
              <a:spcBef>
                <a:spcPts val="670"/>
              </a:spcBef>
            </a:pPr>
            <a:r>
              <a:rPr sz="2000" spc="-20" dirty="0">
                <a:latin typeface="Times New Roman"/>
                <a:cs typeface="Times New Roman"/>
              </a:rPr>
              <a:t>0/00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61717" y="2432685"/>
            <a:ext cx="4699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Times New Roman"/>
                <a:cs typeface="Times New Roman"/>
              </a:rPr>
              <a:t>1/11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39492" y="5276850"/>
            <a:ext cx="4787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Times New Roman"/>
                <a:cs typeface="Times New Roman"/>
              </a:rPr>
              <a:t>1/01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14825" y="6046419"/>
            <a:ext cx="4787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Times New Roman"/>
                <a:cs typeface="Times New Roman"/>
              </a:rPr>
              <a:t>1/10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08979" y="5178297"/>
            <a:ext cx="4787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Times New Roman"/>
                <a:cs typeface="Times New Roman"/>
              </a:rPr>
              <a:t>0/01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37203" y="4398645"/>
            <a:ext cx="4787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Times New Roman"/>
                <a:cs typeface="Times New Roman"/>
              </a:rPr>
              <a:t>0/10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92626" y="3061462"/>
            <a:ext cx="4787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Times New Roman"/>
                <a:cs typeface="Times New Roman"/>
              </a:rPr>
              <a:t>1/00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88507" y="2513838"/>
            <a:ext cx="4699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Times New Roman"/>
                <a:cs typeface="Times New Roman"/>
              </a:rPr>
              <a:t>0/11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49311" y="2478023"/>
            <a:ext cx="1431290" cy="407034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5"/>
              </a:spcBef>
            </a:pPr>
            <a:r>
              <a:rPr sz="2000" spc="-10" dirty="0">
                <a:latin typeface="Times New Roman"/>
                <a:cs typeface="Times New Roman"/>
              </a:rPr>
              <a:t>input/output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79564" y="5021579"/>
            <a:ext cx="1546860" cy="71056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600075">
              <a:lnSpc>
                <a:spcPct val="100000"/>
              </a:lnSpc>
              <a:spcBef>
                <a:spcPts val="295"/>
              </a:spcBef>
            </a:pP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input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6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  <a:p>
            <a:pPr marL="60007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input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6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271766" y="5241797"/>
            <a:ext cx="512445" cy="0"/>
          </a:xfrm>
          <a:custGeom>
            <a:avLst/>
            <a:gdLst/>
            <a:ahLst/>
            <a:cxnLst/>
            <a:rect l="l" t="t" r="r" b="b"/>
            <a:pathLst>
              <a:path w="512445">
                <a:moveTo>
                  <a:pt x="0" y="0"/>
                </a:moveTo>
                <a:lnTo>
                  <a:pt x="512063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71766" y="5554217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395" y="0"/>
                </a:lnTo>
              </a:path>
            </a:pathLst>
          </a:custGeom>
          <a:ln w="28956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CC:</a:t>
            </a:r>
            <a:r>
              <a:rPr spc="-25" dirty="0"/>
              <a:t> </a:t>
            </a:r>
            <a:r>
              <a:rPr spc="-10" dirty="0"/>
              <a:t>ENCODER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75640" y="824528"/>
            <a:ext cx="7269480" cy="3761104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683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Example: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encoding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by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using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state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transition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diagram</a:t>
            </a:r>
            <a:endParaRPr sz="24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68985" algn="l"/>
              </a:tabLst>
            </a:pPr>
            <a:r>
              <a:rPr sz="2000" dirty="0">
                <a:latin typeface="Times New Roman"/>
                <a:cs typeface="Times New Roman"/>
              </a:rPr>
              <a:t>Initial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state: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68985" algn="l"/>
              </a:tabLst>
            </a:pPr>
            <a:r>
              <a:rPr sz="2000" dirty="0">
                <a:latin typeface="Times New Roman"/>
                <a:cs typeface="Times New Roman"/>
              </a:rPr>
              <a:t>Input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bits: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(1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0 0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0 1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0)</a:t>
            </a:r>
            <a:endParaRPr sz="20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68985" algn="l"/>
              </a:tabLst>
            </a:pP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1950" baseline="25641" dirty="0">
                <a:latin typeface="Times New Roman"/>
                <a:cs typeface="Times New Roman"/>
              </a:rPr>
              <a:t>st</a:t>
            </a:r>
            <a:r>
              <a:rPr sz="1950" spc="270" baseline="2564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bit: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(state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input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1)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(next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state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output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11)</a:t>
            </a:r>
            <a:endParaRPr sz="20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68985" algn="l"/>
              </a:tabLst>
            </a:pPr>
            <a:r>
              <a:rPr sz="2000" dirty="0">
                <a:latin typeface="Times New Roman"/>
                <a:cs typeface="Times New Roman"/>
              </a:rPr>
              <a:t>2</a:t>
            </a:r>
            <a:r>
              <a:rPr sz="1950" baseline="25641" dirty="0">
                <a:latin typeface="Times New Roman"/>
                <a:cs typeface="Times New Roman"/>
              </a:rPr>
              <a:t>nd</a:t>
            </a:r>
            <a:r>
              <a:rPr sz="1950" spc="225" baseline="2564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bit: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(state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b, input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1)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(next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state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 d,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output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 </a:t>
            </a:r>
            <a:r>
              <a:rPr sz="2000" spc="-25" dirty="0">
                <a:latin typeface="Times New Roman"/>
                <a:cs typeface="Times New Roman"/>
              </a:rPr>
              <a:t>01)</a:t>
            </a:r>
            <a:endParaRPr sz="20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68985" algn="l"/>
              </a:tabLst>
            </a:pPr>
            <a:r>
              <a:rPr sz="2000" dirty="0">
                <a:latin typeface="Times New Roman"/>
                <a:cs typeface="Times New Roman"/>
              </a:rPr>
              <a:t>3</a:t>
            </a:r>
            <a:r>
              <a:rPr sz="1950" baseline="25641" dirty="0">
                <a:latin typeface="Times New Roman"/>
                <a:cs typeface="Times New Roman"/>
              </a:rPr>
              <a:t>rd</a:t>
            </a:r>
            <a:r>
              <a:rPr sz="1950" spc="254" baseline="2564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bit: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(state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 d,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input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0)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(next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state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 c,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output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01)</a:t>
            </a:r>
            <a:endParaRPr sz="20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68985" algn="l"/>
              </a:tabLst>
            </a:pPr>
            <a:r>
              <a:rPr sz="2000" dirty="0">
                <a:latin typeface="Times New Roman"/>
                <a:cs typeface="Times New Roman"/>
              </a:rPr>
              <a:t>4</a:t>
            </a:r>
            <a:r>
              <a:rPr sz="1950" baseline="25641" dirty="0">
                <a:latin typeface="Times New Roman"/>
                <a:cs typeface="Times New Roman"/>
              </a:rPr>
              <a:t>th</a:t>
            </a:r>
            <a:r>
              <a:rPr sz="1950" spc="240" baseline="2564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bit: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(state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input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0)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(next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state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output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11)</a:t>
            </a:r>
            <a:endParaRPr sz="20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68985" algn="l"/>
              </a:tabLst>
            </a:pPr>
            <a:r>
              <a:rPr sz="2000" dirty="0">
                <a:latin typeface="Times New Roman"/>
                <a:cs typeface="Times New Roman"/>
              </a:rPr>
              <a:t>5</a:t>
            </a:r>
            <a:r>
              <a:rPr sz="1950" baseline="25641" dirty="0">
                <a:latin typeface="Times New Roman"/>
                <a:cs typeface="Times New Roman"/>
              </a:rPr>
              <a:t>th</a:t>
            </a:r>
            <a:r>
              <a:rPr sz="1950" spc="240" baseline="2564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bit: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(state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input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0)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Wingdings"/>
                <a:cs typeface="Wingdings"/>
              </a:rPr>
              <a:t></a:t>
            </a:r>
            <a:endParaRPr sz="2000">
              <a:latin typeface="Wingdings"/>
              <a:cs typeface="Wingdings"/>
            </a:endParaRPr>
          </a:p>
          <a:p>
            <a:pPr marL="7689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68985" algn="l"/>
              </a:tabLst>
            </a:pPr>
            <a:r>
              <a:rPr sz="2000" dirty="0">
                <a:latin typeface="Times New Roman"/>
                <a:cs typeface="Times New Roman"/>
              </a:rPr>
              <a:t>6</a:t>
            </a:r>
            <a:r>
              <a:rPr sz="1950" baseline="25641" dirty="0">
                <a:latin typeface="Times New Roman"/>
                <a:cs typeface="Times New Roman"/>
              </a:rPr>
              <a:t>th</a:t>
            </a:r>
            <a:r>
              <a:rPr sz="1950" spc="270" baseline="25641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bit:</a:t>
            </a:r>
            <a:endParaRPr sz="20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68985" algn="l"/>
              </a:tabLst>
            </a:pPr>
            <a:r>
              <a:rPr sz="2000" dirty="0">
                <a:latin typeface="Times New Roman"/>
                <a:cs typeface="Times New Roman"/>
              </a:rPr>
              <a:t>7</a:t>
            </a:r>
            <a:r>
              <a:rPr sz="1950" baseline="25641" dirty="0">
                <a:latin typeface="Times New Roman"/>
                <a:cs typeface="Times New Roman"/>
              </a:rPr>
              <a:t>th</a:t>
            </a:r>
            <a:r>
              <a:rPr sz="1950" spc="277" baseline="25641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bit: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CC:</a:t>
            </a:r>
            <a:r>
              <a:rPr spc="-25" dirty="0"/>
              <a:t> </a:t>
            </a:r>
            <a:r>
              <a:rPr spc="-10" dirty="0"/>
              <a:t>ENCODER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98905"/>
            <a:ext cx="4363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Trellis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diagram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representation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69123" y="949452"/>
            <a:ext cx="657225" cy="119951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800" dirty="0">
                <a:latin typeface="Times New Roman"/>
                <a:cs typeface="Times New Roman"/>
              </a:rPr>
              <a:t>a: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00</a:t>
            </a:r>
            <a:endParaRPr sz="180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b: </a:t>
            </a:r>
            <a:r>
              <a:rPr sz="1800" spc="-25" dirty="0">
                <a:latin typeface="Times New Roman"/>
                <a:cs typeface="Times New Roman"/>
              </a:rPr>
              <a:t>10</a:t>
            </a:r>
            <a:endParaRPr sz="180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c: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01</a:t>
            </a:r>
            <a:endParaRPr sz="180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d: </a:t>
            </a:r>
            <a:r>
              <a:rPr sz="1800" spc="-25" dirty="0">
                <a:latin typeface="Times New Roman"/>
                <a:cs typeface="Times New Roman"/>
              </a:rPr>
              <a:t>11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76743" y="2345435"/>
            <a:ext cx="1432560" cy="40576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90"/>
              </a:spcBef>
            </a:pPr>
            <a:r>
              <a:rPr sz="2000" spc="-10" dirty="0">
                <a:latin typeface="Times New Roman"/>
                <a:cs typeface="Times New Roman"/>
              </a:rPr>
              <a:t>input/output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11580" y="2125979"/>
            <a:ext cx="3331845" cy="3063240"/>
            <a:chOff x="1211580" y="2125979"/>
            <a:chExt cx="3331845" cy="306324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1580" y="2125979"/>
              <a:ext cx="97535" cy="1097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1580" y="3051047"/>
              <a:ext cx="97535" cy="1097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9880" y="2125979"/>
              <a:ext cx="97536" cy="1097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9880" y="3051047"/>
              <a:ext cx="97536" cy="1097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9212" y="4066031"/>
              <a:ext cx="97536" cy="1082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7019" y="5079491"/>
              <a:ext cx="99060" cy="10972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42844" y="2180843"/>
              <a:ext cx="1539875" cy="0"/>
            </a:xfrm>
            <a:custGeom>
              <a:avLst/>
              <a:gdLst/>
              <a:ahLst/>
              <a:cxnLst/>
              <a:rect l="l" t="t" r="r" b="b"/>
              <a:pathLst>
                <a:path w="1539875">
                  <a:moveTo>
                    <a:pt x="0" y="0"/>
                  </a:moveTo>
                  <a:lnTo>
                    <a:pt x="153987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60348" y="2174747"/>
              <a:ext cx="3278504" cy="925194"/>
            </a:xfrm>
            <a:custGeom>
              <a:avLst/>
              <a:gdLst/>
              <a:ahLst/>
              <a:cxnLst/>
              <a:rect l="l" t="t" r="r" b="b"/>
              <a:pathLst>
                <a:path w="3278504" h="925194">
                  <a:moveTo>
                    <a:pt x="1638300" y="0"/>
                  </a:moveTo>
                  <a:lnTo>
                    <a:pt x="3278124" y="925067"/>
                  </a:lnTo>
                </a:path>
                <a:path w="3278504" h="925194">
                  <a:moveTo>
                    <a:pt x="0" y="0"/>
                  </a:moveTo>
                  <a:lnTo>
                    <a:pt x="1648968" y="925067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98647" y="3112007"/>
              <a:ext cx="1629410" cy="980440"/>
            </a:xfrm>
            <a:custGeom>
              <a:avLst/>
              <a:gdLst/>
              <a:ahLst/>
              <a:cxnLst/>
              <a:rect l="l" t="t" r="r" b="b"/>
              <a:pathLst>
                <a:path w="1629410" h="980439">
                  <a:moveTo>
                    <a:pt x="0" y="0"/>
                  </a:moveTo>
                  <a:lnTo>
                    <a:pt x="1629155" y="97993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77312" y="3099815"/>
              <a:ext cx="1628139" cy="2030095"/>
            </a:xfrm>
            <a:custGeom>
              <a:avLst/>
              <a:gdLst/>
              <a:ahLst/>
              <a:cxnLst/>
              <a:rect l="l" t="t" r="r" b="b"/>
              <a:pathLst>
                <a:path w="1628139" h="2030095">
                  <a:moveTo>
                    <a:pt x="0" y="0"/>
                  </a:moveTo>
                  <a:lnTo>
                    <a:pt x="1627632" y="2029968"/>
                  </a:lnTo>
                </a:path>
              </a:pathLst>
            </a:custGeom>
            <a:ln w="9143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00911" y="4066032"/>
            <a:ext cx="97535" cy="10820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88719" y="5079491"/>
            <a:ext cx="99060" cy="109728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10692" y="2008758"/>
            <a:ext cx="662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a 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9415" y="2890266"/>
            <a:ext cx="6762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b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2943" y="4943347"/>
            <a:ext cx="6680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d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2943" y="3961891"/>
            <a:ext cx="662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c 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78148" y="1856358"/>
            <a:ext cx="4787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Times New Roman"/>
                <a:cs typeface="Times New Roman"/>
              </a:rPr>
              <a:t>0/00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91844" y="1704441"/>
            <a:ext cx="1574800" cy="918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46400"/>
              </a:lnSpc>
              <a:spcBef>
                <a:spcPts val="100"/>
              </a:spcBef>
              <a:tabLst>
                <a:tab pos="593090" algn="l"/>
                <a:tab pos="1561465" algn="l"/>
              </a:tabLst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	</a:t>
            </a:r>
            <a:r>
              <a:rPr sz="2000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0/00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1/11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389121" y="2291588"/>
            <a:ext cx="4699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Times New Roman"/>
                <a:cs typeface="Times New Roman"/>
              </a:rPr>
              <a:t>1/11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89197" y="3195066"/>
            <a:ext cx="4787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Times New Roman"/>
                <a:cs typeface="Times New Roman"/>
              </a:rPr>
              <a:t>0/10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66846" y="3852417"/>
            <a:ext cx="4787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Times New Roman"/>
                <a:cs typeface="Times New Roman"/>
              </a:rPr>
              <a:t>1/01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456176" y="2125979"/>
            <a:ext cx="1750060" cy="3063240"/>
            <a:chOff x="4456176" y="2125979"/>
            <a:chExt cx="1750060" cy="3063240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9036" y="2125979"/>
              <a:ext cx="97536" cy="10972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9036" y="3051047"/>
              <a:ext cx="97536" cy="10972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6844" y="4066031"/>
              <a:ext cx="99060" cy="1082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6176" y="5079491"/>
              <a:ext cx="97536" cy="10972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05144" y="2125979"/>
              <a:ext cx="99060" cy="10972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05144" y="3051047"/>
              <a:ext cx="99060" cy="10972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94476" y="4066031"/>
              <a:ext cx="97536" cy="1082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3808" y="5079491"/>
              <a:ext cx="97536" cy="10972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527804" y="3099815"/>
              <a:ext cx="1629410" cy="981710"/>
            </a:xfrm>
            <a:custGeom>
              <a:avLst/>
              <a:gdLst/>
              <a:ahLst/>
              <a:cxnLst/>
              <a:rect l="l" t="t" r="r" b="b"/>
              <a:pathLst>
                <a:path w="1629410" h="981710">
                  <a:moveTo>
                    <a:pt x="0" y="0"/>
                  </a:moveTo>
                  <a:lnTo>
                    <a:pt x="1629156" y="9814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17136" y="2218943"/>
              <a:ext cx="1684020" cy="2932430"/>
            </a:xfrm>
            <a:custGeom>
              <a:avLst/>
              <a:gdLst/>
              <a:ahLst/>
              <a:cxnLst/>
              <a:rect l="l" t="t" r="r" b="b"/>
              <a:pathLst>
                <a:path w="1684020" h="2932429">
                  <a:moveTo>
                    <a:pt x="0" y="903731"/>
                  </a:moveTo>
                  <a:lnTo>
                    <a:pt x="1627631" y="2932175"/>
                  </a:lnTo>
                </a:path>
                <a:path w="1684020" h="2932429">
                  <a:moveTo>
                    <a:pt x="44196" y="0"/>
                  </a:moveTo>
                  <a:lnTo>
                    <a:pt x="1684019" y="926591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538472" y="2174747"/>
              <a:ext cx="1617345" cy="1929764"/>
            </a:xfrm>
            <a:custGeom>
              <a:avLst/>
              <a:gdLst/>
              <a:ahLst/>
              <a:cxnLst/>
              <a:rect l="l" t="t" r="r" b="b"/>
              <a:pathLst>
                <a:path w="1617345" h="1929764">
                  <a:moveTo>
                    <a:pt x="0" y="1929383"/>
                  </a:moveTo>
                  <a:lnTo>
                    <a:pt x="161696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527804" y="3089147"/>
              <a:ext cx="1628139" cy="1026160"/>
            </a:xfrm>
            <a:custGeom>
              <a:avLst/>
              <a:gdLst/>
              <a:ahLst/>
              <a:cxnLst/>
              <a:rect l="l" t="t" r="r" b="b"/>
              <a:pathLst>
                <a:path w="1628139" h="1026160">
                  <a:moveTo>
                    <a:pt x="0" y="1025651"/>
                  </a:moveTo>
                  <a:lnTo>
                    <a:pt x="1627632" y="0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517136" y="4104131"/>
              <a:ext cx="1626235" cy="1026160"/>
            </a:xfrm>
            <a:custGeom>
              <a:avLst/>
              <a:gdLst/>
              <a:ahLst/>
              <a:cxnLst/>
              <a:rect l="l" t="t" r="r" b="b"/>
              <a:pathLst>
                <a:path w="1626235" h="1026160">
                  <a:moveTo>
                    <a:pt x="0" y="1025652"/>
                  </a:moveTo>
                  <a:lnTo>
                    <a:pt x="1626108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527804" y="5129783"/>
              <a:ext cx="1594485" cy="0"/>
            </a:xfrm>
            <a:custGeom>
              <a:avLst/>
              <a:gdLst/>
              <a:ahLst/>
              <a:cxnLst/>
              <a:rect l="l" t="t" r="r" b="b"/>
              <a:pathLst>
                <a:path w="1594485">
                  <a:moveTo>
                    <a:pt x="0" y="0"/>
                  </a:moveTo>
                  <a:lnTo>
                    <a:pt x="1594104" y="0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559300" y="1856358"/>
            <a:ext cx="1564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60070" algn="l"/>
                <a:tab pos="1550670" algn="l"/>
              </a:tabLst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000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0/00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896103" y="2269363"/>
            <a:ext cx="4699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Times New Roman"/>
                <a:cs typeface="Times New Roman"/>
              </a:rPr>
              <a:t>1/11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609082" y="3685794"/>
            <a:ext cx="4787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Times New Roman"/>
                <a:cs typeface="Times New Roman"/>
              </a:rPr>
              <a:t>0/10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742178" y="4644644"/>
            <a:ext cx="4787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Times New Roman"/>
                <a:cs typeface="Times New Roman"/>
              </a:rPr>
              <a:t>1/01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984750" y="4511421"/>
            <a:ext cx="478790" cy="821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Times New Roman"/>
                <a:cs typeface="Times New Roman"/>
              </a:rPr>
              <a:t>0/01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000" spc="-20" dirty="0">
                <a:latin typeface="Times New Roman"/>
                <a:cs typeface="Times New Roman"/>
              </a:rPr>
              <a:t>1/10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630926" y="2291588"/>
            <a:ext cx="47053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Times New Roman"/>
                <a:cs typeface="Times New Roman"/>
              </a:rPr>
              <a:t>0/11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520054" y="3117342"/>
            <a:ext cx="4787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Times New Roman"/>
                <a:cs typeface="Times New Roman"/>
              </a:rPr>
              <a:t>1/00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CC:</a:t>
            </a:r>
            <a:r>
              <a:rPr spc="-25" dirty="0"/>
              <a:t> </a:t>
            </a:r>
            <a:r>
              <a:rPr spc="-10" dirty="0"/>
              <a:t>ENCODER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339" y="846427"/>
            <a:ext cx="6823709" cy="3761104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690"/>
              </a:spcBef>
              <a:buFont typeface="Times New Roman"/>
              <a:buChar char="•"/>
              <a:tabLst>
                <a:tab pos="380365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Example:</a:t>
            </a:r>
            <a:endParaRPr sz="2400">
              <a:latin typeface="Times New Roman"/>
              <a:cs typeface="Times New Roman"/>
            </a:endParaRPr>
          </a:p>
          <a:p>
            <a:pPr marL="7816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81685" algn="l"/>
              </a:tabLst>
            </a:pPr>
            <a:r>
              <a:rPr sz="2000" dirty="0">
                <a:latin typeface="Times New Roman"/>
                <a:cs typeface="Times New Roman"/>
              </a:rPr>
              <a:t>initial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state: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  <a:p>
            <a:pPr marL="7816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81685" algn="l"/>
              </a:tabLst>
            </a:pPr>
            <a:r>
              <a:rPr sz="2000" dirty="0">
                <a:latin typeface="Times New Roman"/>
                <a:cs typeface="Times New Roman"/>
              </a:rPr>
              <a:t>Input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bits: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(1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0)</a:t>
            </a:r>
            <a:endParaRPr sz="2000">
              <a:latin typeface="Times New Roman"/>
              <a:cs typeface="Times New Roman"/>
            </a:endParaRPr>
          </a:p>
          <a:p>
            <a:pPr marL="7816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81685" algn="l"/>
              </a:tabLst>
            </a:pP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1950" baseline="25641" dirty="0">
                <a:latin typeface="Times New Roman"/>
                <a:cs typeface="Times New Roman"/>
              </a:rPr>
              <a:t>st</a:t>
            </a:r>
            <a:r>
              <a:rPr sz="1950" spc="270" baseline="2564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bit: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(state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input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1)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(next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state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output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11)</a:t>
            </a:r>
            <a:endParaRPr sz="2000">
              <a:latin typeface="Times New Roman"/>
              <a:cs typeface="Times New Roman"/>
            </a:endParaRPr>
          </a:p>
          <a:p>
            <a:pPr marL="7816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81685" algn="l"/>
              </a:tabLst>
            </a:pPr>
            <a:r>
              <a:rPr sz="2000" dirty="0">
                <a:latin typeface="Times New Roman"/>
                <a:cs typeface="Times New Roman"/>
              </a:rPr>
              <a:t>2</a:t>
            </a:r>
            <a:r>
              <a:rPr sz="1950" baseline="25641" dirty="0">
                <a:latin typeface="Times New Roman"/>
                <a:cs typeface="Times New Roman"/>
              </a:rPr>
              <a:t>nd</a:t>
            </a:r>
            <a:r>
              <a:rPr sz="1950" spc="217" baseline="2564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bit: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(state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b, input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1) </a:t>
            </a:r>
            <a:r>
              <a:rPr sz="2000" spc="-50" dirty="0">
                <a:latin typeface="Wingdings"/>
                <a:cs typeface="Wingdings"/>
              </a:rPr>
              <a:t></a:t>
            </a:r>
            <a:endParaRPr sz="2000">
              <a:latin typeface="Wingdings"/>
              <a:cs typeface="Wingdings"/>
            </a:endParaRPr>
          </a:p>
          <a:p>
            <a:pPr marL="7816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81685" algn="l"/>
              </a:tabLst>
            </a:pPr>
            <a:r>
              <a:rPr sz="2000" dirty="0">
                <a:latin typeface="Times New Roman"/>
                <a:cs typeface="Times New Roman"/>
              </a:rPr>
              <a:t>3</a:t>
            </a:r>
            <a:r>
              <a:rPr sz="1950" baseline="25641" dirty="0">
                <a:latin typeface="Times New Roman"/>
                <a:cs typeface="Times New Roman"/>
              </a:rPr>
              <a:t>rd</a:t>
            </a:r>
            <a:r>
              <a:rPr sz="1950" spc="292" baseline="25641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bit:</a:t>
            </a:r>
            <a:endParaRPr sz="2000">
              <a:latin typeface="Times New Roman"/>
              <a:cs typeface="Times New Roman"/>
            </a:endParaRPr>
          </a:p>
          <a:p>
            <a:pPr marL="7816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81685" algn="l"/>
              </a:tabLst>
            </a:pPr>
            <a:r>
              <a:rPr sz="2000" dirty="0">
                <a:latin typeface="Times New Roman"/>
                <a:cs typeface="Times New Roman"/>
              </a:rPr>
              <a:t>4</a:t>
            </a:r>
            <a:r>
              <a:rPr sz="1950" baseline="25641" dirty="0">
                <a:latin typeface="Times New Roman"/>
                <a:cs typeface="Times New Roman"/>
              </a:rPr>
              <a:t>th</a:t>
            </a:r>
            <a:r>
              <a:rPr sz="1950" spc="277" baseline="25641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bit:</a:t>
            </a:r>
            <a:endParaRPr sz="2000">
              <a:latin typeface="Times New Roman"/>
              <a:cs typeface="Times New Roman"/>
            </a:endParaRPr>
          </a:p>
          <a:p>
            <a:pPr marL="7816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81685" algn="l"/>
              </a:tabLst>
            </a:pPr>
            <a:r>
              <a:rPr sz="2000" dirty="0">
                <a:latin typeface="Times New Roman"/>
                <a:cs typeface="Times New Roman"/>
              </a:rPr>
              <a:t>5</a:t>
            </a:r>
            <a:r>
              <a:rPr sz="1950" baseline="25641" dirty="0">
                <a:latin typeface="Times New Roman"/>
                <a:cs typeface="Times New Roman"/>
              </a:rPr>
              <a:t>th</a:t>
            </a:r>
            <a:r>
              <a:rPr sz="1950" spc="277" baseline="25641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bit:</a:t>
            </a:r>
            <a:endParaRPr sz="2000">
              <a:latin typeface="Times New Roman"/>
              <a:cs typeface="Times New Roman"/>
            </a:endParaRPr>
          </a:p>
          <a:p>
            <a:pPr marL="7816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81685" algn="l"/>
              </a:tabLst>
            </a:pPr>
            <a:r>
              <a:rPr sz="2000" dirty="0">
                <a:latin typeface="Times New Roman"/>
                <a:cs typeface="Times New Roman"/>
              </a:rPr>
              <a:t>6</a:t>
            </a:r>
            <a:r>
              <a:rPr sz="1950" baseline="25641" dirty="0">
                <a:latin typeface="Times New Roman"/>
                <a:cs typeface="Times New Roman"/>
              </a:rPr>
              <a:t>th</a:t>
            </a:r>
            <a:r>
              <a:rPr sz="1950" spc="277" baseline="25641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bit:</a:t>
            </a:r>
            <a:endParaRPr sz="2000">
              <a:latin typeface="Times New Roman"/>
              <a:cs typeface="Times New Roman"/>
            </a:endParaRPr>
          </a:p>
          <a:p>
            <a:pPr marL="7816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81685" algn="l"/>
              </a:tabLst>
            </a:pPr>
            <a:r>
              <a:rPr sz="2000" dirty="0">
                <a:latin typeface="Times New Roman"/>
                <a:cs typeface="Times New Roman"/>
              </a:rPr>
              <a:t>7</a:t>
            </a:r>
            <a:r>
              <a:rPr sz="1950" baseline="25641" dirty="0">
                <a:latin typeface="Times New Roman"/>
                <a:cs typeface="Times New Roman"/>
              </a:rPr>
              <a:t>th</a:t>
            </a:r>
            <a:r>
              <a:rPr sz="1950" spc="277" baseline="25641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bit: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153656" y="1879092"/>
            <a:ext cx="1750060" cy="3065145"/>
            <a:chOff x="7153656" y="1879092"/>
            <a:chExt cx="1750060" cy="306514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992" y="1879092"/>
              <a:ext cx="99059" cy="1097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4992" y="2805684"/>
              <a:ext cx="99059" cy="10820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4324" y="3819144"/>
              <a:ext cx="99059" cy="1097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3656" y="4834127"/>
              <a:ext cx="97536" cy="1097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02624" y="1879092"/>
              <a:ext cx="99059" cy="1097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2624" y="2805684"/>
              <a:ext cx="99059" cy="10820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91956" y="3819144"/>
              <a:ext cx="97536" cy="1097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81288" y="4834127"/>
              <a:ext cx="97536" cy="10972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225284" y="2854452"/>
              <a:ext cx="1628139" cy="981710"/>
            </a:xfrm>
            <a:custGeom>
              <a:avLst/>
              <a:gdLst/>
              <a:ahLst/>
              <a:cxnLst/>
              <a:rect l="l" t="t" r="r" b="b"/>
              <a:pathLst>
                <a:path w="1628140" h="981710">
                  <a:moveTo>
                    <a:pt x="0" y="0"/>
                  </a:moveTo>
                  <a:lnTo>
                    <a:pt x="1627632" y="9814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13092" y="1973580"/>
              <a:ext cx="1685925" cy="2932430"/>
            </a:xfrm>
            <a:custGeom>
              <a:avLst/>
              <a:gdLst/>
              <a:ahLst/>
              <a:cxnLst/>
              <a:rect l="l" t="t" r="r" b="b"/>
              <a:pathLst>
                <a:path w="1685925" h="2932429">
                  <a:moveTo>
                    <a:pt x="0" y="903732"/>
                  </a:moveTo>
                  <a:lnTo>
                    <a:pt x="1629155" y="2932176"/>
                  </a:lnTo>
                </a:path>
                <a:path w="1685925" h="2932429">
                  <a:moveTo>
                    <a:pt x="45719" y="0"/>
                  </a:moveTo>
                  <a:lnTo>
                    <a:pt x="1685543" y="925068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35952" y="1929384"/>
              <a:ext cx="1615440" cy="1927860"/>
            </a:xfrm>
            <a:custGeom>
              <a:avLst/>
              <a:gdLst/>
              <a:ahLst/>
              <a:cxnLst/>
              <a:rect l="l" t="t" r="r" b="b"/>
              <a:pathLst>
                <a:path w="1615440" h="1927860">
                  <a:moveTo>
                    <a:pt x="0" y="1927859"/>
                  </a:moveTo>
                  <a:lnTo>
                    <a:pt x="161544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25284" y="2843784"/>
              <a:ext cx="1626235" cy="1026160"/>
            </a:xfrm>
            <a:custGeom>
              <a:avLst/>
              <a:gdLst/>
              <a:ahLst/>
              <a:cxnLst/>
              <a:rect l="l" t="t" r="r" b="b"/>
              <a:pathLst>
                <a:path w="1626234" h="1026160">
                  <a:moveTo>
                    <a:pt x="0" y="1025651"/>
                  </a:moveTo>
                  <a:lnTo>
                    <a:pt x="1626108" y="0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13092" y="3857244"/>
              <a:ext cx="1628139" cy="1026160"/>
            </a:xfrm>
            <a:custGeom>
              <a:avLst/>
              <a:gdLst/>
              <a:ahLst/>
              <a:cxnLst/>
              <a:rect l="l" t="t" r="r" b="b"/>
              <a:pathLst>
                <a:path w="1628140" h="1026160">
                  <a:moveTo>
                    <a:pt x="0" y="1025651"/>
                  </a:moveTo>
                  <a:lnTo>
                    <a:pt x="1627631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25284" y="4882896"/>
              <a:ext cx="1592580" cy="0"/>
            </a:xfrm>
            <a:custGeom>
              <a:avLst/>
              <a:gdLst/>
              <a:ahLst/>
              <a:cxnLst/>
              <a:rect l="l" t="t" r="r" b="b"/>
              <a:pathLst>
                <a:path w="1592579">
                  <a:moveTo>
                    <a:pt x="0" y="0"/>
                  </a:moveTo>
                  <a:lnTo>
                    <a:pt x="1592580" y="0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593583" y="2023110"/>
            <a:ext cx="4699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Times New Roman"/>
                <a:cs typeface="Times New Roman"/>
              </a:rPr>
              <a:t>1/11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06561" y="3439414"/>
            <a:ext cx="4787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Times New Roman"/>
                <a:cs typeface="Times New Roman"/>
              </a:rPr>
              <a:t>0/10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39657" y="4398645"/>
            <a:ext cx="4787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Times New Roman"/>
                <a:cs typeface="Times New Roman"/>
              </a:rPr>
              <a:t>1/01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82610" y="4265167"/>
            <a:ext cx="478790" cy="821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Times New Roman"/>
                <a:cs typeface="Times New Roman"/>
              </a:rPr>
              <a:t>0/01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000" spc="-20" dirty="0">
                <a:latin typeface="Times New Roman"/>
                <a:cs typeface="Times New Roman"/>
              </a:rPr>
              <a:t>1/10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328786" y="2045335"/>
            <a:ext cx="4699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Times New Roman"/>
                <a:cs typeface="Times New Roman"/>
              </a:rPr>
              <a:t>0/11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17534" y="2870962"/>
            <a:ext cx="4787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Times New Roman"/>
                <a:cs typeface="Times New Roman"/>
              </a:rPr>
              <a:t>1/00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77506" y="1610359"/>
            <a:ext cx="1868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291465" algn="l"/>
                <a:tab pos="839469" algn="l"/>
                <a:tab pos="1830070" algn="l"/>
              </a:tabLst>
            </a:pPr>
            <a:r>
              <a:rPr sz="3000" spc="-75" baseline="-29166" dirty="0">
                <a:latin typeface="Times New Roman"/>
                <a:cs typeface="Times New Roman"/>
              </a:rPr>
              <a:t>a</a:t>
            </a:r>
            <a:r>
              <a:rPr sz="3000" baseline="-29166" dirty="0">
                <a:latin typeface="Times New Roman"/>
                <a:cs typeface="Times New Roman"/>
              </a:rPr>
              <a:t>	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000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0/00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025131" y="2645105"/>
            <a:ext cx="153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latin typeface="Times New Roman"/>
                <a:cs typeface="Times New Roman"/>
              </a:rPr>
              <a:t>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14209" y="3693667"/>
            <a:ext cx="1384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Times New Roman"/>
                <a:cs typeface="Times New Roman"/>
              </a:rPr>
              <a:t>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80681" y="4674870"/>
            <a:ext cx="1530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441" y="343661"/>
            <a:ext cx="5165725" cy="2353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 Black"/>
                <a:cs typeface="Arial Black"/>
              </a:rPr>
              <a:t>EXPECTATION</a:t>
            </a:r>
            <a:r>
              <a:rPr sz="2400" spc="-105" dirty="0">
                <a:latin typeface="Arial Black"/>
                <a:cs typeface="Arial Black"/>
              </a:rPr>
              <a:t> </a:t>
            </a:r>
            <a:r>
              <a:rPr sz="2400" spc="-10" dirty="0">
                <a:latin typeface="Arial Black"/>
                <a:cs typeface="Arial Black"/>
              </a:rPr>
              <a:t>(MEAN)</a:t>
            </a:r>
            <a:endParaRPr sz="2400">
              <a:latin typeface="Arial Black"/>
              <a:cs typeface="Arial Black"/>
            </a:endParaRPr>
          </a:p>
          <a:p>
            <a:pPr marL="736600" indent="-343535">
              <a:lnSpc>
                <a:spcPct val="100000"/>
              </a:lnSpc>
              <a:spcBef>
                <a:spcPts val="1505"/>
              </a:spcBef>
              <a:buFont typeface="Times New Roman"/>
              <a:buChar char="•"/>
              <a:tabLst>
                <a:tab pos="736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Discrete-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time</a:t>
            </a:r>
            <a:r>
              <a:rPr sz="2000" b="1" spc="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RV</a:t>
            </a:r>
            <a:endParaRPr sz="2000">
              <a:latin typeface="Times New Roman"/>
              <a:cs typeface="Times New Roman"/>
            </a:endParaRPr>
          </a:p>
          <a:p>
            <a:pPr marL="2366645">
              <a:lnSpc>
                <a:spcPct val="100000"/>
              </a:lnSpc>
              <a:spcBef>
                <a:spcPts val="685"/>
              </a:spcBef>
            </a:pPr>
            <a:r>
              <a:rPr sz="1850" i="1" dirty="0">
                <a:latin typeface="Times New Roman"/>
                <a:cs typeface="Times New Roman"/>
              </a:rPr>
              <a:t>m</a:t>
            </a:r>
            <a:r>
              <a:rPr sz="1575" i="1" baseline="-26455" dirty="0">
                <a:latin typeface="Times New Roman"/>
                <a:cs typeface="Times New Roman"/>
              </a:rPr>
              <a:t>X</a:t>
            </a:r>
            <a:r>
              <a:rPr sz="1575" i="1" spc="232" baseline="-26455" dirty="0">
                <a:latin typeface="Times New Roman"/>
                <a:cs typeface="Times New Roman"/>
              </a:rPr>
              <a:t>  </a:t>
            </a:r>
            <a:r>
              <a:rPr sz="1850" dirty="0">
                <a:latin typeface="Symbol"/>
                <a:cs typeface="Symbol"/>
              </a:rPr>
              <a:t></a:t>
            </a:r>
            <a:r>
              <a:rPr sz="1850" spc="45" dirty="0">
                <a:latin typeface="Times New Roman"/>
                <a:cs typeface="Times New Roman"/>
              </a:rPr>
              <a:t> </a:t>
            </a:r>
            <a:r>
              <a:rPr sz="1850" i="1" spc="65" dirty="0">
                <a:latin typeface="Times New Roman"/>
                <a:cs typeface="Times New Roman"/>
              </a:rPr>
              <a:t>E</a:t>
            </a:r>
            <a:r>
              <a:rPr sz="1850" spc="65" dirty="0">
                <a:latin typeface="Times New Roman"/>
                <a:cs typeface="Times New Roman"/>
              </a:rPr>
              <a:t>(</a:t>
            </a:r>
            <a:r>
              <a:rPr sz="1850" spc="-275" dirty="0">
                <a:latin typeface="Times New Roman"/>
                <a:cs typeface="Times New Roman"/>
              </a:rPr>
              <a:t> </a:t>
            </a:r>
            <a:r>
              <a:rPr sz="1850" i="1" dirty="0">
                <a:latin typeface="Times New Roman"/>
                <a:cs typeface="Times New Roman"/>
              </a:rPr>
              <a:t>X</a:t>
            </a:r>
            <a:r>
              <a:rPr sz="1850" i="1" spc="-14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)</a:t>
            </a:r>
            <a:r>
              <a:rPr sz="1850" spc="-2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Symbol"/>
                <a:cs typeface="Symbol"/>
              </a:rPr>
              <a:t></a:t>
            </a:r>
            <a:r>
              <a:rPr sz="1850" spc="-35" dirty="0">
                <a:latin typeface="Times New Roman"/>
                <a:cs typeface="Times New Roman"/>
              </a:rPr>
              <a:t> </a:t>
            </a:r>
            <a:r>
              <a:rPr sz="4125" baseline="-8080" dirty="0">
                <a:latin typeface="Symbol"/>
                <a:cs typeface="Symbol"/>
              </a:rPr>
              <a:t></a:t>
            </a:r>
            <a:r>
              <a:rPr sz="4125" spc="-562" baseline="-8080" dirty="0">
                <a:latin typeface="Times New Roman"/>
                <a:cs typeface="Times New Roman"/>
              </a:rPr>
              <a:t> </a:t>
            </a:r>
            <a:r>
              <a:rPr sz="1850" i="1" spc="-25" dirty="0">
                <a:latin typeface="Times New Roman"/>
                <a:cs typeface="Times New Roman"/>
              </a:rPr>
              <a:t>x</a:t>
            </a:r>
            <a:r>
              <a:rPr sz="1575" i="1" spc="-37" baseline="-26455" dirty="0">
                <a:latin typeface="Times New Roman"/>
                <a:cs typeface="Times New Roman"/>
              </a:rPr>
              <a:t>i</a:t>
            </a:r>
            <a:r>
              <a:rPr sz="1575" i="1" spc="-104" baseline="-26455" dirty="0">
                <a:latin typeface="Times New Roman"/>
                <a:cs typeface="Times New Roman"/>
              </a:rPr>
              <a:t> </a:t>
            </a:r>
            <a:r>
              <a:rPr sz="1850" i="1" dirty="0">
                <a:latin typeface="Times New Roman"/>
                <a:cs typeface="Times New Roman"/>
              </a:rPr>
              <a:t>P</a:t>
            </a:r>
            <a:r>
              <a:rPr sz="1850" dirty="0">
                <a:latin typeface="Times New Roman"/>
                <a:cs typeface="Times New Roman"/>
              </a:rPr>
              <a:t>(</a:t>
            </a:r>
            <a:r>
              <a:rPr sz="1850" spc="-275" dirty="0">
                <a:latin typeface="Times New Roman"/>
                <a:cs typeface="Times New Roman"/>
              </a:rPr>
              <a:t> </a:t>
            </a:r>
            <a:r>
              <a:rPr sz="1850" i="1" dirty="0">
                <a:latin typeface="Times New Roman"/>
                <a:cs typeface="Times New Roman"/>
              </a:rPr>
              <a:t>X</a:t>
            </a:r>
            <a:r>
              <a:rPr sz="1850" i="1" spc="30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Symbol"/>
                <a:cs typeface="Symbol"/>
              </a:rPr>
              <a:t></a:t>
            </a:r>
            <a:r>
              <a:rPr sz="1850" spc="55" dirty="0">
                <a:latin typeface="Times New Roman"/>
                <a:cs typeface="Times New Roman"/>
              </a:rPr>
              <a:t> </a:t>
            </a:r>
            <a:r>
              <a:rPr sz="1850" i="1" dirty="0">
                <a:latin typeface="Times New Roman"/>
                <a:cs typeface="Times New Roman"/>
              </a:rPr>
              <a:t>x</a:t>
            </a:r>
            <a:r>
              <a:rPr sz="1575" i="1" baseline="-26455" dirty="0">
                <a:latin typeface="Times New Roman"/>
                <a:cs typeface="Times New Roman"/>
              </a:rPr>
              <a:t>i</a:t>
            </a:r>
            <a:r>
              <a:rPr sz="1575" i="1" spc="-15" baseline="-26455" dirty="0">
                <a:latin typeface="Times New Roman"/>
                <a:cs typeface="Times New Roman"/>
              </a:rPr>
              <a:t> </a:t>
            </a:r>
            <a:r>
              <a:rPr sz="1850" spc="-50" dirty="0">
                <a:latin typeface="Times New Roman"/>
                <a:cs typeface="Times New Roman"/>
              </a:rPr>
              <a:t>)</a:t>
            </a:r>
            <a:endParaRPr sz="1850">
              <a:latin typeface="Times New Roman"/>
              <a:cs typeface="Times New Roman"/>
            </a:endParaRPr>
          </a:p>
          <a:p>
            <a:pPr marR="1330325" algn="r">
              <a:lnSpc>
                <a:spcPct val="100000"/>
              </a:lnSpc>
              <a:spcBef>
                <a:spcPts val="170"/>
              </a:spcBef>
            </a:pPr>
            <a:r>
              <a:rPr sz="1050" i="1" spc="-50" dirty="0">
                <a:latin typeface="Times New Roman"/>
                <a:cs typeface="Times New Roman"/>
              </a:rPr>
              <a:t>i</a:t>
            </a:r>
            <a:endParaRPr sz="1050">
              <a:latin typeface="Times New Roman"/>
              <a:cs typeface="Times New Roman"/>
            </a:endParaRPr>
          </a:p>
          <a:p>
            <a:pPr marL="850900">
              <a:lnSpc>
                <a:spcPct val="100000"/>
              </a:lnSpc>
              <a:spcBef>
                <a:spcPts val="500"/>
              </a:spcBef>
              <a:tabLst>
                <a:tab pos="1137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Weighted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sum</a:t>
            </a:r>
            <a:endParaRPr sz="1800">
              <a:latin typeface="Times New Roman"/>
              <a:cs typeface="Times New Roman"/>
            </a:endParaRPr>
          </a:p>
          <a:p>
            <a:pPr marL="697865" indent="-342900">
              <a:lnSpc>
                <a:spcPct val="100000"/>
              </a:lnSpc>
              <a:spcBef>
                <a:spcPts val="1065"/>
              </a:spcBef>
              <a:buFont typeface="Times New Roman"/>
              <a:buChar char="•"/>
              <a:tabLst>
                <a:tab pos="697865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Continuous-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time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RV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07891" y="2757741"/>
            <a:ext cx="220979" cy="2108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spc="-25" dirty="0">
                <a:latin typeface="Symbol"/>
                <a:cs typeface="Symbol"/>
              </a:rPr>
              <a:t>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1591" y="2714497"/>
            <a:ext cx="7478395" cy="11258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617855" algn="ctr">
              <a:lnSpc>
                <a:spcPct val="100000"/>
              </a:lnSpc>
              <a:spcBef>
                <a:spcPts val="125"/>
              </a:spcBef>
            </a:pPr>
            <a:r>
              <a:rPr sz="2050" i="1" dirty="0">
                <a:latin typeface="Times New Roman"/>
                <a:cs typeface="Times New Roman"/>
              </a:rPr>
              <a:t>m</a:t>
            </a:r>
            <a:r>
              <a:rPr sz="1800" i="1" baseline="-25462" dirty="0">
                <a:latin typeface="Times New Roman"/>
                <a:cs typeface="Times New Roman"/>
              </a:rPr>
              <a:t>X</a:t>
            </a:r>
            <a:r>
              <a:rPr sz="1800" i="1" spc="240" baseline="-25462" dirty="0">
                <a:latin typeface="Times New Roman"/>
                <a:cs typeface="Times New Roman"/>
              </a:rPr>
              <a:t>  </a:t>
            </a:r>
            <a:r>
              <a:rPr sz="2050" dirty="0">
                <a:latin typeface="Symbol"/>
                <a:cs typeface="Symbol"/>
              </a:rPr>
              <a:t></a:t>
            </a:r>
            <a:r>
              <a:rPr sz="2050" spc="60" dirty="0">
                <a:latin typeface="Times New Roman"/>
                <a:cs typeface="Times New Roman"/>
              </a:rPr>
              <a:t> </a:t>
            </a:r>
            <a:r>
              <a:rPr sz="2050" i="1" spc="75" dirty="0">
                <a:latin typeface="Times New Roman"/>
                <a:cs typeface="Times New Roman"/>
              </a:rPr>
              <a:t>E</a:t>
            </a:r>
            <a:r>
              <a:rPr sz="2050" spc="75" dirty="0">
                <a:latin typeface="Times New Roman"/>
                <a:cs typeface="Times New Roman"/>
              </a:rPr>
              <a:t>(</a:t>
            </a:r>
            <a:r>
              <a:rPr sz="2050" spc="-295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X</a:t>
            </a:r>
            <a:r>
              <a:rPr sz="2050" i="1" spc="-14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)</a:t>
            </a:r>
            <a:r>
              <a:rPr sz="2050" spc="-1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</a:t>
            </a:r>
            <a:r>
              <a:rPr sz="2050" spc="25" dirty="0">
                <a:latin typeface="Times New Roman"/>
                <a:cs typeface="Times New Roman"/>
              </a:rPr>
              <a:t> </a:t>
            </a:r>
            <a:r>
              <a:rPr sz="4650" baseline="-13440" dirty="0">
                <a:latin typeface="Symbol"/>
                <a:cs typeface="Symbol"/>
              </a:rPr>
              <a:t></a:t>
            </a:r>
            <a:r>
              <a:rPr sz="1800" baseline="-53240" dirty="0">
                <a:latin typeface="Symbol"/>
                <a:cs typeface="Symbol"/>
              </a:rPr>
              <a:t></a:t>
            </a:r>
            <a:r>
              <a:rPr sz="1800" spc="187" baseline="-53240" dirty="0">
                <a:latin typeface="Times New Roman"/>
                <a:cs typeface="Times New Roman"/>
              </a:rPr>
              <a:t>  </a:t>
            </a:r>
            <a:r>
              <a:rPr sz="2050" i="1" dirty="0">
                <a:latin typeface="Times New Roman"/>
                <a:cs typeface="Times New Roman"/>
              </a:rPr>
              <a:t>yf</a:t>
            </a:r>
            <a:r>
              <a:rPr sz="2050" i="1" spc="-300" dirty="0">
                <a:latin typeface="Times New Roman"/>
                <a:cs typeface="Times New Roman"/>
              </a:rPr>
              <a:t> </a:t>
            </a:r>
            <a:r>
              <a:rPr sz="1800" i="1" baseline="-25462" dirty="0">
                <a:latin typeface="Times New Roman"/>
                <a:cs typeface="Times New Roman"/>
              </a:rPr>
              <a:t>X</a:t>
            </a:r>
            <a:r>
              <a:rPr sz="1800" i="1" spc="217" baseline="-25462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(</a:t>
            </a:r>
            <a:r>
              <a:rPr sz="2050" spc="-260" dirty="0">
                <a:latin typeface="Times New Roman"/>
                <a:cs typeface="Times New Roman"/>
              </a:rPr>
              <a:t> </a:t>
            </a:r>
            <a:r>
              <a:rPr sz="2050" i="1" spc="-20" dirty="0">
                <a:latin typeface="Times New Roman"/>
                <a:cs typeface="Times New Roman"/>
              </a:rPr>
              <a:t>y</a:t>
            </a:r>
            <a:r>
              <a:rPr sz="2050" spc="-20" dirty="0">
                <a:latin typeface="Times New Roman"/>
                <a:cs typeface="Times New Roman"/>
              </a:rPr>
              <a:t>)</a:t>
            </a:r>
            <a:r>
              <a:rPr sz="2050" i="1" spc="-20" dirty="0">
                <a:latin typeface="Times New Roman"/>
                <a:cs typeface="Times New Roman"/>
              </a:rPr>
              <a:t>dy</a:t>
            </a:r>
            <a:endParaRPr sz="2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2050">
              <a:latin typeface="Times New Roman"/>
              <a:cs typeface="Times New Roman"/>
            </a:endParaRPr>
          </a:p>
          <a:p>
            <a:pPr marL="380365" indent="-342265">
              <a:lnSpc>
                <a:spcPct val="100000"/>
              </a:lnSpc>
              <a:buFont typeface="Times New Roman"/>
              <a:buChar char="•"/>
              <a:tabLst>
                <a:tab pos="3803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Example: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find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expectation</a:t>
            </a:r>
            <a:r>
              <a:rPr sz="20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(mean)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uniform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distribution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61267" y="4241076"/>
            <a:ext cx="497205" cy="0"/>
          </a:xfrm>
          <a:custGeom>
            <a:avLst/>
            <a:gdLst/>
            <a:ahLst/>
            <a:cxnLst/>
            <a:rect l="l" t="t" r="r" b="b"/>
            <a:pathLst>
              <a:path w="497204">
                <a:moveTo>
                  <a:pt x="0" y="0"/>
                </a:moveTo>
                <a:lnTo>
                  <a:pt x="496627" y="0"/>
                </a:lnTo>
              </a:path>
            </a:pathLst>
          </a:custGeom>
          <a:ln w="103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634807" y="3884325"/>
            <a:ext cx="153035" cy="3251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950" spc="-50" dirty="0">
                <a:latin typeface="Times New Roman"/>
                <a:cs typeface="Times New Roman"/>
              </a:rPr>
              <a:t>1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80117" y="4041236"/>
            <a:ext cx="1179195" cy="3251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295910" algn="l"/>
              </a:tabLst>
            </a:pPr>
            <a:r>
              <a:rPr sz="1950" spc="-50" dirty="0">
                <a:latin typeface="Times New Roman"/>
                <a:cs typeface="Times New Roman"/>
              </a:rPr>
              <a:t>,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i="1" dirty="0">
                <a:latin typeface="Times New Roman"/>
                <a:cs typeface="Times New Roman"/>
              </a:rPr>
              <a:t>a</a:t>
            </a:r>
            <a:r>
              <a:rPr sz="1950" i="1" spc="-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</a:t>
            </a:r>
            <a:r>
              <a:rPr sz="1950" spc="60" dirty="0">
                <a:latin typeface="Times New Roman"/>
                <a:cs typeface="Times New Roman"/>
              </a:rPr>
              <a:t> </a:t>
            </a:r>
            <a:r>
              <a:rPr sz="1950" i="1" dirty="0">
                <a:latin typeface="Times New Roman"/>
                <a:cs typeface="Times New Roman"/>
              </a:rPr>
              <a:t>x</a:t>
            </a:r>
            <a:r>
              <a:rPr sz="1950" i="1" spc="-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</a:t>
            </a:r>
            <a:r>
              <a:rPr sz="1950" spc="-100" dirty="0">
                <a:latin typeface="Times New Roman"/>
                <a:cs typeface="Times New Roman"/>
              </a:rPr>
              <a:t> </a:t>
            </a:r>
            <a:r>
              <a:rPr sz="1950" i="1" spc="-50" dirty="0">
                <a:latin typeface="Times New Roman"/>
                <a:cs typeface="Times New Roman"/>
              </a:rPr>
              <a:t>b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51065" y="4209567"/>
            <a:ext cx="116205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i="1" spc="-50" dirty="0">
                <a:latin typeface="Times New Roman"/>
                <a:cs typeface="Times New Roman"/>
              </a:rPr>
              <a:t>X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59209" y="4041236"/>
            <a:ext cx="756285" cy="3251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245745" algn="l"/>
              </a:tabLst>
            </a:pPr>
            <a:r>
              <a:rPr sz="1950" i="1" spc="-50" dirty="0">
                <a:latin typeface="Times New Roman"/>
                <a:cs typeface="Times New Roman"/>
              </a:rPr>
              <a:t>f</a:t>
            </a:r>
            <a:r>
              <a:rPr sz="1950" i="1" dirty="0">
                <a:latin typeface="Times New Roman"/>
                <a:cs typeface="Times New Roman"/>
              </a:rPr>
              <a:t>	</a:t>
            </a:r>
            <a:r>
              <a:rPr sz="1950" spc="65" dirty="0">
                <a:latin typeface="Times New Roman"/>
                <a:cs typeface="Times New Roman"/>
              </a:rPr>
              <a:t>(</a:t>
            </a:r>
            <a:r>
              <a:rPr sz="1950" i="1" spc="65" dirty="0">
                <a:latin typeface="Times New Roman"/>
                <a:cs typeface="Times New Roman"/>
              </a:rPr>
              <a:t>x</a:t>
            </a:r>
            <a:r>
              <a:rPr sz="1950" spc="65" dirty="0">
                <a:latin typeface="Times New Roman"/>
                <a:cs typeface="Times New Roman"/>
              </a:rPr>
              <a:t>)</a:t>
            </a:r>
            <a:r>
              <a:rPr sz="1950" spc="-45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Symbol"/>
                <a:cs typeface="Symbol"/>
              </a:rPr>
              <a:t>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57653" y="4236290"/>
            <a:ext cx="499109" cy="3251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950" i="1" dirty="0">
                <a:latin typeface="Times New Roman"/>
                <a:cs typeface="Times New Roman"/>
              </a:rPr>
              <a:t>b</a:t>
            </a:r>
            <a:r>
              <a:rPr sz="1950" i="1" spc="-15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</a:t>
            </a:r>
            <a:r>
              <a:rPr sz="1950" spc="-165" dirty="0">
                <a:latin typeface="Times New Roman"/>
                <a:cs typeface="Times New Roman"/>
              </a:rPr>
              <a:t> </a:t>
            </a:r>
            <a:r>
              <a:rPr sz="1950" i="1" spc="-50" dirty="0">
                <a:latin typeface="Times New Roman"/>
                <a:cs typeface="Times New Roman"/>
              </a:rPr>
              <a:t>a</a:t>
            </a:r>
            <a:endParaRPr sz="1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CC:</a:t>
            </a:r>
            <a:r>
              <a:rPr spc="-25" dirty="0"/>
              <a:t> </a:t>
            </a:r>
            <a:r>
              <a:rPr spc="-10" dirty="0"/>
              <a:t>ENCODER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528"/>
            <a:ext cx="7597140" cy="4065904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Four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alternative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encoder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representations: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Register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representation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4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Usually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hardware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implementation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CC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encoder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Input-output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table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representation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State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transition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diagram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representation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Trellis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diagram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representation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Mainly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decoder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decoding</a:t>
            </a:r>
            <a:endParaRPr sz="20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1060"/>
              </a:spcBef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alternative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representations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equivalent</a:t>
            </a:r>
            <a:endParaRPr sz="20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484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Given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representation,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easily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find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three representations.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CC:</a:t>
            </a:r>
            <a:r>
              <a:rPr spc="-25" dirty="0"/>
              <a:t> </a:t>
            </a:r>
            <a:r>
              <a:rPr spc="-10" dirty="0"/>
              <a:t>DECODER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62329"/>
            <a:ext cx="35864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Optimum</a:t>
            </a:r>
            <a:r>
              <a:rPr sz="2400" b="1" spc="-6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hard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decoding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7927" y="1761744"/>
            <a:ext cx="1015365" cy="558165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R="42545" algn="ctr">
              <a:lnSpc>
                <a:spcPct val="100000"/>
              </a:lnSpc>
              <a:spcBef>
                <a:spcPts val="229"/>
              </a:spcBef>
            </a:pPr>
            <a:r>
              <a:rPr sz="1600" spc="-25" dirty="0">
                <a:latin typeface="Times New Roman"/>
                <a:cs typeface="Times New Roman"/>
              </a:rPr>
              <a:t>CC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00" spc="-10" dirty="0">
                <a:latin typeface="Times New Roman"/>
                <a:cs typeface="Times New Roman"/>
              </a:rPr>
              <a:t>Encoder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58996" y="1751076"/>
            <a:ext cx="1015365" cy="558165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185"/>
              </a:spcBef>
            </a:pPr>
            <a:r>
              <a:rPr sz="1600" spc="-10" dirty="0">
                <a:latin typeface="Times New Roman"/>
                <a:cs typeface="Times New Roman"/>
              </a:rPr>
              <a:t>Channel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42432" y="1751076"/>
            <a:ext cx="1125220" cy="558165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1185"/>
              </a:spcBef>
            </a:pPr>
            <a:r>
              <a:rPr sz="1600" spc="-10" dirty="0">
                <a:latin typeface="Times New Roman"/>
                <a:cs typeface="Times New Roman"/>
              </a:rPr>
              <a:t>Demodulator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59395" y="1751076"/>
            <a:ext cx="1015365" cy="558165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R="39370" algn="ctr">
              <a:lnSpc>
                <a:spcPct val="100000"/>
              </a:lnSpc>
              <a:spcBef>
                <a:spcPts val="220"/>
              </a:spcBef>
            </a:pPr>
            <a:r>
              <a:rPr sz="1600" spc="-25" dirty="0">
                <a:latin typeface="Times New Roman"/>
                <a:cs typeface="Times New Roman"/>
              </a:rPr>
              <a:t>CC</a:t>
            </a:r>
            <a:endParaRPr sz="16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Times New Roman"/>
                <a:cs typeface="Times New Roman"/>
              </a:rPr>
              <a:t>Decoder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2116" y="1773935"/>
            <a:ext cx="1015365" cy="556260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14986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1180"/>
              </a:spcBef>
            </a:pPr>
            <a:r>
              <a:rPr sz="1600" spc="-10" dirty="0">
                <a:latin typeface="Times New Roman"/>
                <a:cs typeface="Times New Roman"/>
              </a:rPr>
              <a:t>Modulator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8224" y="2002535"/>
            <a:ext cx="657225" cy="76200"/>
          </a:xfrm>
          <a:custGeom>
            <a:avLst/>
            <a:gdLst/>
            <a:ahLst/>
            <a:cxnLst/>
            <a:rect l="l" t="t" r="r" b="b"/>
            <a:pathLst>
              <a:path w="657225" h="76200">
                <a:moveTo>
                  <a:pt x="580644" y="0"/>
                </a:moveTo>
                <a:lnTo>
                  <a:pt x="580644" y="76200"/>
                </a:lnTo>
                <a:lnTo>
                  <a:pt x="644144" y="44450"/>
                </a:lnTo>
                <a:lnTo>
                  <a:pt x="593344" y="44450"/>
                </a:lnTo>
                <a:lnTo>
                  <a:pt x="593344" y="31750"/>
                </a:lnTo>
                <a:lnTo>
                  <a:pt x="644144" y="31750"/>
                </a:lnTo>
                <a:lnTo>
                  <a:pt x="580644" y="0"/>
                </a:lnTo>
                <a:close/>
              </a:path>
              <a:path w="657225" h="76200">
                <a:moveTo>
                  <a:pt x="580644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80644" y="44450"/>
                </a:lnTo>
                <a:lnTo>
                  <a:pt x="580644" y="31750"/>
                </a:lnTo>
                <a:close/>
              </a:path>
              <a:path w="657225" h="76200">
                <a:moveTo>
                  <a:pt x="644144" y="31750"/>
                </a:moveTo>
                <a:lnTo>
                  <a:pt x="593344" y="31750"/>
                </a:lnTo>
                <a:lnTo>
                  <a:pt x="593344" y="44450"/>
                </a:lnTo>
                <a:lnTo>
                  <a:pt x="644144" y="44450"/>
                </a:lnTo>
                <a:lnTo>
                  <a:pt x="656844" y="38100"/>
                </a:lnTo>
                <a:lnTo>
                  <a:pt x="644144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5104" y="2002535"/>
            <a:ext cx="489584" cy="76200"/>
          </a:xfrm>
          <a:custGeom>
            <a:avLst/>
            <a:gdLst/>
            <a:ahLst/>
            <a:cxnLst/>
            <a:rect l="l" t="t" r="r" b="b"/>
            <a:pathLst>
              <a:path w="489585" h="76200">
                <a:moveTo>
                  <a:pt x="413003" y="0"/>
                </a:moveTo>
                <a:lnTo>
                  <a:pt x="413003" y="76200"/>
                </a:lnTo>
                <a:lnTo>
                  <a:pt x="476503" y="44450"/>
                </a:lnTo>
                <a:lnTo>
                  <a:pt x="425703" y="44450"/>
                </a:lnTo>
                <a:lnTo>
                  <a:pt x="425703" y="31750"/>
                </a:lnTo>
                <a:lnTo>
                  <a:pt x="476503" y="31750"/>
                </a:lnTo>
                <a:lnTo>
                  <a:pt x="413003" y="0"/>
                </a:lnTo>
                <a:close/>
              </a:path>
              <a:path w="489585" h="76200">
                <a:moveTo>
                  <a:pt x="413003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13003" y="44450"/>
                </a:lnTo>
                <a:lnTo>
                  <a:pt x="413003" y="31750"/>
                </a:lnTo>
                <a:close/>
              </a:path>
              <a:path w="489585" h="76200">
                <a:moveTo>
                  <a:pt x="476503" y="31750"/>
                </a:moveTo>
                <a:lnTo>
                  <a:pt x="425703" y="31750"/>
                </a:lnTo>
                <a:lnTo>
                  <a:pt x="425703" y="44450"/>
                </a:lnTo>
                <a:lnTo>
                  <a:pt x="476503" y="44450"/>
                </a:lnTo>
                <a:lnTo>
                  <a:pt x="489203" y="38100"/>
                </a:lnTo>
                <a:lnTo>
                  <a:pt x="476503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68623" y="1990344"/>
            <a:ext cx="668020" cy="76200"/>
          </a:xfrm>
          <a:custGeom>
            <a:avLst/>
            <a:gdLst/>
            <a:ahLst/>
            <a:cxnLst/>
            <a:rect l="l" t="t" r="r" b="b"/>
            <a:pathLst>
              <a:path w="668020" h="76200">
                <a:moveTo>
                  <a:pt x="591312" y="0"/>
                </a:moveTo>
                <a:lnTo>
                  <a:pt x="591312" y="76200"/>
                </a:lnTo>
                <a:lnTo>
                  <a:pt x="654812" y="44450"/>
                </a:lnTo>
                <a:lnTo>
                  <a:pt x="604012" y="44450"/>
                </a:lnTo>
                <a:lnTo>
                  <a:pt x="604012" y="31750"/>
                </a:lnTo>
                <a:lnTo>
                  <a:pt x="654812" y="31750"/>
                </a:lnTo>
                <a:lnTo>
                  <a:pt x="591312" y="0"/>
                </a:lnTo>
                <a:close/>
              </a:path>
              <a:path w="668020" h="76200">
                <a:moveTo>
                  <a:pt x="591312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91312" y="44450"/>
                </a:lnTo>
                <a:lnTo>
                  <a:pt x="591312" y="31750"/>
                </a:lnTo>
                <a:close/>
              </a:path>
              <a:path w="668020" h="76200">
                <a:moveTo>
                  <a:pt x="654812" y="31750"/>
                </a:moveTo>
                <a:lnTo>
                  <a:pt x="604012" y="31750"/>
                </a:lnTo>
                <a:lnTo>
                  <a:pt x="604012" y="44450"/>
                </a:lnTo>
                <a:lnTo>
                  <a:pt x="654812" y="44450"/>
                </a:lnTo>
                <a:lnTo>
                  <a:pt x="667512" y="38100"/>
                </a:lnTo>
                <a:lnTo>
                  <a:pt x="654812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73979" y="1990344"/>
            <a:ext cx="533400" cy="76200"/>
          </a:xfrm>
          <a:custGeom>
            <a:avLst/>
            <a:gdLst/>
            <a:ahLst/>
            <a:cxnLst/>
            <a:rect l="l" t="t" r="r" b="b"/>
            <a:pathLst>
              <a:path w="533400" h="76200">
                <a:moveTo>
                  <a:pt x="457200" y="0"/>
                </a:moveTo>
                <a:lnTo>
                  <a:pt x="457200" y="76200"/>
                </a:lnTo>
                <a:lnTo>
                  <a:pt x="520700" y="44450"/>
                </a:lnTo>
                <a:lnTo>
                  <a:pt x="469900" y="44450"/>
                </a:lnTo>
                <a:lnTo>
                  <a:pt x="469900" y="31750"/>
                </a:lnTo>
                <a:lnTo>
                  <a:pt x="520700" y="31750"/>
                </a:lnTo>
                <a:lnTo>
                  <a:pt x="457200" y="0"/>
                </a:lnTo>
                <a:close/>
              </a:path>
              <a:path w="533400" h="76200">
                <a:moveTo>
                  <a:pt x="4572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57200" y="44450"/>
                </a:lnTo>
                <a:lnTo>
                  <a:pt x="457200" y="31750"/>
                </a:lnTo>
                <a:close/>
              </a:path>
              <a:path w="533400" h="76200">
                <a:moveTo>
                  <a:pt x="520700" y="31750"/>
                </a:moveTo>
                <a:lnTo>
                  <a:pt x="469900" y="31750"/>
                </a:lnTo>
                <a:lnTo>
                  <a:pt x="469900" y="44450"/>
                </a:lnTo>
                <a:lnTo>
                  <a:pt x="520700" y="44450"/>
                </a:lnTo>
                <a:lnTo>
                  <a:pt x="533400" y="38100"/>
                </a:lnTo>
                <a:lnTo>
                  <a:pt x="5207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47331" y="1990344"/>
            <a:ext cx="533400" cy="76200"/>
          </a:xfrm>
          <a:custGeom>
            <a:avLst/>
            <a:gdLst/>
            <a:ahLst/>
            <a:cxnLst/>
            <a:rect l="l" t="t" r="r" b="b"/>
            <a:pathLst>
              <a:path w="533400" h="76200">
                <a:moveTo>
                  <a:pt x="457200" y="0"/>
                </a:moveTo>
                <a:lnTo>
                  <a:pt x="457200" y="76200"/>
                </a:lnTo>
                <a:lnTo>
                  <a:pt x="520700" y="44450"/>
                </a:lnTo>
                <a:lnTo>
                  <a:pt x="469900" y="44450"/>
                </a:lnTo>
                <a:lnTo>
                  <a:pt x="469900" y="31750"/>
                </a:lnTo>
                <a:lnTo>
                  <a:pt x="520700" y="31750"/>
                </a:lnTo>
                <a:lnTo>
                  <a:pt x="457200" y="0"/>
                </a:lnTo>
                <a:close/>
              </a:path>
              <a:path w="533400" h="76200">
                <a:moveTo>
                  <a:pt x="4572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57200" y="44450"/>
                </a:lnTo>
                <a:lnTo>
                  <a:pt x="457200" y="31750"/>
                </a:lnTo>
                <a:close/>
              </a:path>
              <a:path w="533400" h="76200">
                <a:moveTo>
                  <a:pt x="520700" y="31750"/>
                </a:moveTo>
                <a:lnTo>
                  <a:pt x="469900" y="31750"/>
                </a:lnTo>
                <a:lnTo>
                  <a:pt x="469900" y="44450"/>
                </a:lnTo>
                <a:lnTo>
                  <a:pt x="520700" y="44450"/>
                </a:lnTo>
                <a:lnTo>
                  <a:pt x="533400" y="38100"/>
                </a:lnTo>
                <a:lnTo>
                  <a:pt x="5207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74380" y="1990344"/>
            <a:ext cx="533400" cy="76200"/>
          </a:xfrm>
          <a:custGeom>
            <a:avLst/>
            <a:gdLst/>
            <a:ahLst/>
            <a:cxnLst/>
            <a:rect l="l" t="t" r="r" b="b"/>
            <a:pathLst>
              <a:path w="533400" h="76200">
                <a:moveTo>
                  <a:pt x="457200" y="0"/>
                </a:moveTo>
                <a:lnTo>
                  <a:pt x="457200" y="76200"/>
                </a:lnTo>
                <a:lnTo>
                  <a:pt x="520700" y="44450"/>
                </a:lnTo>
                <a:lnTo>
                  <a:pt x="469900" y="44450"/>
                </a:lnTo>
                <a:lnTo>
                  <a:pt x="469900" y="31750"/>
                </a:lnTo>
                <a:lnTo>
                  <a:pt x="520700" y="31750"/>
                </a:lnTo>
                <a:lnTo>
                  <a:pt x="457200" y="0"/>
                </a:lnTo>
                <a:close/>
              </a:path>
              <a:path w="533400" h="76200">
                <a:moveTo>
                  <a:pt x="4572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57200" y="44450"/>
                </a:lnTo>
                <a:lnTo>
                  <a:pt x="457200" y="31750"/>
                </a:lnTo>
                <a:close/>
              </a:path>
              <a:path w="533400" h="76200">
                <a:moveTo>
                  <a:pt x="520700" y="31750"/>
                </a:moveTo>
                <a:lnTo>
                  <a:pt x="469900" y="31750"/>
                </a:lnTo>
                <a:lnTo>
                  <a:pt x="469900" y="44450"/>
                </a:lnTo>
                <a:lnTo>
                  <a:pt x="520700" y="44450"/>
                </a:lnTo>
                <a:lnTo>
                  <a:pt x="533400" y="38100"/>
                </a:lnTo>
                <a:lnTo>
                  <a:pt x="5207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73316" y="1627460"/>
            <a:ext cx="343789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41805" algn="l"/>
                <a:tab pos="3276600" algn="l"/>
              </a:tabLst>
            </a:pPr>
            <a:r>
              <a:rPr sz="2300" b="1" spc="-50" dirty="0">
                <a:latin typeface="Times New Roman"/>
                <a:cs typeface="Times New Roman"/>
              </a:rPr>
              <a:t>s</a:t>
            </a:r>
            <a:r>
              <a:rPr sz="2300" b="1" dirty="0">
                <a:latin typeface="Times New Roman"/>
                <a:cs typeface="Times New Roman"/>
              </a:rPr>
              <a:t>	</a:t>
            </a:r>
            <a:r>
              <a:rPr sz="3525" b="1" spc="-75" baseline="2364" dirty="0">
                <a:latin typeface="Times New Roman"/>
                <a:cs typeface="Times New Roman"/>
              </a:rPr>
              <a:t>c</a:t>
            </a:r>
            <a:r>
              <a:rPr sz="3525" b="1" baseline="2364" dirty="0">
                <a:latin typeface="Times New Roman"/>
                <a:cs typeface="Times New Roman"/>
              </a:rPr>
              <a:t>	</a:t>
            </a:r>
            <a:r>
              <a:rPr sz="3450" b="1" spc="-75" baseline="2415" dirty="0">
                <a:latin typeface="Times New Roman"/>
                <a:cs typeface="Times New Roman"/>
              </a:rPr>
              <a:t>x</a:t>
            </a:r>
            <a:endParaRPr sz="3450" baseline="2415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1714" y="1581598"/>
            <a:ext cx="170180" cy="382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b="1" spc="-50" dirty="0">
                <a:latin typeface="Times New Roman"/>
                <a:cs typeface="Times New Roman"/>
              </a:rPr>
              <a:t>y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08672" y="1616135"/>
            <a:ext cx="138430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450" b="1" spc="-1395" baseline="-3623" dirty="0">
                <a:latin typeface="Times New Roman"/>
                <a:cs typeface="Times New Roman"/>
              </a:rPr>
              <a:t>c</a:t>
            </a:r>
            <a:r>
              <a:rPr sz="2300" spc="-40" dirty="0">
                <a:latin typeface="Times New Roman"/>
                <a:cs typeface="Times New Roman"/>
              </a:rPr>
              <a:t>ˆ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84351" y="1594879"/>
            <a:ext cx="129539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450" b="1" spc="-1305" baseline="-3623" dirty="0">
                <a:latin typeface="Times New Roman"/>
                <a:cs typeface="Times New Roman"/>
              </a:rPr>
              <a:t>s</a:t>
            </a:r>
            <a:r>
              <a:rPr sz="2300" spc="-55" dirty="0">
                <a:latin typeface="Times New Roman"/>
                <a:cs typeface="Times New Roman"/>
              </a:rPr>
              <a:t>ˆ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8243" y="2491587"/>
            <a:ext cx="7318375" cy="332676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37185" indent="-286385">
              <a:lnSpc>
                <a:spcPct val="100000"/>
              </a:lnSpc>
              <a:spcBef>
                <a:spcPts val="340"/>
              </a:spcBef>
              <a:buFont typeface="Times New Roman"/>
              <a:buChar char="–"/>
              <a:tabLst>
                <a:tab pos="337185" algn="l"/>
              </a:tabLst>
            </a:pPr>
            <a:r>
              <a:rPr sz="2000" b="1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length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m</a:t>
            </a:r>
            <a:r>
              <a:rPr sz="2000" i="1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information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vector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(sequence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0’s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1’s)</a:t>
            </a:r>
            <a:endParaRPr sz="2000">
              <a:latin typeface="Times New Roman"/>
              <a:cs typeface="Times New Roman"/>
            </a:endParaRPr>
          </a:p>
          <a:p>
            <a:pPr marL="337185" indent="-286385">
              <a:lnSpc>
                <a:spcPct val="100000"/>
              </a:lnSpc>
              <a:spcBef>
                <a:spcPts val="240"/>
              </a:spcBef>
              <a:buFont typeface="Times New Roman"/>
              <a:buChar char="–"/>
              <a:tabLst>
                <a:tab pos="337185" algn="l"/>
              </a:tabLst>
            </a:pPr>
            <a:r>
              <a:rPr sz="2000" b="1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length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n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=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m/r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CC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codeword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(sequence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0’s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1’s)</a:t>
            </a:r>
            <a:endParaRPr sz="2000">
              <a:latin typeface="Times New Roman"/>
              <a:cs typeface="Times New Roman"/>
            </a:endParaRPr>
          </a:p>
          <a:p>
            <a:pPr marL="337185" indent="-286385">
              <a:lnSpc>
                <a:spcPct val="100000"/>
              </a:lnSpc>
              <a:spcBef>
                <a:spcPts val="240"/>
              </a:spcBef>
              <a:buFont typeface="Times New Roman"/>
              <a:buChar char="–"/>
              <a:tabLst>
                <a:tab pos="337185" algn="l"/>
              </a:tabLst>
            </a:pPr>
            <a:r>
              <a:rPr sz="2000" b="1" dirty="0">
                <a:latin typeface="Times New Roman"/>
                <a:cs typeface="Times New Roman"/>
              </a:rPr>
              <a:t>x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modulated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symbols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(modulation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symbols)</a:t>
            </a:r>
            <a:endParaRPr sz="2000">
              <a:latin typeface="Times New Roman"/>
              <a:cs typeface="Times New Roman"/>
            </a:endParaRPr>
          </a:p>
          <a:p>
            <a:pPr marL="337185" indent="-286385">
              <a:lnSpc>
                <a:spcPct val="100000"/>
              </a:lnSpc>
              <a:spcBef>
                <a:spcPts val="240"/>
              </a:spcBef>
              <a:buFont typeface="Times New Roman"/>
              <a:buChar char="–"/>
              <a:tabLst>
                <a:tab pos="337185" algn="l"/>
              </a:tabLst>
            </a:pPr>
            <a:r>
              <a:rPr sz="2000" b="1" dirty="0">
                <a:latin typeface="Times New Roman"/>
                <a:cs typeface="Times New Roman"/>
              </a:rPr>
              <a:t>y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symbols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(distorted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channels)</a:t>
            </a:r>
            <a:endParaRPr sz="2000">
              <a:latin typeface="Times New Roman"/>
              <a:cs typeface="Times New Roman"/>
            </a:endParaRPr>
          </a:p>
          <a:p>
            <a:pPr marL="339090" indent="-288290">
              <a:lnSpc>
                <a:spcPts val="2695"/>
              </a:lnSpc>
              <a:spcBef>
                <a:spcPts val="35"/>
              </a:spcBef>
              <a:buSzPct val="86956"/>
              <a:buFont typeface="Times New Roman"/>
              <a:buChar char="–"/>
              <a:tabLst>
                <a:tab pos="339090" algn="l"/>
              </a:tabLst>
            </a:pPr>
            <a:r>
              <a:rPr sz="2300" b="1" spc="-905" dirty="0">
                <a:latin typeface="Times New Roman"/>
                <a:cs typeface="Times New Roman"/>
              </a:rPr>
              <a:t>c</a:t>
            </a:r>
            <a:r>
              <a:rPr sz="3450" spc="112" baseline="3623" dirty="0">
                <a:latin typeface="Times New Roman"/>
                <a:cs typeface="Times New Roman"/>
              </a:rPr>
              <a:t>ˆ</a:t>
            </a:r>
            <a:r>
              <a:rPr sz="3000" spc="-22" baseline="2777" dirty="0">
                <a:latin typeface="Times New Roman"/>
                <a:cs typeface="Times New Roman"/>
              </a:rPr>
              <a:t>:</a:t>
            </a:r>
            <a:r>
              <a:rPr sz="3000" baseline="2777" dirty="0">
                <a:latin typeface="Times New Roman"/>
                <a:cs typeface="Times New Roman"/>
              </a:rPr>
              <a:t> length</a:t>
            </a:r>
            <a:r>
              <a:rPr sz="3000" spc="-75" baseline="2777" dirty="0">
                <a:latin typeface="Times New Roman"/>
                <a:cs typeface="Times New Roman"/>
              </a:rPr>
              <a:t> </a:t>
            </a:r>
            <a:r>
              <a:rPr sz="3000" i="1" baseline="2777" dirty="0">
                <a:latin typeface="Times New Roman"/>
                <a:cs typeface="Times New Roman"/>
              </a:rPr>
              <a:t>n</a:t>
            </a:r>
            <a:r>
              <a:rPr sz="3000" i="1" spc="-7" baseline="2777" dirty="0">
                <a:latin typeface="Times New Roman"/>
                <a:cs typeface="Times New Roman"/>
              </a:rPr>
              <a:t> </a:t>
            </a:r>
            <a:r>
              <a:rPr sz="3000" i="1" baseline="2777" dirty="0">
                <a:latin typeface="Times New Roman"/>
                <a:cs typeface="Times New Roman"/>
              </a:rPr>
              <a:t>=</a:t>
            </a:r>
            <a:r>
              <a:rPr sz="3000" i="1" spc="-15" baseline="2777" dirty="0">
                <a:latin typeface="Times New Roman"/>
                <a:cs typeface="Times New Roman"/>
              </a:rPr>
              <a:t> </a:t>
            </a:r>
            <a:r>
              <a:rPr sz="3000" i="1" baseline="2777" dirty="0">
                <a:latin typeface="Times New Roman"/>
                <a:cs typeface="Times New Roman"/>
              </a:rPr>
              <a:t>m/r</a:t>
            </a:r>
            <a:r>
              <a:rPr sz="3000" i="1" spc="-44" baseline="2777" dirty="0">
                <a:latin typeface="Times New Roman"/>
                <a:cs typeface="Times New Roman"/>
              </a:rPr>
              <a:t> </a:t>
            </a:r>
            <a:r>
              <a:rPr sz="3000" baseline="2777" dirty="0">
                <a:latin typeface="Times New Roman"/>
                <a:cs typeface="Times New Roman"/>
              </a:rPr>
              <a:t>demodulated</a:t>
            </a:r>
            <a:r>
              <a:rPr sz="3000" spc="-52" baseline="2777" dirty="0">
                <a:latin typeface="Times New Roman"/>
                <a:cs typeface="Times New Roman"/>
              </a:rPr>
              <a:t> </a:t>
            </a:r>
            <a:r>
              <a:rPr sz="3000" baseline="2777" dirty="0">
                <a:latin typeface="Times New Roman"/>
                <a:cs typeface="Times New Roman"/>
              </a:rPr>
              <a:t>information</a:t>
            </a:r>
            <a:r>
              <a:rPr sz="3000" spc="-75" baseline="2777" dirty="0">
                <a:latin typeface="Times New Roman"/>
                <a:cs typeface="Times New Roman"/>
              </a:rPr>
              <a:t> </a:t>
            </a:r>
            <a:r>
              <a:rPr sz="3000" baseline="2777" dirty="0">
                <a:latin typeface="Times New Roman"/>
                <a:cs typeface="Times New Roman"/>
              </a:rPr>
              <a:t>(sequence</a:t>
            </a:r>
            <a:r>
              <a:rPr sz="3000" spc="-60" baseline="2777" dirty="0">
                <a:latin typeface="Times New Roman"/>
                <a:cs typeface="Times New Roman"/>
              </a:rPr>
              <a:t> </a:t>
            </a:r>
            <a:r>
              <a:rPr sz="3000" baseline="2777" dirty="0">
                <a:latin typeface="Times New Roman"/>
                <a:cs typeface="Times New Roman"/>
              </a:rPr>
              <a:t>of</a:t>
            </a:r>
            <a:r>
              <a:rPr sz="3000" spc="-37" baseline="2777" dirty="0">
                <a:latin typeface="Times New Roman"/>
                <a:cs typeface="Times New Roman"/>
              </a:rPr>
              <a:t> </a:t>
            </a:r>
            <a:r>
              <a:rPr sz="3000" spc="-15" baseline="2777" dirty="0">
                <a:latin typeface="Times New Roman"/>
                <a:cs typeface="Times New Roman"/>
              </a:rPr>
              <a:t>0’s</a:t>
            </a:r>
            <a:r>
              <a:rPr sz="3000" spc="-60" baseline="2777" dirty="0">
                <a:latin typeface="Times New Roman"/>
                <a:cs typeface="Times New Roman"/>
              </a:rPr>
              <a:t> </a:t>
            </a:r>
            <a:r>
              <a:rPr sz="3000" baseline="2777" dirty="0">
                <a:latin typeface="Times New Roman"/>
                <a:cs typeface="Times New Roman"/>
              </a:rPr>
              <a:t>and</a:t>
            </a:r>
            <a:r>
              <a:rPr sz="3000" spc="-15" baseline="2777" dirty="0">
                <a:latin typeface="Times New Roman"/>
                <a:cs typeface="Times New Roman"/>
              </a:rPr>
              <a:t> </a:t>
            </a:r>
            <a:r>
              <a:rPr sz="3000" spc="-30" baseline="2777" dirty="0">
                <a:latin typeface="Times New Roman"/>
                <a:cs typeface="Times New Roman"/>
              </a:rPr>
              <a:t>1’s)</a:t>
            </a:r>
            <a:endParaRPr sz="3000" baseline="2777">
              <a:latin typeface="Times New Roman"/>
              <a:cs typeface="Times New Roman"/>
            </a:endParaRPr>
          </a:p>
          <a:p>
            <a:pPr marL="342265" indent="-291465">
              <a:lnSpc>
                <a:spcPts val="2695"/>
              </a:lnSpc>
              <a:buSzPct val="86956"/>
              <a:buFont typeface="Times New Roman"/>
              <a:buChar char="–"/>
              <a:tabLst>
                <a:tab pos="342265" algn="l"/>
              </a:tabLst>
            </a:pPr>
            <a:r>
              <a:rPr sz="2300" b="1" spc="-835" dirty="0">
                <a:latin typeface="Times New Roman"/>
                <a:cs typeface="Times New Roman"/>
              </a:rPr>
              <a:t>s</a:t>
            </a:r>
            <a:r>
              <a:rPr sz="3450" spc="172" baseline="3623" dirty="0">
                <a:latin typeface="Times New Roman"/>
                <a:cs typeface="Times New Roman"/>
              </a:rPr>
              <a:t>ˆ</a:t>
            </a:r>
            <a:r>
              <a:rPr sz="3000" spc="-30" baseline="2777" dirty="0">
                <a:latin typeface="Times New Roman"/>
                <a:cs typeface="Times New Roman"/>
              </a:rPr>
              <a:t>:</a:t>
            </a:r>
            <a:r>
              <a:rPr sz="3000" baseline="2777" dirty="0">
                <a:latin typeface="Times New Roman"/>
                <a:cs typeface="Times New Roman"/>
              </a:rPr>
              <a:t> decoded</a:t>
            </a:r>
            <a:r>
              <a:rPr sz="3000" spc="-67" baseline="2777" dirty="0">
                <a:latin typeface="Times New Roman"/>
                <a:cs typeface="Times New Roman"/>
              </a:rPr>
              <a:t> </a:t>
            </a:r>
            <a:r>
              <a:rPr sz="3000" baseline="2777" dirty="0">
                <a:latin typeface="Times New Roman"/>
                <a:cs typeface="Times New Roman"/>
              </a:rPr>
              <a:t>length</a:t>
            </a:r>
            <a:r>
              <a:rPr sz="3000" spc="-52" baseline="2777" dirty="0">
                <a:latin typeface="Times New Roman"/>
                <a:cs typeface="Times New Roman"/>
              </a:rPr>
              <a:t> </a:t>
            </a:r>
            <a:r>
              <a:rPr sz="3000" i="1" baseline="2777" dirty="0">
                <a:latin typeface="Times New Roman"/>
                <a:cs typeface="Times New Roman"/>
              </a:rPr>
              <a:t>r</a:t>
            </a:r>
            <a:r>
              <a:rPr sz="3000" i="1" spc="-30" baseline="2777" dirty="0">
                <a:latin typeface="Times New Roman"/>
                <a:cs typeface="Times New Roman"/>
              </a:rPr>
              <a:t> </a:t>
            </a:r>
            <a:r>
              <a:rPr sz="3000" baseline="2777" dirty="0">
                <a:latin typeface="Times New Roman"/>
                <a:cs typeface="Times New Roman"/>
              </a:rPr>
              <a:t>information</a:t>
            </a:r>
            <a:r>
              <a:rPr sz="3000" spc="-75" baseline="2777" dirty="0">
                <a:latin typeface="Times New Roman"/>
                <a:cs typeface="Times New Roman"/>
              </a:rPr>
              <a:t> </a:t>
            </a:r>
            <a:r>
              <a:rPr sz="3000" baseline="2777" dirty="0">
                <a:latin typeface="Times New Roman"/>
                <a:cs typeface="Times New Roman"/>
              </a:rPr>
              <a:t>vector</a:t>
            </a:r>
            <a:r>
              <a:rPr sz="3000" spc="-37" baseline="2777" dirty="0">
                <a:latin typeface="Times New Roman"/>
                <a:cs typeface="Times New Roman"/>
              </a:rPr>
              <a:t> </a:t>
            </a:r>
            <a:r>
              <a:rPr sz="3000" baseline="2777" dirty="0">
                <a:latin typeface="Times New Roman"/>
                <a:cs typeface="Times New Roman"/>
              </a:rPr>
              <a:t>(sequence</a:t>
            </a:r>
            <a:r>
              <a:rPr sz="3000" spc="-67" baseline="2777" dirty="0">
                <a:latin typeface="Times New Roman"/>
                <a:cs typeface="Times New Roman"/>
              </a:rPr>
              <a:t> </a:t>
            </a:r>
            <a:r>
              <a:rPr sz="3000" baseline="2777" dirty="0">
                <a:latin typeface="Times New Roman"/>
                <a:cs typeface="Times New Roman"/>
              </a:rPr>
              <a:t>of</a:t>
            </a:r>
            <a:r>
              <a:rPr sz="3000" spc="-37" baseline="2777" dirty="0">
                <a:latin typeface="Times New Roman"/>
                <a:cs typeface="Times New Roman"/>
              </a:rPr>
              <a:t> </a:t>
            </a:r>
            <a:r>
              <a:rPr sz="3000" baseline="2777" dirty="0">
                <a:latin typeface="Times New Roman"/>
                <a:cs typeface="Times New Roman"/>
              </a:rPr>
              <a:t>0’s</a:t>
            </a:r>
            <a:r>
              <a:rPr sz="3000" spc="-44" baseline="2777" dirty="0">
                <a:latin typeface="Times New Roman"/>
                <a:cs typeface="Times New Roman"/>
              </a:rPr>
              <a:t> </a:t>
            </a:r>
            <a:r>
              <a:rPr sz="3000" baseline="2777" dirty="0">
                <a:latin typeface="Times New Roman"/>
                <a:cs typeface="Times New Roman"/>
              </a:rPr>
              <a:t>and</a:t>
            </a:r>
            <a:r>
              <a:rPr sz="3000" spc="-37" baseline="2777" dirty="0">
                <a:latin typeface="Times New Roman"/>
                <a:cs typeface="Times New Roman"/>
              </a:rPr>
              <a:t> </a:t>
            </a:r>
            <a:r>
              <a:rPr sz="3000" spc="-15" baseline="2777" dirty="0">
                <a:latin typeface="Times New Roman"/>
                <a:cs typeface="Times New Roman"/>
              </a:rPr>
              <a:t>1’s).</a:t>
            </a:r>
            <a:endParaRPr sz="3000" baseline="277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35"/>
              </a:spcBef>
              <a:buFont typeface="Times New Roman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37185" indent="-286385">
              <a:lnSpc>
                <a:spcPct val="100000"/>
              </a:lnSpc>
              <a:buChar char="–"/>
              <a:tabLst>
                <a:tab pos="337185" algn="l"/>
                <a:tab pos="3848735" algn="l"/>
              </a:tabLst>
            </a:pP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block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length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m,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are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3300" baseline="-5050" dirty="0">
                <a:latin typeface="Times New Roman"/>
                <a:cs typeface="Times New Roman"/>
              </a:rPr>
              <a:t>2</a:t>
            </a:r>
            <a:r>
              <a:rPr sz="1875" i="1" baseline="35555" dirty="0">
                <a:latin typeface="Times New Roman"/>
                <a:cs typeface="Times New Roman"/>
              </a:rPr>
              <a:t>m</a:t>
            </a:r>
            <a:r>
              <a:rPr sz="1875" i="1" spc="569" baseline="355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possible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codewords</a:t>
            </a:r>
            <a:endParaRPr sz="2000">
              <a:latin typeface="Times New Roman"/>
              <a:cs typeface="Times New Roman"/>
            </a:endParaRPr>
          </a:p>
          <a:p>
            <a:pPr marL="735965" lvl="1" indent="-227965">
              <a:lnSpc>
                <a:spcPts val="2130"/>
              </a:lnSpc>
              <a:spcBef>
                <a:spcPts val="200"/>
              </a:spcBef>
              <a:buChar char="•"/>
              <a:tabLst>
                <a:tab pos="735965" algn="l"/>
              </a:tabLst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Decoding:</a:t>
            </a:r>
            <a:r>
              <a:rPr sz="20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find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codeword</a:t>
            </a:r>
            <a:r>
              <a:rPr sz="20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that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has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smallest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Hamming</a:t>
            </a:r>
            <a:endParaRPr sz="2000">
              <a:latin typeface="Times New Roman"/>
              <a:cs typeface="Times New Roman"/>
            </a:endParaRPr>
          </a:p>
          <a:p>
            <a:pPr marL="736600">
              <a:lnSpc>
                <a:spcPts val="2490"/>
              </a:lnSpc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distance</a:t>
            </a:r>
            <a:r>
              <a:rPr sz="20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with</a:t>
            </a:r>
            <a:r>
              <a:rPr sz="2000" spc="43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450" b="1" spc="-1402" baseline="-2415" dirty="0">
                <a:latin typeface="Times New Roman"/>
                <a:cs typeface="Times New Roman"/>
              </a:rPr>
              <a:t>c</a:t>
            </a:r>
            <a:r>
              <a:rPr sz="3450" spc="-67" baseline="1207" dirty="0">
                <a:latin typeface="Times New Roman"/>
                <a:cs typeface="Times New Roman"/>
              </a:rPr>
              <a:t>ˆ</a:t>
            </a:r>
            <a:endParaRPr sz="3450" baseline="1207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CC:</a:t>
            </a:r>
            <a:r>
              <a:rPr spc="-25" dirty="0"/>
              <a:t> </a:t>
            </a:r>
            <a:r>
              <a:rPr spc="-10" dirty="0"/>
              <a:t>DECODER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001"/>
            <a:ext cx="6591300" cy="31146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Example: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block</a:t>
            </a:r>
            <a:r>
              <a:rPr sz="24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length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</a:t>
            </a:r>
            <a:r>
              <a:rPr sz="24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=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3,</a:t>
            </a:r>
            <a:r>
              <a:rPr sz="24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initial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state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sz="24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(0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0)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254"/>
              </a:spcBef>
              <a:tabLst>
                <a:tab pos="7562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Input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(0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0 0)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output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(0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0 0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0)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245"/>
              </a:spcBef>
              <a:tabLst>
                <a:tab pos="7562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Input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(0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0 1)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output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(0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0 0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1)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240"/>
              </a:spcBef>
              <a:tabLst>
                <a:tab pos="7562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Input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(0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1 0)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output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(0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1 1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0)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240"/>
              </a:spcBef>
              <a:tabLst>
                <a:tab pos="7562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Input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(0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1 1)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output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(0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1 1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1)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240"/>
              </a:spcBef>
              <a:tabLst>
                <a:tab pos="7562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Input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(1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0)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dirty="0">
                <a:latin typeface="Times New Roman"/>
                <a:cs typeface="Times New Roman"/>
              </a:rPr>
              <a:t> output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(1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1 1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0 1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1)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240"/>
              </a:spcBef>
              <a:tabLst>
                <a:tab pos="7562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Input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(1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0 1)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output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(1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1 0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0)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240"/>
              </a:spcBef>
              <a:tabLst>
                <a:tab pos="7562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Input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(1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1 0)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output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(1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0 1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1)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240"/>
              </a:spcBef>
              <a:tabLst>
                <a:tab pos="7562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Input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(1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1 1)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output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(1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0 1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0)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844" y="4278629"/>
            <a:ext cx="36544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If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vector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after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demodulator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2994" y="4613909"/>
            <a:ext cx="42811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000" dirty="0">
                <a:latin typeface="Times New Roman"/>
                <a:cs typeface="Times New Roman"/>
              </a:rPr>
              <a:t>Distance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 possible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codewords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60194" y="4919065"/>
            <a:ext cx="2491105" cy="103187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000" dirty="0">
                <a:latin typeface="Times New Roman"/>
                <a:cs typeface="Times New Roman"/>
              </a:rPr>
              <a:t>–</a:t>
            </a:r>
            <a:r>
              <a:rPr sz="2000" spc="2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c1: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c2: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c3: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c4:</a:t>
            </a:r>
            <a:endParaRPr sz="20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40"/>
              </a:spcBef>
              <a:buChar char="–"/>
              <a:tabLst>
                <a:tab pos="240665" algn="l"/>
              </a:tabLst>
            </a:pPr>
            <a:r>
              <a:rPr sz="2000" spc="-10" dirty="0">
                <a:latin typeface="Times New Roman"/>
                <a:cs typeface="Times New Roman"/>
              </a:rPr>
              <a:t>Winner:</a:t>
            </a:r>
            <a:endParaRPr sz="20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40"/>
              </a:spcBef>
              <a:buChar char="–"/>
              <a:tabLst>
                <a:tab pos="240665" algn="l"/>
              </a:tabLst>
            </a:pPr>
            <a:r>
              <a:rPr sz="2000" dirty="0">
                <a:latin typeface="Times New Roman"/>
                <a:cs typeface="Times New Roman"/>
              </a:rPr>
              <a:t>Decoded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information: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48339" y="4246788"/>
            <a:ext cx="1735455" cy="3816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b="1" spc="-885" dirty="0">
                <a:latin typeface="Times New Roman"/>
                <a:cs typeface="Times New Roman"/>
              </a:rPr>
              <a:t>c</a:t>
            </a:r>
            <a:r>
              <a:rPr sz="3450" spc="15" baseline="3623" dirty="0">
                <a:latin typeface="Times New Roman"/>
                <a:cs typeface="Times New Roman"/>
              </a:rPr>
              <a:t>ˆ</a:t>
            </a:r>
            <a:r>
              <a:rPr sz="3450" spc="82" baseline="3623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Symbol"/>
                <a:cs typeface="Symbol"/>
              </a:rPr>
              <a:t></a:t>
            </a:r>
            <a:r>
              <a:rPr sz="2300" spc="195" dirty="0">
                <a:latin typeface="Times New Roman"/>
                <a:cs typeface="Times New Roman"/>
              </a:rPr>
              <a:t> </a:t>
            </a:r>
            <a:r>
              <a:rPr sz="3000" baseline="2777" dirty="0">
                <a:latin typeface="Times New Roman"/>
                <a:cs typeface="Times New Roman"/>
              </a:rPr>
              <a:t>[1</a:t>
            </a:r>
            <a:r>
              <a:rPr sz="3000" spc="7" baseline="2777" dirty="0">
                <a:latin typeface="Times New Roman"/>
                <a:cs typeface="Times New Roman"/>
              </a:rPr>
              <a:t> </a:t>
            </a:r>
            <a:r>
              <a:rPr sz="3000" baseline="2777" dirty="0">
                <a:latin typeface="Times New Roman"/>
                <a:cs typeface="Times New Roman"/>
              </a:rPr>
              <a:t>0 0 1</a:t>
            </a:r>
            <a:r>
              <a:rPr sz="3000" spc="-7" baseline="2777" dirty="0">
                <a:latin typeface="Times New Roman"/>
                <a:cs typeface="Times New Roman"/>
              </a:rPr>
              <a:t> </a:t>
            </a:r>
            <a:r>
              <a:rPr sz="3000" baseline="2777" dirty="0">
                <a:latin typeface="Times New Roman"/>
                <a:cs typeface="Times New Roman"/>
              </a:rPr>
              <a:t>0 </a:t>
            </a:r>
            <a:r>
              <a:rPr sz="3000" spc="-37" baseline="2777" dirty="0">
                <a:latin typeface="Times New Roman"/>
                <a:cs typeface="Times New Roman"/>
              </a:rPr>
              <a:t>1]</a:t>
            </a:r>
            <a:endParaRPr sz="3000" baseline="2777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32508" y="4949190"/>
            <a:ext cx="197103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5810" algn="l"/>
                <a:tab pos="1520190" algn="l"/>
              </a:tabLst>
            </a:pP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spc="-25" dirty="0">
                <a:latin typeface="Times New Roman"/>
                <a:cs typeface="Times New Roman"/>
              </a:rPr>
              <a:t>c5:</a:t>
            </a:r>
            <a:r>
              <a:rPr sz="2000" dirty="0">
                <a:latin typeface="Times New Roman"/>
                <a:cs typeface="Times New Roman"/>
              </a:rPr>
              <a:t>	, </a:t>
            </a:r>
            <a:r>
              <a:rPr sz="2000" spc="-25" dirty="0">
                <a:latin typeface="Times New Roman"/>
                <a:cs typeface="Times New Roman"/>
              </a:rPr>
              <a:t>c6:</a:t>
            </a:r>
            <a:r>
              <a:rPr sz="2000" dirty="0">
                <a:latin typeface="Times New Roman"/>
                <a:cs typeface="Times New Roman"/>
              </a:rPr>
              <a:t>	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c7: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57449" y="4949190"/>
            <a:ext cx="4648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spc="-25" dirty="0">
                <a:latin typeface="Times New Roman"/>
                <a:cs typeface="Times New Roman"/>
              </a:rPr>
              <a:t>c8: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CC:</a:t>
            </a:r>
            <a:r>
              <a:rPr spc="-25" dirty="0"/>
              <a:t> </a:t>
            </a:r>
            <a:r>
              <a:rPr spc="-10" dirty="0"/>
              <a:t>DECODER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900430"/>
            <a:ext cx="7390765" cy="2557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357505" indent="-343535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Optimum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hard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decoding: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find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codeword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with the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smallest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Hamming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distance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Exhaustive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searching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works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fine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when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block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length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 </a:t>
            </a:r>
            <a:r>
              <a:rPr sz="1800" spc="-10" dirty="0">
                <a:latin typeface="Times New Roman"/>
                <a:cs typeface="Times New Roman"/>
              </a:rPr>
              <a:t>small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9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m</a:t>
            </a:r>
            <a:r>
              <a:rPr sz="1800" spc="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3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2^3 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8 possible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codewords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m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8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2^8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256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possible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codewords</a:t>
            </a:r>
            <a:endParaRPr sz="1800">
              <a:latin typeface="Times New Roman"/>
              <a:cs typeface="Times New Roman"/>
            </a:endParaRPr>
          </a:p>
          <a:p>
            <a:pPr marL="756285" marR="330835" lvl="1" indent="-287020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computational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complexity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becomes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inhibitively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expensive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when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block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length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large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Typical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block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length: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100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2994" y="3432428"/>
            <a:ext cx="1319530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30"/>
              </a:spcBef>
              <a:buChar char="•"/>
              <a:tabLst>
                <a:tab pos="240665" algn="l"/>
              </a:tabLst>
            </a:pPr>
            <a:r>
              <a:rPr sz="1800" dirty="0">
                <a:latin typeface="Times New Roman"/>
                <a:cs typeface="Times New Roman"/>
              </a:rPr>
              <a:t>m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 20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Wingdings"/>
                <a:cs typeface="Wingdings"/>
              </a:rPr>
              <a:t></a:t>
            </a:r>
            <a:endParaRPr sz="1800">
              <a:latin typeface="Wingdings"/>
              <a:cs typeface="Wingdings"/>
            </a:endParaRPr>
          </a:p>
          <a:p>
            <a:pPr marL="240665" indent="-227965">
              <a:lnSpc>
                <a:spcPct val="100000"/>
              </a:lnSpc>
              <a:spcBef>
                <a:spcPts val="430"/>
              </a:spcBef>
              <a:buChar char="•"/>
              <a:tabLst>
                <a:tab pos="240665" algn="l"/>
              </a:tabLst>
            </a:pPr>
            <a:r>
              <a:rPr sz="1800" dirty="0">
                <a:latin typeface="Times New Roman"/>
                <a:cs typeface="Times New Roman"/>
              </a:rPr>
              <a:t>m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 100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Wingdings"/>
                <a:cs typeface="Wingdings"/>
              </a:rPr>
              <a:t>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5844" y="4475226"/>
            <a:ext cx="6749415" cy="150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374650" indent="-287020">
              <a:lnSpc>
                <a:spcPct val="100000"/>
              </a:lnSpc>
              <a:spcBef>
                <a:spcPts val="100"/>
              </a:spcBef>
              <a:buChar char="–"/>
              <a:tabLst>
                <a:tab pos="299085" algn="l"/>
              </a:tabLst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When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1800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large,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it’s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impossible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find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optimum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codeword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by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exhaustive</a:t>
            </a:r>
            <a:r>
              <a:rPr sz="18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searching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all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possible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codewords!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optimum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hard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decoding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 performed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exploiting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trellis</a:t>
            </a:r>
            <a:endParaRPr sz="18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structure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encoder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Viterbi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algorithm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90671" y="3381515"/>
            <a:ext cx="1982470" cy="81280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430"/>
              </a:spcBef>
            </a:pPr>
            <a:r>
              <a:rPr sz="2300" spc="65" dirty="0">
                <a:latin typeface="Times New Roman"/>
                <a:cs typeface="Times New Roman"/>
              </a:rPr>
              <a:t>2</a:t>
            </a:r>
            <a:r>
              <a:rPr sz="2025" spc="97" baseline="43209" dirty="0">
                <a:latin typeface="Times New Roman"/>
                <a:cs typeface="Times New Roman"/>
              </a:rPr>
              <a:t>20</a:t>
            </a:r>
            <a:r>
              <a:rPr sz="2025" spc="465" baseline="43209" dirty="0">
                <a:latin typeface="Times New Roman"/>
                <a:cs typeface="Times New Roman"/>
              </a:rPr>
              <a:t> </a:t>
            </a:r>
            <a:r>
              <a:rPr sz="2300" spc="50" dirty="0">
                <a:latin typeface="Symbol"/>
                <a:cs typeface="Symbol"/>
              </a:rPr>
              <a:t></a:t>
            </a:r>
            <a:r>
              <a:rPr sz="2300" spc="-345" dirty="0">
                <a:latin typeface="Times New Roman"/>
                <a:cs typeface="Times New Roman"/>
              </a:rPr>
              <a:t> </a:t>
            </a:r>
            <a:r>
              <a:rPr sz="2300" spc="-10" dirty="0">
                <a:latin typeface="Times New Roman"/>
                <a:cs typeface="Times New Roman"/>
              </a:rPr>
              <a:t>1,048,576</a:t>
            </a:r>
            <a:endParaRPr sz="23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340"/>
              </a:spcBef>
            </a:pPr>
            <a:r>
              <a:rPr sz="2300" dirty="0">
                <a:latin typeface="Times New Roman"/>
                <a:cs typeface="Times New Roman"/>
              </a:rPr>
              <a:t>2</a:t>
            </a:r>
            <a:r>
              <a:rPr sz="2025" baseline="43209" dirty="0">
                <a:latin typeface="Times New Roman"/>
                <a:cs typeface="Times New Roman"/>
              </a:rPr>
              <a:t>100</a:t>
            </a:r>
            <a:r>
              <a:rPr sz="2025" spc="465" baseline="43209" dirty="0">
                <a:latin typeface="Times New Roman"/>
                <a:cs typeface="Times New Roman"/>
              </a:rPr>
              <a:t> </a:t>
            </a:r>
            <a:r>
              <a:rPr sz="2300" spc="60" dirty="0">
                <a:latin typeface="Symbol"/>
                <a:cs typeface="Symbol"/>
              </a:rPr>
              <a:t></a:t>
            </a:r>
            <a:r>
              <a:rPr sz="2300" spc="-310" dirty="0">
                <a:latin typeface="Times New Roman"/>
                <a:cs typeface="Times New Roman"/>
              </a:rPr>
              <a:t> </a:t>
            </a:r>
            <a:r>
              <a:rPr sz="2300" spc="50" dirty="0">
                <a:latin typeface="Times New Roman"/>
                <a:cs typeface="Times New Roman"/>
              </a:rPr>
              <a:t>1.27</a:t>
            </a:r>
            <a:r>
              <a:rPr sz="2300" spc="50" dirty="0">
                <a:latin typeface="Symbol"/>
                <a:cs typeface="Symbol"/>
              </a:rPr>
              <a:t></a:t>
            </a:r>
            <a:r>
              <a:rPr sz="2300" spc="50" dirty="0">
                <a:latin typeface="Times New Roman"/>
                <a:cs typeface="Times New Roman"/>
              </a:rPr>
              <a:t>10</a:t>
            </a:r>
            <a:r>
              <a:rPr sz="2025" spc="75" baseline="43209" dirty="0">
                <a:latin typeface="Times New Roman"/>
                <a:cs typeface="Times New Roman"/>
              </a:rPr>
              <a:t>30</a:t>
            </a:r>
            <a:endParaRPr sz="2025" baseline="4320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31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CC:</a:t>
            </a:r>
            <a:r>
              <a:rPr spc="-25" dirty="0"/>
              <a:t> </a:t>
            </a:r>
            <a:r>
              <a:rPr spc="-10" dirty="0"/>
              <a:t>DECODER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963534" cy="193040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Optimum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decoding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by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using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Viterbi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algorithm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process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CC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encoding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equivalent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path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along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trellis</a:t>
            </a:r>
            <a:endParaRPr sz="18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transition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diagram.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Input</a:t>
            </a:r>
            <a:r>
              <a:rPr sz="1800" spc="4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CC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encoder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(1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0)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codeword: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(11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01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01)</a:t>
            </a:r>
            <a:endParaRPr sz="18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Decoding: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find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out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path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with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smallest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Hamming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distance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with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received codeword</a:t>
            </a:r>
            <a:r>
              <a:rPr sz="1800" spc="-1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93035" y="5013959"/>
            <a:ext cx="97536" cy="10820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80844" y="6027420"/>
            <a:ext cx="99060" cy="109728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203704" y="3073907"/>
            <a:ext cx="3333750" cy="3063240"/>
            <a:chOff x="2203704" y="3073907"/>
            <a:chExt cx="3333750" cy="306324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03704" y="3073907"/>
              <a:ext cx="97536" cy="10820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3704" y="3998975"/>
              <a:ext cx="97536" cy="1097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2004" y="3073907"/>
              <a:ext cx="97536" cy="10820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2004" y="3998975"/>
              <a:ext cx="97536" cy="1097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31336" y="5013959"/>
              <a:ext cx="97536" cy="1082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144" y="6027419"/>
              <a:ext cx="99060" cy="10972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934968" y="3128771"/>
              <a:ext cx="1539875" cy="0"/>
            </a:xfrm>
            <a:custGeom>
              <a:avLst/>
              <a:gdLst/>
              <a:ahLst/>
              <a:cxnLst/>
              <a:rect l="l" t="t" r="r" b="b"/>
              <a:pathLst>
                <a:path w="1539875">
                  <a:moveTo>
                    <a:pt x="0" y="0"/>
                  </a:moveTo>
                  <a:lnTo>
                    <a:pt x="153987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90772" y="3122675"/>
              <a:ext cx="1640205" cy="925194"/>
            </a:xfrm>
            <a:custGeom>
              <a:avLst/>
              <a:gdLst/>
              <a:ahLst/>
              <a:cxnLst/>
              <a:rect l="l" t="t" r="r" b="b"/>
              <a:pathLst>
                <a:path w="1640204" h="925195">
                  <a:moveTo>
                    <a:pt x="0" y="0"/>
                  </a:moveTo>
                  <a:lnTo>
                    <a:pt x="1639824" y="925068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52472" y="3122675"/>
              <a:ext cx="1649095" cy="925194"/>
            </a:xfrm>
            <a:custGeom>
              <a:avLst/>
              <a:gdLst/>
              <a:ahLst/>
              <a:cxnLst/>
              <a:rect l="l" t="t" r="r" b="b"/>
              <a:pathLst>
                <a:path w="1649095" h="925195">
                  <a:moveTo>
                    <a:pt x="0" y="0"/>
                  </a:moveTo>
                  <a:lnTo>
                    <a:pt x="1648967" y="925068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90772" y="4059935"/>
              <a:ext cx="1629410" cy="980440"/>
            </a:xfrm>
            <a:custGeom>
              <a:avLst/>
              <a:gdLst/>
              <a:ahLst/>
              <a:cxnLst/>
              <a:rect l="l" t="t" r="r" b="b"/>
              <a:pathLst>
                <a:path w="1629410" h="980439">
                  <a:moveTo>
                    <a:pt x="0" y="0"/>
                  </a:moveTo>
                  <a:lnTo>
                    <a:pt x="1629155" y="9799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69436" y="4047743"/>
              <a:ext cx="1628139" cy="2030095"/>
            </a:xfrm>
            <a:custGeom>
              <a:avLst/>
              <a:gdLst/>
              <a:ahLst/>
              <a:cxnLst/>
              <a:rect l="l" t="t" r="r" b="b"/>
              <a:pathLst>
                <a:path w="1628139" h="2030095">
                  <a:moveTo>
                    <a:pt x="0" y="0"/>
                  </a:moveTo>
                  <a:lnTo>
                    <a:pt x="1627631" y="2029967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302766" y="2956382"/>
            <a:ext cx="6629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a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91844" y="3838194"/>
            <a:ext cx="6762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b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25117" y="5891276"/>
            <a:ext cx="6680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d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25117" y="4909820"/>
            <a:ext cx="662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c 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81576" y="4142994"/>
            <a:ext cx="4787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Times New Roman"/>
                <a:cs typeface="Times New Roman"/>
              </a:rPr>
              <a:t>0/10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59351" y="4800346"/>
            <a:ext cx="4787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Times New Roman"/>
                <a:cs typeface="Times New Roman"/>
              </a:rPr>
              <a:t>1/01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448300" y="3073907"/>
            <a:ext cx="1750060" cy="3063240"/>
            <a:chOff x="5448300" y="3073907"/>
            <a:chExt cx="1750060" cy="3063240"/>
          </a:xfrm>
        </p:grpSpPr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71159" y="3073907"/>
              <a:ext cx="97536" cy="1082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71159" y="3998975"/>
              <a:ext cx="97536" cy="10972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8967" y="5013959"/>
              <a:ext cx="99060" cy="10820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48300" y="6027419"/>
              <a:ext cx="97536" cy="10972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97267" y="3073907"/>
              <a:ext cx="99059" cy="1082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97267" y="3998975"/>
              <a:ext cx="99059" cy="10972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86600" y="5013959"/>
              <a:ext cx="97536" cy="1082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5932" y="6027419"/>
              <a:ext cx="97536" cy="10972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519927" y="4047743"/>
              <a:ext cx="1629410" cy="981710"/>
            </a:xfrm>
            <a:custGeom>
              <a:avLst/>
              <a:gdLst/>
              <a:ahLst/>
              <a:cxnLst/>
              <a:rect l="l" t="t" r="r" b="b"/>
              <a:pathLst>
                <a:path w="1629409" h="981710">
                  <a:moveTo>
                    <a:pt x="0" y="0"/>
                  </a:moveTo>
                  <a:lnTo>
                    <a:pt x="1629155" y="98145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509260" y="4070603"/>
              <a:ext cx="1628139" cy="2028825"/>
            </a:xfrm>
            <a:custGeom>
              <a:avLst/>
              <a:gdLst/>
              <a:ahLst/>
              <a:cxnLst/>
              <a:rect l="l" t="t" r="r" b="b"/>
              <a:pathLst>
                <a:path w="1628140" h="2028825">
                  <a:moveTo>
                    <a:pt x="0" y="0"/>
                  </a:moveTo>
                  <a:lnTo>
                    <a:pt x="1627632" y="2028444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553455" y="3166871"/>
              <a:ext cx="1640205" cy="925194"/>
            </a:xfrm>
            <a:custGeom>
              <a:avLst/>
              <a:gdLst/>
              <a:ahLst/>
              <a:cxnLst/>
              <a:rect l="l" t="t" r="r" b="b"/>
              <a:pathLst>
                <a:path w="1640204" h="925195">
                  <a:moveTo>
                    <a:pt x="0" y="0"/>
                  </a:moveTo>
                  <a:lnTo>
                    <a:pt x="1639824" y="925067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530596" y="3122675"/>
              <a:ext cx="1617345" cy="1929764"/>
            </a:xfrm>
            <a:custGeom>
              <a:avLst/>
              <a:gdLst/>
              <a:ahLst/>
              <a:cxnLst/>
              <a:rect l="l" t="t" r="r" b="b"/>
              <a:pathLst>
                <a:path w="1617345" h="1929764">
                  <a:moveTo>
                    <a:pt x="0" y="1929384"/>
                  </a:moveTo>
                  <a:lnTo>
                    <a:pt x="161696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519927" y="4037075"/>
              <a:ext cx="1628139" cy="1026160"/>
            </a:xfrm>
            <a:custGeom>
              <a:avLst/>
              <a:gdLst/>
              <a:ahLst/>
              <a:cxnLst/>
              <a:rect l="l" t="t" r="r" b="b"/>
              <a:pathLst>
                <a:path w="1628140" h="1026160">
                  <a:moveTo>
                    <a:pt x="0" y="1025651"/>
                  </a:moveTo>
                  <a:lnTo>
                    <a:pt x="1627631" y="0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509260" y="5052059"/>
              <a:ext cx="1626235" cy="1026160"/>
            </a:xfrm>
            <a:custGeom>
              <a:avLst/>
              <a:gdLst/>
              <a:ahLst/>
              <a:cxnLst/>
              <a:rect l="l" t="t" r="r" b="b"/>
              <a:pathLst>
                <a:path w="1626234" h="1026160">
                  <a:moveTo>
                    <a:pt x="0" y="1025651"/>
                  </a:moveTo>
                  <a:lnTo>
                    <a:pt x="1626108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519927" y="6077711"/>
              <a:ext cx="1594485" cy="0"/>
            </a:xfrm>
            <a:custGeom>
              <a:avLst/>
              <a:gdLst/>
              <a:ahLst/>
              <a:cxnLst/>
              <a:rect l="l" t="t" r="r" b="b"/>
              <a:pathLst>
                <a:path w="1594484">
                  <a:moveTo>
                    <a:pt x="0" y="0"/>
                  </a:moveTo>
                  <a:lnTo>
                    <a:pt x="1594103" y="0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888228" y="3217291"/>
            <a:ext cx="4699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Times New Roman"/>
                <a:cs typeface="Times New Roman"/>
              </a:rPr>
              <a:t>1/11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01206" y="4633721"/>
            <a:ext cx="4787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Times New Roman"/>
                <a:cs typeface="Times New Roman"/>
              </a:rPr>
              <a:t>0/10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734682" y="5592267"/>
            <a:ext cx="4787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Times New Roman"/>
                <a:cs typeface="Times New Roman"/>
              </a:rPr>
              <a:t>1/01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977254" y="5459374"/>
            <a:ext cx="478790" cy="821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Times New Roman"/>
                <a:cs typeface="Times New Roman"/>
              </a:rPr>
              <a:t>0/01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000" spc="-20" dirty="0">
                <a:latin typeface="Times New Roman"/>
                <a:cs typeface="Times New Roman"/>
              </a:rPr>
              <a:t>1/10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283967" y="2674467"/>
            <a:ext cx="4831080" cy="895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834">
              <a:lnSpc>
                <a:spcPct val="142800"/>
              </a:lnSpc>
              <a:spcBef>
                <a:spcPts val="95"/>
              </a:spcBef>
              <a:tabLst>
                <a:tab pos="593725" algn="l"/>
                <a:tab pos="1561465" algn="l"/>
                <a:tab pos="2110105" algn="l"/>
                <a:tab pos="2199005" algn="l"/>
                <a:tab pos="3279775" algn="l"/>
                <a:tab pos="3827779" algn="l"/>
                <a:tab pos="4351655" algn="l"/>
                <a:tab pos="4817745" algn="l"/>
              </a:tabLst>
            </a:pPr>
            <a:r>
              <a:rPr sz="3000" u="sng" baseline="277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	</a:t>
            </a:r>
            <a:r>
              <a:rPr sz="3000" u="sng" spc="-30" baseline="277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0/00</a:t>
            </a:r>
            <a:r>
              <a:rPr sz="3000" u="sng" baseline="277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000" baseline="2777" dirty="0">
                <a:latin typeface="Times New Roman"/>
                <a:cs typeface="Times New Roman"/>
              </a:rPr>
              <a:t>		</a:t>
            </a:r>
            <a:r>
              <a:rPr sz="2000" spc="-20" dirty="0">
                <a:latin typeface="Times New Roman"/>
                <a:cs typeface="Times New Roman"/>
              </a:rPr>
              <a:t>0/00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000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0/00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	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1/11</a:t>
            </a:r>
            <a:r>
              <a:rPr sz="2000" dirty="0">
                <a:latin typeface="Times New Roman"/>
                <a:cs typeface="Times New Roman"/>
              </a:rPr>
              <a:t>		</a:t>
            </a:r>
            <a:r>
              <a:rPr sz="2000" spc="-20" dirty="0">
                <a:latin typeface="Times New Roman"/>
                <a:cs typeface="Times New Roman"/>
              </a:rPr>
              <a:t>1/11</a:t>
            </a:r>
            <a:r>
              <a:rPr sz="2000" dirty="0">
                <a:latin typeface="Times New Roman"/>
                <a:cs typeface="Times New Roman"/>
              </a:rPr>
              <a:t>			</a:t>
            </a:r>
            <a:r>
              <a:rPr sz="2000" spc="-20" dirty="0">
                <a:latin typeface="Times New Roman"/>
                <a:cs typeface="Times New Roman"/>
              </a:rPr>
              <a:t>0/11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512432" y="4065270"/>
            <a:ext cx="4787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Times New Roman"/>
                <a:cs typeface="Times New Roman"/>
              </a:rPr>
              <a:t>1/00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CC:</a:t>
            </a:r>
            <a:r>
              <a:rPr spc="-25" dirty="0"/>
              <a:t> </a:t>
            </a:r>
            <a:r>
              <a:rPr spc="-10" dirty="0"/>
              <a:t>DECODER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40079"/>
            <a:ext cx="8068945" cy="106235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Optimum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decoding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by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using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Viterbi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algorithm</a:t>
            </a:r>
            <a:endParaRPr sz="2000">
              <a:latin typeface="Times New Roman"/>
              <a:cs typeface="Times New Roman"/>
            </a:endParaRPr>
          </a:p>
          <a:p>
            <a:pPr marL="756285" marR="5080" indent="-287020">
              <a:lnSpc>
                <a:spcPct val="100000"/>
              </a:lnSpc>
              <a:spcBef>
                <a:spcPts val="480"/>
              </a:spcBef>
              <a:tabLst>
                <a:tab pos="7562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transition,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for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each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ending</a:t>
            </a:r>
            <a:r>
              <a:rPr sz="20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state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branch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minimizing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accumulated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Hamming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distance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(survival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branch)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34539" y="2022348"/>
            <a:ext cx="4870450" cy="416559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3810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30"/>
              </a:spcBef>
            </a:pPr>
            <a:r>
              <a:rPr sz="2150" i="1" spc="85" dirty="0">
                <a:latin typeface="Times New Roman"/>
                <a:cs typeface="Times New Roman"/>
              </a:rPr>
              <a:t>d</a:t>
            </a:r>
            <a:r>
              <a:rPr sz="1875" i="1" spc="127" baseline="-24444" dirty="0">
                <a:latin typeface="Times New Roman"/>
                <a:cs typeface="Times New Roman"/>
              </a:rPr>
              <a:t>k</a:t>
            </a:r>
            <a:r>
              <a:rPr sz="1875" i="1" spc="240" baseline="-24444" dirty="0">
                <a:latin typeface="Times New Roman"/>
                <a:cs typeface="Times New Roman"/>
              </a:rPr>
              <a:t>  </a:t>
            </a:r>
            <a:r>
              <a:rPr sz="2150" spc="70" dirty="0">
                <a:latin typeface="Symbol"/>
                <a:cs typeface="Symbol"/>
              </a:rPr>
              <a:t></a:t>
            </a:r>
            <a:r>
              <a:rPr sz="2150" spc="-5" dirty="0">
                <a:latin typeface="Times New Roman"/>
                <a:cs typeface="Times New Roman"/>
              </a:rPr>
              <a:t> </a:t>
            </a:r>
            <a:r>
              <a:rPr sz="2150" i="1" spc="85" dirty="0">
                <a:latin typeface="Times New Roman"/>
                <a:cs typeface="Times New Roman"/>
              </a:rPr>
              <a:t>d</a:t>
            </a:r>
            <a:r>
              <a:rPr sz="1875" i="1" spc="127" baseline="-24444" dirty="0">
                <a:latin typeface="Times New Roman"/>
                <a:cs typeface="Times New Roman"/>
              </a:rPr>
              <a:t>k</a:t>
            </a:r>
            <a:r>
              <a:rPr sz="1875" i="1" spc="-217" baseline="-24444" dirty="0">
                <a:latin typeface="Times New Roman"/>
                <a:cs typeface="Times New Roman"/>
              </a:rPr>
              <a:t> </a:t>
            </a:r>
            <a:r>
              <a:rPr sz="1875" baseline="-24444" dirty="0">
                <a:latin typeface="Symbol"/>
                <a:cs typeface="Symbol"/>
              </a:rPr>
              <a:t></a:t>
            </a:r>
            <a:r>
              <a:rPr sz="1875" baseline="-24444" dirty="0">
                <a:latin typeface="Times New Roman"/>
                <a:cs typeface="Times New Roman"/>
              </a:rPr>
              <a:t>1</a:t>
            </a:r>
            <a:r>
              <a:rPr sz="1875" spc="359" baseline="-24444" dirty="0">
                <a:latin typeface="Times New Roman"/>
                <a:cs typeface="Times New Roman"/>
              </a:rPr>
              <a:t> </a:t>
            </a:r>
            <a:r>
              <a:rPr sz="2150" spc="70" dirty="0">
                <a:latin typeface="Symbol"/>
                <a:cs typeface="Symbol"/>
              </a:rPr>
              <a:t></a:t>
            </a:r>
            <a:r>
              <a:rPr sz="2150" spc="-125" dirty="0">
                <a:latin typeface="Times New Roman"/>
                <a:cs typeface="Times New Roman"/>
              </a:rPr>
              <a:t> </a:t>
            </a:r>
            <a:r>
              <a:rPr sz="2150" i="1" dirty="0">
                <a:latin typeface="Times New Roman"/>
                <a:cs typeface="Times New Roman"/>
              </a:rPr>
              <a:t>d</a:t>
            </a:r>
            <a:r>
              <a:rPr sz="2150" dirty="0">
                <a:latin typeface="Times New Roman"/>
                <a:cs typeface="Times New Roman"/>
              </a:rPr>
              <a:t>(current</a:t>
            </a:r>
            <a:r>
              <a:rPr sz="2150" spc="9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Times New Roman"/>
                <a:cs typeface="Times New Roman"/>
              </a:rPr>
              <a:t>output,branch</a:t>
            </a:r>
            <a:r>
              <a:rPr sz="2150" spc="65" dirty="0">
                <a:latin typeface="Times New Roman"/>
                <a:cs typeface="Times New Roman"/>
              </a:rPr>
              <a:t> </a:t>
            </a:r>
            <a:r>
              <a:rPr sz="2150" spc="55" dirty="0">
                <a:latin typeface="Times New Roman"/>
                <a:cs typeface="Times New Roman"/>
              </a:rPr>
              <a:t>output)</a:t>
            </a:r>
            <a:endParaRPr sz="21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597908" y="3616452"/>
            <a:ext cx="1748155" cy="3063240"/>
            <a:chOff x="4597908" y="3616452"/>
            <a:chExt cx="1748155" cy="306324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9244" y="3616452"/>
              <a:ext cx="99060" cy="1097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9244" y="4541520"/>
              <a:ext cx="99060" cy="1097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08576" y="5556504"/>
              <a:ext cx="97536" cy="1097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7908" y="6571488"/>
              <a:ext cx="97536" cy="1082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6876" y="3616452"/>
              <a:ext cx="97536" cy="1097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6876" y="4541520"/>
              <a:ext cx="97536" cy="1097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36208" y="5556504"/>
              <a:ext cx="97536" cy="1097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25540" y="6571488"/>
              <a:ext cx="97536" cy="10820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669536" y="3671316"/>
              <a:ext cx="1628139" cy="1900555"/>
            </a:xfrm>
            <a:custGeom>
              <a:avLst/>
              <a:gdLst/>
              <a:ahLst/>
              <a:cxnLst/>
              <a:rect l="l" t="t" r="r" b="b"/>
              <a:pathLst>
                <a:path w="1628139" h="1900554">
                  <a:moveTo>
                    <a:pt x="44196" y="0"/>
                  </a:moveTo>
                  <a:lnTo>
                    <a:pt x="1582419" y="0"/>
                  </a:lnTo>
                </a:path>
                <a:path w="1628139" h="1900554">
                  <a:moveTo>
                    <a:pt x="0" y="920495"/>
                  </a:moveTo>
                  <a:lnTo>
                    <a:pt x="1627631" y="190042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58106" y="4613910"/>
              <a:ext cx="1629410" cy="2028825"/>
            </a:xfrm>
            <a:custGeom>
              <a:avLst/>
              <a:gdLst/>
              <a:ahLst/>
              <a:cxnLst/>
              <a:rect l="l" t="t" r="r" b="b"/>
              <a:pathLst>
                <a:path w="1629410" h="2028825">
                  <a:moveTo>
                    <a:pt x="0" y="0"/>
                  </a:moveTo>
                  <a:lnTo>
                    <a:pt x="1629156" y="2028444"/>
                  </a:lnTo>
                </a:path>
              </a:pathLst>
            </a:custGeom>
            <a:ln w="1981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01540" y="3709416"/>
              <a:ext cx="1640205" cy="927100"/>
            </a:xfrm>
            <a:custGeom>
              <a:avLst/>
              <a:gdLst/>
              <a:ahLst/>
              <a:cxnLst/>
              <a:rect l="l" t="t" r="r" b="b"/>
              <a:pathLst>
                <a:path w="1640204" h="927100">
                  <a:moveTo>
                    <a:pt x="0" y="0"/>
                  </a:moveTo>
                  <a:lnTo>
                    <a:pt x="1639824" y="926591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80204" y="3665220"/>
              <a:ext cx="1615440" cy="1929764"/>
            </a:xfrm>
            <a:custGeom>
              <a:avLst/>
              <a:gdLst/>
              <a:ahLst/>
              <a:cxnLst/>
              <a:rect l="l" t="t" r="r" b="b"/>
              <a:pathLst>
                <a:path w="1615439" h="1929764">
                  <a:moveTo>
                    <a:pt x="0" y="1929383"/>
                  </a:moveTo>
                  <a:lnTo>
                    <a:pt x="161544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69536" y="4579620"/>
              <a:ext cx="1626235" cy="1026160"/>
            </a:xfrm>
            <a:custGeom>
              <a:avLst/>
              <a:gdLst/>
              <a:ahLst/>
              <a:cxnLst/>
              <a:rect l="l" t="t" r="r" b="b"/>
              <a:pathLst>
                <a:path w="1626235" h="1026160">
                  <a:moveTo>
                    <a:pt x="0" y="1025651"/>
                  </a:moveTo>
                  <a:lnTo>
                    <a:pt x="1626108" y="0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57344" y="5594604"/>
              <a:ext cx="1628139" cy="1026160"/>
            </a:xfrm>
            <a:custGeom>
              <a:avLst/>
              <a:gdLst/>
              <a:ahLst/>
              <a:cxnLst/>
              <a:rect l="l" t="t" r="r" b="b"/>
              <a:pathLst>
                <a:path w="1628139" h="1026159">
                  <a:moveTo>
                    <a:pt x="0" y="1025652"/>
                  </a:moveTo>
                  <a:lnTo>
                    <a:pt x="1627631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577594" y="2607730"/>
            <a:ext cx="7170420" cy="107061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8775" indent="-320675">
              <a:lnSpc>
                <a:spcPct val="100000"/>
              </a:lnSpc>
              <a:spcBef>
                <a:spcPts val="580"/>
              </a:spcBef>
              <a:buSzPct val="114285"/>
              <a:buFont typeface="Times New Roman"/>
              <a:buChar char="•"/>
              <a:tabLst>
                <a:tab pos="358775" algn="l"/>
              </a:tabLst>
            </a:pPr>
            <a:r>
              <a:rPr sz="2625" i="1" spc="75" baseline="9523" dirty="0">
                <a:latin typeface="Times New Roman"/>
                <a:cs typeface="Times New Roman"/>
              </a:rPr>
              <a:t>d</a:t>
            </a:r>
            <a:r>
              <a:rPr sz="1500" i="1" spc="75" baseline="-8333" dirty="0">
                <a:latin typeface="Times New Roman"/>
                <a:cs typeface="Times New Roman"/>
              </a:rPr>
              <a:t>k</a:t>
            </a:r>
            <a:r>
              <a:rPr sz="1500" i="1" spc="-195" baseline="-8333" dirty="0">
                <a:latin typeface="Times New Roman"/>
                <a:cs typeface="Times New Roman"/>
              </a:rPr>
              <a:t> </a:t>
            </a:r>
            <a:r>
              <a:rPr sz="1500" baseline="-8333" dirty="0">
                <a:latin typeface="Symbol"/>
                <a:cs typeface="Symbol"/>
              </a:rPr>
              <a:t></a:t>
            </a:r>
            <a:r>
              <a:rPr sz="1500" baseline="-8333" dirty="0">
                <a:latin typeface="Times New Roman"/>
                <a:cs typeface="Times New Roman"/>
              </a:rPr>
              <a:t>1</a:t>
            </a:r>
            <a:r>
              <a:rPr sz="1500" spc="127" baseline="-8333" dirty="0">
                <a:latin typeface="Times New Roman"/>
                <a:cs typeface="Times New Roman"/>
              </a:rPr>
              <a:t> </a:t>
            </a:r>
            <a:r>
              <a:rPr sz="2625" baseline="9523" dirty="0">
                <a:latin typeface="Times New Roman"/>
                <a:cs typeface="Times New Roman"/>
              </a:rPr>
              <a:t>:</a:t>
            </a:r>
            <a:r>
              <a:rPr sz="2625" spc="555" baseline="952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accumulated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Hamming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distance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previous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transition</a:t>
            </a:r>
            <a:endParaRPr sz="2000">
              <a:latin typeface="Times New Roman"/>
              <a:cs typeface="Times New Roman"/>
            </a:endParaRPr>
          </a:p>
          <a:p>
            <a:pPr marL="334645" indent="-296545">
              <a:lnSpc>
                <a:spcPct val="100000"/>
              </a:lnSpc>
              <a:spcBef>
                <a:spcPts val="484"/>
              </a:spcBef>
              <a:buSzPct val="114285"/>
              <a:buFont typeface="Times New Roman"/>
              <a:buChar char="•"/>
              <a:tabLst>
                <a:tab pos="334645" algn="l"/>
              </a:tabLst>
            </a:pPr>
            <a:r>
              <a:rPr sz="2625" i="1" baseline="-4761" dirty="0">
                <a:latin typeface="Times New Roman"/>
                <a:cs typeface="Times New Roman"/>
              </a:rPr>
              <a:t>d</a:t>
            </a:r>
            <a:r>
              <a:rPr sz="2625" baseline="-4761" dirty="0">
                <a:latin typeface="Times New Roman"/>
                <a:cs typeface="Times New Roman"/>
              </a:rPr>
              <a:t>(current</a:t>
            </a:r>
            <a:r>
              <a:rPr sz="2625" spc="30" baseline="-4761" dirty="0">
                <a:latin typeface="Times New Roman"/>
                <a:cs typeface="Times New Roman"/>
              </a:rPr>
              <a:t> </a:t>
            </a:r>
            <a:r>
              <a:rPr sz="2625" baseline="-4761" dirty="0">
                <a:latin typeface="Times New Roman"/>
                <a:cs typeface="Times New Roman"/>
              </a:rPr>
              <a:t>output,branch</a:t>
            </a:r>
            <a:r>
              <a:rPr sz="2625" spc="7" baseline="-4761" dirty="0">
                <a:latin typeface="Times New Roman"/>
                <a:cs typeface="Times New Roman"/>
              </a:rPr>
              <a:t> </a:t>
            </a:r>
            <a:r>
              <a:rPr sz="2625" baseline="-4761" dirty="0">
                <a:latin typeface="Times New Roman"/>
                <a:cs typeface="Times New Roman"/>
              </a:rPr>
              <a:t>output):</a:t>
            </a:r>
            <a:r>
              <a:rPr sz="2625" spc="67" baseline="-4761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Hamming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distance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branch</a:t>
            </a:r>
            <a:endParaRPr sz="2000">
              <a:latin typeface="Times New Roman"/>
              <a:cs typeface="Times New Roman"/>
            </a:endParaRPr>
          </a:p>
          <a:p>
            <a:pPr marL="3683000">
              <a:lnSpc>
                <a:spcPct val="100000"/>
              </a:lnSpc>
              <a:spcBef>
                <a:spcPts val="60"/>
              </a:spcBef>
            </a:pPr>
            <a:r>
              <a:rPr sz="2000" spc="-20" dirty="0">
                <a:latin typeface="Times New Roman"/>
                <a:cs typeface="Times New Roman"/>
              </a:rPr>
              <a:t>0/00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37201" y="3759784"/>
            <a:ext cx="4699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Times New Roman"/>
                <a:cs typeface="Times New Roman"/>
              </a:rPr>
              <a:t>1/11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50178" y="5176215"/>
            <a:ext cx="4787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Times New Roman"/>
                <a:cs typeface="Times New Roman"/>
              </a:rPr>
              <a:t>0/10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83655" y="6135725"/>
            <a:ext cx="4787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Times New Roman"/>
                <a:cs typeface="Times New Roman"/>
              </a:rPr>
              <a:t>1/01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72403" y="3782009"/>
            <a:ext cx="4699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Times New Roman"/>
                <a:cs typeface="Times New Roman"/>
              </a:rPr>
              <a:t>0/11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61152" y="4607763"/>
            <a:ext cx="4794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Times New Roman"/>
                <a:cs typeface="Times New Roman"/>
              </a:rPr>
              <a:t>1/00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26228" y="5823366"/>
            <a:ext cx="604520" cy="994410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2000" spc="-20" dirty="0">
                <a:latin typeface="Times New Roman"/>
                <a:cs typeface="Times New Roman"/>
              </a:rPr>
              <a:t>0/01</a:t>
            </a:r>
            <a:endParaRPr sz="2000">
              <a:latin typeface="Times New Roman"/>
              <a:cs typeface="Times New Roman"/>
            </a:endParaRPr>
          </a:p>
          <a:p>
            <a:pPr marL="137795">
              <a:lnSpc>
                <a:spcPct val="100000"/>
              </a:lnSpc>
              <a:spcBef>
                <a:spcPts val="1415"/>
              </a:spcBef>
            </a:pPr>
            <a:r>
              <a:rPr sz="2000" spc="-20" dirty="0">
                <a:latin typeface="Times New Roman"/>
                <a:cs typeface="Times New Roman"/>
              </a:rPr>
              <a:t>1/10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0979" y="4511040"/>
            <a:ext cx="3400425" cy="822960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36830" rIns="0" bIns="0" rtlCol="0">
            <a:spAutoFit/>
          </a:bodyPr>
          <a:lstStyle/>
          <a:p>
            <a:pPr marL="90805" marR="161290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latin typeface="Times New Roman"/>
                <a:cs typeface="Times New Roman"/>
              </a:rPr>
              <a:t>One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survival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branch</a:t>
            </a:r>
            <a:r>
              <a:rPr sz="2400" b="1" spc="-25" dirty="0">
                <a:latin typeface="Times New Roman"/>
                <a:cs typeface="Times New Roman"/>
              </a:rPr>
              <a:t> for </a:t>
            </a:r>
            <a:r>
              <a:rPr sz="2400" b="1" dirty="0">
                <a:latin typeface="Times New Roman"/>
                <a:cs typeface="Times New Roman"/>
              </a:rPr>
              <a:t>each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ending</a:t>
            </a:r>
            <a:r>
              <a:rPr sz="24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state!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CC:</a:t>
            </a:r>
            <a:r>
              <a:rPr spc="-25" dirty="0"/>
              <a:t> </a:t>
            </a:r>
            <a:r>
              <a:rPr spc="-10" dirty="0"/>
              <a:t>DECODER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98905"/>
            <a:ext cx="6087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Viterbi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algorithm: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example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(first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transition)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84248" y="2020823"/>
            <a:ext cx="1704339" cy="1035050"/>
            <a:chOff x="1984248" y="2020823"/>
            <a:chExt cx="1704339" cy="10350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4248" y="2020823"/>
              <a:ext cx="99060" cy="1097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4248" y="2945891"/>
              <a:ext cx="99060" cy="10972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078736" y="2077211"/>
              <a:ext cx="1549400" cy="0"/>
            </a:xfrm>
            <a:custGeom>
              <a:avLst/>
              <a:gdLst/>
              <a:ahLst/>
              <a:cxnLst/>
              <a:rect l="l" t="t" r="r" b="b"/>
              <a:pathLst>
                <a:path w="1549400">
                  <a:moveTo>
                    <a:pt x="0" y="0"/>
                  </a:moveTo>
                  <a:lnTo>
                    <a:pt x="154940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33016" y="2069591"/>
              <a:ext cx="1651000" cy="927100"/>
            </a:xfrm>
            <a:custGeom>
              <a:avLst/>
              <a:gdLst/>
              <a:ahLst/>
              <a:cxnLst/>
              <a:rect l="l" t="t" r="r" b="b"/>
              <a:pathLst>
                <a:path w="1651000" h="927100">
                  <a:moveTo>
                    <a:pt x="0" y="0"/>
                  </a:moveTo>
                  <a:lnTo>
                    <a:pt x="1650492" y="926592"/>
                  </a:lnTo>
                </a:path>
              </a:pathLst>
            </a:custGeom>
            <a:ln w="9143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73579" y="3960876"/>
            <a:ext cx="97536" cy="10972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62911" y="4975859"/>
            <a:ext cx="97536" cy="10820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083665" y="1903552"/>
            <a:ext cx="6648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a = </a:t>
            </a:r>
            <a:r>
              <a:rPr sz="2000" spc="-25" dirty="0">
                <a:latin typeface="Times New Roman"/>
                <a:cs typeface="Times New Roman"/>
              </a:rPr>
              <a:t>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1665" y="4838446"/>
            <a:ext cx="2320925" cy="847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6200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d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11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a: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d1</a:t>
            </a: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0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0+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d(10,</a:t>
            </a:r>
            <a:r>
              <a:rPr sz="1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00)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5916" y="3856990"/>
            <a:ext cx="662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c 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55595" y="1762760"/>
            <a:ext cx="8375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</a:t>
            </a:r>
            <a:r>
              <a:rPr sz="2000" spc="-25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000" spc="-2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72692" y="2186686"/>
            <a:ext cx="2155825" cy="929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985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</a:t>
            </a:r>
            <a:r>
              <a:rPr sz="2000" spc="-25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000" spc="-2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b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89098" y="1413509"/>
            <a:ext cx="281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739" y="1371980"/>
            <a:ext cx="237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6600"/>
                </a:solidFill>
                <a:latin typeface="Times New Roman"/>
                <a:cs typeface="Times New Roman"/>
              </a:rPr>
              <a:t>Output</a:t>
            </a:r>
            <a:r>
              <a:rPr sz="1800" b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6600"/>
                </a:solidFill>
                <a:latin typeface="Times New Roman"/>
                <a:cs typeface="Times New Roman"/>
              </a:rPr>
              <a:t>of</a:t>
            </a:r>
            <a:r>
              <a:rPr sz="1800" b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6600"/>
                </a:solidFill>
                <a:latin typeface="Times New Roman"/>
                <a:cs typeface="Times New Roman"/>
              </a:rPr>
              <a:t>demodulator: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608832" y="2005583"/>
            <a:ext cx="97790" cy="1035050"/>
            <a:chOff x="3608832" y="2005583"/>
            <a:chExt cx="97790" cy="1035050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8832" y="2005583"/>
              <a:ext cx="97536" cy="1082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8832" y="2930651"/>
              <a:ext cx="97536" cy="109728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98164" y="3945635"/>
            <a:ext cx="97536" cy="10820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585971" y="4959096"/>
            <a:ext cx="99060" cy="10972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41620" y="2026920"/>
            <a:ext cx="99060" cy="10972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341620" y="2953511"/>
            <a:ext cx="99060" cy="10820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30952" y="3966971"/>
            <a:ext cx="97536" cy="10972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20284" y="4981955"/>
            <a:ext cx="97536" cy="10972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25640" y="2039111"/>
            <a:ext cx="97536" cy="10820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25640" y="2964179"/>
            <a:ext cx="97536" cy="10972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013447" y="3979164"/>
            <a:ext cx="99059" cy="10820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02780" y="4992623"/>
            <a:ext cx="97536" cy="10972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64880" y="2005583"/>
            <a:ext cx="97536" cy="108204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64880" y="2930651"/>
            <a:ext cx="97536" cy="109728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54211" y="3945635"/>
            <a:ext cx="97536" cy="108204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42019" y="4959096"/>
            <a:ext cx="99059" cy="109728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4406900" y="1357325"/>
            <a:ext cx="2819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13830" y="1291208"/>
            <a:ext cx="281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696961" y="1211707"/>
            <a:ext cx="2546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80" dirty="0">
                <a:solidFill>
                  <a:srgbClr val="006600"/>
                </a:solidFill>
                <a:latin typeface="Times New Roman"/>
                <a:cs typeface="Times New Roman"/>
              </a:rPr>
              <a:t>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28670" y="5330748"/>
            <a:ext cx="23221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b: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d1</a:t>
            </a:r>
            <a:r>
              <a:rPr sz="20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0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0+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d(10,</a:t>
            </a:r>
            <a:r>
              <a:rPr sz="1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11)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CC:</a:t>
            </a:r>
            <a:r>
              <a:rPr spc="-25" dirty="0"/>
              <a:t> </a:t>
            </a:r>
            <a:r>
              <a:rPr spc="-10" dirty="0"/>
              <a:t>DECODER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98905"/>
            <a:ext cx="6428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Viterbi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algorithm: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example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(second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transition)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3579" y="3960876"/>
            <a:ext cx="97536" cy="10972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62911" y="4975859"/>
            <a:ext cx="97536" cy="10820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984248" y="2020823"/>
            <a:ext cx="1704339" cy="1035050"/>
            <a:chOff x="1984248" y="2020823"/>
            <a:chExt cx="1704339" cy="103505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4248" y="2020823"/>
              <a:ext cx="99060" cy="1097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4248" y="2945891"/>
              <a:ext cx="99060" cy="10972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078736" y="2077211"/>
              <a:ext cx="1549400" cy="0"/>
            </a:xfrm>
            <a:custGeom>
              <a:avLst/>
              <a:gdLst/>
              <a:ahLst/>
              <a:cxnLst/>
              <a:rect l="l" t="t" r="r" b="b"/>
              <a:pathLst>
                <a:path w="1549400">
                  <a:moveTo>
                    <a:pt x="0" y="0"/>
                  </a:moveTo>
                  <a:lnTo>
                    <a:pt x="154940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33016" y="2069591"/>
              <a:ext cx="1651000" cy="927100"/>
            </a:xfrm>
            <a:custGeom>
              <a:avLst/>
              <a:gdLst/>
              <a:ahLst/>
              <a:cxnLst/>
              <a:rect l="l" t="t" r="r" b="b"/>
              <a:pathLst>
                <a:path w="1651000" h="927100">
                  <a:moveTo>
                    <a:pt x="0" y="0"/>
                  </a:moveTo>
                  <a:lnTo>
                    <a:pt x="1650492" y="926592"/>
                  </a:lnTo>
                </a:path>
              </a:pathLst>
            </a:custGeom>
            <a:ln w="9143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83665" y="1903552"/>
            <a:ext cx="6648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a = </a:t>
            </a:r>
            <a:r>
              <a:rPr sz="2000" spc="-25" dirty="0">
                <a:latin typeface="Times New Roman"/>
                <a:cs typeface="Times New Roman"/>
              </a:rPr>
              <a:t>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2692" y="2785363"/>
            <a:ext cx="6762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b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5916" y="4838446"/>
            <a:ext cx="6680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d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5916" y="3856990"/>
            <a:ext cx="662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c 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55595" y="1762760"/>
            <a:ext cx="8375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</a:t>
            </a:r>
            <a:r>
              <a:rPr sz="2000" spc="-25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000" spc="-2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00045" y="2186686"/>
            <a:ext cx="8280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</a:t>
            </a:r>
            <a:r>
              <a:rPr sz="2000" spc="-25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000" spc="-2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89098" y="1413509"/>
            <a:ext cx="281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739" y="1371980"/>
            <a:ext cx="237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6600"/>
                </a:solidFill>
                <a:latin typeface="Times New Roman"/>
                <a:cs typeface="Times New Roman"/>
              </a:rPr>
              <a:t>Output</a:t>
            </a:r>
            <a:r>
              <a:rPr sz="1800" b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6600"/>
                </a:solidFill>
                <a:latin typeface="Times New Roman"/>
                <a:cs typeface="Times New Roman"/>
              </a:rPr>
              <a:t>of</a:t>
            </a:r>
            <a:r>
              <a:rPr sz="1800" b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6600"/>
                </a:solidFill>
                <a:latin typeface="Times New Roman"/>
                <a:cs typeface="Times New Roman"/>
              </a:rPr>
              <a:t>demodulator: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585971" y="2005583"/>
            <a:ext cx="1707514" cy="3063240"/>
            <a:chOff x="3585971" y="2005583"/>
            <a:chExt cx="1707514" cy="306324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8831" y="2005583"/>
              <a:ext cx="97536" cy="10820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8831" y="2930651"/>
              <a:ext cx="97536" cy="10972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8163" y="3945635"/>
              <a:ext cx="97536" cy="10820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5971" y="4959095"/>
              <a:ext cx="99060" cy="10972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91127" y="2069591"/>
              <a:ext cx="1539875" cy="0"/>
            </a:xfrm>
            <a:custGeom>
              <a:avLst/>
              <a:gdLst/>
              <a:ahLst/>
              <a:cxnLst/>
              <a:rect l="l" t="t" r="r" b="b"/>
              <a:pathLst>
                <a:path w="1539875">
                  <a:moveTo>
                    <a:pt x="0" y="0"/>
                  </a:moveTo>
                  <a:lnTo>
                    <a:pt x="153987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646931" y="2063495"/>
              <a:ext cx="1640205" cy="925194"/>
            </a:xfrm>
            <a:custGeom>
              <a:avLst/>
              <a:gdLst/>
              <a:ahLst/>
              <a:cxnLst/>
              <a:rect l="l" t="t" r="r" b="b"/>
              <a:pathLst>
                <a:path w="1640204" h="925194">
                  <a:moveTo>
                    <a:pt x="0" y="0"/>
                  </a:moveTo>
                  <a:lnTo>
                    <a:pt x="1639823" y="925067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646931" y="3000755"/>
              <a:ext cx="1628139" cy="981710"/>
            </a:xfrm>
            <a:custGeom>
              <a:avLst/>
              <a:gdLst/>
              <a:ahLst/>
              <a:cxnLst/>
              <a:rect l="l" t="t" r="r" b="b"/>
              <a:pathLst>
                <a:path w="1628139" h="981710">
                  <a:moveTo>
                    <a:pt x="0" y="0"/>
                  </a:moveTo>
                  <a:lnTo>
                    <a:pt x="1627631" y="9814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624071" y="2988563"/>
              <a:ext cx="1629410" cy="2030095"/>
            </a:xfrm>
            <a:custGeom>
              <a:avLst/>
              <a:gdLst/>
              <a:ahLst/>
              <a:cxnLst/>
              <a:rect l="l" t="t" r="r" b="b"/>
              <a:pathLst>
                <a:path w="1629410" h="2030095">
                  <a:moveTo>
                    <a:pt x="0" y="0"/>
                  </a:moveTo>
                  <a:lnTo>
                    <a:pt x="1629155" y="2029968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25640" y="2039111"/>
            <a:ext cx="97536" cy="10820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25640" y="2964179"/>
            <a:ext cx="97536" cy="10972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13447" y="3979164"/>
            <a:ext cx="99059" cy="10820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02780" y="4992623"/>
            <a:ext cx="97536" cy="10972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64880" y="2005583"/>
            <a:ext cx="97536" cy="108204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64880" y="2930651"/>
            <a:ext cx="97536" cy="109728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54211" y="3945635"/>
            <a:ext cx="97536" cy="10820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42019" y="4959096"/>
            <a:ext cx="99059" cy="109728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4225797" y="1275623"/>
            <a:ext cx="836930" cy="80073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750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(2)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013830" y="1291208"/>
            <a:ext cx="281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696961" y="1211707"/>
            <a:ext cx="2546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80" dirty="0">
                <a:solidFill>
                  <a:srgbClr val="006600"/>
                </a:solidFill>
                <a:latin typeface="Times New Roman"/>
                <a:cs typeface="Times New Roman"/>
              </a:rPr>
              <a:t>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21665" y="5379821"/>
            <a:ext cx="20789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a:</a:t>
            </a:r>
            <a:r>
              <a:rPr sz="18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d2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1+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d(01,</a:t>
            </a:r>
            <a:r>
              <a:rPr sz="1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00)</a:t>
            </a:r>
            <a:r>
              <a:rPr sz="1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38222" y="5409996"/>
            <a:ext cx="4136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baseline="1543" dirty="0">
                <a:solidFill>
                  <a:srgbClr val="000099"/>
                </a:solidFill>
                <a:latin typeface="Times New Roman"/>
                <a:cs typeface="Times New Roman"/>
              </a:rPr>
              <a:t>b:</a:t>
            </a:r>
            <a:r>
              <a:rPr sz="2700" b="1" spc="-30" baseline="1543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700" b="1" baseline="1543" dirty="0">
                <a:solidFill>
                  <a:srgbClr val="FF0000"/>
                </a:solidFill>
                <a:latin typeface="Times New Roman"/>
                <a:cs typeface="Times New Roman"/>
              </a:rPr>
              <a:t>d2</a:t>
            </a:r>
            <a:r>
              <a:rPr sz="2700" b="1" spc="-30" baseline="15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700" b="1" baseline="1543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700" b="1" spc="-30" baseline="15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700" b="1" baseline="1543" dirty="0">
                <a:solidFill>
                  <a:srgbClr val="FF0000"/>
                </a:solidFill>
                <a:latin typeface="Times New Roman"/>
                <a:cs typeface="Times New Roman"/>
              </a:rPr>
              <a:t>1+</a:t>
            </a:r>
            <a:r>
              <a:rPr sz="2400" b="1" baseline="1736" dirty="0">
                <a:solidFill>
                  <a:srgbClr val="FF0000"/>
                </a:solidFill>
                <a:latin typeface="Times New Roman"/>
                <a:cs typeface="Times New Roman"/>
              </a:rPr>
              <a:t>d(01,</a:t>
            </a:r>
            <a:r>
              <a:rPr sz="2400" b="1" spc="-22" baseline="173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5" baseline="1736" dirty="0">
                <a:solidFill>
                  <a:srgbClr val="FF0000"/>
                </a:solidFill>
                <a:latin typeface="Times New Roman"/>
                <a:cs typeface="Times New Roman"/>
              </a:rPr>
              <a:t>11)</a:t>
            </a:r>
            <a:r>
              <a:rPr sz="2400" b="1" spc="-44" baseline="173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baseline="1736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400" b="1" spc="-30" baseline="173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baseline="1736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400" b="1" spc="480" baseline="173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c:</a:t>
            </a:r>
            <a:r>
              <a:rPr sz="18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d2</a:t>
            </a:r>
            <a:r>
              <a:rPr sz="1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1+d(01,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10)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81602" y="2247138"/>
            <a:ext cx="8280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(2)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237101" y="3083813"/>
            <a:ext cx="836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0/10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214876" y="3741165"/>
            <a:ext cx="8369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1/01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(1)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204459" y="2014727"/>
            <a:ext cx="120650" cy="3063240"/>
            <a:chOff x="5204459" y="2014727"/>
            <a:chExt cx="120650" cy="3063240"/>
          </a:xfrm>
        </p:grpSpPr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25795" y="2014727"/>
              <a:ext cx="99060" cy="10972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25795" y="2939795"/>
              <a:ext cx="99060" cy="10972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5127" y="3954779"/>
              <a:ext cx="97536" cy="10972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04459" y="4969763"/>
              <a:ext cx="97536" cy="108204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6853808" y="5465165"/>
            <a:ext cx="20104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d:</a:t>
            </a:r>
            <a:r>
              <a:rPr sz="18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d2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1+d(01,</a:t>
            </a:r>
            <a:r>
              <a:rPr sz="1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01)</a:t>
            </a:r>
            <a:r>
              <a:rPr sz="16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CC:</a:t>
            </a:r>
            <a:r>
              <a:rPr spc="-25" dirty="0"/>
              <a:t> </a:t>
            </a:r>
            <a:r>
              <a:rPr spc="-10" dirty="0"/>
              <a:t>DECODER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98905"/>
            <a:ext cx="6207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Viterbi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algorithm: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example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(third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transition)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3579" y="3960876"/>
            <a:ext cx="97536" cy="10972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62911" y="4975859"/>
            <a:ext cx="97536" cy="10820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984248" y="2020823"/>
            <a:ext cx="1704339" cy="1035050"/>
            <a:chOff x="1984248" y="2020823"/>
            <a:chExt cx="1704339" cy="103505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4248" y="2020823"/>
              <a:ext cx="99060" cy="1097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4248" y="2945891"/>
              <a:ext cx="99060" cy="10972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078736" y="2077211"/>
              <a:ext cx="1549400" cy="0"/>
            </a:xfrm>
            <a:custGeom>
              <a:avLst/>
              <a:gdLst/>
              <a:ahLst/>
              <a:cxnLst/>
              <a:rect l="l" t="t" r="r" b="b"/>
              <a:pathLst>
                <a:path w="1549400">
                  <a:moveTo>
                    <a:pt x="0" y="0"/>
                  </a:moveTo>
                  <a:lnTo>
                    <a:pt x="154940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33016" y="2069591"/>
              <a:ext cx="1651000" cy="927100"/>
            </a:xfrm>
            <a:custGeom>
              <a:avLst/>
              <a:gdLst/>
              <a:ahLst/>
              <a:cxnLst/>
              <a:rect l="l" t="t" r="r" b="b"/>
              <a:pathLst>
                <a:path w="1651000" h="927100">
                  <a:moveTo>
                    <a:pt x="0" y="0"/>
                  </a:moveTo>
                  <a:lnTo>
                    <a:pt x="1650492" y="926592"/>
                  </a:lnTo>
                </a:path>
              </a:pathLst>
            </a:custGeom>
            <a:ln w="9143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83665" y="1903552"/>
            <a:ext cx="6648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a = </a:t>
            </a:r>
            <a:r>
              <a:rPr sz="2000" spc="-25" dirty="0">
                <a:latin typeface="Times New Roman"/>
                <a:cs typeface="Times New Roman"/>
              </a:rPr>
              <a:t>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2692" y="2785363"/>
            <a:ext cx="6762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b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5916" y="3856990"/>
            <a:ext cx="662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c 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89073" y="2353437"/>
            <a:ext cx="8280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</a:t>
            </a:r>
            <a:r>
              <a:rPr sz="2000" spc="-25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r>
              <a:rPr sz="2000" spc="-2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23870" y="1381315"/>
            <a:ext cx="837565" cy="70104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355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</a:t>
            </a:r>
            <a:r>
              <a:rPr sz="2000" spc="-25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r>
              <a:rPr sz="2000" spc="-2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739" y="1371980"/>
            <a:ext cx="237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6600"/>
                </a:solidFill>
                <a:latin typeface="Times New Roman"/>
                <a:cs typeface="Times New Roman"/>
              </a:rPr>
              <a:t>Output</a:t>
            </a:r>
            <a:r>
              <a:rPr sz="1800" b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6600"/>
                </a:solidFill>
                <a:latin typeface="Times New Roman"/>
                <a:cs typeface="Times New Roman"/>
              </a:rPr>
              <a:t>of</a:t>
            </a:r>
            <a:r>
              <a:rPr sz="1800" b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6600"/>
                </a:solidFill>
                <a:latin typeface="Times New Roman"/>
                <a:cs typeface="Times New Roman"/>
              </a:rPr>
              <a:t>demodulator: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13804" y="4946903"/>
            <a:ext cx="97536" cy="109728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585971" y="1991867"/>
            <a:ext cx="3348354" cy="3077210"/>
            <a:chOff x="3585971" y="1991867"/>
            <a:chExt cx="3348354" cy="3077210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8831" y="2005583"/>
              <a:ext cx="97536" cy="1082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8831" y="2930651"/>
              <a:ext cx="97536" cy="10972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98163" y="3945635"/>
              <a:ext cx="97536" cy="1082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5971" y="4959095"/>
              <a:ext cx="99060" cy="10972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3227" y="2005583"/>
              <a:ext cx="97536" cy="10820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3227" y="2930651"/>
              <a:ext cx="97536" cy="10972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2559" y="3945635"/>
              <a:ext cx="97536" cy="1082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30367" y="4959095"/>
              <a:ext cx="99060" cy="10972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6663" y="1991867"/>
              <a:ext cx="97536" cy="10972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6663" y="2918459"/>
              <a:ext cx="97536" cy="1082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24471" y="3931919"/>
              <a:ext cx="99059" cy="10972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735323" y="2069591"/>
              <a:ext cx="1539875" cy="0"/>
            </a:xfrm>
            <a:custGeom>
              <a:avLst/>
              <a:gdLst/>
              <a:ahLst/>
              <a:cxnLst/>
              <a:rect l="l" t="t" r="r" b="b"/>
              <a:pathLst>
                <a:path w="1539875">
                  <a:moveTo>
                    <a:pt x="0" y="0"/>
                  </a:moveTo>
                  <a:lnTo>
                    <a:pt x="153987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691127" y="2063495"/>
              <a:ext cx="1640205" cy="925194"/>
            </a:xfrm>
            <a:custGeom>
              <a:avLst/>
              <a:gdLst/>
              <a:ahLst/>
              <a:cxnLst/>
              <a:rect l="l" t="t" r="r" b="b"/>
              <a:pathLst>
                <a:path w="1640204" h="925194">
                  <a:moveTo>
                    <a:pt x="0" y="0"/>
                  </a:moveTo>
                  <a:lnTo>
                    <a:pt x="1639824" y="925067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691127" y="3000755"/>
              <a:ext cx="1629410" cy="981710"/>
            </a:xfrm>
            <a:custGeom>
              <a:avLst/>
              <a:gdLst/>
              <a:ahLst/>
              <a:cxnLst/>
              <a:rect l="l" t="t" r="r" b="b"/>
              <a:pathLst>
                <a:path w="1629410" h="981710">
                  <a:moveTo>
                    <a:pt x="0" y="0"/>
                  </a:moveTo>
                  <a:lnTo>
                    <a:pt x="1629156" y="9814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668267" y="2988563"/>
              <a:ext cx="1629410" cy="2030095"/>
            </a:xfrm>
            <a:custGeom>
              <a:avLst/>
              <a:gdLst/>
              <a:ahLst/>
              <a:cxnLst/>
              <a:rect l="l" t="t" r="r" b="b"/>
              <a:pathLst>
                <a:path w="1629410" h="2030095">
                  <a:moveTo>
                    <a:pt x="0" y="0"/>
                  </a:moveTo>
                  <a:lnTo>
                    <a:pt x="1629156" y="2029968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64880" y="2005583"/>
            <a:ext cx="97536" cy="10820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64880" y="2930651"/>
            <a:ext cx="97536" cy="10972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54211" y="3945635"/>
            <a:ext cx="97536" cy="108204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42019" y="4959096"/>
            <a:ext cx="99059" cy="109728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5586729" y="1131417"/>
            <a:ext cx="836930" cy="95631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439420">
              <a:lnSpc>
                <a:spcPct val="100000"/>
              </a:lnSpc>
              <a:spcBef>
                <a:spcPts val="1360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696961" y="1211707"/>
            <a:ext cx="2546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80" dirty="0">
                <a:solidFill>
                  <a:srgbClr val="006600"/>
                </a:solidFill>
                <a:latin typeface="Times New Roman"/>
                <a:cs typeface="Times New Roman"/>
              </a:rPr>
              <a:t>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181602" y="2269363"/>
            <a:ext cx="8280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(2)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292600" y="3150488"/>
            <a:ext cx="836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0/10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259326" y="3930141"/>
            <a:ext cx="8369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1/01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(1)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259323" y="2058923"/>
            <a:ext cx="1615440" cy="1929764"/>
          </a:xfrm>
          <a:custGeom>
            <a:avLst/>
            <a:gdLst/>
            <a:ahLst/>
            <a:cxnLst/>
            <a:rect l="l" t="t" r="r" b="b"/>
            <a:pathLst>
              <a:path w="1615440" h="1929764">
                <a:moveTo>
                  <a:pt x="36575" y="9143"/>
                </a:moveTo>
                <a:lnTo>
                  <a:pt x="1576451" y="9143"/>
                </a:lnTo>
              </a:path>
              <a:path w="1615440" h="1929764">
                <a:moveTo>
                  <a:pt x="0" y="1929383"/>
                </a:moveTo>
                <a:lnTo>
                  <a:pt x="161544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168902" y="1263904"/>
            <a:ext cx="836930" cy="82359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840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(2)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609082" y="2860039"/>
            <a:ext cx="8280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0/11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(4)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8739" y="4838446"/>
            <a:ext cx="2098040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9494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d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11</a:t>
            </a:r>
            <a:endParaRPr sz="20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685"/>
              </a:spcBef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a:</a:t>
            </a:r>
            <a:r>
              <a:rPr sz="18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d3</a:t>
            </a:r>
            <a:r>
              <a:rPr sz="1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d(01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00)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  <a:p>
            <a:pPr marR="35560" algn="r">
              <a:lnSpc>
                <a:spcPct val="100000"/>
              </a:lnSpc>
              <a:spcBef>
                <a:spcPts val="990"/>
              </a:spcBef>
            </a:pP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d3</a:t>
            </a:r>
            <a:r>
              <a:rPr sz="16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d(01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11)</a:t>
            </a:r>
            <a:r>
              <a:rPr sz="1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CC:</a:t>
            </a:r>
            <a:r>
              <a:rPr spc="-25" dirty="0"/>
              <a:t> </a:t>
            </a:r>
            <a:r>
              <a:rPr spc="-10" dirty="0"/>
              <a:t>DECODER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98905"/>
            <a:ext cx="6207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Viterbi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algorithm: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example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(third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transition)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3579" y="3960876"/>
            <a:ext cx="97536" cy="10972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62911" y="4975859"/>
            <a:ext cx="97536" cy="10820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984248" y="2020823"/>
            <a:ext cx="1704339" cy="1035050"/>
            <a:chOff x="1984248" y="2020823"/>
            <a:chExt cx="1704339" cy="103505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4248" y="2020823"/>
              <a:ext cx="99060" cy="1097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4248" y="2945891"/>
              <a:ext cx="99060" cy="10972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078736" y="2077211"/>
              <a:ext cx="1549400" cy="0"/>
            </a:xfrm>
            <a:custGeom>
              <a:avLst/>
              <a:gdLst/>
              <a:ahLst/>
              <a:cxnLst/>
              <a:rect l="l" t="t" r="r" b="b"/>
              <a:pathLst>
                <a:path w="1549400">
                  <a:moveTo>
                    <a:pt x="0" y="0"/>
                  </a:moveTo>
                  <a:lnTo>
                    <a:pt x="154940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33016" y="2069591"/>
              <a:ext cx="1651000" cy="927100"/>
            </a:xfrm>
            <a:custGeom>
              <a:avLst/>
              <a:gdLst/>
              <a:ahLst/>
              <a:cxnLst/>
              <a:rect l="l" t="t" r="r" b="b"/>
              <a:pathLst>
                <a:path w="1651000" h="927100">
                  <a:moveTo>
                    <a:pt x="0" y="0"/>
                  </a:moveTo>
                  <a:lnTo>
                    <a:pt x="1650492" y="926592"/>
                  </a:lnTo>
                </a:path>
              </a:pathLst>
            </a:custGeom>
            <a:ln w="9143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83665" y="1903552"/>
            <a:ext cx="6648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a = </a:t>
            </a:r>
            <a:r>
              <a:rPr sz="2000" spc="-25" dirty="0">
                <a:latin typeface="Times New Roman"/>
                <a:cs typeface="Times New Roman"/>
              </a:rPr>
              <a:t>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2692" y="2785363"/>
            <a:ext cx="6762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b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5916" y="3856990"/>
            <a:ext cx="662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c 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89073" y="2353437"/>
            <a:ext cx="8280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</a:t>
            </a:r>
            <a:r>
              <a:rPr sz="2000" spc="-25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r>
              <a:rPr sz="2000" spc="-2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23870" y="1381315"/>
            <a:ext cx="837565" cy="70104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355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</a:t>
            </a:r>
            <a:r>
              <a:rPr sz="2000" spc="-25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r>
              <a:rPr sz="2000" spc="-2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739" y="1371980"/>
            <a:ext cx="237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6600"/>
                </a:solidFill>
                <a:latin typeface="Times New Roman"/>
                <a:cs typeface="Times New Roman"/>
              </a:rPr>
              <a:t>Output</a:t>
            </a:r>
            <a:r>
              <a:rPr sz="1800" b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6600"/>
                </a:solidFill>
                <a:latin typeface="Times New Roman"/>
                <a:cs typeface="Times New Roman"/>
              </a:rPr>
              <a:t>of</a:t>
            </a:r>
            <a:r>
              <a:rPr sz="1800" b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6600"/>
                </a:solidFill>
                <a:latin typeface="Times New Roman"/>
                <a:cs typeface="Times New Roman"/>
              </a:rPr>
              <a:t>demodulator: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13804" y="4946903"/>
            <a:ext cx="97536" cy="109728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585971" y="1991867"/>
            <a:ext cx="3348354" cy="3077210"/>
            <a:chOff x="3585971" y="1991867"/>
            <a:chExt cx="3348354" cy="3077210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8831" y="2005583"/>
              <a:ext cx="97536" cy="1082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8831" y="2930651"/>
              <a:ext cx="97536" cy="10972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98163" y="3945635"/>
              <a:ext cx="97536" cy="1082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5971" y="4959095"/>
              <a:ext cx="99060" cy="10972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3227" y="2005583"/>
              <a:ext cx="97536" cy="10820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3227" y="2930651"/>
              <a:ext cx="97536" cy="10972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2559" y="3945635"/>
              <a:ext cx="97536" cy="1082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30367" y="4959095"/>
              <a:ext cx="99060" cy="10972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6663" y="1991867"/>
              <a:ext cx="97536" cy="10972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6663" y="2918459"/>
              <a:ext cx="97536" cy="1082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24471" y="3931919"/>
              <a:ext cx="99059" cy="10972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735323" y="2069591"/>
              <a:ext cx="1539875" cy="0"/>
            </a:xfrm>
            <a:custGeom>
              <a:avLst/>
              <a:gdLst/>
              <a:ahLst/>
              <a:cxnLst/>
              <a:rect l="l" t="t" r="r" b="b"/>
              <a:pathLst>
                <a:path w="1539875">
                  <a:moveTo>
                    <a:pt x="0" y="0"/>
                  </a:moveTo>
                  <a:lnTo>
                    <a:pt x="153987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691127" y="2063495"/>
              <a:ext cx="1640205" cy="925194"/>
            </a:xfrm>
            <a:custGeom>
              <a:avLst/>
              <a:gdLst/>
              <a:ahLst/>
              <a:cxnLst/>
              <a:rect l="l" t="t" r="r" b="b"/>
              <a:pathLst>
                <a:path w="1640204" h="925194">
                  <a:moveTo>
                    <a:pt x="0" y="0"/>
                  </a:moveTo>
                  <a:lnTo>
                    <a:pt x="1639824" y="925067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691127" y="3000755"/>
              <a:ext cx="1629410" cy="981710"/>
            </a:xfrm>
            <a:custGeom>
              <a:avLst/>
              <a:gdLst/>
              <a:ahLst/>
              <a:cxnLst/>
              <a:rect l="l" t="t" r="r" b="b"/>
              <a:pathLst>
                <a:path w="1629410" h="981710">
                  <a:moveTo>
                    <a:pt x="0" y="0"/>
                  </a:moveTo>
                  <a:lnTo>
                    <a:pt x="1629156" y="9814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668267" y="2988563"/>
              <a:ext cx="1629410" cy="2030095"/>
            </a:xfrm>
            <a:custGeom>
              <a:avLst/>
              <a:gdLst/>
              <a:ahLst/>
              <a:cxnLst/>
              <a:rect l="l" t="t" r="r" b="b"/>
              <a:pathLst>
                <a:path w="1629410" h="2030095">
                  <a:moveTo>
                    <a:pt x="0" y="0"/>
                  </a:moveTo>
                  <a:lnTo>
                    <a:pt x="1629156" y="2029968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64880" y="2005583"/>
            <a:ext cx="97536" cy="10820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64880" y="2930651"/>
            <a:ext cx="97536" cy="10972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54211" y="3945635"/>
            <a:ext cx="97536" cy="108204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42019" y="4959096"/>
            <a:ext cx="99059" cy="109728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5732779" y="1131417"/>
            <a:ext cx="836930" cy="95631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6985" algn="ctr">
              <a:lnSpc>
                <a:spcPct val="100000"/>
              </a:lnSpc>
              <a:spcBef>
                <a:spcPts val="1360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65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696961" y="1211707"/>
            <a:ext cx="2546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80" dirty="0">
                <a:solidFill>
                  <a:srgbClr val="006600"/>
                </a:solidFill>
                <a:latin typeface="Times New Roman"/>
                <a:cs typeface="Times New Roman"/>
              </a:rPr>
              <a:t>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181602" y="2269363"/>
            <a:ext cx="8280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(2)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292600" y="3150488"/>
            <a:ext cx="836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0/10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259326" y="3930141"/>
            <a:ext cx="8369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1/01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(1)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254752" y="2057400"/>
            <a:ext cx="1676400" cy="1948180"/>
            <a:chOff x="5254752" y="2057400"/>
            <a:chExt cx="1676400" cy="1948180"/>
          </a:xfrm>
        </p:grpSpPr>
        <p:sp>
          <p:nvSpPr>
            <p:cNvPr id="48" name="object 48"/>
            <p:cNvSpPr/>
            <p:nvPr/>
          </p:nvSpPr>
          <p:spPr>
            <a:xfrm>
              <a:off x="5295900" y="2068067"/>
              <a:ext cx="1539875" cy="0"/>
            </a:xfrm>
            <a:custGeom>
              <a:avLst/>
              <a:gdLst/>
              <a:ahLst/>
              <a:cxnLst/>
              <a:rect l="l" t="t" r="r" b="b"/>
              <a:pathLst>
                <a:path w="1539875">
                  <a:moveTo>
                    <a:pt x="0" y="0"/>
                  </a:moveTo>
                  <a:lnTo>
                    <a:pt x="153987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85232" y="2063495"/>
              <a:ext cx="1640205" cy="925194"/>
            </a:xfrm>
            <a:custGeom>
              <a:avLst/>
              <a:gdLst/>
              <a:ahLst/>
              <a:cxnLst/>
              <a:rect l="l" t="t" r="r" b="b"/>
              <a:pathLst>
                <a:path w="1640204" h="925194">
                  <a:moveTo>
                    <a:pt x="0" y="0"/>
                  </a:moveTo>
                  <a:lnTo>
                    <a:pt x="1639823" y="925067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259324" y="2974847"/>
              <a:ext cx="1628139" cy="1026160"/>
            </a:xfrm>
            <a:custGeom>
              <a:avLst/>
              <a:gdLst/>
              <a:ahLst/>
              <a:cxnLst/>
              <a:rect l="l" t="t" r="r" b="b"/>
              <a:pathLst>
                <a:path w="1628140" h="1026160">
                  <a:moveTo>
                    <a:pt x="0" y="1025651"/>
                  </a:moveTo>
                  <a:lnTo>
                    <a:pt x="1627631" y="0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168902" y="1263904"/>
            <a:ext cx="836930" cy="82359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840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(2)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8739" y="4838446"/>
            <a:ext cx="2098040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9494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d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11</a:t>
            </a:r>
            <a:endParaRPr sz="20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685"/>
              </a:spcBef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a:</a:t>
            </a:r>
            <a:r>
              <a:rPr sz="18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d3</a:t>
            </a:r>
            <a:r>
              <a:rPr sz="1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d(01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00)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  <a:p>
            <a:pPr marR="35560" algn="r">
              <a:lnSpc>
                <a:spcPct val="100000"/>
              </a:lnSpc>
              <a:spcBef>
                <a:spcPts val="990"/>
              </a:spcBef>
            </a:pP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d3</a:t>
            </a:r>
            <a:r>
              <a:rPr sz="16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d(01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11)</a:t>
            </a:r>
            <a:r>
              <a:rPr sz="1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719953" y="2280285"/>
            <a:ext cx="82676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745479" y="3248609"/>
            <a:ext cx="8845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1/00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3000" spc="-37" baseline="9722" dirty="0">
                <a:latin typeface="Times New Roman"/>
                <a:cs typeface="Times New Roman"/>
              </a:rPr>
              <a:t>(4)</a:t>
            </a:r>
            <a:endParaRPr sz="3000" baseline="9722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342769" y="5199220"/>
            <a:ext cx="2101850" cy="86931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R="8255" algn="r">
              <a:lnSpc>
                <a:spcPct val="100000"/>
              </a:lnSpc>
              <a:spcBef>
                <a:spcPts val="1260"/>
              </a:spcBef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b:</a:t>
            </a:r>
            <a:r>
              <a:rPr sz="18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d3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d(01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11)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165"/>
              </a:spcBef>
            </a:pP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d3</a:t>
            </a:r>
            <a:r>
              <a:rPr sz="1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d(01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00)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24</a:t>
            </a:r>
            <a:endParaRPr sz="1600">
              <a:latin typeface="Arial Black"/>
              <a:cs typeface="Arial Blac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52637" y="3424237"/>
            <a:ext cx="3943350" cy="619125"/>
            <a:chOff x="2052637" y="3424237"/>
            <a:chExt cx="3943350" cy="619125"/>
          </a:xfrm>
        </p:grpSpPr>
        <p:sp>
          <p:nvSpPr>
            <p:cNvPr id="7" name="object 7"/>
            <p:cNvSpPr/>
            <p:nvPr/>
          </p:nvSpPr>
          <p:spPr>
            <a:xfrm>
              <a:off x="2057400" y="3429000"/>
              <a:ext cx="3933825" cy="609600"/>
            </a:xfrm>
            <a:custGeom>
              <a:avLst/>
              <a:gdLst/>
              <a:ahLst/>
              <a:cxnLst/>
              <a:rect l="l" t="t" r="r" b="b"/>
              <a:pathLst>
                <a:path w="3933825" h="609600">
                  <a:moveTo>
                    <a:pt x="3933825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3933825" y="609600"/>
                  </a:lnTo>
                  <a:lnTo>
                    <a:pt x="3933825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57400" y="3429000"/>
              <a:ext cx="3933825" cy="609600"/>
            </a:xfrm>
            <a:custGeom>
              <a:avLst/>
              <a:gdLst/>
              <a:ahLst/>
              <a:cxnLst/>
              <a:rect l="l" t="t" r="r" b="b"/>
              <a:pathLst>
                <a:path w="3933825" h="609600">
                  <a:moveTo>
                    <a:pt x="0" y="609600"/>
                  </a:moveTo>
                  <a:lnTo>
                    <a:pt x="3933825" y="609600"/>
                  </a:lnTo>
                  <a:lnTo>
                    <a:pt x="3933825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8241" y="343661"/>
            <a:ext cx="2016125" cy="88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 Black"/>
                <a:cs typeface="Arial Black"/>
              </a:rPr>
              <a:t>VARIANCE</a:t>
            </a:r>
            <a:endParaRPr sz="24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505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Discrete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RV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58604" y="2611330"/>
            <a:ext cx="103505" cy="395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spc="-135" dirty="0">
                <a:latin typeface="Symbol"/>
                <a:cs typeface="Symbol"/>
              </a:rPr>
              <a:t>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96100" y="2452091"/>
            <a:ext cx="228600" cy="395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3600" spc="-37" baseline="-28935" dirty="0">
                <a:latin typeface="Symbol"/>
                <a:cs typeface="Symbol"/>
              </a:rPr>
              <a:t></a:t>
            </a:r>
            <a:r>
              <a:rPr sz="1050" spc="-25" dirty="0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69990" y="2826161"/>
            <a:ext cx="109855" cy="189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i="1" spc="-50" dirty="0">
                <a:latin typeface="Times New Roman"/>
                <a:cs typeface="Times New Roman"/>
              </a:rPr>
              <a:t>X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74668" y="2826161"/>
            <a:ext cx="109855" cy="189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i="1" spc="-50" dirty="0">
                <a:latin typeface="Times New Roman"/>
                <a:cs typeface="Times New Roman"/>
              </a:rPr>
              <a:t>X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60388" y="2826161"/>
            <a:ext cx="109855" cy="189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i="1" spc="-50" dirty="0">
                <a:latin typeface="Times New Roman"/>
                <a:cs typeface="Times New Roman"/>
              </a:rPr>
              <a:t>X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2067" y="2668806"/>
            <a:ext cx="775335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34315" algn="l"/>
              </a:tabLst>
            </a:pPr>
            <a:r>
              <a:rPr sz="1800" i="1" spc="-50" dirty="0">
                <a:latin typeface="Times New Roman"/>
                <a:cs typeface="Times New Roman"/>
              </a:rPr>
              <a:t>f</a:t>
            </a:r>
            <a:r>
              <a:rPr sz="1800" i="1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spc="-220" dirty="0">
                <a:latin typeface="Times New Roman"/>
                <a:cs typeface="Times New Roman"/>
              </a:rPr>
              <a:t> </a:t>
            </a:r>
            <a:r>
              <a:rPr sz="1800" i="1" spc="30" dirty="0">
                <a:latin typeface="Times New Roman"/>
                <a:cs typeface="Times New Roman"/>
              </a:rPr>
              <a:t>y</a:t>
            </a:r>
            <a:r>
              <a:rPr sz="1800" spc="30" dirty="0">
                <a:latin typeface="Times New Roman"/>
                <a:cs typeface="Times New Roman"/>
              </a:rPr>
              <a:t>)</a:t>
            </a:r>
            <a:r>
              <a:rPr sz="1800" i="1" spc="30" dirty="0">
                <a:latin typeface="Times New Roman"/>
                <a:cs typeface="Times New Roman"/>
              </a:rPr>
              <a:t>dy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77476" y="2668806"/>
            <a:ext cx="516890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i="1" dirty="0">
                <a:latin typeface="Times New Roman"/>
                <a:cs typeface="Times New Roman"/>
              </a:rPr>
              <a:t>y</a:t>
            </a:r>
            <a:r>
              <a:rPr sz="1800" i="1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</a:t>
            </a:r>
            <a:r>
              <a:rPr sz="1800" spc="-114" dirty="0">
                <a:latin typeface="Times New Roman"/>
                <a:cs typeface="Times New Roman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55791" y="2590121"/>
            <a:ext cx="198120" cy="189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spc="-25" dirty="0">
                <a:latin typeface="Symbol"/>
                <a:cs typeface="Symbol"/>
              </a:rPr>
              <a:t></a:t>
            </a:r>
            <a:endParaRPr sz="10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74584" y="2655867"/>
            <a:ext cx="2051685" cy="321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1541145" algn="l"/>
              </a:tabLst>
            </a:pPr>
            <a:r>
              <a:rPr sz="1900" spc="-40" dirty="0">
                <a:latin typeface="Symbol"/>
                <a:cs typeface="Symbol"/>
              </a:rPr>
              <a:t></a:t>
            </a:r>
            <a:r>
              <a:rPr sz="1900" spc="-95" dirty="0">
                <a:latin typeface="Times New Roman"/>
                <a:cs typeface="Times New Roman"/>
              </a:rPr>
              <a:t> </a:t>
            </a:r>
            <a:r>
              <a:rPr sz="1575" baseline="42328" dirty="0">
                <a:latin typeface="Times New Roman"/>
                <a:cs typeface="Times New Roman"/>
              </a:rPr>
              <a:t>2 </a:t>
            </a:r>
            <a:r>
              <a:rPr sz="1800" dirty="0">
                <a:latin typeface="Times New Roman"/>
                <a:cs typeface="Times New Roman"/>
              </a:rPr>
              <a:t>=E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2700" baseline="3086" dirty="0">
                <a:latin typeface="Symbol"/>
                <a:cs typeface="Symbol"/>
              </a:rPr>
              <a:t>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spc="-24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X</a:t>
            </a:r>
            <a:r>
              <a:rPr sz="1800" i="1" spc="2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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m</a:t>
            </a:r>
            <a:r>
              <a:rPr sz="1800" i="1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575" baseline="42328" dirty="0">
                <a:latin typeface="Times New Roman"/>
                <a:cs typeface="Times New Roman"/>
              </a:rPr>
              <a:t>2</a:t>
            </a:r>
            <a:r>
              <a:rPr sz="1575" spc="75" baseline="42328" dirty="0">
                <a:latin typeface="Times New Roman"/>
                <a:cs typeface="Times New Roman"/>
              </a:rPr>
              <a:t> </a:t>
            </a:r>
            <a:r>
              <a:rPr sz="2700" baseline="3086" dirty="0">
                <a:latin typeface="Symbol"/>
                <a:cs typeface="Symbol"/>
              </a:rPr>
              <a:t></a:t>
            </a:r>
            <a:r>
              <a:rPr sz="2700" spc="142" baseline="3086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Symbol"/>
                <a:cs typeface="Symbol"/>
              </a:rPr>
              <a:t>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02396" y="2762090"/>
            <a:ext cx="1208405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104900" algn="l"/>
              </a:tabLst>
            </a:pPr>
            <a:r>
              <a:rPr sz="1800" spc="-50" dirty="0">
                <a:latin typeface="Symbol"/>
                <a:cs typeface="Symbol"/>
              </a:rPr>
              <a:t>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Symbol"/>
                <a:cs typeface="Symbol"/>
              </a:rPr>
              <a:t>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08625" y="2679647"/>
            <a:ext cx="335915" cy="445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125" spc="-37" baseline="7070" dirty="0">
                <a:latin typeface="Symbol"/>
                <a:cs typeface="Symbol"/>
              </a:rPr>
              <a:t></a:t>
            </a:r>
            <a:r>
              <a:rPr sz="1050" spc="-25" dirty="0">
                <a:latin typeface="Symbol"/>
                <a:cs typeface="Symbol"/>
              </a:rPr>
              <a:t></a:t>
            </a:r>
            <a:endParaRPr sz="10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8891" y="2205608"/>
            <a:ext cx="20459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Continuous</a:t>
            </a:r>
            <a:r>
              <a:rPr sz="2000" b="1" spc="-6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RV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87911" y="1422348"/>
            <a:ext cx="97790" cy="367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50" spc="-130" dirty="0">
                <a:latin typeface="Symbol"/>
                <a:cs typeface="Symbol"/>
              </a:rPr>
              <a:t>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24065" y="1422348"/>
            <a:ext cx="97790" cy="367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50" spc="-130" dirty="0">
                <a:latin typeface="Symbol"/>
                <a:cs typeface="Symbol"/>
              </a:rPr>
              <a:t>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00132" y="1434338"/>
            <a:ext cx="90170" cy="177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50106" y="1469054"/>
            <a:ext cx="90170" cy="177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34562" y="1469054"/>
            <a:ext cx="90170" cy="177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32447" y="1621204"/>
            <a:ext cx="104139" cy="177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i="1" spc="-50" dirty="0">
                <a:latin typeface="Times New Roman"/>
                <a:cs typeface="Times New Roman"/>
              </a:rPr>
              <a:t>X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37906" y="1621204"/>
            <a:ext cx="61594" cy="177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i="1" spc="-50" dirty="0">
                <a:latin typeface="Times New Roman"/>
                <a:cs typeface="Times New Roman"/>
              </a:rPr>
              <a:t>i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20133" y="1475907"/>
            <a:ext cx="88011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dirty="0">
                <a:latin typeface="Times New Roman"/>
                <a:cs typeface="Times New Roman"/>
              </a:rPr>
              <a:t>P</a:t>
            </a:r>
            <a:r>
              <a:rPr sz="1700" dirty="0">
                <a:latin typeface="Times New Roman"/>
                <a:cs typeface="Times New Roman"/>
              </a:rPr>
              <a:t>(</a:t>
            </a:r>
            <a:r>
              <a:rPr sz="1700" spc="-26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i="1" spc="254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i="1" spc="40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Times New Roman"/>
                <a:cs typeface="Times New Roman"/>
              </a:rPr>
              <a:t>)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286447" y="1475907"/>
            <a:ext cx="5270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i="1" spc="29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</a:t>
            </a:r>
            <a:r>
              <a:rPr sz="1700" spc="-155" dirty="0">
                <a:latin typeface="Times New Roman"/>
                <a:cs typeface="Times New Roman"/>
              </a:rPr>
              <a:t> </a:t>
            </a:r>
            <a:r>
              <a:rPr sz="1700" i="1" spc="-50" dirty="0">
                <a:latin typeface="Times New Roman"/>
                <a:cs typeface="Times New Roman"/>
              </a:rPr>
              <a:t>m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934651" y="1423192"/>
            <a:ext cx="959485" cy="52514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07314" marR="5080" indent="-95250">
              <a:lnSpc>
                <a:spcPct val="78500"/>
              </a:lnSpc>
              <a:spcBef>
                <a:spcPts val="760"/>
              </a:spcBef>
              <a:tabLst>
                <a:tab pos="454025" algn="l"/>
                <a:tab pos="867410" algn="l"/>
              </a:tabLst>
            </a:pPr>
            <a:r>
              <a:rPr sz="3825" spc="-75" baseline="1089" dirty="0">
                <a:latin typeface="Symbol"/>
                <a:cs typeface="Symbol"/>
              </a:rPr>
              <a:t></a:t>
            </a:r>
            <a:r>
              <a:rPr sz="3825" baseline="1089" dirty="0">
                <a:latin typeface="Times New Roman"/>
                <a:cs typeface="Times New Roman"/>
              </a:rPr>
              <a:t>	</a:t>
            </a:r>
            <a:r>
              <a:rPr sz="1000" i="1" spc="-50" dirty="0">
                <a:latin typeface="Times New Roman"/>
                <a:cs typeface="Times New Roman"/>
              </a:rPr>
              <a:t>i</a:t>
            </a:r>
            <a:r>
              <a:rPr sz="1000" i="1" dirty="0">
                <a:latin typeface="Times New Roman"/>
                <a:cs typeface="Times New Roman"/>
              </a:rPr>
              <a:t>	</a:t>
            </a:r>
            <a:r>
              <a:rPr sz="1000" i="1" spc="-50" dirty="0">
                <a:latin typeface="Times New Roman"/>
                <a:cs typeface="Times New Roman"/>
              </a:rPr>
              <a:t>X</a:t>
            </a:r>
            <a:r>
              <a:rPr sz="1000" i="1" spc="500" dirty="0">
                <a:latin typeface="Times New Roman"/>
                <a:cs typeface="Times New Roman"/>
              </a:rPr>
              <a:t> </a:t>
            </a:r>
            <a:r>
              <a:rPr sz="1000" i="1" spc="-50" dirty="0">
                <a:latin typeface="Times New Roman"/>
                <a:cs typeface="Times New Roman"/>
              </a:rPr>
              <a:t>i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630676" y="1463902"/>
            <a:ext cx="1098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0" dirty="0">
                <a:latin typeface="Symbol"/>
                <a:cs typeface="Symbol"/>
              </a:rPr>
              <a:t>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29743" y="1463902"/>
            <a:ext cx="971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650" dirty="0">
                <a:latin typeface="Symbol"/>
                <a:cs typeface="Symbol"/>
              </a:rPr>
              <a:t>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079461" y="1463805"/>
            <a:ext cx="1835150" cy="29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73050" algn="l"/>
                <a:tab pos="1700530" algn="l"/>
              </a:tabLst>
            </a:pPr>
            <a:r>
              <a:rPr sz="1800" spc="-50" dirty="0">
                <a:latin typeface="Symbol"/>
                <a:cs typeface="Symbol"/>
              </a:rPr>
              <a:t>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700" dirty="0">
                <a:latin typeface="Times New Roman"/>
                <a:cs typeface="Times New Roman"/>
              </a:rPr>
              <a:t>=E</a:t>
            </a:r>
            <a:r>
              <a:rPr sz="1700" spc="65" dirty="0">
                <a:latin typeface="Times New Roman"/>
                <a:cs typeface="Times New Roman"/>
              </a:rPr>
              <a:t>  </a:t>
            </a:r>
            <a:r>
              <a:rPr sz="1700" dirty="0">
                <a:latin typeface="Times New Roman"/>
                <a:cs typeface="Times New Roman"/>
              </a:rPr>
              <a:t>(</a:t>
            </a:r>
            <a:r>
              <a:rPr sz="1700" spc="-26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i="1" spc="1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</a:t>
            </a:r>
            <a:r>
              <a:rPr sz="1700" spc="-15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m</a:t>
            </a:r>
            <a:r>
              <a:rPr sz="1700" i="1" spc="70" dirty="0">
                <a:latin typeface="Times New Roman"/>
                <a:cs typeface="Times New Roman"/>
              </a:rPr>
              <a:t>  </a:t>
            </a:r>
            <a:r>
              <a:rPr sz="1700" spc="-50" dirty="0">
                <a:latin typeface="Times New Roman"/>
                <a:cs typeface="Times New Roman"/>
              </a:rPr>
              <a:t>)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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30676" y="1561629"/>
            <a:ext cx="971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650" dirty="0">
                <a:latin typeface="Symbol"/>
                <a:cs typeface="Symbol"/>
              </a:rPr>
              <a:t>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29743" y="1561629"/>
            <a:ext cx="1098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0" dirty="0">
                <a:latin typeface="Symbol"/>
                <a:cs typeface="Symbol"/>
              </a:rPr>
              <a:t>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19949" y="3394002"/>
            <a:ext cx="504190" cy="476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413384" algn="l"/>
              </a:tabLst>
            </a:pPr>
            <a:r>
              <a:rPr sz="2950" spc="-440" dirty="0">
                <a:latin typeface="Symbol"/>
                <a:cs typeface="Symbol"/>
              </a:rPr>
              <a:t>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-450" dirty="0">
                <a:latin typeface="Symbol"/>
                <a:cs typeface="Symbol"/>
              </a:rPr>
              <a:t>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214035" y="3494052"/>
            <a:ext cx="8191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050" spc="-50" dirty="0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925952" y="3494052"/>
            <a:ext cx="8191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050" spc="-50" dirty="0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494879" y="3494052"/>
            <a:ext cx="97155" cy="354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125"/>
              </a:spcBef>
            </a:pPr>
            <a:r>
              <a:rPr sz="1050" spc="-50" dirty="0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sz="1050" i="1" spc="-50" dirty="0">
                <a:latin typeface="Times New Roman"/>
                <a:cs typeface="Times New Roman"/>
              </a:rPr>
              <a:t>X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26990" y="3488311"/>
            <a:ext cx="1475105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85750" algn="l"/>
                <a:tab pos="708660" algn="l"/>
                <a:tab pos="1121410" algn="l"/>
              </a:tabLst>
            </a:pPr>
            <a:r>
              <a:rPr sz="1950" spc="-50" dirty="0">
                <a:latin typeface="Symbol"/>
                <a:cs typeface="Symbol"/>
              </a:rPr>
              <a:t>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850" spc="-25" dirty="0">
                <a:latin typeface="Times New Roman"/>
                <a:cs typeface="Times New Roman"/>
              </a:rPr>
              <a:t>=E</a:t>
            </a:r>
            <a:r>
              <a:rPr sz="1850" dirty="0">
                <a:latin typeface="Times New Roman"/>
                <a:cs typeface="Times New Roman"/>
              </a:rPr>
              <a:t>	</a:t>
            </a:r>
            <a:r>
              <a:rPr sz="1850" i="1" spc="-50" dirty="0">
                <a:latin typeface="Times New Roman"/>
                <a:cs typeface="Times New Roman"/>
              </a:rPr>
              <a:t>X</a:t>
            </a:r>
            <a:r>
              <a:rPr sz="1850" i="1" dirty="0">
                <a:latin typeface="Times New Roman"/>
                <a:cs typeface="Times New Roman"/>
              </a:rPr>
              <a:t>	</a:t>
            </a:r>
            <a:r>
              <a:rPr sz="1850" dirty="0">
                <a:latin typeface="Symbol"/>
                <a:cs typeface="Symbol"/>
              </a:rPr>
              <a:t></a:t>
            </a:r>
            <a:r>
              <a:rPr sz="1850" spc="-155" dirty="0">
                <a:latin typeface="Times New Roman"/>
                <a:cs typeface="Times New Roman"/>
              </a:rPr>
              <a:t> </a:t>
            </a:r>
            <a:r>
              <a:rPr sz="1850" i="1" spc="-50" dirty="0">
                <a:latin typeface="Times New Roman"/>
                <a:cs typeface="Times New Roman"/>
              </a:rPr>
              <a:t>m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8340" y="3491865"/>
            <a:ext cx="1149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solidFill>
                  <a:srgbClr val="000099"/>
                </a:solidFill>
                <a:latin typeface="Times New Roman"/>
                <a:cs typeface="Times New Roman"/>
              </a:rPr>
              <a:t>•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45844" y="4218889"/>
            <a:ext cx="88391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Times New Roman"/>
                <a:cs typeface="Times New Roman"/>
              </a:rPr>
              <a:t>Proof: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CC:</a:t>
            </a:r>
            <a:r>
              <a:rPr spc="-25" dirty="0"/>
              <a:t> </a:t>
            </a:r>
            <a:r>
              <a:rPr spc="-10" dirty="0"/>
              <a:t>DECODER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98905"/>
            <a:ext cx="6207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Viterbi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algorithm: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example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(third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transition)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3579" y="3960876"/>
            <a:ext cx="97536" cy="10972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62911" y="4975859"/>
            <a:ext cx="97536" cy="10820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984248" y="2020823"/>
            <a:ext cx="1704339" cy="1035050"/>
            <a:chOff x="1984248" y="2020823"/>
            <a:chExt cx="1704339" cy="103505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4248" y="2020823"/>
              <a:ext cx="99060" cy="1097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4248" y="2945891"/>
              <a:ext cx="99060" cy="10972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078736" y="2077211"/>
              <a:ext cx="1549400" cy="0"/>
            </a:xfrm>
            <a:custGeom>
              <a:avLst/>
              <a:gdLst/>
              <a:ahLst/>
              <a:cxnLst/>
              <a:rect l="l" t="t" r="r" b="b"/>
              <a:pathLst>
                <a:path w="1549400">
                  <a:moveTo>
                    <a:pt x="0" y="0"/>
                  </a:moveTo>
                  <a:lnTo>
                    <a:pt x="154940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33016" y="2069591"/>
              <a:ext cx="1651000" cy="927100"/>
            </a:xfrm>
            <a:custGeom>
              <a:avLst/>
              <a:gdLst/>
              <a:ahLst/>
              <a:cxnLst/>
              <a:rect l="l" t="t" r="r" b="b"/>
              <a:pathLst>
                <a:path w="1651000" h="927100">
                  <a:moveTo>
                    <a:pt x="0" y="0"/>
                  </a:moveTo>
                  <a:lnTo>
                    <a:pt x="1650492" y="926592"/>
                  </a:lnTo>
                </a:path>
              </a:pathLst>
            </a:custGeom>
            <a:ln w="9143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83665" y="1903552"/>
            <a:ext cx="6648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a = </a:t>
            </a:r>
            <a:r>
              <a:rPr sz="2000" spc="-25" dirty="0">
                <a:latin typeface="Times New Roman"/>
                <a:cs typeface="Times New Roman"/>
              </a:rPr>
              <a:t>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2692" y="2785363"/>
            <a:ext cx="6762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b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5916" y="3856990"/>
            <a:ext cx="662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c 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89073" y="2353437"/>
            <a:ext cx="8280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</a:t>
            </a:r>
            <a:r>
              <a:rPr sz="2000" spc="-25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r>
              <a:rPr sz="2000" spc="-2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23870" y="1381315"/>
            <a:ext cx="837565" cy="70104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355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</a:t>
            </a:r>
            <a:r>
              <a:rPr sz="2000" spc="-25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r>
              <a:rPr sz="2000" spc="-2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739" y="1371980"/>
            <a:ext cx="237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6600"/>
                </a:solidFill>
                <a:latin typeface="Times New Roman"/>
                <a:cs typeface="Times New Roman"/>
              </a:rPr>
              <a:t>Output</a:t>
            </a:r>
            <a:r>
              <a:rPr sz="1800" b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6600"/>
                </a:solidFill>
                <a:latin typeface="Times New Roman"/>
                <a:cs typeface="Times New Roman"/>
              </a:rPr>
              <a:t>of</a:t>
            </a:r>
            <a:r>
              <a:rPr sz="1800" b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6600"/>
                </a:solidFill>
                <a:latin typeface="Times New Roman"/>
                <a:cs typeface="Times New Roman"/>
              </a:rPr>
              <a:t>demodulator: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585971" y="1991867"/>
            <a:ext cx="3348354" cy="3077210"/>
            <a:chOff x="3585971" y="1991867"/>
            <a:chExt cx="3348354" cy="307721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8831" y="2005583"/>
              <a:ext cx="97536" cy="1082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8831" y="2930651"/>
              <a:ext cx="97536" cy="10972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8163" y="3945635"/>
              <a:ext cx="97536" cy="10820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5971" y="4959095"/>
              <a:ext cx="99060" cy="10972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3227" y="2005583"/>
              <a:ext cx="97536" cy="10820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3227" y="2930651"/>
              <a:ext cx="97536" cy="10972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2559" y="3945635"/>
              <a:ext cx="97536" cy="10820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30367" y="4959095"/>
              <a:ext cx="99060" cy="10972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6663" y="1991867"/>
              <a:ext cx="97536" cy="10972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6663" y="2918459"/>
              <a:ext cx="97536" cy="1082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24471" y="3931919"/>
              <a:ext cx="99059" cy="10972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13803" y="4946903"/>
              <a:ext cx="97536" cy="10972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735323" y="2069591"/>
              <a:ext cx="1539875" cy="0"/>
            </a:xfrm>
            <a:custGeom>
              <a:avLst/>
              <a:gdLst/>
              <a:ahLst/>
              <a:cxnLst/>
              <a:rect l="l" t="t" r="r" b="b"/>
              <a:pathLst>
                <a:path w="1539875">
                  <a:moveTo>
                    <a:pt x="0" y="0"/>
                  </a:moveTo>
                  <a:lnTo>
                    <a:pt x="153987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691127" y="2063495"/>
              <a:ext cx="1640205" cy="925194"/>
            </a:xfrm>
            <a:custGeom>
              <a:avLst/>
              <a:gdLst/>
              <a:ahLst/>
              <a:cxnLst/>
              <a:rect l="l" t="t" r="r" b="b"/>
              <a:pathLst>
                <a:path w="1640204" h="925194">
                  <a:moveTo>
                    <a:pt x="0" y="0"/>
                  </a:moveTo>
                  <a:lnTo>
                    <a:pt x="1639824" y="925067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691127" y="3000755"/>
              <a:ext cx="1629410" cy="981710"/>
            </a:xfrm>
            <a:custGeom>
              <a:avLst/>
              <a:gdLst/>
              <a:ahLst/>
              <a:cxnLst/>
              <a:rect l="l" t="t" r="r" b="b"/>
              <a:pathLst>
                <a:path w="1629410" h="981710">
                  <a:moveTo>
                    <a:pt x="0" y="0"/>
                  </a:moveTo>
                  <a:lnTo>
                    <a:pt x="1629156" y="9814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668267" y="2988563"/>
              <a:ext cx="1629410" cy="2030095"/>
            </a:xfrm>
            <a:custGeom>
              <a:avLst/>
              <a:gdLst/>
              <a:ahLst/>
              <a:cxnLst/>
              <a:rect l="l" t="t" r="r" b="b"/>
              <a:pathLst>
                <a:path w="1629410" h="2030095">
                  <a:moveTo>
                    <a:pt x="0" y="0"/>
                  </a:moveTo>
                  <a:lnTo>
                    <a:pt x="1629156" y="2029968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64880" y="2005583"/>
            <a:ext cx="97536" cy="10820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64880" y="2930651"/>
            <a:ext cx="97536" cy="10972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54211" y="3945635"/>
            <a:ext cx="97536" cy="108204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42019" y="4959096"/>
            <a:ext cx="99059" cy="109728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5732779" y="1131417"/>
            <a:ext cx="836930" cy="95631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6985" algn="ctr">
              <a:lnSpc>
                <a:spcPct val="100000"/>
              </a:lnSpc>
              <a:spcBef>
                <a:spcPts val="1360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65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696961" y="1211707"/>
            <a:ext cx="2546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80" dirty="0">
                <a:solidFill>
                  <a:srgbClr val="006600"/>
                </a:solidFill>
                <a:latin typeface="Times New Roman"/>
                <a:cs typeface="Times New Roman"/>
              </a:rPr>
              <a:t>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181602" y="2269363"/>
            <a:ext cx="8280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(2)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292600" y="3150488"/>
            <a:ext cx="836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0/10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259326" y="3930141"/>
            <a:ext cx="8369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1/01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(1)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278882" y="2057145"/>
            <a:ext cx="1652905" cy="937894"/>
            <a:chOff x="5278882" y="2057145"/>
            <a:chExt cx="1652905" cy="937894"/>
          </a:xfrm>
        </p:grpSpPr>
        <p:sp>
          <p:nvSpPr>
            <p:cNvPr id="48" name="object 48"/>
            <p:cNvSpPr/>
            <p:nvPr/>
          </p:nvSpPr>
          <p:spPr>
            <a:xfrm>
              <a:off x="5295900" y="2068067"/>
              <a:ext cx="1539875" cy="0"/>
            </a:xfrm>
            <a:custGeom>
              <a:avLst/>
              <a:gdLst/>
              <a:ahLst/>
              <a:cxnLst/>
              <a:rect l="l" t="t" r="r" b="b"/>
              <a:pathLst>
                <a:path w="1539875">
                  <a:moveTo>
                    <a:pt x="0" y="0"/>
                  </a:moveTo>
                  <a:lnTo>
                    <a:pt x="153987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85232" y="2063495"/>
              <a:ext cx="1640205" cy="925194"/>
            </a:xfrm>
            <a:custGeom>
              <a:avLst/>
              <a:gdLst/>
              <a:ahLst/>
              <a:cxnLst/>
              <a:rect l="l" t="t" r="r" b="b"/>
              <a:pathLst>
                <a:path w="1640204" h="925194">
                  <a:moveTo>
                    <a:pt x="0" y="0"/>
                  </a:moveTo>
                  <a:lnTo>
                    <a:pt x="1639823" y="925067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168902" y="1263904"/>
            <a:ext cx="836930" cy="82359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840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(2)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8739" y="4838446"/>
            <a:ext cx="2098040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9494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d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11</a:t>
            </a:r>
            <a:endParaRPr sz="20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685"/>
              </a:spcBef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a:</a:t>
            </a:r>
            <a:r>
              <a:rPr sz="18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d3</a:t>
            </a:r>
            <a:r>
              <a:rPr sz="1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d(01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00)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  <a:p>
            <a:pPr marR="35560" algn="r">
              <a:lnSpc>
                <a:spcPct val="100000"/>
              </a:lnSpc>
              <a:spcBef>
                <a:spcPts val="990"/>
              </a:spcBef>
            </a:pP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d3</a:t>
            </a:r>
            <a:r>
              <a:rPr sz="16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d(01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11)</a:t>
            </a:r>
            <a:r>
              <a:rPr sz="1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719953" y="2280285"/>
            <a:ext cx="82676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342769" y="5199220"/>
            <a:ext cx="2101850" cy="86931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R="8255" algn="r">
              <a:lnSpc>
                <a:spcPct val="100000"/>
              </a:lnSpc>
              <a:spcBef>
                <a:spcPts val="1260"/>
              </a:spcBef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b:</a:t>
            </a:r>
            <a:r>
              <a:rPr sz="18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d3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d(01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11)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165"/>
              </a:spcBef>
            </a:pP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d3</a:t>
            </a:r>
            <a:r>
              <a:rPr sz="1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d(01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00)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269991" y="2988564"/>
            <a:ext cx="1655445" cy="2013585"/>
          </a:xfrm>
          <a:custGeom>
            <a:avLst/>
            <a:gdLst/>
            <a:ahLst/>
            <a:cxnLst/>
            <a:rect l="l" t="t" r="r" b="b"/>
            <a:pathLst>
              <a:path w="1655445" h="2013585">
                <a:moveTo>
                  <a:pt x="25908" y="0"/>
                </a:moveTo>
                <a:lnTo>
                  <a:pt x="1655064" y="981456"/>
                </a:lnTo>
              </a:path>
              <a:path w="1655445" h="2013585">
                <a:moveTo>
                  <a:pt x="0" y="2013204"/>
                </a:moveTo>
                <a:lnTo>
                  <a:pt x="1627632" y="98755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5786754" y="3139567"/>
            <a:ext cx="7950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Times New Roman"/>
                <a:cs typeface="Times New Roman"/>
              </a:rPr>
              <a:t>0/10</a:t>
            </a:r>
            <a:r>
              <a:rPr sz="3000" spc="-15" baseline="2777" dirty="0">
                <a:latin typeface="Times New Roman"/>
                <a:cs typeface="Times New Roman"/>
              </a:rPr>
              <a:t>(4)</a:t>
            </a:r>
            <a:endParaRPr sz="3000" baseline="2777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713729" y="4383988"/>
            <a:ext cx="8705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0/01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3000" spc="-37" baseline="9722" dirty="0">
                <a:latin typeface="Times New Roman"/>
                <a:cs typeface="Times New Roman"/>
              </a:rPr>
              <a:t>(1)</a:t>
            </a:r>
            <a:endParaRPr sz="3000" baseline="9722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673600" y="5187492"/>
            <a:ext cx="1915160" cy="84836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75"/>
              </a:spcBef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c:</a:t>
            </a:r>
            <a:r>
              <a:rPr sz="18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d3</a:t>
            </a:r>
            <a:r>
              <a:rPr sz="1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d(01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10)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endParaRPr sz="1800">
              <a:latin typeface="Times New Roman"/>
              <a:cs typeface="Times New Roman"/>
            </a:endParaRPr>
          </a:p>
          <a:p>
            <a:pPr marR="22225" algn="r">
              <a:lnSpc>
                <a:spcPct val="100000"/>
              </a:lnSpc>
              <a:spcBef>
                <a:spcPts val="1080"/>
              </a:spcBef>
            </a:pP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d3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d(01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01)</a:t>
            </a:r>
            <a:r>
              <a:rPr sz="1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CC:</a:t>
            </a:r>
            <a:r>
              <a:rPr spc="-25" dirty="0"/>
              <a:t> </a:t>
            </a:r>
            <a:r>
              <a:rPr spc="-10" dirty="0"/>
              <a:t>DECODER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98905"/>
            <a:ext cx="6207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Viterbi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algorithm: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example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(third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transition)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3579" y="3960876"/>
            <a:ext cx="97536" cy="10972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62911" y="4975859"/>
            <a:ext cx="97536" cy="10820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984248" y="2020823"/>
            <a:ext cx="1704339" cy="1035050"/>
            <a:chOff x="1984248" y="2020823"/>
            <a:chExt cx="1704339" cy="103505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4248" y="2020823"/>
              <a:ext cx="99060" cy="1097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4248" y="2945891"/>
              <a:ext cx="99060" cy="10972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078736" y="2077211"/>
              <a:ext cx="1549400" cy="0"/>
            </a:xfrm>
            <a:custGeom>
              <a:avLst/>
              <a:gdLst/>
              <a:ahLst/>
              <a:cxnLst/>
              <a:rect l="l" t="t" r="r" b="b"/>
              <a:pathLst>
                <a:path w="1549400">
                  <a:moveTo>
                    <a:pt x="0" y="0"/>
                  </a:moveTo>
                  <a:lnTo>
                    <a:pt x="154940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33016" y="2069591"/>
              <a:ext cx="1651000" cy="927100"/>
            </a:xfrm>
            <a:custGeom>
              <a:avLst/>
              <a:gdLst/>
              <a:ahLst/>
              <a:cxnLst/>
              <a:rect l="l" t="t" r="r" b="b"/>
              <a:pathLst>
                <a:path w="1651000" h="927100">
                  <a:moveTo>
                    <a:pt x="0" y="0"/>
                  </a:moveTo>
                  <a:lnTo>
                    <a:pt x="1650492" y="926592"/>
                  </a:lnTo>
                </a:path>
              </a:pathLst>
            </a:custGeom>
            <a:ln w="9143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83665" y="1903552"/>
            <a:ext cx="6648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a = </a:t>
            </a:r>
            <a:r>
              <a:rPr sz="2000" spc="-25" dirty="0">
                <a:latin typeface="Times New Roman"/>
                <a:cs typeface="Times New Roman"/>
              </a:rPr>
              <a:t>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2692" y="2785363"/>
            <a:ext cx="6762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b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5916" y="3856990"/>
            <a:ext cx="662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c 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89073" y="2353437"/>
            <a:ext cx="8280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</a:t>
            </a:r>
            <a:r>
              <a:rPr sz="2000" spc="-25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r>
              <a:rPr sz="2000" spc="-2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23870" y="1381315"/>
            <a:ext cx="837565" cy="70104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355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</a:t>
            </a:r>
            <a:r>
              <a:rPr sz="2000" spc="-25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r>
              <a:rPr sz="2000" spc="-2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739" y="1371980"/>
            <a:ext cx="237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6600"/>
                </a:solidFill>
                <a:latin typeface="Times New Roman"/>
                <a:cs typeface="Times New Roman"/>
              </a:rPr>
              <a:t>Output</a:t>
            </a:r>
            <a:r>
              <a:rPr sz="1800" b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6600"/>
                </a:solidFill>
                <a:latin typeface="Times New Roman"/>
                <a:cs typeface="Times New Roman"/>
              </a:rPr>
              <a:t>of</a:t>
            </a:r>
            <a:r>
              <a:rPr sz="1800" b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6600"/>
                </a:solidFill>
                <a:latin typeface="Times New Roman"/>
                <a:cs typeface="Times New Roman"/>
              </a:rPr>
              <a:t>demodulator: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585971" y="1991867"/>
            <a:ext cx="3348354" cy="3077210"/>
            <a:chOff x="3585971" y="1991867"/>
            <a:chExt cx="3348354" cy="307721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8831" y="2005583"/>
              <a:ext cx="97536" cy="1082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8831" y="2930651"/>
              <a:ext cx="97536" cy="10972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8163" y="3945635"/>
              <a:ext cx="97536" cy="10820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5971" y="4959095"/>
              <a:ext cx="99060" cy="10972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3227" y="2005583"/>
              <a:ext cx="97536" cy="10820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3227" y="2930651"/>
              <a:ext cx="97536" cy="10972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2559" y="3945635"/>
              <a:ext cx="97536" cy="10820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30367" y="4959095"/>
              <a:ext cx="99060" cy="10972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6663" y="1991867"/>
              <a:ext cx="97536" cy="10972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6663" y="2918459"/>
              <a:ext cx="97536" cy="1082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24471" y="3931919"/>
              <a:ext cx="99059" cy="10972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13803" y="4946903"/>
              <a:ext cx="97536" cy="10972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735323" y="2069591"/>
              <a:ext cx="1539875" cy="0"/>
            </a:xfrm>
            <a:custGeom>
              <a:avLst/>
              <a:gdLst/>
              <a:ahLst/>
              <a:cxnLst/>
              <a:rect l="l" t="t" r="r" b="b"/>
              <a:pathLst>
                <a:path w="1539875">
                  <a:moveTo>
                    <a:pt x="0" y="0"/>
                  </a:moveTo>
                  <a:lnTo>
                    <a:pt x="153987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691127" y="2063495"/>
              <a:ext cx="1640205" cy="925194"/>
            </a:xfrm>
            <a:custGeom>
              <a:avLst/>
              <a:gdLst/>
              <a:ahLst/>
              <a:cxnLst/>
              <a:rect l="l" t="t" r="r" b="b"/>
              <a:pathLst>
                <a:path w="1640204" h="925194">
                  <a:moveTo>
                    <a:pt x="0" y="0"/>
                  </a:moveTo>
                  <a:lnTo>
                    <a:pt x="1639824" y="925067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691127" y="3000755"/>
              <a:ext cx="1629410" cy="981710"/>
            </a:xfrm>
            <a:custGeom>
              <a:avLst/>
              <a:gdLst/>
              <a:ahLst/>
              <a:cxnLst/>
              <a:rect l="l" t="t" r="r" b="b"/>
              <a:pathLst>
                <a:path w="1629410" h="981710">
                  <a:moveTo>
                    <a:pt x="0" y="0"/>
                  </a:moveTo>
                  <a:lnTo>
                    <a:pt x="1629156" y="9814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668267" y="2988563"/>
              <a:ext cx="1629410" cy="2030095"/>
            </a:xfrm>
            <a:custGeom>
              <a:avLst/>
              <a:gdLst/>
              <a:ahLst/>
              <a:cxnLst/>
              <a:rect l="l" t="t" r="r" b="b"/>
              <a:pathLst>
                <a:path w="1629410" h="2030095">
                  <a:moveTo>
                    <a:pt x="0" y="0"/>
                  </a:moveTo>
                  <a:lnTo>
                    <a:pt x="1629156" y="2029968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64880" y="2005583"/>
            <a:ext cx="97536" cy="10820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64880" y="2930651"/>
            <a:ext cx="97536" cy="10972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54211" y="3945635"/>
            <a:ext cx="97536" cy="108204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42019" y="4959096"/>
            <a:ext cx="99059" cy="109728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5732779" y="1131417"/>
            <a:ext cx="836930" cy="95631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6985" algn="ctr">
              <a:lnSpc>
                <a:spcPct val="100000"/>
              </a:lnSpc>
              <a:spcBef>
                <a:spcPts val="1360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65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696961" y="1211707"/>
            <a:ext cx="2546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80" dirty="0">
                <a:solidFill>
                  <a:srgbClr val="006600"/>
                </a:solidFill>
                <a:latin typeface="Times New Roman"/>
                <a:cs typeface="Times New Roman"/>
              </a:rPr>
              <a:t>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181602" y="2269363"/>
            <a:ext cx="8280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(2)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259326" y="3930141"/>
            <a:ext cx="8369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1/01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(1)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278882" y="2057145"/>
            <a:ext cx="1652905" cy="937894"/>
            <a:chOff x="5278882" y="2057145"/>
            <a:chExt cx="1652905" cy="937894"/>
          </a:xfrm>
        </p:grpSpPr>
        <p:sp>
          <p:nvSpPr>
            <p:cNvPr id="47" name="object 47"/>
            <p:cNvSpPr/>
            <p:nvPr/>
          </p:nvSpPr>
          <p:spPr>
            <a:xfrm>
              <a:off x="5295900" y="2068067"/>
              <a:ext cx="1539875" cy="0"/>
            </a:xfrm>
            <a:custGeom>
              <a:avLst/>
              <a:gdLst/>
              <a:ahLst/>
              <a:cxnLst/>
              <a:rect l="l" t="t" r="r" b="b"/>
              <a:pathLst>
                <a:path w="1539875">
                  <a:moveTo>
                    <a:pt x="0" y="0"/>
                  </a:moveTo>
                  <a:lnTo>
                    <a:pt x="153987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285232" y="2063495"/>
              <a:ext cx="1640205" cy="925194"/>
            </a:xfrm>
            <a:custGeom>
              <a:avLst/>
              <a:gdLst/>
              <a:ahLst/>
              <a:cxnLst/>
              <a:rect l="l" t="t" r="r" b="b"/>
              <a:pathLst>
                <a:path w="1640204" h="925194">
                  <a:moveTo>
                    <a:pt x="0" y="0"/>
                  </a:moveTo>
                  <a:lnTo>
                    <a:pt x="1639823" y="925067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168902" y="1263904"/>
            <a:ext cx="836930" cy="82359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840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(2)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8739" y="4838446"/>
            <a:ext cx="2098040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9494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d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11</a:t>
            </a:r>
            <a:endParaRPr sz="20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685"/>
              </a:spcBef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a:</a:t>
            </a:r>
            <a:r>
              <a:rPr sz="18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d3</a:t>
            </a:r>
            <a:r>
              <a:rPr sz="1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d(01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00)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  <a:p>
            <a:pPr marR="35560" algn="r">
              <a:lnSpc>
                <a:spcPct val="100000"/>
              </a:lnSpc>
              <a:spcBef>
                <a:spcPts val="990"/>
              </a:spcBef>
            </a:pP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d3</a:t>
            </a:r>
            <a:r>
              <a:rPr sz="16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d(01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11)</a:t>
            </a:r>
            <a:r>
              <a:rPr sz="1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719953" y="2280285"/>
            <a:ext cx="82676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342769" y="5199220"/>
            <a:ext cx="2101850" cy="86931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R="8255" algn="r">
              <a:lnSpc>
                <a:spcPct val="100000"/>
              </a:lnSpc>
              <a:spcBef>
                <a:spcPts val="1260"/>
              </a:spcBef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b:</a:t>
            </a:r>
            <a:r>
              <a:rPr sz="18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d3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d(01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11)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165"/>
              </a:spcBef>
            </a:pP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d3</a:t>
            </a:r>
            <a:r>
              <a:rPr sz="1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d(01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00)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265420" y="2996183"/>
            <a:ext cx="1676400" cy="2037714"/>
            <a:chOff x="5265420" y="2996183"/>
            <a:chExt cx="1676400" cy="2037714"/>
          </a:xfrm>
        </p:grpSpPr>
        <p:sp>
          <p:nvSpPr>
            <p:cNvPr id="54" name="object 54"/>
            <p:cNvSpPr/>
            <p:nvPr/>
          </p:nvSpPr>
          <p:spPr>
            <a:xfrm>
              <a:off x="5269992" y="3976116"/>
              <a:ext cx="1628139" cy="1026160"/>
            </a:xfrm>
            <a:custGeom>
              <a:avLst/>
              <a:gdLst/>
              <a:ahLst/>
              <a:cxnLst/>
              <a:rect l="l" t="t" r="r" b="b"/>
              <a:pathLst>
                <a:path w="1628140" h="1026160">
                  <a:moveTo>
                    <a:pt x="0" y="1025651"/>
                  </a:moveTo>
                  <a:lnTo>
                    <a:pt x="162763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271516" y="3000755"/>
              <a:ext cx="1666239" cy="2028825"/>
            </a:xfrm>
            <a:custGeom>
              <a:avLst/>
              <a:gdLst/>
              <a:ahLst/>
              <a:cxnLst/>
              <a:rect l="l" t="t" r="r" b="b"/>
              <a:pathLst>
                <a:path w="1666240" h="2028825">
                  <a:moveTo>
                    <a:pt x="36575" y="0"/>
                  </a:moveTo>
                  <a:lnTo>
                    <a:pt x="1665732" y="2028444"/>
                  </a:lnTo>
                </a:path>
                <a:path w="1666240" h="2028825">
                  <a:moveTo>
                    <a:pt x="0" y="2002536"/>
                  </a:moveTo>
                  <a:lnTo>
                    <a:pt x="1594104" y="2002536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292600" y="3150488"/>
            <a:ext cx="2199640" cy="5740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0/10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  <a:p>
            <a:pPr marL="1419225">
              <a:lnSpc>
                <a:spcPts val="2155"/>
              </a:lnSpc>
            </a:pPr>
            <a:r>
              <a:rPr sz="2000" spc="-10" dirty="0">
                <a:latin typeface="Times New Roman"/>
                <a:cs typeface="Times New Roman"/>
              </a:rPr>
              <a:t>1/01</a:t>
            </a:r>
            <a:r>
              <a:rPr sz="3000" spc="-15" baseline="4166" dirty="0">
                <a:latin typeface="Times New Roman"/>
                <a:cs typeface="Times New Roman"/>
              </a:rPr>
              <a:t>(2)</a:t>
            </a:r>
            <a:endParaRPr sz="3000" baseline="4166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524753" y="4317619"/>
            <a:ext cx="1115695" cy="8267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0/01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3000" spc="-37" baseline="6944" dirty="0">
                <a:latin typeface="Times New Roman"/>
                <a:cs typeface="Times New Roman"/>
              </a:rPr>
              <a:t>(1)</a:t>
            </a:r>
            <a:endParaRPr sz="3000" baseline="6944">
              <a:latin typeface="Times New Roman"/>
              <a:cs typeface="Times New Roman"/>
            </a:endParaRPr>
          </a:p>
          <a:p>
            <a:pPr marL="298450">
              <a:lnSpc>
                <a:spcPct val="100000"/>
              </a:lnSpc>
              <a:spcBef>
                <a:spcPts val="1500"/>
              </a:spcBef>
            </a:pPr>
            <a:r>
              <a:rPr sz="2000" dirty="0">
                <a:latin typeface="Times New Roman"/>
                <a:cs typeface="Times New Roman"/>
              </a:rPr>
              <a:t>1/10</a:t>
            </a:r>
            <a:r>
              <a:rPr sz="2000" spc="-280" dirty="0">
                <a:latin typeface="Times New Roman"/>
                <a:cs typeface="Times New Roman"/>
              </a:rPr>
              <a:t> </a:t>
            </a:r>
            <a:r>
              <a:rPr sz="3000" spc="-37" baseline="6944" dirty="0">
                <a:latin typeface="Times New Roman"/>
                <a:cs typeface="Times New Roman"/>
              </a:rPr>
              <a:t>(3)</a:t>
            </a:r>
            <a:endParaRPr sz="3000" baseline="6944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673600" y="5187492"/>
            <a:ext cx="1915160" cy="84836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75"/>
              </a:spcBef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c:</a:t>
            </a:r>
            <a:r>
              <a:rPr sz="18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d3</a:t>
            </a:r>
            <a:r>
              <a:rPr sz="1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d(01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10)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endParaRPr sz="1800">
              <a:latin typeface="Times New Roman"/>
              <a:cs typeface="Times New Roman"/>
            </a:endParaRPr>
          </a:p>
          <a:p>
            <a:pPr marR="22225" algn="r">
              <a:lnSpc>
                <a:spcPct val="100000"/>
              </a:lnSpc>
              <a:spcBef>
                <a:spcPts val="1080"/>
              </a:spcBef>
            </a:pP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d3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d(01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01)</a:t>
            </a:r>
            <a:r>
              <a:rPr sz="1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915657" y="5143042"/>
            <a:ext cx="1939925" cy="89281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350"/>
              </a:spcBef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d:</a:t>
            </a:r>
            <a:r>
              <a:rPr sz="18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d3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d(01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01)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endParaRPr sz="1800">
              <a:latin typeface="Times New Roman"/>
              <a:cs typeface="Times New Roman"/>
            </a:endParaRPr>
          </a:p>
          <a:p>
            <a:pPr marR="27305" algn="r">
              <a:lnSpc>
                <a:spcPct val="100000"/>
              </a:lnSpc>
              <a:spcBef>
                <a:spcPts val="1255"/>
              </a:spcBef>
            </a:pP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d3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d(01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10)</a:t>
            </a:r>
            <a:r>
              <a:rPr sz="1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CC:</a:t>
            </a:r>
            <a:r>
              <a:rPr spc="-25" dirty="0"/>
              <a:t> </a:t>
            </a:r>
            <a:r>
              <a:rPr spc="-10" dirty="0"/>
              <a:t>DECODER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98905"/>
            <a:ext cx="6377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Viterbi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algorithm: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example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(fourth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transition)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3579" y="3960876"/>
            <a:ext cx="97536" cy="10972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62911" y="4975859"/>
            <a:ext cx="97536" cy="10820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984248" y="2020823"/>
            <a:ext cx="1704339" cy="1035050"/>
            <a:chOff x="1984248" y="2020823"/>
            <a:chExt cx="1704339" cy="103505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4248" y="2020823"/>
              <a:ext cx="99060" cy="1097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4248" y="2945891"/>
              <a:ext cx="99060" cy="10972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078736" y="2077211"/>
              <a:ext cx="1549400" cy="0"/>
            </a:xfrm>
            <a:custGeom>
              <a:avLst/>
              <a:gdLst/>
              <a:ahLst/>
              <a:cxnLst/>
              <a:rect l="l" t="t" r="r" b="b"/>
              <a:pathLst>
                <a:path w="1549400">
                  <a:moveTo>
                    <a:pt x="0" y="0"/>
                  </a:moveTo>
                  <a:lnTo>
                    <a:pt x="154940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33016" y="2069591"/>
              <a:ext cx="1651000" cy="927100"/>
            </a:xfrm>
            <a:custGeom>
              <a:avLst/>
              <a:gdLst/>
              <a:ahLst/>
              <a:cxnLst/>
              <a:rect l="l" t="t" r="r" b="b"/>
              <a:pathLst>
                <a:path w="1651000" h="927100">
                  <a:moveTo>
                    <a:pt x="0" y="0"/>
                  </a:moveTo>
                  <a:lnTo>
                    <a:pt x="1650492" y="926592"/>
                  </a:lnTo>
                </a:path>
              </a:pathLst>
            </a:custGeom>
            <a:ln w="9143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83665" y="1903552"/>
            <a:ext cx="6648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a = </a:t>
            </a:r>
            <a:r>
              <a:rPr sz="2000" spc="-25" dirty="0">
                <a:latin typeface="Times New Roman"/>
                <a:cs typeface="Times New Roman"/>
              </a:rPr>
              <a:t>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2692" y="2785363"/>
            <a:ext cx="6762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b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5916" y="3856990"/>
            <a:ext cx="662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c 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89073" y="2353437"/>
            <a:ext cx="8280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</a:t>
            </a:r>
            <a:r>
              <a:rPr sz="2000" spc="-25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r>
              <a:rPr sz="2000" spc="-2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23870" y="1381315"/>
            <a:ext cx="837565" cy="70104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355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</a:t>
            </a:r>
            <a:r>
              <a:rPr sz="2000" spc="-25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r>
              <a:rPr sz="2000" spc="-2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739" y="1371980"/>
            <a:ext cx="237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6600"/>
                </a:solidFill>
                <a:latin typeface="Times New Roman"/>
                <a:cs typeface="Times New Roman"/>
              </a:rPr>
              <a:t>Output</a:t>
            </a:r>
            <a:r>
              <a:rPr sz="1800" b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6600"/>
                </a:solidFill>
                <a:latin typeface="Times New Roman"/>
                <a:cs typeface="Times New Roman"/>
              </a:rPr>
              <a:t>of</a:t>
            </a:r>
            <a:r>
              <a:rPr sz="1800" b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6600"/>
                </a:solidFill>
                <a:latin typeface="Times New Roman"/>
                <a:cs typeface="Times New Roman"/>
              </a:rPr>
              <a:t>demodulator: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64295" y="4937759"/>
            <a:ext cx="99059" cy="108204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585971" y="1982723"/>
            <a:ext cx="4998720" cy="3086100"/>
            <a:chOff x="3585971" y="1982723"/>
            <a:chExt cx="4998720" cy="3086100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8831" y="2005583"/>
              <a:ext cx="97536" cy="1082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8831" y="2930651"/>
              <a:ext cx="97536" cy="10972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98163" y="3945635"/>
              <a:ext cx="97536" cy="1082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5971" y="4959095"/>
              <a:ext cx="99060" cy="10972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3227" y="2005583"/>
              <a:ext cx="97536" cy="10820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3227" y="2930651"/>
              <a:ext cx="97536" cy="10972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2559" y="3945635"/>
              <a:ext cx="97536" cy="1082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30367" y="4959095"/>
              <a:ext cx="99060" cy="10972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6663" y="1991867"/>
              <a:ext cx="97536" cy="10972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6663" y="2918459"/>
              <a:ext cx="97536" cy="1082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4471" y="3931919"/>
              <a:ext cx="99059" cy="10972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13803" y="4946903"/>
              <a:ext cx="97536" cy="10972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7155" y="1982723"/>
              <a:ext cx="97536" cy="10972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7155" y="2907791"/>
              <a:ext cx="97536" cy="10972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76487" y="3922775"/>
              <a:ext cx="97536" cy="10972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735323" y="2069591"/>
              <a:ext cx="1539875" cy="0"/>
            </a:xfrm>
            <a:custGeom>
              <a:avLst/>
              <a:gdLst/>
              <a:ahLst/>
              <a:cxnLst/>
              <a:rect l="l" t="t" r="r" b="b"/>
              <a:pathLst>
                <a:path w="1539875">
                  <a:moveTo>
                    <a:pt x="0" y="0"/>
                  </a:moveTo>
                  <a:lnTo>
                    <a:pt x="153987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691127" y="2063495"/>
              <a:ext cx="1640205" cy="925194"/>
            </a:xfrm>
            <a:custGeom>
              <a:avLst/>
              <a:gdLst/>
              <a:ahLst/>
              <a:cxnLst/>
              <a:rect l="l" t="t" r="r" b="b"/>
              <a:pathLst>
                <a:path w="1640204" h="925194">
                  <a:moveTo>
                    <a:pt x="0" y="0"/>
                  </a:moveTo>
                  <a:lnTo>
                    <a:pt x="1639824" y="925067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691127" y="3000755"/>
              <a:ext cx="1629410" cy="981710"/>
            </a:xfrm>
            <a:custGeom>
              <a:avLst/>
              <a:gdLst/>
              <a:ahLst/>
              <a:cxnLst/>
              <a:rect l="l" t="t" r="r" b="b"/>
              <a:pathLst>
                <a:path w="1629410" h="981710">
                  <a:moveTo>
                    <a:pt x="0" y="0"/>
                  </a:moveTo>
                  <a:lnTo>
                    <a:pt x="1629156" y="9814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668267" y="2988563"/>
              <a:ext cx="1629410" cy="2030095"/>
            </a:xfrm>
            <a:custGeom>
              <a:avLst/>
              <a:gdLst/>
              <a:ahLst/>
              <a:cxnLst/>
              <a:rect l="l" t="t" r="r" b="b"/>
              <a:pathLst>
                <a:path w="1629410" h="2030095">
                  <a:moveTo>
                    <a:pt x="0" y="0"/>
                  </a:moveTo>
                  <a:lnTo>
                    <a:pt x="1629156" y="2029968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732779" y="1131417"/>
            <a:ext cx="836930" cy="95631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6985" algn="ctr">
              <a:lnSpc>
                <a:spcPct val="100000"/>
              </a:lnSpc>
              <a:spcBef>
                <a:spcPts val="1360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65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696961" y="1211707"/>
            <a:ext cx="2546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80" dirty="0">
                <a:solidFill>
                  <a:srgbClr val="006600"/>
                </a:solidFill>
                <a:latin typeface="Times New Roman"/>
                <a:cs typeface="Times New Roman"/>
              </a:rPr>
              <a:t>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181602" y="2269363"/>
            <a:ext cx="8280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(2)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259326" y="3930141"/>
            <a:ext cx="8369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1/01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(1)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278882" y="2057145"/>
            <a:ext cx="1652905" cy="937894"/>
            <a:chOff x="5278882" y="2057145"/>
            <a:chExt cx="1652905" cy="937894"/>
          </a:xfrm>
        </p:grpSpPr>
        <p:sp>
          <p:nvSpPr>
            <p:cNvPr id="47" name="object 47"/>
            <p:cNvSpPr/>
            <p:nvPr/>
          </p:nvSpPr>
          <p:spPr>
            <a:xfrm>
              <a:off x="5295900" y="2068067"/>
              <a:ext cx="1539875" cy="0"/>
            </a:xfrm>
            <a:custGeom>
              <a:avLst/>
              <a:gdLst/>
              <a:ahLst/>
              <a:cxnLst/>
              <a:rect l="l" t="t" r="r" b="b"/>
              <a:pathLst>
                <a:path w="1539875">
                  <a:moveTo>
                    <a:pt x="0" y="0"/>
                  </a:moveTo>
                  <a:lnTo>
                    <a:pt x="153987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285232" y="2063495"/>
              <a:ext cx="1640205" cy="925194"/>
            </a:xfrm>
            <a:custGeom>
              <a:avLst/>
              <a:gdLst/>
              <a:ahLst/>
              <a:cxnLst/>
              <a:rect l="l" t="t" r="r" b="b"/>
              <a:pathLst>
                <a:path w="1640204" h="925194">
                  <a:moveTo>
                    <a:pt x="0" y="0"/>
                  </a:moveTo>
                  <a:lnTo>
                    <a:pt x="1639823" y="925067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168902" y="1263904"/>
            <a:ext cx="836930" cy="82359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840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(2)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8739" y="4838446"/>
            <a:ext cx="2087245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9494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d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11</a:t>
            </a:r>
            <a:endParaRPr sz="20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685"/>
              </a:spcBef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a:</a:t>
            </a:r>
            <a:r>
              <a:rPr sz="18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d4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3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d(11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00)</a:t>
            </a:r>
            <a:r>
              <a:rPr sz="1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endParaRPr sz="1800">
              <a:latin typeface="Times New Roman"/>
              <a:cs typeface="Times New Roman"/>
            </a:endParaRPr>
          </a:p>
          <a:p>
            <a:pPr marR="36830" algn="r">
              <a:lnSpc>
                <a:spcPct val="100000"/>
              </a:lnSpc>
              <a:spcBef>
                <a:spcPts val="990"/>
              </a:spcBef>
            </a:pP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d4</a:t>
            </a:r>
            <a:r>
              <a:rPr sz="16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d(11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11)</a:t>
            </a:r>
            <a:r>
              <a:rPr sz="1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719953" y="2280285"/>
            <a:ext cx="82676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269991" y="3976115"/>
            <a:ext cx="1628139" cy="1026160"/>
          </a:xfrm>
          <a:custGeom>
            <a:avLst/>
            <a:gdLst/>
            <a:ahLst/>
            <a:cxnLst/>
            <a:rect l="l" t="t" r="r" b="b"/>
            <a:pathLst>
              <a:path w="1628140" h="1026160">
                <a:moveTo>
                  <a:pt x="0" y="1025651"/>
                </a:moveTo>
                <a:lnTo>
                  <a:pt x="162763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524753" y="4317619"/>
            <a:ext cx="8693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0/01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3000" spc="-37" baseline="6944" dirty="0">
                <a:latin typeface="Times New Roman"/>
                <a:cs typeface="Times New Roman"/>
              </a:rPr>
              <a:t>(1)</a:t>
            </a:r>
            <a:endParaRPr sz="3000" baseline="6944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308091" y="3000755"/>
            <a:ext cx="1629410" cy="2028825"/>
          </a:xfrm>
          <a:custGeom>
            <a:avLst/>
            <a:gdLst/>
            <a:ahLst/>
            <a:cxnLst/>
            <a:rect l="l" t="t" r="r" b="b"/>
            <a:pathLst>
              <a:path w="1629409" h="2028825">
                <a:moveTo>
                  <a:pt x="0" y="0"/>
                </a:moveTo>
                <a:lnTo>
                  <a:pt x="1629156" y="2028444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292600" y="3150488"/>
            <a:ext cx="2199640" cy="5740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0/10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  <a:p>
            <a:pPr marL="1419225">
              <a:lnSpc>
                <a:spcPts val="2155"/>
              </a:lnSpc>
            </a:pPr>
            <a:r>
              <a:rPr sz="2000" spc="-10" dirty="0">
                <a:latin typeface="Times New Roman"/>
                <a:cs typeface="Times New Roman"/>
              </a:rPr>
              <a:t>1/01</a:t>
            </a:r>
            <a:r>
              <a:rPr sz="3000" spc="-15" baseline="4166" dirty="0">
                <a:latin typeface="Times New Roman"/>
                <a:cs typeface="Times New Roman"/>
              </a:rPr>
              <a:t>(2)</a:t>
            </a:r>
            <a:endParaRPr sz="3000" baseline="4166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918452" y="1742058"/>
            <a:ext cx="15652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61645" algn="l"/>
                <a:tab pos="1551940" algn="l"/>
              </a:tabLst>
            </a:pPr>
            <a:r>
              <a:rPr sz="3000" u="sng" baseline="277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0/00</a:t>
            </a:r>
            <a:r>
              <a:rPr sz="3000" u="sng" spc="-322" baseline="277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(5)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932676" y="2004060"/>
            <a:ext cx="1615440" cy="1927860"/>
          </a:xfrm>
          <a:custGeom>
            <a:avLst/>
            <a:gdLst/>
            <a:ahLst/>
            <a:cxnLst/>
            <a:rect l="l" t="t" r="r" b="b"/>
            <a:pathLst>
              <a:path w="1615440" h="1927860">
                <a:moveTo>
                  <a:pt x="0" y="1927859"/>
                </a:moveTo>
                <a:lnTo>
                  <a:pt x="161544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415910" y="2804287"/>
            <a:ext cx="7772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Times New Roman"/>
                <a:cs typeface="Times New Roman"/>
              </a:rPr>
              <a:t>0/11</a:t>
            </a:r>
            <a:r>
              <a:rPr sz="3000" spc="-15" baseline="5555" dirty="0">
                <a:latin typeface="Times New Roman"/>
                <a:cs typeface="Times New Roman"/>
              </a:rPr>
              <a:t>(1)</a:t>
            </a:r>
            <a:endParaRPr sz="3000" baseline="5555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CC:</a:t>
            </a:r>
            <a:r>
              <a:rPr spc="-25" dirty="0"/>
              <a:t> </a:t>
            </a:r>
            <a:r>
              <a:rPr spc="-10" dirty="0"/>
              <a:t>DECODER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98905"/>
            <a:ext cx="6377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Viterbi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algorithm: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example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(fourth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transition)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3579" y="3960876"/>
            <a:ext cx="97536" cy="10972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62911" y="4975859"/>
            <a:ext cx="97536" cy="10820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984248" y="2020823"/>
            <a:ext cx="1704339" cy="1035050"/>
            <a:chOff x="1984248" y="2020823"/>
            <a:chExt cx="1704339" cy="103505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4248" y="2020823"/>
              <a:ext cx="99060" cy="1097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4248" y="2945891"/>
              <a:ext cx="99060" cy="10972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078736" y="2077211"/>
              <a:ext cx="1549400" cy="0"/>
            </a:xfrm>
            <a:custGeom>
              <a:avLst/>
              <a:gdLst/>
              <a:ahLst/>
              <a:cxnLst/>
              <a:rect l="l" t="t" r="r" b="b"/>
              <a:pathLst>
                <a:path w="1549400">
                  <a:moveTo>
                    <a:pt x="0" y="0"/>
                  </a:moveTo>
                  <a:lnTo>
                    <a:pt x="154940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33016" y="2069591"/>
              <a:ext cx="1651000" cy="927100"/>
            </a:xfrm>
            <a:custGeom>
              <a:avLst/>
              <a:gdLst/>
              <a:ahLst/>
              <a:cxnLst/>
              <a:rect l="l" t="t" r="r" b="b"/>
              <a:pathLst>
                <a:path w="1651000" h="927100">
                  <a:moveTo>
                    <a:pt x="0" y="0"/>
                  </a:moveTo>
                  <a:lnTo>
                    <a:pt x="1650492" y="926592"/>
                  </a:lnTo>
                </a:path>
              </a:pathLst>
            </a:custGeom>
            <a:ln w="9143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83665" y="1903552"/>
            <a:ext cx="6648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a = </a:t>
            </a:r>
            <a:r>
              <a:rPr sz="2000" spc="-25" dirty="0">
                <a:latin typeface="Times New Roman"/>
                <a:cs typeface="Times New Roman"/>
              </a:rPr>
              <a:t>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2692" y="2785363"/>
            <a:ext cx="6762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b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5916" y="3856990"/>
            <a:ext cx="662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c 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89073" y="2353437"/>
            <a:ext cx="8280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</a:t>
            </a:r>
            <a:r>
              <a:rPr sz="2000" spc="-25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r>
              <a:rPr sz="2000" spc="-2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23870" y="1381315"/>
            <a:ext cx="837565" cy="70104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355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</a:t>
            </a:r>
            <a:r>
              <a:rPr sz="2000" spc="-25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r>
              <a:rPr sz="2000" spc="-2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739" y="1371980"/>
            <a:ext cx="237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6600"/>
                </a:solidFill>
                <a:latin typeface="Times New Roman"/>
                <a:cs typeface="Times New Roman"/>
              </a:rPr>
              <a:t>Output</a:t>
            </a:r>
            <a:r>
              <a:rPr sz="1800" b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6600"/>
                </a:solidFill>
                <a:latin typeface="Times New Roman"/>
                <a:cs typeface="Times New Roman"/>
              </a:rPr>
              <a:t>of</a:t>
            </a:r>
            <a:r>
              <a:rPr sz="1800" b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6600"/>
                </a:solidFill>
                <a:latin typeface="Times New Roman"/>
                <a:cs typeface="Times New Roman"/>
              </a:rPr>
              <a:t>demodulator: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64295" y="4937759"/>
            <a:ext cx="99059" cy="108204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585971" y="1982723"/>
            <a:ext cx="4998720" cy="3086100"/>
            <a:chOff x="3585971" y="1982723"/>
            <a:chExt cx="4998720" cy="3086100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8831" y="2005583"/>
              <a:ext cx="97536" cy="1082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8831" y="2930651"/>
              <a:ext cx="97536" cy="10972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98163" y="3945635"/>
              <a:ext cx="97536" cy="1082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5971" y="4959095"/>
              <a:ext cx="99060" cy="10972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3227" y="2005583"/>
              <a:ext cx="97536" cy="10820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3227" y="2930651"/>
              <a:ext cx="97536" cy="10972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2559" y="3945635"/>
              <a:ext cx="97536" cy="1082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30367" y="4959095"/>
              <a:ext cx="99060" cy="10972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6663" y="1991867"/>
              <a:ext cx="97536" cy="10972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6663" y="2918459"/>
              <a:ext cx="97536" cy="1082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4471" y="3931919"/>
              <a:ext cx="99059" cy="10972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13803" y="4946903"/>
              <a:ext cx="97536" cy="10972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7155" y="1982723"/>
              <a:ext cx="97536" cy="10972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7155" y="2907791"/>
              <a:ext cx="97536" cy="10972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76487" y="3922775"/>
              <a:ext cx="97536" cy="10972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735323" y="2069591"/>
              <a:ext cx="1539875" cy="0"/>
            </a:xfrm>
            <a:custGeom>
              <a:avLst/>
              <a:gdLst/>
              <a:ahLst/>
              <a:cxnLst/>
              <a:rect l="l" t="t" r="r" b="b"/>
              <a:pathLst>
                <a:path w="1539875">
                  <a:moveTo>
                    <a:pt x="0" y="0"/>
                  </a:moveTo>
                  <a:lnTo>
                    <a:pt x="153987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691127" y="2063495"/>
              <a:ext cx="1640205" cy="925194"/>
            </a:xfrm>
            <a:custGeom>
              <a:avLst/>
              <a:gdLst/>
              <a:ahLst/>
              <a:cxnLst/>
              <a:rect l="l" t="t" r="r" b="b"/>
              <a:pathLst>
                <a:path w="1640204" h="925194">
                  <a:moveTo>
                    <a:pt x="0" y="0"/>
                  </a:moveTo>
                  <a:lnTo>
                    <a:pt x="1639824" y="925067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691127" y="3000755"/>
              <a:ext cx="1629410" cy="981710"/>
            </a:xfrm>
            <a:custGeom>
              <a:avLst/>
              <a:gdLst/>
              <a:ahLst/>
              <a:cxnLst/>
              <a:rect l="l" t="t" r="r" b="b"/>
              <a:pathLst>
                <a:path w="1629410" h="981710">
                  <a:moveTo>
                    <a:pt x="0" y="0"/>
                  </a:moveTo>
                  <a:lnTo>
                    <a:pt x="1629156" y="9814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668267" y="2988563"/>
              <a:ext cx="1629410" cy="2030095"/>
            </a:xfrm>
            <a:custGeom>
              <a:avLst/>
              <a:gdLst/>
              <a:ahLst/>
              <a:cxnLst/>
              <a:rect l="l" t="t" r="r" b="b"/>
              <a:pathLst>
                <a:path w="1629410" h="2030095">
                  <a:moveTo>
                    <a:pt x="0" y="0"/>
                  </a:moveTo>
                  <a:lnTo>
                    <a:pt x="1629156" y="2029968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732779" y="1131417"/>
            <a:ext cx="836930" cy="95631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6985" algn="ctr">
              <a:lnSpc>
                <a:spcPct val="100000"/>
              </a:lnSpc>
              <a:spcBef>
                <a:spcPts val="1360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65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696961" y="1211707"/>
            <a:ext cx="2546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80" dirty="0">
                <a:solidFill>
                  <a:srgbClr val="006600"/>
                </a:solidFill>
                <a:latin typeface="Times New Roman"/>
                <a:cs typeface="Times New Roman"/>
              </a:rPr>
              <a:t>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181602" y="2269363"/>
            <a:ext cx="8280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(2)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292600" y="3150488"/>
            <a:ext cx="836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0/10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259326" y="3930141"/>
            <a:ext cx="8369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1/01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(1)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278882" y="2057145"/>
            <a:ext cx="1652905" cy="937894"/>
            <a:chOff x="5278882" y="2057145"/>
            <a:chExt cx="1652905" cy="937894"/>
          </a:xfrm>
        </p:grpSpPr>
        <p:sp>
          <p:nvSpPr>
            <p:cNvPr id="48" name="object 48"/>
            <p:cNvSpPr/>
            <p:nvPr/>
          </p:nvSpPr>
          <p:spPr>
            <a:xfrm>
              <a:off x="5295900" y="2068067"/>
              <a:ext cx="1539875" cy="0"/>
            </a:xfrm>
            <a:custGeom>
              <a:avLst/>
              <a:gdLst/>
              <a:ahLst/>
              <a:cxnLst/>
              <a:rect l="l" t="t" r="r" b="b"/>
              <a:pathLst>
                <a:path w="1539875">
                  <a:moveTo>
                    <a:pt x="0" y="0"/>
                  </a:moveTo>
                  <a:lnTo>
                    <a:pt x="153987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85232" y="2063495"/>
              <a:ext cx="1640205" cy="925194"/>
            </a:xfrm>
            <a:custGeom>
              <a:avLst/>
              <a:gdLst/>
              <a:ahLst/>
              <a:cxnLst/>
              <a:rect l="l" t="t" r="r" b="b"/>
              <a:pathLst>
                <a:path w="1640204" h="925194">
                  <a:moveTo>
                    <a:pt x="0" y="0"/>
                  </a:moveTo>
                  <a:lnTo>
                    <a:pt x="1639823" y="925067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168902" y="1263904"/>
            <a:ext cx="836930" cy="82359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840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(2)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8739" y="4838446"/>
            <a:ext cx="2087245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9494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d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11</a:t>
            </a:r>
            <a:endParaRPr sz="20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685"/>
              </a:spcBef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a:</a:t>
            </a:r>
            <a:r>
              <a:rPr sz="18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d4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3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d(11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00)</a:t>
            </a:r>
            <a:r>
              <a:rPr sz="1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endParaRPr sz="1800">
              <a:latin typeface="Times New Roman"/>
              <a:cs typeface="Times New Roman"/>
            </a:endParaRPr>
          </a:p>
          <a:p>
            <a:pPr marR="36830" algn="r">
              <a:lnSpc>
                <a:spcPct val="100000"/>
              </a:lnSpc>
              <a:spcBef>
                <a:spcPts val="990"/>
              </a:spcBef>
            </a:pP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d4</a:t>
            </a:r>
            <a:r>
              <a:rPr sz="16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d(11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11)</a:t>
            </a:r>
            <a:r>
              <a:rPr sz="1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719953" y="2280285"/>
            <a:ext cx="82676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269991" y="3976115"/>
            <a:ext cx="1628139" cy="1026160"/>
          </a:xfrm>
          <a:custGeom>
            <a:avLst/>
            <a:gdLst/>
            <a:ahLst/>
            <a:cxnLst/>
            <a:rect l="l" t="t" r="r" b="b"/>
            <a:pathLst>
              <a:path w="1628140" h="1026160">
                <a:moveTo>
                  <a:pt x="0" y="1025651"/>
                </a:moveTo>
                <a:lnTo>
                  <a:pt x="162763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5524753" y="4317619"/>
            <a:ext cx="8693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0/01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3000" spc="-37" baseline="6944" dirty="0">
                <a:latin typeface="Times New Roman"/>
                <a:cs typeface="Times New Roman"/>
              </a:rPr>
              <a:t>(1)</a:t>
            </a:r>
            <a:endParaRPr sz="3000" baseline="6944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308091" y="3000755"/>
            <a:ext cx="1629410" cy="2028825"/>
          </a:xfrm>
          <a:custGeom>
            <a:avLst/>
            <a:gdLst/>
            <a:ahLst/>
            <a:cxnLst/>
            <a:rect l="l" t="t" r="r" b="b"/>
            <a:pathLst>
              <a:path w="1629409" h="2028825">
                <a:moveTo>
                  <a:pt x="0" y="0"/>
                </a:moveTo>
                <a:lnTo>
                  <a:pt x="1629156" y="2028444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699252" y="3393135"/>
            <a:ext cx="79311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Times New Roman"/>
                <a:cs typeface="Times New Roman"/>
              </a:rPr>
              <a:t>1/01</a:t>
            </a:r>
            <a:r>
              <a:rPr sz="3000" spc="-15" baseline="4166" dirty="0">
                <a:latin typeface="Times New Roman"/>
                <a:cs typeface="Times New Roman"/>
              </a:rPr>
              <a:t>(2)</a:t>
            </a:r>
            <a:endParaRPr sz="3000" baseline="4166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932676" y="2004060"/>
            <a:ext cx="1615440" cy="1927860"/>
          </a:xfrm>
          <a:custGeom>
            <a:avLst/>
            <a:gdLst/>
            <a:ahLst/>
            <a:cxnLst/>
            <a:rect l="l" t="t" r="r" b="b"/>
            <a:pathLst>
              <a:path w="1615440" h="1927860">
                <a:moveTo>
                  <a:pt x="0" y="1927859"/>
                </a:moveTo>
                <a:lnTo>
                  <a:pt x="161544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415910" y="2804287"/>
            <a:ext cx="7772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Times New Roman"/>
                <a:cs typeface="Times New Roman"/>
              </a:rPr>
              <a:t>0/11</a:t>
            </a:r>
            <a:r>
              <a:rPr sz="3000" spc="-15" baseline="5555" dirty="0">
                <a:latin typeface="Times New Roman"/>
                <a:cs typeface="Times New Roman"/>
              </a:rPr>
              <a:t>(1)</a:t>
            </a:r>
            <a:endParaRPr sz="3000" baseline="5555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387345" y="5231688"/>
            <a:ext cx="2087245" cy="82613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90"/>
              </a:spcBef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b:</a:t>
            </a:r>
            <a:r>
              <a:rPr sz="18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d4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d(11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11)</a:t>
            </a:r>
            <a:r>
              <a:rPr sz="1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  <a:p>
            <a:pPr marR="23495" algn="r">
              <a:lnSpc>
                <a:spcPct val="100000"/>
              </a:lnSpc>
              <a:spcBef>
                <a:spcPts val="990"/>
              </a:spcBef>
            </a:pP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d4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d(11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00)</a:t>
            </a:r>
            <a:r>
              <a:rPr sz="1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6917435" y="2036064"/>
            <a:ext cx="1675130" cy="1946275"/>
            <a:chOff x="6917435" y="2036064"/>
            <a:chExt cx="1675130" cy="1946275"/>
          </a:xfrm>
        </p:grpSpPr>
        <p:sp>
          <p:nvSpPr>
            <p:cNvPr id="61" name="object 61"/>
            <p:cNvSpPr/>
            <p:nvPr/>
          </p:nvSpPr>
          <p:spPr>
            <a:xfrm>
              <a:off x="6946391" y="2042160"/>
              <a:ext cx="1640205" cy="925194"/>
            </a:xfrm>
            <a:custGeom>
              <a:avLst/>
              <a:gdLst/>
              <a:ahLst/>
              <a:cxnLst/>
              <a:rect l="l" t="t" r="r" b="b"/>
              <a:pathLst>
                <a:path w="1640204" h="925194">
                  <a:moveTo>
                    <a:pt x="0" y="0"/>
                  </a:moveTo>
                  <a:lnTo>
                    <a:pt x="1639824" y="925067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922007" y="2953512"/>
              <a:ext cx="1626235" cy="1024255"/>
            </a:xfrm>
            <a:custGeom>
              <a:avLst/>
              <a:gdLst/>
              <a:ahLst/>
              <a:cxnLst/>
              <a:rect l="l" t="t" r="r" b="b"/>
              <a:pathLst>
                <a:path w="1626234" h="1024254">
                  <a:moveTo>
                    <a:pt x="0" y="1024127"/>
                  </a:moveTo>
                  <a:lnTo>
                    <a:pt x="1626108" y="0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7382382" y="2258060"/>
            <a:ext cx="8274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418831" y="3293490"/>
            <a:ext cx="86169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1/00</a:t>
            </a:r>
            <a:r>
              <a:rPr sz="2000" spc="-229" dirty="0">
                <a:latin typeface="Times New Roman"/>
                <a:cs typeface="Times New Roman"/>
              </a:rPr>
              <a:t> </a:t>
            </a:r>
            <a:r>
              <a:rPr sz="3000" spc="-37" baseline="9722" dirty="0">
                <a:latin typeface="Times New Roman"/>
                <a:cs typeface="Times New Roman"/>
              </a:rPr>
              <a:t>(3)</a:t>
            </a:r>
            <a:endParaRPr sz="3000" baseline="9722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41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CC:</a:t>
            </a:r>
            <a:r>
              <a:rPr spc="-25" dirty="0"/>
              <a:t> </a:t>
            </a:r>
            <a:r>
              <a:rPr spc="-10" dirty="0"/>
              <a:t>DECODER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98905"/>
            <a:ext cx="6377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Viterbi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algorithm: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example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(fourth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transition)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3579" y="3960876"/>
            <a:ext cx="97536" cy="10972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62911" y="4975859"/>
            <a:ext cx="97536" cy="10820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984248" y="2020823"/>
            <a:ext cx="1704339" cy="1035050"/>
            <a:chOff x="1984248" y="2020823"/>
            <a:chExt cx="1704339" cy="103505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4248" y="2020823"/>
              <a:ext cx="99060" cy="1097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4248" y="2945891"/>
              <a:ext cx="99060" cy="10972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078736" y="2077211"/>
              <a:ext cx="1549400" cy="0"/>
            </a:xfrm>
            <a:custGeom>
              <a:avLst/>
              <a:gdLst/>
              <a:ahLst/>
              <a:cxnLst/>
              <a:rect l="l" t="t" r="r" b="b"/>
              <a:pathLst>
                <a:path w="1549400">
                  <a:moveTo>
                    <a:pt x="0" y="0"/>
                  </a:moveTo>
                  <a:lnTo>
                    <a:pt x="154940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33016" y="2069591"/>
              <a:ext cx="1651000" cy="927100"/>
            </a:xfrm>
            <a:custGeom>
              <a:avLst/>
              <a:gdLst/>
              <a:ahLst/>
              <a:cxnLst/>
              <a:rect l="l" t="t" r="r" b="b"/>
              <a:pathLst>
                <a:path w="1651000" h="927100">
                  <a:moveTo>
                    <a:pt x="0" y="0"/>
                  </a:moveTo>
                  <a:lnTo>
                    <a:pt x="1650492" y="926592"/>
                  </a:lnTo>
                </a:path>
              </a:pathLst>
            </a:custGeom>
            <a:ln w="9143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83665" y="1903552"/>
            <a:ext cx="6648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a = </a:t>
            </a:r>
            <a:r>
              <a:rPr sz="2000" spc="-25" dirty="0">
                <a:latin typeface="Times New Roman"/>
                <a:cs typeface="Times New Roman"/>
              </a:rPr>
              <a:t>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2692" y="2785363"/>
            <a:ext cx="6762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b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5916" y="3856990"/>
            <a:ext cx="662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c 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89073" y="2353437"/>
            <a:ext cx="8280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</a:t>
            </a:r>
            <a:r>
              <a:rPr sz="2000" spc="-25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r>
              <a:rPr sz="2000" spc="-2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23870" y="1381315"/>
            <a:ext cx="837565" cy="70104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355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</a:t>
            </a:r>
            <a:r>
              <a:rPr sz="2000" spc="-25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r>
              <a:rPr sz="2000" spc="-2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739" y="1371980"/>
            <a:ext cx="237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6600"/>
                </a:solidFill>
                <a:latin typeface="Times New Roman"/>
                <a:cs typeface="Times New Roman"/>
              </a:rPr>
              <a:t>Output</a:t>
            </a:r>
            <a:r>
              <a:rPr sz="1800" b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6600"/>
                </a:solidFill>
                <a:latin typeface="Times New Roman"/>
                <a:cs typeface="Times New Roman"/>
              </a:rPr>
              <a:t>of</a:t>
            </a:r>
            <a:r>
              <a:rPr sz="1800" b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6600"/>
                </a:solidFill>
                <a:latin typeface="Times New Roman"/>
                <a:cs typeface="Times New Roman"/>
              </a:rPr>
              <a:t>demodulator: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585971" y="1982723"/>
            <a:ext cx="4998720" cy="3086100"/>
            <a:chOff x="3585971" y="1982723"/>
            <a:chExt cx="4998720" cy="308610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8831" y="2005583"/>
              <a:ext cx="97536" cy="1082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8831" y="2930651"/>
              <a:ext cx="97536" cy="10972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8163" y="3945635"/>
              <a:ext cx="97536" cy="10820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5971" y="4959095"/>
              <a:ext cx="99060" cy="10972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3227" y="2005583"/>
              <a:ext cx="97536" cy="10820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3227" y="2930651"/>
              <a:ext cx="97536" cy="10972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2559" y="3945635"/>
              <a:ext cx="97536" cy="10820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30367" y="4959095"/>
              <a:ext cx="99060" cy="10972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6663" y="1991867"/>
              <a:ext cx="97536" cy="10972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6663" y="2918459"/>
              <a:ext cx="97536" cy="1082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24471" y="3931919"/>
              <a:ext cx="99059" cy="10972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13803" y="4946903"/>
              <a:ext cx="97536" cy="10972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7155" y="1982723"/>
              <a:ext cx="97536" cy="10972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7155" y="2907791"/>
              <a:ext cx="97536" cy="10972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76487" y="3922775"/>
              <a:ext cx="97536" cy="10972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64295" y="4937759"/>
              <a:ext cx="99059" cy="10820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735323" y="2069591"/>
              <a:ext cx="1539875" cy="0"/>
            </a:xfrm>
            <a:custGeom>
              <a:avLst/>
              <a:gdLst/>
              <a:ahLst/>
              <a:cxnLst/>
              <a:rect l="l" t="t" r="r" b="b"/>
              <a:pathLst>
                <a:path w="1539875">
                  <a:moveTo>
                    <a:pt x="0" y="0"/>
                  </a:moveTo>
                  <a:lnTo>
                    <a:pt x="153987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691127" y="2063495"/>
              <a:ext cx="1640205" cy="925194"/>
            </a:xfrm>
            <a:custGeom>
              <a:avLst/>
              <a:gdLst/>
              <a:ahLst/>
              <a:cxnLst/>
              <a:rect l="l" t="t" r="r" b="b"/>
              <a:pathLst>
                <a:path w="1640204" h="925194">
                  <a:moveTo>
                    <a:pt x="0" y="0"/>
                  </a:moveTo>
                  <a:lnTo>
                    <a:pt x="1639824" y="925067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691127" y="3000755"/>
              <a:ext cx="1629410" cy="981710"/>
            </a:xfrm>
            <a:custGeom>
              <a:avLst/>
              <a:gdLst/>
              <a:ahLst/>
              <a:cxnLst/>
              <a:rect l="l" t="t" r="r" b="b"/>
              <a:pathLst>
                <a:path w="1629410" h="981710">
                  <a:moveTo>
                    <a:pt x="0" y="0"/>
                  </a:moveTo>
                  <a:lnTo>
                    <a:pt x="1629156" y="9814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668267" y="2988563"/>
              <a:ext cx="1629410" cy="2030095"/>
            </a:xfrm>
            <a:custGeom>
              <a:avLst/>
              <a:gdLst/>
              <a:ahLst/>
              <a:cxnLst/>
              <a:rect l="l" t="t" r="r" b="b"/>
              <a:pathLst>
                <a:path w="1629410" h="2030095">
                  <a:moveTo>
                    <a:pt x="0" y="0"/>
                  </a:moveTo>
                  <a:lnTo>
                    <a:pt x="1629156" y="2029968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732779" y="1131417"/>
            <a:ext cx="836930" cy="95631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6985" algn="ctr">
              <a:lnSpc>
                <a:spcPct val="100000"/>
              </a:lnSpc>
              <a:spcBef>
                <a:spcPts val="1360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65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696961" y="1211707"/>
            <a:ext cx="2546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80" dirty="0">
                <a:solidFill>
                  <a:srgbClr val="006600"/>
                </a:solidFill>
                <a:latin typeface="Times New Roman"/>
                <a:cs typeface="Times New Roman"/>
              </a:rPr>
              <a:t>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181602" y="2269363"/>
            <a:ext cx="8280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(2)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292600" y="3150488"/>
            <a:ext cx="836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0/10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259326" y="3930141"/>
            <a:ext cx="8369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1/01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(1)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278882" y="2057145"/>
            <a:ext cx="1652905" cy="937894"/>
            <a:chOff x="5278882" y="2057145"/>
            <a:chExt cx="1652905" cy="937894"/>
          </a:xfrm>
        </p:grpSpPr>
        <p:sp>
          <p:nvSpPr>
            <p:cNvPr id="48" name="object 48"/>
            <p:cNvSpPr/>
            <p:nvPr/>
          </p:nvSpPr>
          <p:spPr>
            <a:xfrm>
              <a:off x="5295900" y="2068067"/>
              <a:ext cx="1539875" cy="0"/>
            </a:xfrm>
            <a:custGeom>
              <a:avLst/>
              <a:gdLst/>
              <a:ahLst/>
              <a:cxnLst/>
              <a:rect l="l" t="t" r="r" b="b"/>
              <a:pathLst>
                <a:path w="1539875">
                  <a:moveTo>
                    <a:pt x="0" y="0"/>
                  </a:moveTo>
                  <a:lnTo>
                    <a:pt x="153987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85232" y="2063495"/>
              <a:ext cx="1640205" cy="925194"/>
            </a:xfrm>
            <a:custGeom>
              <a:avLst/>
              <a:gdLst/>
              <a:ahLst/>
              <a:cxnLst/>
              <a:rect l="l" t="t" r="r" b="b"/>
              <a:pathLst>
                <a:path w="1640204" h="925194">
                  <a:moveTo>
                    <a:pt x="0" y="0"/>
                  </a:moveTo>
                  <a:lnTo>
                    <a:pt x="1639823" y="925067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168902" y="1263904"/>
            <a:ext cx="836930" cy="82359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840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(2)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8739" y="4838446"/>
            <a:ext cx="2087245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9494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d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11</a:t>
            </a:r>
            <a:endParaRPr sz="20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685"/>
              </a:spcBef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a:</a:t>
            </a:r>
            <a:r>
              <a:rPr sz="18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d4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3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d(11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00)</a:t>
            </a:r>
            <a:r>
              <a:rPr sz="1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endParaRPr sz="1800">
              <a:latin typeface="Times New Roman"/>
              <a:cs typeface="Times New Roman"/>
            </a:endParaRPr>
          </a:p>
          <a:p>
            <a:pPr marR="36830" algn="r">
              <a:lnSpc>
                <a:spcPct val="100000"/>
              </a:lnSpc>
              <a:spcBef>
                <a:spcPts val="990"/>
              </a:spcBef>
            </a:pP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d4</a:t>
            </a:r>
            <a:r>
              <a:rPr sz="16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d(11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11)</a:t>
            </a:r>
            <a:r>
              <a:rPr sz="1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719953" y="2280285"/>
            <a:ext cx="82676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269991" y="3976115"/>
            <a:ext cx="1628139" cy="1026160"/>
          </a:xfrm>
          <a:custGeom>
            <a:avLst/>
            <a:gdLst/>
            <a:ahLst/>
            <a:cxnLst/>
            <a:rect l="l" t="t" r="r" b="b"/>
            <a:pathLst>
              <a:path w="1628140" h="1026160">
                <a:moveTo>
                  <a:pt x="0" y="1025651"/>
                </a:moveTo>
                <a:lnTo>
                  <a:pt x="162763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5524753" y="4317619"/>
            <a:ext cx="8693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0/01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3000" spc="-37" baseline="6944" dirty="0">
                <a:latin typeface="Times New Roman"/>
                <a:cs typeface="Times New Roman"/>
              </a:rPr>
              <a:t>(1)</a:t>
            </a:r>
            <a:endParaRPr sz="3000" baseline="6944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308091" y="3000755"/>
            <a:ext cx="1629410" cy="2028825"/>
          </a:xfrm>
          <a:custGeom>
            <a:avLst/>
            <a:gdLst/>
            <a:ahLst/>
            <a:cxnLst/>
            <a:rect l="l" t="t" r="r" b="b"/>
            <a:pathLst>
              <a:path w="1629409" h="2028825">
                <a:moveTo>
                  <a:pt x="0" y="0"/>
                </a:moveTo>
                <a:lnTo>
                  <a:pt x="1629156" y="2028444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699252" y="3393135"/>
            <a:ext cx="79311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Times New Roman"/>
                <a:cs typeface="Times New Roman"/>
              </a:rPr>
              <a:t>1/01</a:t>
            </a:r>
            <a:r>
              <a:rPr sz="3000" spc="-15" baseline="4166" dirty="0">
                <a:latin typeface="Times New Roman"/>
                <a:cs typeface="Times New Roman"/>
              </a:rPr>
              <a:t>(2)</a:t>
            </a:r>
            <a:endParaRPr sz="3000" baseline="4166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909816" y="2004060"/>
            <a:ext cx="1617345" cy="1927860"/>
          </a:xfrm>
          <a:custGeom>
            <a:avLst/>
            <a:gdLst/>
            <a:ahLst/>
            <a:cxnLst/>
            <a:rect l="l" t="t" r="r" b="b"/>
            <a:pathLst>
              <a:path w="1617345" h="1927860">
                <a:moveTo>
                  <a:pt x="0" y="1927859"/>
                </a:moveTo>
                <a:lnTo>
                  <a:pt x="161696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258557" y="3026791"/>
            <a:ext cx="7886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Times New Roman"/>
                <a:cs typeface="Times New Roman"/>
              </a:rPr>
              <a:t>0/11</a:t>
            </a:r>
            <a:r>
              <a:rPr sz="3000" spc="-15" baseline="2777" dirty="0">
                <a:latin typeface="Times New Roman"/>
                <a:cs typeface="Times New Roman"/>
              </a:rPr>
              <a:t>(1)</a:t>
            </a:r>
            <a:endParaRPr sz="3000" baseline="2777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387345" y="5231688"/>
            <a:ext cx="2087245" cy="82613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90"/>
              </a:spcBef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b:</a:t>
            </a:r>
            <a:r>
              <a:rPr sz="18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d4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d(11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11)</a:t>
            </a:r>
            <a:r>
              <a:rPr sz="1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  <a:p>
            <a:pPr marR="23495" algn="r">
              <a:lnSpc>
                <a:spcPct val="100000"/>
              </a:lnSpc>
              <a:spcBef>
                <a:spcPts val="990"/>
              </a:spcBef>
            </a:pP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d4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d(11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00)</a:t>
            </a:r>
            <a:r>
              <a:rPr sz="1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946392" y="2042160"/>
            <a:ext cx="1640205" cy="925194"/>
          </a:xfrm>
          <a:custGeom>
            <a:avLst/>
            <a:gdLst/>
            <a:ahLst/>
            <a:cxnLst/>
            <a:rect l="l" t="t" r="r" b="b"/>
            <a:pathLst>
              <a:path w="1640204" h="925194">
                <a:moveTo>
                  <a:pt x="0" y="0"/>
                </a:moveTo>
                <a:lnTo>
                  <a:pt x="1639824" y="925067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7148830" y="2100529"/>
            <a:ext cx="7588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Times New Roman"/>
                <a:cs typeface="Times New Roman"/>
              </a:rPr>
              <a:t>1/11</a:t>
            </a:r>
            <a:r>
              <a:rPr sz="3000" spc="-15" baseline="4166" dirty="0">
                <a:latin typeface="Times New Roman"/>
                <a:cs typeface="Times New Roman"/>
              </a:rPr>
              <a:t>(3)</a:t>
            </a:r>
            <a:endParaRPr sz="3000" baseline="4166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640326" y="5231688"/>
            <a:ext cx="2080260" cy="82613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R="9525" algn="r">
              <a:lnSpc>
                <a:spcPct val="100000"/>
              </a:lnSpc>
              <a:spcBef>
                <a:spcPts val="1090"/>
              </a:spcBef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c:</a:t>
            </a:r>
            <a:r>
              <a:rPr sz="18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d4</a:t>
            </a:r>
            <a:r>
              <a:rPr sz="1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d(11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10)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990"/>
              </a:spcBef>
            </a:pP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d4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d(11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01)</a:t>
            </a:r>
            <a:r>
              <a:rPr sz="1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953757" y="5230418"/>
            <a:ext cx="2099310" cy="80645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15"/>
              </a:spcBef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d:</a:t>
            </a:r>
            <a:r>
              <a:rPr sz="18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d4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d(11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01)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  <a:p>
            <a:pPr marR="10795" algn="r">
              <a:lnSpc>
                <a:spcPct val="100000"/>
              </a:lnSpc>
              <a:spcBef>
                <a:spcPts val="915"/>
              </a:spcBef>
            </a:pP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d4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d(11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10)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858000" y="3982211"/>
            <a:ext cx="1629410" cy="1013460"/>
          </a:xfrm>
          <a:custGeom>
            <a:avLst/>
            <a:gdLst/>
            <a:ahLst/>
            <a:cxnLst/>
            <a:rect l="l" t="t" r="r" b="b"/>
            <a:pathLst>
              <a:path w="1629409" h="1013460">
                <a:moveTo>
                  <a:pt x="0" y="1013460"/>
                </a:moveTo>
                <a:lnTo>
                  <a:pt x="16291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6868159" y="4349851"/>
            <a:ext cx="1864995" cy="73723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500"/>
              </a:spcBef>
            </a:pPr>
            <a:r>
              <a:rPr sz="2000" spc="-10" dirty="0">
                <a:latin typeface="Times New Roman"/>
                <a:cs typeface="Times New Roman"/>
              </a:rPr>
              <a:t>0/01(3)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1163320" algn="l"/>
              </a:tabLst>
            </a:pPr>
            <a:r>
              <a:rPr sz="2000" u="dash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000" u="dash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1/10(3</a:t>
            </a:r>
            <a:r>
              <a:rPr sz="2000" spc="-6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CC:</a:t>
            </a:r>
            <a:r>
              <a:rPr spc="-25" dirty="0"/>
              <a:t> </a:t>
            </a:r>
            <a:r>
              <a:rPr spc="-10" dirty="0"/>
              <a:t>DECODER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98905"/>
            <a:ext cx="5815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Viterbi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algorithm: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example: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survival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path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3579" y="3960876"/>
            <a:ext cx="97536" cy="10972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62911" y="4975859"/>
            <a:ext cx="97536" cy="10820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984248" y="2020823"/>
            <a:ext cx="1719580" cy="1035050"/>
            <a:chOff x="1984248" y="2020823"/>
            <a:chExt cx="1719580" cy="103505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4248" y="2020823"/>
              <a:ext cx="99060" cy="1097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4248" y="2945891"/>
              <a:ext cx="99060" cy="10972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078736" y="2077211"/>
              <a:ext cx="1549400" cy="0"/>
            </a:xfrm>
            <a:custGeom>
              <a:avLst/>
              <a:gdLst/>
              <a:ahLst/>
              <a:cxnLst/>
              <a:rect l="l" t="t" r="r" b="b"/>
              <a:pathLst>
                <a:path w="1549400">
                  <a:moveTo>
                    <a:pt x="0" y="0"/>
                  </a:moveTo>
                  <a:lnTo>
                    <a:pt x="154940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33778" y="2070353"/>
              <a:ext cx="1651000" cy="927100"/>
            </a:xfrm>
            <a:custGeom>
              <a:avLst/>
              <a:gdLst/>
              <a:ahLst/>
              <a:cxnLst/>
              <a:rect l="l" t="t" r="r" b="b"/>
              <a:pathLst>
                <a:path w="1651000" h="927100">
                  <a:moveTo>
                    <a:pt x="0" y="0"/>
                  </a:moveTo>
                  <a:lnTo>
                    <a:pt x="1650492" y="926592"/>
                  </a:lnTo>
                </a:path>
              </a:pathLst>
            </a:custGeom>
            <a:ln w="3810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83665" y="1903552"/>
            <a:ext cx="6648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a = </a:t>
            </a:r>
            <a:r>
              <a:rPr sz="2000" spc="-25" dirty="0">
                <a:latin typeface="Times New Roman"/>
                <a:cs typeface="Times New Roman"/>
              </a:rPr>
              <a:t>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2692" y="2785363"/>
            <a:ext cx="6762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b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5916" y="3856990"/>
            <a:ext cx="662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c 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89073" y="2353437"/>
            <a:ext cx="8280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</a:t>
            </a:r>
            <a:r>
              <a:rPr sz="2000" spc="-25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r>
              <a:rPr sz="2000" spc="-2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23870" y="1381315"/>
            <a:ext cx="837565" cy="70104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355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</a:t>
            </a:r>
            <a:r>
              <a:rPr sz="2000" spc="-25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r>
              <a:rPr sz="2000" spc="-2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739" y="1371980"/>
            <a:ext cx="237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6600"/>
                </a:solidFill>
                <a:latin typeface="Times New Roman"/>
                <a:cs typeface="Times New Roman"/>
              </a:rPr>
              <a:t>Output</a:t>
            </a:r>
            <a:r>
              <a:rPr sz="1800" b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6600"/>
                </a:solidFill>
                <a:latin typeface="Times New Roman"/>
                <a:cs typeface="Times New Roman"/>
              </a:rPr>
              <a:t>of</a:t>
            </a:r>
            <a:r>
              <a:rPr sz="1800" b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6600"/>
                </a:solidFill>
                <a:latin typeface="Times New Roman"/>
                <a:cs typeface="Times New Roman"/>
              </a:rPr>
              <a:t>demodulator: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585971" y="1982723"/>
            <a:ext cx="4998720" cy="3086100"/>
            <a:chOff x="3585971" y="1982723"/>
            <a:chExt cx="4998720" cy="308610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8831" y="2005583"/>
              <a:ext cx="97536" cy="1082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8831" y="2930651"/>
              <a:ext cx="97536" cy="10972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8163" y="3945635"/>
              <a:ext cx="97536" cy="10820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5971" y="4959095"/>
              <a:ext cx="99060" cy="10972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3227" y="2005583"/>
              <a:ext cx="97536" cy="10820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3227" y="2930651"/>
              <a:ext cx="97536" cy="10972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2559" y="3945635"/>
              <a:ext cx="97536" cy="10820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30367" y="4959095"/>
              <a:ext cx="99060" cy="10972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6663" y="1991867"/>
              <a:ext cx="97536" cy="10972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6663" y="2918459"/>
              <a:ext cx="97536" cy="1082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24471" y="3931919"/>
              <a:ext cx="99059" cy="10972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13803" y="4946903"/>
              <a:ext cx="97536" cy="10972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7155" y="1982723"/>
              <a:ext cx="97536" cy="10972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7155" y="2907791"/>
              <a:ext cx="97536" cy="10972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76487" y="3922775"/>
              <a:ext cx="97536" cy="10972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64295" y="4937759"/>
              <a:ext cx="99059" cy="10820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735323" y="2069591"/>
              <a:ext cx="1539875" cy="0"/>
            </a:xfrm>
            <a:custGeom>
              <a:avLst/>
              <a:gdLst/>
              <a:ahLst/>
              <a:cxnLst/>
              <a:rect l="l" t="t" r="r" b="b"/>
              <a:pathLst>
                <a:path w="1539875">
                  <a:moveTo>
                    <a:pt x="0" y="0"/>
                  </a:moveTo>
                  <a:lnTo>
                    <a:pt x="153987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691127" y="2063495"/>
              <a:ext cx="1640205" cy="925194"/>
            </a:xfrm>
            <a:custGeom>
              <a:avLst/>
              <a:gdLst/>
              <a:ahLst/>
              <a:cxnLst/>
              <a:rect l="l" t="t" r="r" b="b"/>
              <a:pathLst>
                <a:path w="1640204" h="925194">
                  <a:moveTo>
                    <a:pt x="0" y="0"/>
                  </a:moveTo>
                  <a:lnTo>
                    <a:pt x="1639824" y="925067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691127" y="3000755"/>
              <a:ext cx="1629410" cy="981710"/>
            </a:xfrm>
            <a:custGeom>
              <a:avLst/>
              <a:gdLst/>
              <a:ahLst/>
              <a:cxnLst/>
              <a:rect l="l" t="t" r="r" b="b"/>
              <a:pathLst>
                <a:path w="1629410" h="981710">
                  <a:moveTo>
                    <a:pt x="0" y="0"/>
                  </a:moveTo>
                  <a:lnTo>
                    <a:pt x="1629156" y="9814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669029" y="2989325"/>
              <a:ext cx="1629410" cy="2030095"/>
            </a:xfrm>
            <a:custGeom>
              <a:avLst/>
              <a:gdLst/>
              <a:ahLst/>
              <a:cxnLst/>
              <a:rect l="l" t="t" r="r" b="b"/>
              <a:pathLst>
                <a:path w="1629410" h="2030095">
                  <a:moveTo>
                    <a:pt x="0" y="0"/>
                  </a:moveTo>
                  <a:lnTo>
                    <a:pt x="1629156" y="2029968"/>
                  </a:lnTo>
                </a:path>
              </a:pathLst>
            </a:custGeom>
            <a:ln w="3810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732779" y="1131417"/>
            <a:ext cx="836930" cy="95631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6985" algn="ctr">
              <a:lnSpc>
                <a:spcPct val="100000"/>
              </a:lnSpc>
              <a:spcBef>
                <a:spcPts val="1360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65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696961" y="1211707"/>
            <a:ext cx="2546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80" dirty="0">
                <a:solidFill>
                  <a:srgbClr val="006600"/>
                </a:solidFill>
                <a:latin typeface="Times New Roman"/>
                <a:cs typeface="Times New Roman"/>
              </a:rPr>
              <a:t>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181602" y="2269363"/>
            <a:ext cx="8280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(2)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292600" y="3150488"/>
            <a:ext cx="836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0/10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259326" y="3930141"/>
            <a:ext cx="8369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1/01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(1)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278882" y="2057145"/>
            <a:ext cx="1652905" cy="937894"/>
            <a:chOff x="5278882" y="2057145"/>
            <a:chExt cx="1652905" cy="937894"/>
          </a:xfrm>
        </p:grpSpPr>
        <p:sp>
          <p:nvSpPr>
            <p:cNvPr id="48" name="object 48"/>
            <p:cNvSpPr/>
            <p:nvPr/>
          </p:nvSpPr>
          <p:spPr>
            <a:xfrm>
              <a:off x="5295900" y="2068067"/>
              <a:ext cx="1539875" cy="0"/>
            </a:xfrm>
            <a:custGeom>
              <a:avLst/>
              <a:gdLst/>
              <a:ahLst/>
              <a:cxnLst/>
              <a:rect l="l" t="t" r="r" b="b"/>
              <a:pathLst>
                <a:path w="1539875">
                  <a:moveTo>
                    <a:pt x="0" y="0"/>
                  </a:moveTo>
                  <a:lnTo>
                    <a:pt x="153987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85232" y="2063495"/>
              <a:ext cx="1640205" cy="925194"/>
            </a:xfrm>
            <a:custGeom>
              <a:avLst/>
              <a:gdLst/>
              <a:ahLst/>
              <a:cxnLst/>
              <a:rect l="l" t="t" r="r" b="b"/>
              <a:pathLst>
                <a:path w="1640204" h="925194">
                  <a:moveTo>
                    <a:pt x="0" y="0"/>
                  </a:moveTo>
                  <a:lnTo>
                    <a:pt x="1639823" y="925067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168902" y="1263904"/>
            <a:ext cx="836930" cy="82359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840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(2)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8739" y="4838446"/>
            <a:ext cx="2087245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9494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d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11</a:t>
            </a:r>
            <a:endParaRPr sz="20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685"/>
              </a:spcBef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a:</a:t>
            </a:r>
            <a:r>
              <a:rPr sz="18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d4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3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d(11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00)</a:t>
            </a:r>
            <a:r>
              <a:rPr sz="1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endParaRPr sz="1800">
              <a:latin typeface="Times New Roman"/>
              <a:cs typeface="Times New Roman"/>
            </a:endParaRPr>
          </a:p>
          <a:p>
            <a:pPr marR="36830" algn="r">
              <a:lnSpc>
                <a:spcPct val="100000"/>
              </a:lnSpc>
              <a:spcBef>
                <a:spcPts val="990"/>
              </a:spcBef>
            </a:pP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d4</a:t>
            </a:r>
            <a:r>
              <a:rPr sz="16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d(11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11)</a:t>
            </a:r>
            <a:r>
              <a:rPr sz="1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719953" y="2280285"/>
            <a:ext cx="82676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251703" y="2995993"/>
            <a:ext cx="1690370" cy="2038350"/>
            <a:chOff x="5251703" y="2995993"/>
            <a:chExt cx="1690370" cy="2038350"/>
          </a:xfrm>
        </p:grpSpPr>
        <p:sp>
          <p:nvSpPr>
            <p:cNvPr id="54" name="object 54"/>
            <p:cNvSpPr/>
            <p:nvPr/>
          </p:nvSpPr>
          <p:spPr>
            <a:xfrm>
              <a:off x="5270753" y="3976877"/>
              <a:ext cx="1628139" cy="1026160"/>
            </a:xfrm>
            <a:custGeom>
              <a:avLst/>
              <a:gdLst/>
              <a:ahLst/>
              <a:cxnLst/>
              <a:rect l="l" t="t" r="r" b="b"/>
              <a:pathLst>
                <a:path w="1628140" h="1026160">
                  <a:moveTo>
                    <a:pt x="0" y="1025652"/>
                  </a:moveTo>
                  <a:lnTo>
                    <a:pt x="1627631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271515" y="3000755"/>
              <a:ext cx="1666239" cy="2028825"/>
            </a:xfrm>
            <a:custGeom>
              <a:avLst/>
              <a:gdLst/>
              <a:ahLst/>
              <a:cxnLst/>
              <a:rect l="l" t="t" r="r" b="b"/>
              <a:pathLst>
                <a:path w="1666240" h="2028825">
                  <a:moveTo>
                    <a:pt x="36575" y="0"/>
                  </a:moveTo>
                  <a:lnTo>
                    <a:pt x="1665732" y="2028444"/>
                  </a:lnTo>
                </a:path>
                <a:path w="1666240" h="2028825">
                  <a:moveTo>
                    <a:pt x="0" y="2002536"/>
                  </a:moveTo>
                  <a:lnTo>
                    <a:pt x="1594104" y="2002536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5524753" y="4317619"/>
            <a:ext cx="1115695" cy="8267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0/01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3000" spc="-37" baseline="6944" dirty="0">
                <a:latin typeface="Times New Roman"/>
                <a:cs typeface="Times New Roman"/>
              </a:rPr>
              <a:t>(1)</a:t>
            </a:r>
            <a:endParaRPr sz="3000" baseline="6944">
              <a:latin typeface="Times New Roman"/>
              <a:cs typeface="Times New Roman"/>
            </a:endParaRPr>
          </a:p>
          <a:p>
            <a:pPr marL="298450">
              <a:lnSpc>
                <a:spcPct val="100000"/>
              </a:lnSpc>
              <a:spcBef>
                <a:spcPts val="1500"/>
              </a:spcBef>
            </a:pPr>
            <a:r>
              <a:rPr sz="2000" dirty="0">
                <a:latin typeface="Times New Roman"/>
                <a:cs typeface="Times New Roman"/>
              </a:rPr>
              <a:t>1/10</a:t>
            </a:r>
            <a:r>
              <a:rPr sz="2000" spc="-280" dirty="0">
                <a:latin typeface="Times New Roman"/>
                <a:cs typeface="Times New Roman"/>
              </a:rPr>
              <a:t> </a:t>
            </a:r>
            <a:r>
              <a:rPr sz="3000" spc="-37" baseline="6944" dirty="0">
                <a:latin typeface="Times New Roman"/>
                <a:cs typeface="Times New Roman"/>
              </a:rPr>
              <a:t>(3)</a:t>
            </a:r>
            <a:endParaRPr sz="3000" baseline="6944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910578" y="2004822"/>
            <a:ext cx="1617345" cy="1927860"/>
          </a:xfrm>
          <a:custGeom>
            <a:avLst/>
            <a:gdLst/>
            <a:ahLst/>
            <a:cxnLst/>
            <a:rect l="l" t="t" r="r" b="b"/>
            <a:pathLst>
              <a:path w="1617345" h="1927860">
                <a:moveTo>
                  <a:pt x="0" y="1927859"/>
                </a:moveTo>
                <a:lnTo>
                  <a:pt x="1616964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415910" y="2804287"/>
            <a:ext cx="7772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Times New Roman"/>
                <a:cs typeface="Times New Roman"/>
              </a:rPr>
              <a:t>0/11</a:t>
            </a:r>
            <a:r>
              <a:rPr sz="3000" spc="-15" baseline="5555" dirty="0">
                <a:latin typeface="Times New Roman"/>
                <a:cs typeface="Times New Roman"/>
              </a:rPr>
              <a:t>(1)</a:t>
            </a:r>
            <a:endParaRPr sz="3000" baseline="5555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387345" y="5231688"/>
            <a:ext cx="2087245" cy="82613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90"/>
              </a:spcBef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b:</a:t>
            </a:r>
            <a:r>
              <a:rPr sz="18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d4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d(11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11)</a:t>
            </a:r>
            <a:r>
              <a:rPr sz="1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  <a:p>
            <a:pPr marR="23495" algn="r">
              <a:lnSpc>
                <a:spcPct val="100000"/>
              </a:lnSpc>
              <a:spcBef>
                <a:spcPts val="990"/>
              </a:spcBef>
            </a:pP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d4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d(11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00)</a:t>
            </a:r>
            <a:r>
              <a:rPr sz="1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946392" y="2042160"/>
            <a:ext cx="1640205" cy="925194"/>
          </a:xfrm>
          <a:custGeom>
            <a:avLst/>
            <a:gdLst/>
            <a:ahLst/>
            <a:cxnLst/>
            <a:rect l="l" t="t" r="r" b="b"/>
            <a:pathLst>
              <a:path w="1640204" h="925194">
                <a:moveTo>
                  <a:pt x="0" y="0"/>
                </a:moveTo>
                <a:lnTo>
                  <a:pt x="1639824" y="925067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7148830" y="2100529"/>
            <a:ext cx="7588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Times New Roman"/>
                <a:cs typeface="Times New Roman"/>
              </a:rPr>
              <a:t>1/11</a:t>
            </a:r>
            <a:r>
              <a:rPr sz="3000" spc="-15" baseline="4166" dirty="0">
                <a:latin typeface="Times New Roman"/>
                <a:cs typeface="Times New Roman"/>
              </a:rPr>
              <a:t>(3)</a:t>
            </a:r>
            <a:endParaRPr sz="3000" baseline="4166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804784" y="3885691"/>
            <a:ext cx="805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0/01</a:t>
            </a:r>
            <a:r>
              <a:rPr sz="2000" spc="-270" dirty="0">
                <a:latin typeface="Times New Roman"/>
                <a:cs typeface="Times New Roman"/>
              </a:rPr>
              <a:t> </a:t>
            </a:r>
            <a:r>
              <a:rPr sz="3000" spc="-37" baseline="4166" dirty="0">
                <a:latin typeface="Times New Roman"/>
                <a:cs typeface="Times New Roman"/>
              </a:rPr>
              <a:t>(3)</a:t>
            </a:r>
            <a:endParaRPr sz="3000" baseline="4166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640326" y="5231688"/>
            <a:ext cx="2080260" cy="82613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R="9525" algn="r">
              <a:lnSpc>
                <a:spcPct val="100000"/>
              </a:lnSpc>
              <a:spcBef>
                <a:spcPts val="1090"/>
              </a:spcBef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c:</a:t>
            </a:r>
            <a:r>
              <a:rPr sz="18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d4</a:t>
            </a:r>
            <a:r>
              <a:rPr sz="1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d(11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10)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990"/>
              </a:spcBef>
            </a:pP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d4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d(11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01)</a:t>
            </a:r>
            <a:r>
              <a:rPr sz="1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295900" y="2988564"/>
            <a:ext cx="1629410" cy="981710"/>
          </a:xfrm>
          <a:custGeom>
            <a:avLst/>
            <a:gdLst/>
            <a:ahLst/>
            <a:cxnLst/>
            <a:rect l="l" t="t" r="r" b="b"/>
            <a:pathLst>
              <a:path w="1629409" h="981710">
                <a:moveTo>
                  <a:pt x="0" y="0"/>
                </a:moveTo>
                <a:lnTo>
                  <a:pt x="1629155" y="98145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5699252" y="3139567"/>
            <a:ext cx="882650" cy="584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9695">
              <a:lnSpc>
                <a:spcPts val="2200"/>
              </a:lnSpc>
              <a:spcBef>
                <a:spcPts val="105"/>
              </a:spcBef>
            </a:pPr>
            <a:r>
              <a:rPr sz="2000" spc="-10" dirty="0">
                <a:latin typeface="Times New Roman"/>
                <a:cs typeface="Times New Roman"/>
              </a:rPr>
              <a:t>0/10</a:t>
            </a:r>
            <a:r>
              <a:rPr sz="3000" spc="-15" baseline="2777" dirty="0">
                <a:latin typeface="Times New Roman"/>
                <a:cs typeface="Times New Roman"/>
              </a:rPr>
              <a:t>(4)</a:t>
            </a:r>
            <a:endParaRPr sz="3000" baseline="2777">
              <a:latin typeface="Times New Roman"/>
              <a:cs typeface="Times New Roman"/>
            </a:endParaRPr>
          </a:p>
          <a:p>
            <a:pPr marL="12700">
              <a:lnSpc>
                <a:spcPts val="2200"/>
              </a:lnSpc>
            </a:pPr>
            <a:r>
              <a:rPr sz="2000" spc="-10" dirty="0">
                <a:latin typeface="Times New Roman"/>
                <a:cs typeface="Times New Roman"/>
              </a:rPr>
              <a:t>1/01</a:t>
            </a:r>
            <a:r>
              <a:rPr sz="3000" spc="-15" baseline="4166" dirty="0">
                <a:latin typeface="Times New Roman"/>
                <a:cs typeface="Times New Roman"/>
              </a:rPr>
              <a:t>(2)</a:t>
            </a:r>
            <a:endParaRPr sz="3000" baseline="4166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830568" y="4787646"/>
            <a:ext cx="2247900" cy="1249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124585" algn="l"/>
              </a:tabLst>
            </a:pPr>
            <a:r>
              <a:rPr sz="2000" strike="sngStrike" dirty="0">
                <a:latin typeface="Times New Roman"/>
                <a:cs typeface="Times New Roman"/>
              </a:rPr>
              <a:t>	1/01</a:t>
            </a:r>
            <a:r>
              <a:rPr sz="2000" strike="sngStrike" spc="200" dirty="0">
                <a:latin typeface="Times New Roman"/>
                <a:cs typeface="Times New Roman"/>
              </a:rPr>
              <a:t> </a:t>
            </a:r>
            <a:r>
              <a:rPr sz="2000" strike="noStrike" spc="-35" dirty="0">
                <a:latin typeface="Times New Roman"/>
                <a:cs typeface="Times New Roman"/>
              </a:rPr>
              <a:t> </a:t>
            </a:r>
            <a:r>
              <a:rPr sz="3000" strike="noStrike" spc="-37" baseline="-8333" dirty="0">
                <a:latin typeface="Times New Roman"/>
                <a:cs typeface="Times New Roman"/>
              </a:rPr>
              <a:t>(3)</a:t>
            </a:r>
            <a:endParaRPr sz="3000" baseline="-8333">
              <a:latin typeface="Times New Roman"/>
              <a:cs typeface="Times New Roman"/>
            </a:endParaRPr>
          </a:p>
          <a:p>
            <a:pPr marR="30480" algn="r">
              <a:lnSpc>
                <a:spcPct val="100000"/>
              </a:lnSpc>
              <a:spcBef>
                <a:spcPts val="2000"/>
              </a:spcBef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d:</a:t>
            </a:r>
            <a:r>
              <a:rPr sz="18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d4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d(11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01)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  <a:p>
            <a:pPr marR="36195" algn="r">
              <a:lnSpc>
                <a:spcPct val="100000"/>
              </a:lnSpc>
              <a:spcBef>
                <a:spcPts val="915"/>
              </a:spcBef>
            </a:pP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d4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d(11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10)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6864095" y="3965447"/>
            <a:ext cx="1694814" cy="1035050"/>
            <a:chOff x="6864095" y="3965447"/>
            <a:chExt cx="1694814" cy="1035050"/>
          </a:xfrm>
        </p:grpSpPr>
        <p:sp>
          <p:nvSpPr>
            <p:cNvPr id="68" name="object 68"/>
            <p:cNvSpPr/>
            <p:nvPr/>
          </p:nvSpPr>
          <p:spPr>
            <a:xfrm>
              <a:off x="6886955" y="499109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4572"/>
                  </a:moveTo>
                  <a:lnTo>
                    <a:pt x="1339" y="1339"/>
                  </a:lnTo>
                  <a:lnTo>
                    <a:pt x="4572" y="0"/>
                  </a:lnTo>
                  <a:lnTo>
                    <a:pt x="7804" y="1339"/>
                  </a:lnTo>
                  <a:lnTo>
                    <a:pt x="9144" y="4572"/>
                  </a:lnTo>
                  <a:lnTo>
                    <a:pt x="7804" y="7804"/>
                  </a:lnTo>
                  <a:lnTo>
                    <a:pt x="4572" y="9144"/>
                  </a:lnTo>
                  <a:lnTo>
                    <a:pt x="1339" y="7804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868667" y="3970019"/>
              <a:ext cx="1685925" cy="1026160"/>
            </a:xfrm>
            <a:custGeom>
              <a:avLst/>
              <a:gdLst/>
              <a:ahLst/>
              <a:cxnLst/>
              <a:rect l="l" t="t" r="r" b="b"/>
              <a:pathLst>
                <a:path w="1685925" h="1026160">
                  <a:moveTo>
                    <a:pt x="0" y="1025651"/>
                  </a:moveTo>
                  <a:lnTo>
                    <a:pt x="168554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CC:</a:t>
            </a:r>
            <a:r>
              <a:rPr spc="-25" dirty="0"/>
              <a:t> </a:t>
            </a:r>
            <a:r>
              <a:rPr spc="-10" dirty="0"/>
              <a:t>DECODER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98905"/>
            <a:ext cx="5815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Viterbi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algorithm: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example: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survival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path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3579" y="3960876"/>
            <a:ext cx="97536" cy="10972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62911" y="4975859"/>
            <a:ext cx="97536" cy="10820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984248" y="2020823"/>
            <a:ext cx="1719580" cy="1035050"/>
            <a:chOff x="1984248" y="2020823"/>
            <a:chExt cx="1719580" cy="103505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4248" y="2020823"/>
              <a:ext cx="99060" cy="1097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4248" y="2945891"/>
              <a:ext cx="99060" cy="10972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078736" y="2077211"/>
              <a:ext cx="1549400" cy="0"/>
            </a:xfrm>
            <a:custGeom>
              <a:avLst/>
              <a:gdLst/>
              <a:ahLst/>
              <a:cxnLst/>
              <a:rect l="l" t="t" r="r" b="b"/>
              <a:pathLst>
                <a:path w="1549400">
                  <a:moveTo>
                    <a:pt x="0" y="0"/>
                  </a:moveTo>
                  <a:lnTo>
                    <a:pt x="154940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33778" y="2070353"/>
              <a:ext cx="1651000" cy="927100"/>
            </a:xfrm>
            <a:custGeom>
              <a:avLst/>
              <a:gdLst/>
              <a:ahLst/>
              <a:cxnLst/>
              <a:rect l="l" t="t" r="r" b="b"/>
              <a:pathLst>
                <a:path w="1651000" h="927100">
                  <a:moveTo>
                    <a:pt x="0" y="0"/>
                  </a:moveTo>
                  <a:lnTo>
                    <a:pt x="1650492" y="926592"/>
                  </a:lnTo>
                </a:path>
              </a:pathLst>
            </a:custGeom>
            <a:ln w="3810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83665" y="1903552"/>
            <a:ext cx="6648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a = </a:t>
            </a:r>
            <a:r>
              <a:rPr sz="2000" spc="-25" dirty="0">
                <a:latin typeface="Times New Roman"/>
                <a:cs typeface="Times New Roman"/>
              </a:rPr>
              <a:t>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2692" y="2785363"/>
            <a:ext cx="6762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b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5916" y="4838446"/>
            <a:ext cx="6680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d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5916" y="3856990"/>
            <a:ext cx="662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c 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89073" y="2353437"/>
            <a:ext cx="8280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</a:t>
            </a:r>
            <a:r>
              <a:rPr sz="2000" spc="-25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r>
              <a:rPr sz="2000" spc="-2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23870" y="1381315"/>
            <a:ext cx="837565" cy="70104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355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</a:t>
            </a:r>
            <a:r>
              <a:rPr sz="2000" spc="-25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r>
              <a:rPr sz="2000" spc="-2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739" y="1371980"/>
            <a:ext cx="237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6600"/>
                </a:solidFill>
                <a:latin typeface="Times New Roman"/>
                <a:cs typeface="Times New Roman"/>
              </a:rPr>
              <a:t>Output</a:t>
            </a:r>
            <a:r>
              <a:rPr sz="1800" b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6600"/>
                </a:solidFill>
                <a:latin typeface="Times New Roman"/>
                <a:cs typeface="Times New Roman"/>
              </a:rPr>
              <a:t>of</a:t>
            </a:r>
            <a:r>
              <a:rPr sz="1800" b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6600"/>
                </a:solidFill>
                <a:latin typeface="Times New Roman"/>
                <a:cs typeface="Times New Roman"/>
              </a:rPr>
              <a:t>demodulator: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585971" y="1982723"/>
            <a:ext cx="4998720" cy="3086100"/>
            <a:chOff x="3585971" y="1982723"/>
            <a:chExt cx="4998720" cy="3086100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8831" y="2005583"/>
              <a:ext cx="97536" cy="1082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8831" y="2930651"/>
              <a:ext cx="97536" cy="10972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8163" y="3945635"/>
              <a:ext cx="97536" cy="1082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5971" y="4959095"/>
              <a:ext cx="99060" cy="10972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3227" y="2005583"/>
              <a:ext cx="97536" cy="10820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3227" y="2930651"/>
              <a:ext cx="97536" cy="10972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2559" y="3945635"/>
              <a:ext cx="97536" cy="1082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30367" y="4959095"/>
              <a:ext cx="99060" cy="10972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6663" y="1991867"/>
              <a:ext cx="97536" cy="10972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6663" y="2918459"/>
              <a:ext cx="97536" cy="1082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24471" y="3931919"/>
              <a:ext cx="99059" cy="10972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13803" y="4946903"/>
              <a:ext cx="97536" cy="10972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7155" y="1982723"/>
              <a:ext cx="97536" cy="10972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7155" y="2907791"/>
              <a:ext cx="97536" cy="10972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76487" y="3922775"/>
              <a:ext cx="97536" cy="10972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64295" y="4937759"/>
              <a:ext cx="99059" cy="10820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735323" y="2069591"/>
              <a:ext cx="1539875" cy="0"/>
            </a:xfrm>
            <a:custGeom>
              <a:avLst/>
              <a:gdLst/>
              <a:ahLst/>
              <a:cxnLst/>
              <a:rect l="l" t="t" r="r" b="b"/>
              <a:pathLst>
                <a:path w="1539875">
                  <a:moveTo>
                    <a:pt x="0" y="0"/>
                  </a:moveTo>
                  <a:lnTo>
                    <a:pt x="153987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691127" y="2063495"/>
              <a:ext cx="1640205" cy="925194"/>
            </a:xfrm>
            <a:custGeom>
              <a:avLst/>
              <a:gdLst/>
              <a:ahLst/>
              <a:cxnLst/>
              <a:rect l="l" t="t" r="r" b="b"/>
              <a:pathLst>
                <a:path w="1640204" h="925194">
                  <a:moveTo>
                    <a:pt x="0" y="0"/>
                  </a:moveTo>
                  <a:lnTo>
                    <a:pt x="1639824" y="925067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691127" y="3000755"/>
              <a:ext cx="1629410" cy="981710"/>
            </a:xfrm>
            <a:custGeom>
              <a:avLst/>
              <a:gdLst/>
              <a:ahLst/>
              <a:cxnLst/>
              <a:rect l="l" t="t" r="r" b="b"/>
              <a:pathLst>
                <a:path w="1629410" h="981710">
                  <a:moveTo>
                    <a:pt x="0" y="0"/>
                  </a:moveTo>
                  <a:lnTo>
                    <a:pt x="1629156" y="9814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669029" y="2989325"/>
              <a:ext cx="1629410" cy="2030095"/>
            </a:xfrm>
            <a:custGeom>
              <a:avLst/>
              <a:gdLst/>
              <a:ahLst/>
              <a:cxnLst/>
              <a:rect l="l" t="t" r="r" b="b"/>
              <a:pathLst>
                <a:path w="1629410" h="2030095">
                  <a:moveTo>
                    <a:pt x="0" y="0"/>
                  </a:moveTo>
                  <a:lnTo>
                    <a:pt x="1629156" y="2029968"/>
                  </a:lnTo>
                </a:path>
              </a:pathLst>
            </a:custGeom>
            <a:ln w="3810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732779" y="1131417"/>
            <a:ext cx="836930" cy="95631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6985" algn="ctr">
              <a:lnSpc>
                <a:spcPct val="100000"/>
              </a:lnSpc>
              <a:spcBef>
                <a:spcPts val="1360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65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696961" y="1211707"/>
            <a:ext cx="2546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80" dirty="0">
                <a:solidFill>
                  <a:srgbClr val="006600"/>
                </a:solidFill>
                <a:latin typeface="Times New Roman"/>
                <a:cs typeface="Times New Roman"/>
              </a:rPr>
              <a:t>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81602" y="2269363"/>
            <a:ext cx="8280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(2)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292600" y="3150488"/>
            <a:ext cx="836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0/10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259326" y="3930141"/>
            <a:ext cx="8369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1/01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(1)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278882" y="2057145"/>
            <a:ext cx="1652905" cy="937894"/>
            <a:chOff x="5278882" y="2057145"/>
            <a:chExt cx="1652905" cy="937894"/>
          </a:xfrm>
        </p:grpSpPr>
        <p:sp>
          <p:nvSpPr>
            <p:cNvPr id="49" name="object 49"/>
            <p:cNvSpPr/>
            <p:nvPr/>
          </p:nvSpPr>
          <p:spPr>
            <a:xfrm>
              <a:off x="5295900" y="2068067"/>
              <a:ext cx="1539875" cy="0"/>
            </a:xfrm>
            <a:custGeom>
              <a:avLst/>
              <a:gdLst/>
              <a:ahLst/>
              <a:cxnLst/>
              <a:rect l="l" t="t" r="r" b="b"/>
              <a:pathLst>
                <a:path w="1539875">
                  <a:moveTo>
                    <a:pt x="0" y="0"/>
                  </a:moveTo>
                  <a:lnTo>
                    <a:pt x="153987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285232" y="2063495"/>
              <a:ext cx="1640205" cy="925194"/>
            </a:xfrm>
            <a:custGeom>
              <a:avLst/>
              <a:gdLst/>
              <a:ahLst/>
              <a:cxnLst/>
              <a:rect l="l" t="t" r="r" b="b"/>
              <a:pathLst>
                <a:path w="1640204" h="925194">
                  <a:moveTo>
                    <a:pt x="0" y="0"/>
                  </a:moveTo>
                  <a:lnTo>
                    <a:pt x="1639823" y="925067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168902" y="1263904"/>
            <a:ext cx="836930" cy="82359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840"/>
              </a:spcBef>
            </a:pP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000" dirty="0">
                <a:latin typeface="Times New Roman"/>
                <a:cs typeface="Times New Roman"/>
              </a:rPr>
              <a:t>0/00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(2)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719953" y="2280285"/>
            <a:ext cx="82676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1/11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(3)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251703" y="2995993"/>
            <a:ext cx="1690370" cy="2038350"/>
            <a:chOff x="5251703" y="2995993"/>
            <a:chExt cx="1690370" cy="2038350"/>
          </a:xfrm>
        </p:grpSpPr>
        <p:sp>
          <p:nvSpPr>
            <p:cNvPr id="54" name="object 54"/>
            <p:cNvSpPr/>
            <p:nvPr/>
          </p:nvSpPr>
          <p:spPr>
            <a:xfrm>
              <a:off x="5270753" y="3976877"/>
              <a:ext cx="1628139" cy="1026160"/>
            </a:xfrm>
            <a:custGeom>
              <a:avLst/>
              <a:gdLst/>
              <a:ahLst/>
              <a:cxnLst/>
              <a:rect l="l" t="t" r="r" b="b"/>
              <a:pathLst>
                <a:path w="1628140" h="1026160">
                  <a:moveTo>
                    <a:pt x="0" y="1025652"/>
                  </a:moveTo>
                  <a:lnTo>
                    <a:pt x="1627631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271515" y="3000755"/>
              <a:ext cx="1666239" cy="2028825"/>
            </a:xfrm>
            <a:custGeom>
              <a:avLst/>
              <a:gdLst/>
              <a:ahLst/>
              <a:cxnLst/>
              <a:rect l="l" t="t" r="r" b="b"/>
              <a:pathLst>
                <a:path w="1666240" h="2028825">
                  <a:moveTo>
                    <a:pt x="36575" y="0"/>
                  </a:moveTo>
                  <a:lnTo>
                    <a:pt x="1665732" y="2028444"/>
                  </a:lnTo>
                </a:path>
                <a:path w="1666240" h="2028825">
                  <a:moveTo>
                    <a:pt x="0" y="2002536"/>
                  </a:moveTo>
                  <a:lnTo>
                    <a:pt x="1594104" y="2002536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5524753" y="4317619"/>
            <a:ext cx="1115695" cy="8267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0/01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3000" spc="-37" baseline="6944" dirty="0">
                <a:latin typeface="Times New Roman"/>
                <a:cs typeface="Times New Roman"/>
              </a:rPr>
              <a:t>(1)</a:t>
            </a:r>
            <a:endParaRPr sz="3000" baseline="6944">
              <a:latin typeface="Times New Roman"/>
              <a:cs typeface="Times New Roman"/>
            </a:endParaRPr>
          </a:p>
          <a:p>
            <a:pPr marL="298450">
              <a:lnSpc>
                <a:spcPct val="100000"/>
              </a:lnSpc>
              <a:spcBef>
                <a:spcPts val="1500"/>
              </a:spcBef>
            </a:pPr>
            <a:r>
              <a:rPr sz="2000" dirty="0">
                <a:latin typeface="Times New Roman"/>
                <a:cs typeface="Times New Roman"/>
              </a:rPr>
              <a:t>1/10</a:t>
            </a:r>
            <a:r>
              <a:rPr sz="2000" spc="-280" dirty="0">
                <a:latin typeface="Times New Roman"/>
                <a:cs typeface="Times New Roman"/>
              </a:rPr>
              <a:t> </a:t>
            </a:r>
            <a:r>
              <a:rPr sz="3000" spc="-37" baseline="6944" dirty="0">
                <a:latin typeface="Times New Roman"/>
                <a:cs typeface="Times New Roman"/>
              </a:rPr>
              <a:t>(3)</a:t>
            </a:r>
            <a:endParaRPr sz="3000" baseline="6944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910578" y="2004822"/>
            <a:ext cx="1617345" cy="1927860"/>
          </a:xfrm>
          <a:custGeom>
            <a:avLst/>
            <a:gdLst/>
            <a:ahLst/>
            <a:cxnLst/>
            <a:rect l="l" t="t" r="r" b="b"/>
            <a:pathLst>
              <a:path w="1617345" h="1927860">
                <a:moveTo>
                  <a:pt x="0" y="1927859"/>
                </a:moveTo>
                <a:lnTo>
                  <a:pt x="1616964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415910" y="2804287"/>
            <a:ext cx="7772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Times New Roman"/>
                <a:cs typeface="Times New Roman"/>
              </a:rPr>
              <a:t>0/11</a:t>
            </a:r>
            <a:r>
              <a:rPr sz="3000" spc="-15" baseline="5555" dirty="0">
                <a:latin typeface="Times New Roman"/>
                <a:cs typeface="Times New Roman"/>
              </a:rPr>
              <a:t>(1)</a:t>
            </a:r>
            <a:endParaRPr sz="3000" baseline="5555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946392" y="2042160"/>
            <a:ext cx="1640205" cy="925194"/>
          </a:xfrm>
          <a:custGeom>
            <a:avLst/>
            <a:gdLst/>
            <a:ahLst/>
            <a:cxnLst/>
            <a:rect l="l" t="t" r="r" b="b"/>
            <a:pathLst>
              <a:path w="1640204" h="925194">
                <a:moveTo>
                  <a:pt x="0" y="0"/>
                </a:moveTo>
                <a:lnTo>
                  <a:pt x="1639824" y="925067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148830" y="2100529"/>
            <a:ext cx="7588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Times New Roman"/>
                <a:cs typeface="Times New Roman"/>
              </a:rPr>
              <a:t>1/11</a:t>
            </a:r>
            <a:r>
              <a:rPr sz="3000" spc="-15" baseline="4166" dirty="0">
                <a:latin typeface="Times New Roman"/>
                <a:cs typeface="Times New Roman"/>
              </a:rPr>
              <a:t>(3)</a:t>
            </a:r>
            <a:endParaRPr sz="3000" baseline="4166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804784" y="3885691"/>
            <a:ext cx="805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0/01</a:t>
            </a:r>
            <a:r>
              <a:rPr sz="2000" spc="-270" dirty="0">
                <a:latin typeface="Times New Roman"/>
                <a:cs typeface="Times New Roman"/>
              </a:rPr>
              <a:t> </a:t>
            </a:r>
            <a:r>
              <a:rPr sz="3000" spc="-37" baseline="4166" dirty="0">
                <a:latin typeface="Times New Roman"/>
                <a:cs typeface="Times New Roman"/>
              </a:rPr>
              <a:t>(3)</a:t>
            </a:r>
            <a:endParaRPr sz="3000" baseline="4166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830568" y="4787646"/>
            <a:ext cx="206311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124585" algn="l"/>
              </a:tabLst>
            </a:pPr>
            <a:r>
              <a:rPr sz="2000" strike="sngStrike" dirty="0">
                <a:latin typeface="Times New Roman"/>
                <a:cs typeface="Times New Roman"/>
              </a:rPr>
              <a:t>	1/01</a:t>
            </a:r>
            <a:r>
              <a:rPr sz="2000" strike="sngStrike" spc="200" dirty="0">
                <a:latin typeface="Times New Roman"/>
                <a:cs typeface="Times New Roman"/>
              </a:rPr>
              <a:t> </a:t>
            </a:r>
            <a:r>
              <a:rPr sz="2000" strike="noStrike" spc="-35" dirty="0">
                <a:latin typeface="Times New Roman"/>
                <a:cs typeface="Times New Roman"/>
              </a:rPr>
              <a:t> </a:t>
            </a:r>
            <a:r>
              <a:rPr sz="3000" strike="noStrike" spc="-37" baseline="-8333" dirty="0">
                <a:latin typeface="Times New Roman"/>
                <a:cs typeface="Times New Roman"/>
              </a:rPr>
              <a:t>(3)</a:t>
            </a:r>
            <a:endParaRPr sz="3000" baseline="-8333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295900" y="2988564"/>
            <a:ext cx="1629410" cy="981710"/>
          </a:xfrm>
          <a:custGeom>
            <a:avLst/>
            <a:gdLst/>
            <a:ahLst/>
            <a:cxnLst/>
            <a:rect l="l" t="t" r="r" b="b"/>
            <a:pathLst>
              <a:path w="1629409" h="981710">
                <a:moveTo>
                  <a:pt x="0" y="0"/>
                </a:moveTo>
                <a:lnTo>
                  <a:pt x="1629155" y="98145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5699252" y="3139567"/>
            <a:ext cx="882650" cy="584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9695">
              <a:lnSpc>
                <a:spcPts val="2200"/>
              </a:lnSpc>
              <a:spcBef>
                <a:spcPts val="105"/>
              </a:spcBef>
            </a:pPr>
            <a:r>
              <a:rPr sz="2000" spc="-10" dirty="0">
                <a:latin typeface="Times New Roman"/>
                <a:cs typeface="Times New Roman"/>
              </a:rPr>
              <a:t>0/10</a:t>
            </a:r>
            <a:r>
              <a:rPr sz="3000" spc="-15" baseline="2777" dirty="0">
                <a:latin typeface="Times New Roman"/>
                <a:cs typeface="Times New Roman"/>
              </a:rPr>
              <a:t>(4)</a:t>
            </a:r>
            <a:endParaRPr sz="3000" baseline="2777">
              <a:latin typeface="Times New Roman"/>
              <a:cs typeface="Times New Roman"/>
            </a:endParaRPr>
          </a:p>
          <a:p>
            <a:pPr marL="12700">
              <a:lnSpc>
                <a:spcPts val="2200"/>
              </a:lnSpc>
            </a:pPr>
            <a:r>
              <a:rPr sz="2000" spc="-10" dirty="0">
                <a:latin typeface="Times New Roman"/>
                <a:cs typeface="Times New Roman"/>
              </a:rPr>
              <a:t>1/01</a:t>
            </a:r>
            <a:r>
              <a:rPr sz="3000" spc="-15" baseline="4166" dirty="0">
                <a:latin typeface="Times New Roman"/>
                <a:cs typeface="Times New Roman"/>
              </a:rPr>
              <a:t>(2)</a:t>
            </a:r>
            <a:endParaRPr sz="3000" baseline="4166">
              <a:latin typeface="Times New Roman"/>
              <a:cs typeface="Times New Roman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6864095" y="3965447"/>
            <a:ext cx="1694814" cy="1035050"/>
            <a:chOff x="6864095" y="3965447"/>
            <a:chExt cx="1694814" cy="1035050"/>
          </a:xfrm>
        </p:grpSpPr>
        <p:sp>
          <p:nvSpPr>
            <p:cNvPr id="66" name="object 66"/>
            <p:cNvSpPr/>
            <p:nvPr/>
          </p:nvSpPr>
          <p:spPr>
            <a:xfrm>
              <a:off x="6886955" y="499109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4572"/>
                  </a:moveTo>
                  <a:lnTo>
                    <a:pt x="1339" y="1339"/>
                  </a:lnTo>
                  <a:lnTo>
                    <a:pt x="4572" y="0"/>
                  </a:lnTo>
                  <a:lnTo>
                    <a:pt x="7804" y="1339"/>
                  </a:lnTo>
                  <a:lnTo>
                    <a:pt x="9144" y="4572"/>
                  </a:lnTo>
                  <a:lnTo>
                    <a:pt x="7804" y="7804"/>
                  </a:lnTo>
                  <a:lnTo>
                    <a:pt x="4572" y="9144"/>
                  </a:lnTo>
                  <a:lnTo>
                    <a:pt x="1339" y="7804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868667" y="3970019"/>
              <a:ext cx="1685925" cy="1026160"/>
            </a:xfrm>
            <a:custGeom>
              <a:avLst/>
              <a:gdLst/>
              <a:ahLst/>
              <a:cxnLst/>
              <a:rect l="l" t="t" r="r" b="b"/>
              <a:pathLst>
                <a:path w="1685925" h="1026160">
                  <a:moveTo>
                    <a:pt x="0" y="1025651"/>
                  </a:moveTo>
                  <a:lnTo>
                    <a:pt x="168554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3323844" y="5661659"/>
            <a:ext cx="2862580" cy="396240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latin typeface="Times New Roman"/>
                <a:cs typeface="Times New Roman"/>
              </a:rPr>
              <a:t>Output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decoder: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1 1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6131"/>
            <a:ext cx="5273040" cy="222059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Introduction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Source</a:t>
            </a:r>
            <a:r>
              <a:rPr sz="2400" b="1" spc="-5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Coding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Channel</a:t>
            </a:r>
            <a:r>
              <a:rPr sz="2400" b="1" spc="-2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Coding:</a:t>
            </a:r>
            <a:r>
              <a:rPr sz="2400" b="1" spc="-2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Linear</a:t>
            </a:r>
            <a:r>
              <a:rPr sz="2400" b="1" spc="-4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Block</a:t>
            </a:r>
            <a:r>
              <a:rPr sz="2400" b="1" spc="-4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B1B1B1"/>
                </a:solidFill>
                <a:latin typeface="Times New Roman"/>
                <a:cs typeface="Times New Roman"/>
              </a:rPr>
              <a:t>Code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Channel</a:t>
            </a:r>
            <a:r>
              <a:rPr sz="2400" b="1" spc="-3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Coding:</a:t>
            </a:r>
            <a:r>
              <a:rPr sz="2400" b="1" spc="-3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Convolutional</a:t>
            </a:r>
            <a:r>
              <a:rPr sz="2400" b="1" spc="-5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B1B1B1"/>
                </a:solidFill>
                <a:latin typeface="Times New Roman"/>
                <a:cs typeface="Times New Roman"/>
              </a:rPr>
              <a:t>Code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Interleaving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INTERLEAVING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465695" cy="48761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Motivation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fading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channel,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error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usually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occurs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burst: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sequence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consecutive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error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bits.</a:t>
            </a:r>
            <a:endParaRPr sz="1800">
              <a:latin typeface="Times New Roman"/>
              <a:cs typeface="Times New Roman"/>
            </a:endParaRPr>
          </a:p>
          <a:p>
            <a:pPr marL="756285" marR="144780" lvl="1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Some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scheme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only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correct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few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error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5" dirty="0">
                <a:latin typeface="Times New Roman"/>
                <a:cs typeface="Times New Roman"/>
              </a:rPr>
              <a:t> one </a:t>
            </a:r>
            <a:r>
              <a:rPr sz="1800" spc="-10" dirty="0">
                <a:latin typeface="Times New Roman"/>
                <a:cs typeface="Times New Roman"/>
              </a:rPr>
              <a:t>block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(5,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2)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linear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block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correct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only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error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10" dirty="0">
                <a:latin typeface="Times New Roman"/>
                <a:cs typeface="Times New Roman"/>
              </a:rPr>
              <a:t> block.</a:t>
            </a:r>
            <a:endParaRPr sz="1800">
              <a:latin typeface="Times New Roman"/>
              <a:cs typeface="Times New Roman"/>
            </a:endParaRPr>
          </a:p>
          <a:p>
            <a:pPr marL="756285" marR="491490" lvl="1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What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number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error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block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exceeds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correction </a:t>
            </a:r>
            <a:r>
              <a:rPr sz="1800" dirty="0">
                <a:latin typeface="Times New Roman"/>
                <a:cs typeface="Times New Roman"/>
              </a:rPr>
              <a:t>ability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code?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Solution: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interleaving!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Interleaving</a:t>
            </a:r>
            <a:endParaRPr sz="2000">
              <a:latin typeface="Times New Roman"/>
              <a:cs typeface="Times New Roman"/>
            </a:endParaRPr>
          </a:p>
          <a:p>
            <a:pPr marL="756285" marR="676910" lvl="1" indent="-287020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Spread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codeword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such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undergoing </a:t>
            </a:r>
            <a:r>
              <a:rPr sz="1800" dirty="0">
                <a:latin typeface="Times New Roman"/>
                <a:cs typeface="Times New Roman"/>
              </a:rPr>
              <a:t>independent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fading.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Two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kinds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interleaver: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block </a:t>
            </a:r>
            <a:r>
              <a:rPr sz="1800" spc="-10" dirty="0">
                <a:latin typeface="Times New Roman"/>
                <a:cs typeface="Times New Roman"/>
              </a:rPr>
              <a:t>interleaving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Convolutional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interleaving.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INTERLEAVING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77367" y="3055210"/>
            <a:ext cx="7406640" cy="150495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90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Block</a:t>
            </a:r>
            <a:r>
              <a:rPr sz="24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interleaving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Spread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encoded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rectangular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matrix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i="1" dirty="0">
                <a:latin typeface="Times New Roman"/>
                <a:cs typeface="Times New Roman"/>
              </a:rPr>
              <a:t>m </a:t>
            </a:r>
            <a:r>
              <a:rPr sz="2000" dirty="0">
                <a:latin typeface="Times New Roman"/>
                <a:cs typeface="Times New Roman"/>
              </a:rPr>
              <a:t>row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spc="-50" dirty="0"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columns.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matrix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filled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row-</a:t>
            </a:r>
            <a:r>
              <a:rPr sz="2000" spc="-20" dirty="0">
                <a:latin typeface="Times New Roman"/>
                <a:cs typeface="Times New Roman"/>
              </a:rPr>
              <a:t>wise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1817" y="4594986"/>
            <a:ext cx="1149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Times New Roman"/>
                <a:cs typeface="Times New Roman"/>
              </a:rPr>
              <a:t>•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4567" y="5326481"/>
            <a:ext cx="38652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matrix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 readout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column-</a:t>
            </a:r>
            <a:r>
              <a:rPr sz="2000" spc="-20" dirty="0">
                <a:latin typeface="Times New Roman"/>
                <a:cs typeface="Times New Roman"/>
              </a:rPr>
              <a:t>wise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60318" y="4486635"/>
            <a:ext cx="3121660" cy="694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>
              <a:lnSpc>
                <a:spcPct val="128899"/>
              </a:lnSpc>
              <a:spcBef>
                <a:spcPts val="95"/>
              </a:spcBef>
            </a:pPr>
            <a:r>
              <a:rPr sz="1700" i="1" dirty="0">
                <a:latin typeface="Times New Roman"/>
                <a:cs typeface="Times New Roman"/>
              </a:rPr>
              <a:t>b</a:t>
            </a:r>
            <a:r>
              <a:rPr sz="1500" baseline="-25000" dirty="0">
                <a:latin typeface="Times New Roman"/>
                <a:cs typeface="Times New Roman"/>
              </a:rPr>
              <a:t>1</a:t>
            </a:r>
            <a:r>
              <a:rPr sz="1500" spc="82" baseline="-25000" dirty="0">
                <a:latin typeface="Times New Roman"/>
                <a:cs typeface="Times New Roman"/>
              </a:rPr>
              <a:t> </a:t>
            </a:r>
            <a:r>
              <a:rPr sz="1700" spc="50" dirty="0">
                <a:latin typeface="Symbol"/>
                <a:cs typeface="Symbol"/>
              </a:rPr>
              <a:t></a:t>
            </a:r>
            <a:r>
              <a:rPr sz="1700" spc="-120" dirty="0">
                <a:latin typeface="Times New Roman"/>
                <a:cs typeface="Times New Roman"/>
              </a:rPr>
              <a:t> </a:t>
            </a:r>
            <a:r>
              <a:rPr sz="1700" spc="-40" dirty="0">
                <a:latin typeface="Times New Roman"/>
                <a:cs typeface="Times New Roman"/>
              </a:rPr>
              <a:t>(1,1),</a:t>
            </a:r>
            <a:r>
              <a:rPr sz="1700" i="1" spc="-40" dirty="0">
                <a:latin typeface="Times New Roman"/>
                <a:cs typeface="Times New Roman"/>
              </a:rPr>
              <a:t>b</a:t>
            </a:r>
            <a:r>
              <a:rPr sz="1500" spc="-60" baseline="-25000" dirty="0">
                <a:latin typeface="Times New Roman"/>
                <a:cs typeface="Times New Roman"/>
              </a:rPr>
              <a:t>2</a:t>
            </a:r>
            <a:r>
              <a:rPr sz="1500" spc="352" baseline="-25000" dirty="0">
                <a:latin typeface="Times New Roman"/>
                <a:cs typeface="Times New Roman"/>
              </a:rPr>
              <a:t> </a:t>
            </a:r>
            <a:r>
              <a:rPr sz="1700" spc="50" dirty="0">
                <a:latin typeface="Symbol"/>
                <a:cs typeface="Symbol"/>
              </a:rPr>
              <a:t></a:t>
            </a:r>
            <a:r>
              <a:rPr sz="1700" spc="-120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Times New Roman"/>
                <a:cs typeface="Times New Roman"/>
              </a:rPr>
              <a:t>(1,2),</a:t>
            </a:r>
            <a:r>
              <a:rPr sz="1700" spc="-25" dirty="0">
                <a:latin typeface="Segoe UI Symbol"/>
                <a:cs typeface="Segoe UI Symbol"/>
              </a:rPr>
              <a:t></a:t>
            </a:r>
            <a:r>
              <a:rPr sz="1700" spc="-25" dirty="0">
                <a:latin typeface="Times New Roman"/>
                <a:cs typeface="Times New Roman"/>
              </a:rPr>
              <a:t>,</a:t>
            </a:r>
            <a:r>
              <a:rPr sz="1700" spc="-27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b</a:t>
            </a:r>
            <a:r>
              <a:rPr sz="1500" i="1" baseline="-25000" dirty="0">
                <a:latin typeface="Times New Roman"/>
                <a:cs typeface="Times New Roman"/>
              </a:rPr>
              <a:t>n</a:t>
            </a:r>
            <a:r>
              <a:rPr sz="1500" i="1" spc="367" baseline="-25000" dirty="0">
                <a:latin typeface="Times New Roman"/>
                <a:cs typeface="Times New Roman"/>
              </a:rPr>
              <a:t> </a:t>
            </a:r>
            <a:r>
              <a:rPr sz="1700" spc="50" dirty="0">
                <a:latin typeface="Symbol"/>
                <a:cs typeface="Symbol"/>
              </a:rPr>
              <a:t></a:t>
            </a:r>
            <a:r>
              <a:rPr sz="1700" spc="-114" dirty="0">
                <a:latin typeface="Times New Roman"/>
                <a:cs typeface="Times New Roman"/>
              </a:rPr>
              <a:t> </a:t>
            </a:r>
            <a:r>
              <a:rPr sz="1700" spc="-100" dirty="0">
                <a:latin typeface="Times New Roman"/>
                <a:cs typeface="Times New Roman"/>
              </a:rPr>
              <a:t>(1,</a:t>
            </a:r>
            <a:r>
              <a:rPr sz="1700" spc="-220" dirty="0">
                <a:latin typeface="Times New Roman"/>
                <a:cs typeface="Times New Roman"/>
              </a:rPr>
              <a:t> </a:t>
            </a:r>
            <a:r>
              <a:rPr sz="1700" i="1" spc="-25" dirty="0">
                <a:latin typeface="Times New Roman"/>
                <a:cs typeface="Times New Roman"/>
              </a:rPr>
              <a:t>n</a:t>
            </a:r>
            <a:r>
              <a:rPr sz="1700" spc="-25" dirty="0">
                <a:latin typeface="Times New Roman"/>
                <a:cs typeface="Times New Roman"/>
              </a:rPr>
              <a:t>) </a:t>
            </a:r>
            <a:r>
              <a:rPr sz="1700" i="1" dirty="0">
                <a:latin typeface="Times New Roman"/>
                <a:cs typeface="Times New Roman"/>
              </a:rPr>
              <a:t>b</a:t>
            </a:r>
            <a:r>
              <a:rPr sz="1500" i="1" baseline="-25000" dirty="0">
                <a:latin typeface="Times New Roman"/>
                <a:cs typeface="Times New Roman"/>
              </a:rPr>
              <a:t>n</a:t>
            </a:r>
            <a:r>
              <a:rPr sz="1500" baseline="-25000" dirty="0">
                <a:latin typeface="Symbol"/>
                <a:cs typeface="Symbol"/>
              </a:rPr>
              <a:t></a:t>
            </a:r>
            <a:r>
              <a:rPr sz="1500" baseline="-25000" dirty="0">
                <a:latin typeface="Times New Roman"/>
                <a:cs typeface="Times New Roman"/>
              </a:rPr>
              <a:t>1</a:t>
            </a:r>
            <a:r>
              <a:rPr sz="1500" spc="352" baseline="-25000" dirty="0">
                <a:latin typeface="Times New Roman"/>
                <a:cs typeface="Times New Roman"/>
              </a:rPr>
              <a:t> </a:t>
            </a:r>
            <a:r>
              <a:rPr sz="1700" spc="50" dirty="0">
                <a:latin typeface="Symbol"/>
                <a:cs typeface="Symbol"/>
              </a:rPr>
              <a:t></a:t>
            </a:r>
            <a:r>
              <a:rPr sz="1700" spc="-95" dirty="0">
                <a:latin typeface="Times New Roman"/>
                <a:cs typeface="Times New Roman"/>
              </a:rPr>
              <a:t> </a:t>
            </a:r>
            <a:r>
              <a:rPr sz="1700" spc="-30" dirty="0">
                <a:latin typeface="Times New Roman"/>
                <a:cs typeface="Times New Roman"/>
              </a:rPr>
              <a:t>(2,1),</a:t>
            </a:r>
            <a:r>
              <a:rPr sz="1700" spc="-30" dirty="0">
                <a:latin typeface="Segoe UI Symbol"/>
                <a:cs typeface="Segoe UI Symbol"/>
              </a:rPr>
              <a:t></a:t>
            </a:r>
            <a:r>
              <a:rPr sz="1700" spc="-30" dirty="0">
                <a:latin typeface="Times New Roman"/>
                <a:cs typeface="Times New Roman"/>
              </a:rPr>
              <a:t>,</a:t>
            </a:r>
            <a:r>
              <a:rPr sz="1700" spc="-26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b</a:t>
            </a:r>
            <a:r>
              <a:rPr sz="1500" baseline="-25000" dirty="0">
                <a:latin typeface="Times New Roman"/>
                <a:cs typeface="Times New Roman"/>
              </a:rPr>
              <a:t>2</a:t>
            </a:r>
            <a:r>
              <a:rPr sz="1500" i="1" baseline="-25000" dirty="0">
                <a:latin typeface="Times New Roman"/>
                <a:cs typeface="Times New Roman"/>
              </a:rPr>
              <a:t>n</a:t>
            </a:r>
            <a:r>
              <a:rPr sz="1500" i="1" spc="509" baseline="-25000" dirty="0">
                <a:latin typeface="Times New Roman"/>
                <a:cs typeface="Times New Roman"/>
              </a:rPr>
              <a:t> </a:t>
            </a:r>
            <a:r>
              <a:rPr sz="1700" spc="50" dirty="0">
                <a:latin typeface="Symbol"/>
                <a:cs typeface="Symbol"/>
              </a:rPr>
              <a:t></a:t>
            </a:r>
            <a:r>
              <a:rPr sz="1700" spc="-10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(2,</a:t>
            </a:r>
            <a:r>
              <a:rPr sz="1700" spc="-200" dirty="0">
                <a:latin typeface="Times New Roman"/>
                <a:cs typeface="Times New Roman"/>
              </a:rPr>
              <a:t> </a:t>
            </a:r>
            <a:r>
              <a:rPr sz="1700" i="1" spc="-25" dirty="0">
                <a:latin typeface="Times New Roman"/>
                <a:cs typeface="Times New Roman"/>
              </a:rPr>
              <a:t>n</a:t>
            </a:r>
            <a:r>
              <a:rPr sz="1700" spc="-25" dirty="0">
                <a:latin typeface="Times New Roman"/>
                <a:cs typeface="Times New Roman"/>
              </a:rPr>
              <a:t>)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5423" y="1338072"/>
            <a:ext cx="1282065" cy="515620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30504">
              <a:lnSpc>
                <a:spcPts val="1970"/>
              </a:lnSpc>
            </a:pPr>
            <a:r>
              <a:rPr sz="1800" spc="-10" dirty="0">
                <a:latin typeface="Times New Roman"/>
                <a:cs typeface="Times New Roman"/>
              </a:rPr>
              <a:t>Channel</a:t>
            </a:r>
            <a:endParaRPr sz="1800">
              <a:latin typeface="Times New Roman"/>
              <a:cs typeface="Times New Roman"/>
            </a:endParaRPr>
          </a:p>
          <a:p>
            <a:pPr marL="328295">
              <a:lnSpc>
                <a:spcPts val="2085"/>
              </a:lnSpc>
            </a:pPr>
            <a:r>
              <a:rPr sz="1800" spc="-10" dirty="0">
                <a:latin typeface="Times New Roman"/>
                <a:cs typeface="Times New Roman"/>
              </a:rPr>
              <a:t>coding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77083" y="1360932"/>
            <a:ext cx="1405255" cy="513715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112395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885"/>
              </a:spcBef>
            </a:pPr>
            <a:r>
              <a:rPr sz="1800" spc="-10" dirty="0">
                <a:latin typeface="Times New Roman"/>
                <a:cs typeface="Times New Roman"/>
              </a:rPr>
              <a:t>Interleaving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03064" y="1382267"/>
            <a:ext cx="1393190" cy="515620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113030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890"/>
              </a:spcBef>
            </a:pPr>
            <a:r>
              <a:rPr sz="1800" spc="-10" dirty="0">
                <a:latin typeface="Times New Roman"/>
                <a:cs typeface="Times New Roman"/>
              </a:rPr>
              <a:t>Modulation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14616" y="1371600"/>
            <a:ext cx="1160145" cy="515620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112395" rIns="0" bIns="0" rtlCol="0">
            <a:spAutoFit/>
          </a:bodyPr>
          <a:lstStyle/>
          <a:p>
            <a:pPr marL="198755">
              <a:lnSpc>
                <a:spcPct val="100000"/>
              </a:lnSpc>
              <a:spcBef>
                <a:spcPts val="885"/>
              </a:spcBef>
            </a:pPr>
            <a:r>
              <a:rPr sz="1800" spc="-10" dirty="0">
                <a:latin typeface="Times New Roman"/>
                <a:cs typeface="Times New Roman"/>
              </a:rPr>
              <a:t>Channel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06111" y="2363723"/>
            <a:ext cx="1416050" cy="525780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11811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930"/>
              </a:spcBef>
            </a:pPr>
            <a:r>
              <a:rPr sz="1800" spc="-10" dirty="0">
                <a:latin typeface="Times New Roman"/>
                <a:cs typeface="Times New Roman"/>
              </a:rPr>
              <a:t>demodulation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54223" y="2353055"/>
            <a:ext cx="1493520" cy="513715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112395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885"/>
              </a:spcBef>
            </a:pPr>
            <a:r>
              <a:rPr sz="1800" spc="-10" dirty="0">
                <a:latin typeface="Times New Roman"/>
                <a:cs typeface="Times New Roman"/>
              </a:rPr>
              <a:t>Deinterleaving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8951" y="2353055"/>
            <a:ext cx="1282065" cy="513715"/>
          </a:xfrm>
          <a:prstGeom prst="rect">
            <a:avLst/>
          </a:prstGeom>
          <a:solidFill>
            <a:srgbClr val="00CC99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30504">
              <a:lnSpc>
                <a:spcPts val="1970"/>
              </a:lnSpc>
            </a:pPr>
            <a:r>
              <a:rPr sz="1800" spc="-10" dirty="0">
                <a:latin typeface="Times New Roman"/>
                <a:cs typeface="Times New Roman"/>
              </a:rPr>
              <a:t>Channel</a:t>
            </a:r>
            <a:endParaRPr sz="1800">
              <a:latin typeface="Times New Roman"/>
              <a:cs typeface="Times New Roman"/>
            </a:endParaRPr>
          </a:p>
          <a:p>
            <a:pPr marL="195580">
              <a:lnSpc>
                <a:spcPts val="2075"/>
              </a:lnSpc>
            </a:pPr>
            <a:r>
              <a:rPr sz="1800" spc="-10" dirty="0">
                <a:latin typeface="Times New Roman"/>
                <a:cs typeface="Times New Roman"/>
              </a:rPr>
              <a:t>Decoding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07107" y="1578863"/>
            <a:ext cx="558165" cy="76200"/>
          </a:xfrm>
          <a:custGeom>
            <a:avLst/>
            <a:gdLst/>
            <a:ahLst/>
            <a:cxnLst/>
            <a:rect l="l" t="t" r="r" b="b"/>
            <a:pathLst>
              <a:path w="558164" h="76200">
                <a:moveTo>
                  <a:pt x="481584" y="0"/>
                </a:moveTo>
                <a:lnTo>
                  <a:pt x="481584" y="76200"/>
                </a:lnTo>
                <a:lnTo>
                  <a:pt x="545084" y="44450"/>
                </a:lnTo>
                <a:lnTo>
                  <a:pt x="494284" y="44450"/>
                </a:lnTo>
                <a:lnTo>
                  <a:pt x="494284" y="31750"/>
                </a:lnTo>
                <a:lnTo>
                  <a:pt x="545084" y="31750"/>
                </a:lnTo>
                <a:lnTo>
                  <a:pt x="481584" y="0"/>
                </a:lnTo>
                <a:close/>
              </a:path>
              <a:path w="558164" h="76200">
                <a:moveTo>
                  <a:pt x="481584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81584" y="44450"/>
                </a:lnTo>
                <a:lnTo>
                  <a:pt x="481584" y="31750"/>
                </a:lnTo>
                <a:close/>
              </a:path>
              <a:path w="558164" h="76200">
                <a:moveTo>
                  <a:pt x="545084" y="31750"/>
                </a:moveTo>
                <a:lnTo>
                  <a:pt x="494284" y="31750"/>
                </a:lnTo>
                <a:lnTo>
                  <a:pt x="494284" y="44450"/>
                </a:lnTo>
                <a:lnTo>
                  <a:pt x="545084" y="44450"/>
                </a:lnTo>
                <a:lnTo>
                  <a:pt x="557784" y="38100"/>
                </a:lnTo>
                <a:lnTo>
                  <a:pt x="545084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91355" y="1578863"/>
            <a:ext cx="725805" cy="76200"/>
          </a:xfrm>
          <a:custGeom>
            <a:avLst/>
            <a:gdLst/>
            <a:ahLst/>
            <a:cxnLst/>
            <a:rect l="l" t="t" r="r" b="b"/>
            <a:pathLst>
              <a:path w="725804" h="76200">
                <a:moveTo>
                  <a:pt x="649224" y="0"/>
                </a:moveTo>
                <a:lnTo>
                  <a:pt x="649224" y="76200"/>
                </a:lnTo>
                <a:lnTo>
                  <a:pt x="712724" y="44450"/>
                </a:lnTo>
                <a:lnTo>
                  <a:pt x="661924" y="44450"/>
                </a:lnTo>
                <a:lnTo>
                  <a:pt x="661924" y="31750"/>
                </a:lnTo>
                <a:lnTo>
                  <a:pt x="712724" y="31750"/>
                </a:lnTo>
                <a:lnTo>
                  <a:pt x="649224" y="0"/>
                </a:lnTo>
                <a:close/>
              </a:path>
              <a:path w="725804" h="76200">
                <a:moveTo>
                  <a:pt x="649224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49224" y="44450"/>
                </a:lnTo>
                <a:lnTo>
                  <a:pt x="649224" y="31750"/>
                </a:lnTo>
                <a:close/>
              </a:path>
              <a:path w="725804" h="76200">
                <a:moveTo>
                  <a:pt x="712724" y="31750"/>
                </a:moveTo>
                <a:lnTo>
                  <a:pt x="661924" y="31750"/>
                </a:lnTo>
                <a:lnTo>
                  <a:pt x="661924" y="44450"/>
                </a:lnTo>
                <a:lnTo>
                  <a:pt x="712724" y="44450"/>
                </a:lnTo>
                <a:lnTo>
                  <a:pt x="725424" y="38100"/>
                </a:lnTo>
                <a:lnTo>
                  <a:pt x="712724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09715" y="1601724"/>
            <a:ext cx="1127760" cy="76200"/>
          </a:xfrm>
          <a:custGeom>
            <a:avLst/>
            <a:gdLst/>
            <a:ahLst/>
            <a:cxnLst/>
            <a:rect l="l" t="t" r="r" b="b"/>
            <a:pathLst>
              <a:path w="1127759" h="76200">
                <a:moveTo>
                  <a:pt x="1051560" y="0"/>
                </a:moveTo>
                <a:lnTo>
                  <a:pt x="1051560" y="76200"/>
                </a:lnTo>
                <a:lnTo>
                  <a:pt x="1115060" y="44450"/>
                </a:lnTo>
                <a:lnTo>
                  <a:pt x="1064260" y="44450"/>
                </a:lnTo>
                <a:lnTo>
                  <a:pt x="1064260" y="31750"/>
                </a:lnTo>
                <a:lnTo>
                  <a:pt x="1115060" y="31750"/>
                </a:lnTo>
                <a:lnTo>
                  <a:pt x="1051560" y="0"/>
                </a:lnTo>
                <a:close/>
              </a:path>
              <a:path w="1127759" h="76200">
                <a:moveTo>
                  <a:pt x="105156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051560" y="44450"/>
                </a:lnTo>
                <a:lnTo>
                  <a:pt x="1051560" y="31750"/>
                </a:lnTo>
                <a:close/>
              </a:path>
              <a:path w="1127759" h="76200">
                <a:moveTo>
                  <a:pt x="1115060" y="31750"/>
                </a:moveTo>
                <a:lnTo>
                  <a:pt x="1064260" y="31750"/>
                </a:lnTo>
                <a:lnTo>
                  <a:pt x="1064260" y="44450"/>
                </a:lnTo>
                <a:lnTo>
                  <a:pt x="1115060" y="44450"/>
                </a:lnTo>
                <a:lnTo>
                  <a:pt x="1127760" y="38100"/>
                </a:lnTo>
                <a:lnTo>
                  <a:pt x="111506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21908" y="1886711"/>
            <a:ext cx="1679575" cy="779780"/>
          </a:xfrm>
          <a:custGeom>
            <a:avLst/>
            <a:gdLst/>
            <a:ahLst/>
            <a:cxnLst/>
            <a:rect l="l" t="t" r="r" b="b"/>
            <a:pathLst>
              <a:path w="1679575" h="779780">
                <a:moveTo>
                  <a:pt x="76200" y="703199"/>
                </a:moveTo>
                <a:lnTo>
                  <a:pt x="0" y="741299"/>
                </a:lnTo>
                <a:lnTo>
                  <a:pt x="76200" y="779399"/>
                </a:lnTo>
                <a:lnTo>
                  <a:pt x="76200" y="747649"/>
                </a:lnTo>
                <a:lnTo>
                  <a:pt x="63500" y="747649"/>
                </a:lnTo>
                <a:lnTo>
                  <a:pt x="63500" y="734949"/>
                </a:lnTo>
                <a:lnTo>
                  <a:pt x="76200" y="734949"/>
                </a:lnTo>
                <a:lnTo>
                  <a:pt x="76200" y="703199"/>
                </a:lnTo>
                <a:close/>
              </a:path>
              <a:path w="1679575" h="779780">
                <a:moveTo>
                  <a:pt x="76200" y="734949"/>
                </a:moveTo>
                <a:lnTo>
                  <a:pt x="63500" y="734949"/>
                </a:lnTo>
                <a:lnTo>
                  <a:pt x="63500" y="747649"/>
                </a:lnTo>
                <a:lnTo>
                  <a:pt x="76200" y="747649"/>
                </a:lnTo>
                <a:lnTo>
                  <a:pt x="76200" y="734949"/>
                </a:lnTo>
                <a:close/>
              </a:path>
              <a:path w="1679575" h="779780">
                <a:moveTo>
                  <a:pt x="1666874" y="734949"/>
                </a:moveTo>
                <a:lnTo>
                  <a:pt x="76200" y="734949"/>
                </a:lnTo>
                <a:lnTo>
                  <a:pt x="76200" y="747649"/>
                </a:lnTo>
                <a:lnTo>
                  <a:pt x="1679574" y="747649"/>
                </a:lnTo>
                <a:lnTo>
                  <a:pt x="1679574" y="741299"/>
                </a:lnTo>
                <a:lnTo>
                  <a:pt x="1666874" y="741299"/>
                </a:lnTo>
                <a:lnTo>
                  <a:pt x="1666874" y="734949"/>
                </a:lnTo>
                <a:close/>
              </a:path>
              <a:path w="1679575" h="779780">
                <a:moveTo>
                  <a:pt x="1679574" y="0"/>
                </a:moveTo>
                <a:lnTo>
                  <a:pt x="1666874" y="0"/>
                </a:lnTo>
                <a:lnTo>
                  <a:pt x="1666874" y="741299"/>
                </a:lnTo>
                <a:lnTo>
                  <a:pt x="1673224" y="734949"/>
                </a:lnTo>
                <a:lnTo>
                  <a:pt x="1679574" y="734949"/>
                </a:lnTo>
                <a:lnTo>
                  <a:pt x="1679574" y="0"/>
                </a:lnTo>
                <a:close/>
              </a:path>
              <a:path w="1679575" h="779780">
                <a:moveTo>
                  <a:pt x="1679574" y="734949"/>
                </a:moveTo>
                <a:lnTo>
                  <a:pt x="1673224" y="734949"/>
                </a:lnTo>
                <a:lnTo>
                  <a:pt x="1666874" y="741299"/>
                </a:lnTo>
                <a:lnTo>
                  <a:pt x="1679574" y="741299"/>
                </a:lnTo>
                <a:lnTo>
                  <a:pt x="1679574" y="7349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59935" y="2604516"/>
            <a:ext cx="623570" cy="76200"/>
          </a:xfrm>
          <a:custGeom>
            <a:avLst/>
            <a:gdLst/>
            <a:ahLst/>
            <a:cxnLst/>
            <a:rect l="l" t="t" r="r" b="b"/>
            <a:pathLst>
              <a:path w="62357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62357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623570" h="76200">
                <a:moveTo>
                  <a:pt x="623315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623315" y="44450"/>
                </a:lnTo>
                <a:lnTo>
                  <a:pt x="62331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28444" y="2583179"/>
            <a:ext cx="536575" cy="76200"/>
          </a:xfrm>
          <a:custGeom>
            <a:avLst/>
            <a:gdLst/>
            <a:ahLst/>
            <a:cxnLst/>
            <a:rect l="l" t="t" r="r" b="b"/>
            <a:pathLst>
              <a:path w="53657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3657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36575" h="76200">
                <a:moveTo>
                  <a:pt x="536448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536448" y="44450"/>
                </a:lnTo>
                <a:lnTo>
                  <a:pt x="536448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26</a:t>
            </a:r>
            <a:endParaRPr sz="1600">
              <a:latin typeface="Arial Black"/>
              <a:cs typeface="Arial Blac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938337" y="1452562"/>
            <a:ext cx="4467225" cy="914400"/>
            <a:chOff x="1938337" y="1452562"/>
            <a:chExt cx="4467225" cy="914400"/>
          </a:xfrm>
        </p:grpSpPr>
        <p:sp>
          <p:nvSpPr>
            <p:cNvPr id="7" name="object 7"/>
            <p:cNvSpPr/>
            <p:nvPr/>
          </p:nvSpPr>
          <p:spPr>
            <a:xfrm>
              <a:off x="1943100" y="1457325"/>
              <a:ext cx="4457700" cy="904875"/>
            </a:xfrm>
            <a:custGeom>
              <a:avLst/>
              <a:gdLst/>
              <a:ahLst/>
              <a:cxnLst/>
              <a:rect l="l" t="t" r="r" b="b"/>
              <a:pathLst>
                <a:path w="4457700" h="904875">
                  <a:moveTo>
                    <a:pt x="4457700" y="0"/>
                  </a:moveTo>
                  <a:lnTo>
                    <a:pt x="0" y="0"/>
                  </a:lnTo>
                  <a:lnTo>
                    <a:pt x="0" y="904875"/>
                  </a:lnTo>
                  <a:lnTo>
                    <a:pt x="4457700" y="904875"/>
                  </a:lnTo>
                  <a:lnTo>
                    <a:pt x="44577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43100" y="1457325"/>
              <a:ext cx="4457700" cy="904875"/>
            </a:xfrm>
            <a:custGeom>
              <a:avLst/>
              <a:gdLst/>
              <a:ahLst/>
              <a:cxnLst/>
              <a:rect l="l" t="t" r="r" b="b"/>
              <a:pathLst>
                <a:path w="4457700" h="904875">
                  <a:moveTo>
                    <a:pt x="0" y="904875"/>
                  </a:moveTo>
                  <a:lnTo>
                    <a:pt x="4457700" y="904875"/>
                  </a:lnTo>
                  <a:lnTo>
                    <a:pt x="4457700" y="0"/>
                  </a:lnTo>
                  <a:lnTo>
                    <a:pt x="0" y="0"/>
                  </a:lnTo>
                  <a:lnTo>
                    <a:pt x="0" y="9048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25150" y="2133471"/>
              <a:ext cx="36195" cy="20955"/>
            </a:xfrm>
            <a:custGeom>
              <a:avLst/>
              <a:gdLst/>
              <a:ahLst/>
              <a:cxnLst/>
              <a:rect l="l" t="t" r="r" b="b"/>
              <a:pathLst>
                <a:path w="36195" h="20955">
                  <a:moveTo>
                    <a:pt x="0" y="20915"/>
                  </a:moveTo>
                  <a:lnTo>
                    <a:pt x="35985" y="0"/>
                  </a:lnTo>
                </a:path>
              </a:pathLst>
            </a:custGeom>
            <a:ln w="119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61135" y="2139688"/>
              <a:ext cx="52705" cy="95250"/>
            </a:xfrm>
            <a:custGeom>
              <a:avLst/>
              <a:gdLst/>
              <a:ahLst/>
              <a:cxnLst/>
              <a:rect l="l" t="t" r="r" b="b"/>
              <a:pathLst>
                <a:path w="52704" h="95250">
                  <a:moveTo>
                    <a:pt x="0" y="0"/>
                  </a:moveTo>
                  <a:lnTo>
                    <a:pt x="52572" y="94969"/>
                  </a:lnTo>
                </a:path>
              </a:pathLst>
            </a:custGeom>
            <a:ln w="233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96006" y="1910175"/>
              <a:ext cx="2481580" cy="324485"/>
            </a:xfrm>
            <a:custGeom>
              <a:avLst/>
              <a:gdLst/>
              <a:ahLst/>
              <a:cxnLst/>
              <a:rect l="l" t="t" r="r" b="b"/>
              <a:pathLst>
                <a:path w="2481579" h="324485">
                  <a:moveTo>
                    <a:pt x="123394" y="324483"/>
                  </a:moveTo>
                  <a:lnTo>
                    <a:pt x="192529" y="40709"/>
                  </a:lnTo>
                </a:path>
                <a:path w="2481579" h="324485">
                  <a:moveTo>
                    <a:pt x="192529" y="40709"/>
                  </a:moveTo>
                  <a:lnTo>
                    <a:pt x="547274" y="40709"/>
                  </a:lnTo>
                </a:path>
                <a:path w="2481579" h="324485">
                  <a:moveTo>
                    <a:pt x="0" y="0"/>
                  </a:moveTo>
                  <a:lnTo>
                    <a:pt x="747230" y="0"/>
                  </a:lnTo>
                </a:path>
                <a:path w="2481579" h="324485">
                  <a:moveTo>
                    <a:pt x="1532156" y="0"/>
                  </a:moveTo>
                  <a:lnTo>
                    <a:pt x="2480983" y="0"/>
                  </a:lnTo>
                </a:path>
              </a:pathLst>
            </a:custGeom>
            <a:ln w="119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58241" y="343661"/>
            <a:ext cx="4467860" cy="1068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GAUSSIAN</a:t>
            </a:r>
            <a:r>
              <a:rPr sz="2400" spc="-114" dirty="0">
                <a:latin typeface="Arial Black"/>
                <a:cs typeface="Arial Black"/>
              </a:rPr>
              <a:t> </a:t>
            </a:r>
            <a:r>
              <a:rPr sz="2400" spc="-10" dirty="0">
                <a:latin typeface="Arial Black"/>
                <a:cs typeface="Arial Black"/>
              </a:rPr>
              <a:t>DISTRIBUTION</a:t>
            </a:r>
            <a:endParaRPr sz="24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2935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pdf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Gaussian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distribution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94795" y="1763499"/>
            <a:ext cx="12192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200" spc="-50" dirty="0">
                <a:latin typeface="Symbol"/>
                <a:cs typeface="Symbol"/>
              </a:rPr>
              <a:t>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94795" y="1975484"/>
            <a:ext cx="12192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200" spc="-50" dirty="0">
                <a:latin typeface="Symbol"/>
                <a:cs typeface="Symbol"/>
              </a:rPr>
              <a:t>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06522" y="1975484"/>
            <a:ext cx="12192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200" spc="-50" dirty="0">
                <a:latin typeface="Symbol"/>
                <a:cs typeface="Symbol"/>
              </a:rPr>
              <a:t>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06522" y="1494412"/>
            <a:ext cx="12192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200" spc="-50" dirty="0">
                <a:latin typeface="Symbol"/>
                <a:cs typeface="Symbol"/>
              </a:rPr>
              <a:t>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25807" y="1896909"/>
            <a:ext cx="95885" cy="222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300" spc="-50" dirty="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61811" y="1686623"/>
            <a:ext cx="75311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2200" spc="-45" dirty="0">
                <a:latin typeface="Times New Roman"/>
                <a:cs typeface="Times New Roman"/>
              </a:rPr>
              <a:t>exp</a:t>
            </a:r>
            <a:r>
              <a:rPr sz="2200" spc="-320" dirty="0">
                <a:latin typeface="Times New Roman"/>
                <a:cs typeface="Times New Roman"/>
              </a:rPr>
              <a:t> </a:t>
            </a:r>
            <a:r>
              <a:rPr sz="3300" spc="-37" baseline="-15151" dirty="0">
                <a:latin typeface="Symbol"/>
                <a:cs typeface="Symbol"/>
              </a:rPr>
              <a:t></a:t>
            </a:r>
            <a:r>
              <a:rPr sz="2200" spc="-25" dirty="0">
                <a:latin typeface="Symbol"/>
                <a:cs typeface="Symbol"/>
              </a:rPr>
              <a:t>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74858" y="1890444"/>
            <a:ext cx="307975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200" spc="-65" dirty="0">
                <a:latin typeface="Times New Roman"/>
                <a:cs typeface="Times New Roman"/>
              </a:rPr>
              <a:t>2</a:t>
            </a:r>
            <a:r>
              <a:rPr sz="2300" spc="-65" dirty="0">
                <a:latin typeface="Symbol"/>
                <a:cs typeface="Symbol"/>
              </a:rPr>
              <a:t>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06247" y="1450104"/>
            <a:ext cx="494665" cy="84074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580"/>
              </a:spcBef>
            </a:pPr>
            <a:r>
              <a:rPr sz="2200" spc="-50" dirty="0"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r>
              <a:rPr sz="2200" spc="-80" dirty="0">
                <a:latin typeface="Times New Roman"/>
                <a:cs typeface="Times New Roman"/>
              </a:rPr>
              <a:t>2</a:t>
            </a:r>
            <a:r>
              <a:rPr sz="2300" spc="-80" dirty="0">
                <a:latin typeface="Symbol"/>
                <a:cs typeface="Symbol"/>
              </a:rPr>
              <a:t></a:t>
            </a:r>
            <a:r>
              <a:rPr sz="2300" spc="-355" dirty="0">
                <a:latin typeface="Times New Roman"/>
                <a:cs typeface="Times New Roman"/>
              </a:rPr>
              <a:t> </a:t>
            </a:r>
            <a:r>
              <a:rPr sz="2300" spc="-60" dirty="0">
                <a:latin typeface="Symbol"/>
                <a:cs typeface="Symbol"/>
              </a:rPr>
              <a:t>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17522" y="1509666"/>
            <a:ext cx="112458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2200" spc="80" dirty="0">
                <a:latin typeface="Times New Roman"/>
                <a:cs typeface="Times New Roman"/>
              </a:rPr>
              <a:t>(</a:t>
            </a:r>
            <a:r>
              <a:rPr sz="2200" i="1" spc="80" dirty="0">
                <a:latin typeface="Times New Roman"/>
                <a:cs typeface="Times New Roman"/>
              </a:rPr>
              <a:t>x</a:t>
            </a:r>
            <a:r>
              <a:rPr sz="2200" i="1" spc="-1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</a:t>
            </a:r>
            <a:r>
              <a:rPr sz="2200" spc="-130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m</a:t>
            </a:r>
            <a:r>
              <a:rPr sz="2200" dirty="0">
                <a:latin typeface="Times New Roman"/>
                <a:cs typeface="Times New Roman"/>
              </a:rPr>
              <a:t>)</a:t>
            </a:r>
            <a:r>
              <a:rPr sz="1950" baseline="42735" dirty="0">
                <a:latin typeface="Times New Roman"/>
                <a:cs typeface="Times New Roman"/>
              </a:rPr>
              <a:t>2</a:t>
            </a:r>
            <a:r>
              <a:rPr sz="1950" spc="292" baseline="42735" dirty="0">
                <a:latin typeface="Times New Roman"/>
                <a:cs typeface="Times New Roman"/>
              </a:rPr>
              <a:t> </a:t>
            </a:r>
            <a:r>
              <a:rPr sz="3300" spc="-75" baseline="2525" dirty="0">
                <a:latin typeface="Symbol"/>
                <a:cs typeface="Symbol"/>
              </a:rPr>
              <a:t></a:t>
            </a:r>
            <a:endParaRPr sz="3300" baseline="2525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70300" y="1686623"/>
            <a:ext cx="89471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2200" i="1" dirty="0">
                <a:latin typeface="Times New Roman"/>
                <a:cs typeface="Times New Roman"/>
              </a:rPr>
              <a:t>f</a:t>
            </a:r>
            <a:r>
              <a:rPr sz="2200" i="1" spc="-315" dirty="0">
                <a:latin typeface="Times New Roman"/>
                <a:cs typeface="Times New Roman"/>
              </a:rPr>
              <a:t> </a:t>
            </a:r>
            <a:r>
              <a:rPr sz="1950" i="1" baseline="-23504" dirty="0">
                <a:latin typeface="Times New Roman"/>
                <a:cs typeface="Times New Roman"/>
              </a:rPr>
              <a:t>X</a:t>
            </a:r>
            <a:r>
              <a:rPr sz="1950" i="1" spc="202" baseline="-23504" dirty="0">
                <a:latin typeface="Times New Roman"/>
                <a:cs typeface="Times New Roman"/>
              </a:rPr>
              <a:t> </a:t>
            </a:r>
            <a:r>
              <a:rPr sz="2200" spc="70" dirty="0">
                <a:latin typeface="Times New Roman"/>
                <a:cs typeface="Times New Roman"/>
              </a:rPr>
              <a:t>(</a:t>
            </a:r>
            <a:r>
              <a:rPr sz="2200" i="1" spc="70" dirty="0">
                <a:latin typeface="Times New Roman"/>
                <a:cs typeface="Times New Roman"/>
              </a:rPr>
              <a:t>x</a:t>
            </a:r>
            <a:r>
              <a:rPr sz="2200" spc="70" dirty="0">
                <a:latin typeface="Times New Roman"/>
                <a:cs typeface="Times New Roman"/>
              </a:rPr>
              <a:t>)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Symbol"/>
                <a:cs typeface="Symbol"/>
              </a:rPr>
              <a:t>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9891" y="2688793"/>
            <a:ext cx="41325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pdf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 determined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 two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parameters: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197079" y="3358190"/>
            <a:ext cx="1550670" cy="421005"/>
            <a:chOff x="2200212" y="3604254"/>
            <a:chExt cx="1550670" cy="421005"/>
          </a:xfrm>
        </p:grpSpPr>
        <p:sp>
          <p:nvSpPr>
            <p:cNvPr id="25" name="object 25"/>
            <p:cNvSpPr/>
            <p:nvPr/>
          </p:nvSpPr>
          <p:spPr>
            <a:xfrm>
              <a:off x="2206147" y="3864856"/>
              <a:ext cx="35560" cy="20320"/>
            </a:xfrm>
            <a:custGeom>
              <a:avLst/>
              <a:gdLst/>
              <a:ahLst/>
              <a:cxnLst/>
              <a:rect l="l" t="t" r="r" b="b"/>
              <a:pathLst>
                <a:path w="35560" h="20320">
                  <a:moveTo>
                    <a:pt x="0" y="20280"/>
                  </a:moveTo>
                  <a:lnTo>
                    <a:pt x="35401" y="0"/>
                  </a:lnTo>
                </a:path>
              </a:pathLst>
            </a:custGeom>
            <a:ln w="118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41548" y="3870491"/>
              <a:ext cx="52705" cy="142875"/>
            </a:xfrm>
            <a:custGeom>
              <a:avLst/>
              <a:gdLst/>
              <a:ahLst/>
              <a:cxnLst/>
              <a:rect l="l" t="t" r="r" b="b"/>
              <a:pathLst>
                <a:path w="52705" h="142875">
                  <a:moveTo>
                    <a:pt x="0" y="0"/>
                  </a:moveTo>
                  <a:lnTo>
                    <a:pt x="52516" y="142515"/>
                  </a:lnTo>
                </a:path>
              </a:pathLst>
            </a:custGeom>
            <a:ln w="233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299778" y="3610246"/>
              <a:ext cx="1450975" cy="403225"/>
            </a:xfrm>
            <a:custGeom>
              <a:avLst/>
              <a:gdLst/>
              <a:ahLst/>
              <a:cxnLst/>
              <a:rect l="l" t="t" r="r" b="b"/>
              <a:pathLst>
                <a:path w="1450975" h="403225">
                  <a:moveTo>
                    <a:pt x="0" y="402759"/>
                  </a:moveTo>
                  <a:lnTo>
                    <a:pt x="69093" y="0"/>
                  </a:lnTo>
                </a:path>
                <a:path w="1450975" h="403225">
                  <a:moveTo>
                    <a:pt x="69093" y="0"/>
                  </a:moveTo>
                  <a:lnTo>
                    <a:pt x="1450713" y="0"/>
                  </a:lnTo>
                </a:path>
              </a:pathLst>
            </a:custGeom>
            <a:ln w="119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660504" y="2737142"/>
            <a:ext cx="2087245" cy="1281430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1600"/>
              </a:spcBef>
            </a:pPr>
            <a:r>
              <a:rPr sz="2150" i="1" dirty="0">
                <a:latin typeface="Times New Roman"/>
                <a:cs typeface="Times New Roman"/>
              </a:rPr>
              <a:t>m</a:t>
            </a:r>
            <a:r>
              <a:rPr sz="2150" i="1" spc="2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Symbol"/>
                <a:cs typeface="Symbol"/>
              </a:rPr>
              <a:t></a:t>
            </a:r>
            <a:r>
              <a:rPr sz="2150" spc="100" dirty="0">
                <a:latin typeface="Times New Roman"/>
                <a:cs typeface="Times New Roman"/>
              </a:rPr>
              <a:t> </a:t>
            </a:r>
            <a:r>
              <a:rPr sz="2150" i="1" dirty="0">
                <a:latin typeface="Times New Roman"/>
                <a:cs typeface="Times New Roman"/>
              </a:rPr>
              <a:t>E</a:t>
            </a:r>
            <a:r>
              <a:rPr sz="2850" dirty="0">
                <a:latin typeface="Symbol"/>
                <a:cs typeface="Symbol"/>
              </a:rPr>
              <a:t></a:t>
            </a:r>
            <a:r>
              <a:rPr sz="2150" i="1" dirty="0">
                <a:latin typeface="Times New Roman"/>
                <a:cs typeface="Times New Roman"/>
              </a:rPr>
              <a:t>X</a:t>
            </a:r>
            <a:r>
              <a:rPr sz="2150" i="1" spc="-50" dirty="0">
                <a:latin typeface="Times New Roman"/>
                <a:cs typeface="Times New Roman"/>
              </a:rPr>
              <a:t> </a:t>
            </a:r>
            <a:r>
              <a:rPr sz="2850" spc="-50" dirty="0">
                <a:latin typeface="Symbol"/>
                <a:cs typeface="Symbol"/>
              </a:rPr>
              <a:t></a:t>
            </a:r>
            <a:endParaRPr sz="2850">
              <a:latin typeface="Symbol"/>
              <a:cs typeface="Symbol"/>
            </a:endParaRPr>
          </a:p>
          <a:p>
            <a:pPr marL="38100">
              <a:lnSpc>
                <a:spcPts val="1270"/>
              </a:lnSpc>
              <a:spcBef>
                <a:spcPts val="1485"/>
              </a:spcBef>
              <a:tabLst>
                <a:tab pos="734060" algn="l"/>
              </a:tabLst>
            </a:pPr>
            <a:r>
              <a:rPr sz="2300" dirty="0">
                <a:latin typeface="Symbol"/>
                <a:cs typeface="Symbol"/>
              </a:rPr>
              <a:t></a:t>
            </a:r>
            <a:r>
              <a:rPr sz="2300" spc="200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Symbol"/>
                <a:cs typeface="Symbol"/>
              </a:rPr>
              <a:t>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i="1" dirty="0">
                <a:latin typeface="Times New Roman"/>
                <a:cs typeface="Times New Roman"/>
              </a:rPr>
              <a:t>E</a:t>
            </a:r>
            <a:r>
              <a:rPr sz="2900" dirty="0">
                <a:latin typeface="Symbol"/>
                <a:cs typeface="Symbol"/>
              </a:rPr>
              <a:t></a:t>
            </a:r>
            <a:r>
              <a:rPr sz="2200" i="1" dirty="0">
                <a:latin typeface="Times New Roman"/>
                <a:cs typeface="Times New Roman"/>
              </a:rPr>
              <a:t>X</a:t>
            </a:r>
            <a:r>
              <a:rPr sz="2200" i="1" spc="1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</a:t>
            </a:r>
            <a:r>
              <a:rPr sz="2200" spc="-175" dirty="0">
                <a:latin typeface="Times New Roman"/>
                <a:cs typeface="Times New Roman"/>
              </a:rPr>
              <a:t> </a:t>
            </a:r>
            <a:r>
              <a:rPr sz="2200" i="1" spc="60" dirty="0">
                <a:latin typeface="Times New Roman"/>
                <a:cs typeface="Times New Roman"/>
              </a:rPr>
              <a:t>m</a:t>
            </a:r>
            <a:r>
              <a:rPr sz="1875" i="1" spc="89" baseline="-24444" dirty="0">
                <a:latin typeface="Times New Roman"/>
                <a:cs typeface="Times New Roman"/>
              </a:rPr>
              <a:t>X</a:t>
            </a:r>
            <a:r>
              <a:rPr sz="1875" i="1" spc="330" baseline="-24444" dirty="0">
                <a:latin typeface="Times New Roman"/>
                <a:cs typeface="Times New Roman"/>
              </a:rPr>
              <a:t> </a:t>
            </a:r>
            <a:r>
              <a:rPr sz="2900" spc="-50" dirty="0">
                <a:latin typeface="Symbol"/>
                <a:cs typeface="Symbol"/>
              </a:rPr>
              <a:t></a:t>
            </a:r>
            <a:endParaRPr sz="2900">
              <a:latin typeface="Symbol"/>
              <a:cs typeface="Symbol"/>
            </a:endParaRPr>
          </a:p>
          <a:p>
            <a:pPr marR="30480" algn="r">
              <a:lnSpc>
                <a:spcPts val="735"/>
              </a:lnSpc>
            </a:pPr>
            <a:r>
              <a:rPr sz="1250" spc="-50" dirty="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52035" y="3053588"/>
            <a:ext cx="5740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Times New Roman"/>
                <a:cs typeface="Times New Roman"/>
              </a:rPr>
              <a:t>mean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25660" y="3457126"/>
            <a:ext cx="189483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standard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deviation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12191" y="4400803"/>
            <a:ext cx="61798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sum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Gaussian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RVs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still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Gaussian</a:t>
            </a:r>
            <a:r>
              <a:rPr sz="2000" b="1" spc="-6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distributed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INTERLEAVING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528"/>
            <a:ext cx="6640830" cy="83375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Block</a:t>
            </a:r>
            <a:r>
              <a:rPr sz="24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interleaving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95"/>
              </a:spcBef>
              <a:tabLst>
                <a:tab pos="7562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E.g.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before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interleaving: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[b1,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b2,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b3,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b4,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b5,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…,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b11,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b12]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40" y="3065754"/>
            <a:ext cx="7153909" cy="29038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155700" indent="-228600">
              <a:lnSpc>
                <a:spcPct val="100000"/>
              </a:lnSpc>
              <a:spcBef>
                <a:spcPts val="34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After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interleaving</a:t>
            </a:r>
            <a:endParaRPr sz="2000">
              <a:latin typeface="Times New Roman"/>
              <a:cs typeface="Times New Roman"/>
            </a:endParaRPr>
          </a:p>
          <a:p>
            <a:pPr marL="138430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latin typeface="Times New Roman"/>
                <a:cs typeface="Times New Roman"/>
              </a:rPr>
              <a:t>–</a:t>
            </a:r>
            <a:r>
              <a:rPr sz="2000" spc="3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[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b1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b5,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b9,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b2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b6,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b10,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b3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b7,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b11,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b4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b8,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b12]</a:t>
            </a:r>
            <a:endParaRPr sz="2000">
              <a:latin typeface="Times New Roman"/>
              <a:cs typeface="Times New Roman"/>
            </a:endParaRPr>
          </a:p>
          <a:p>
            <a:pPr marL="1612265" lvl="1" indent="-227965">
              <a:lnSpc>
                <a:spcPct val="100000"/>
              </a:lnSpc>
              <a:spcBef>
                <a:spcPts val="240"/>
              </a:spcBef>
              <a:buChar char="–"/>
              <a:tabLst>
                <a:tab pos="161226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transmitted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order</a:t>
            </a:r>
            <a:endParaRPr sz="2000">
              <a:latin typeface="Times New Roman"/>
              <a:cs typeface="Times New Roman"/>
            </a:endParaRPr>
          </a:p>
          <a:p>
            <a:pPr marL="1612265" lvl="1" indent="-227965">
              <a:lnSpc>
                <a:spcPct val="100000"/>
              </a:lnSpc>
              <a:spcBef>
                <a:spcPts val="240"/>
              </a:spcBef>
              <a:buChar char="–"/>
              <a:tabLst>
                <a:tab pos="1612265" algn="l"/>
              </a:tabLst>
            </a:pPr>
            <a:r>
              <a:rPr sz="2000" dirty="0">
                <a:latin typeface="Times New Roman"/>
                <a:cs typeface="Times New Roman"/>
              </a:rPr>
              <a:t>One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codeword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spread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time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Block</a:t>
            </a:r>
            <a:r>
              <a:rPr sz="24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deinterleaving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receiver,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deinterlever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performs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reverse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operation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4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Fill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matrix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column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wise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Read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matrix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row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wise.</a:t>
            </a:r>
            <a:endParaRPr sz="2000">
              <a:latin typeface="Times New Roman"/>
              <a:cs typeface="Times New Roman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882963" y="1862137"/>
          <a:ext cx="3152774" cy="1096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8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b6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b7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b8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b9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b10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b11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b12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INTERLEAVING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528"/>
            <a:ext cx="6459855" cy="251079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How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could interleaving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help?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E.g.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3-bit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burst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error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happens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during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transmission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44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[b1,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b5,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b9,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b2,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b6,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b10,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b3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b7,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b11,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b4,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b8,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b12]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After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deinterleaving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[b1,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b2,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b3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b4,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b5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b6,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b7,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b8,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b9,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10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b11,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b12]</a:t>
            </a:r>
            <a:endParaRPr sz="2000">
              <a:latin typeface="Times New Roman"/>
              <a:cs typeface="Times New Roman"/>
            </a:endParaRPr>
          </a:p>
          <a:p>
            <a:pPr marL="138430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latin typeface="Times New Roman"/>
                <a:cs typeface="Times New Roman"/>
              </a:rPr>
              <a:t>–</a:t>
            </a:r>
            <a:r>
              <a:rPr sz="2000" spc="3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3-bit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error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spread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three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codewords!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The system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correct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3-bit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error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!</a:t>
            </a:r>
            <a:endParaRPr sz="200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827337" y="3835463"/>
          <a:ext cx="3152774" cy="1096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8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b3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b6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b7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b8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b9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b10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b11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b12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INTERLEAVING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528"/>
            <a:ext cx="7498715" cy="504126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Block</a:t>
            </a:r>
            <a:r>
              <a:rPr sz="24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interleaving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burst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m</a:t>
            </a:r>
            <a:r>
              <a:rPr sz="2000" i="1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consecutive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errors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results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isolated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1-bit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error</a:t>
            </a:r>
            <a:r>
              <a:rPr sz="2000" spc="-35" dirty="0">
                <a:latin typeface="Times New Roman"/>
                <a:cs typeface="Times New Roman"/>
              </a:rPr>
              <a:t> at</a:t>
            </a:r>
            <a:endParaRPr sz="20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output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deinterleaver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rows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m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called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interleaver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depth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correction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capability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channel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multiplied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i="1" spc="-50" dirty="0">
                <a:latin typeface="Times New Roman"/>
                <a:cs typeface="Times New Roman"/>
              </a:rPr>
              <a:t>m</a:t>
            </a:r>
            <a:endParaRPr sz="2000">
              <a:latin typeface="Times New Roman"/>
              <a:cs typeface="Times New Roman"/>
            </a:endParaRPr>
          </a:p>
          <a:p>
            <a:pPr marL="1155700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times!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spc="-10" dirty="0">
                <a:latin typeface="Times New Roman"/>
                <a:cs typeface="Times New Roman"/>
              </a:rPr>
              <a:t>Cost: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longer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delay:</a:t>
            </a:r>
            <a:endParaRPr sz="2000">
              <a:latin typeface="Times New Roman"/>
              <a:cs typeface="Times New Roman"/>
            </a:endParaRPr>
          </a:p>
          <a:p>
            <a:pPr marL="1612900" marR="762000" lvl="3" indent="-228600">
              <a:lnSpc>
                <a:spcPct val="100000"/>
              </a:lnSpc>
              <a:spcBef>
                <a:spcPts val="480"/>
              </a:spcBef>
              <a:buChar char="–"/>
              <a:tabLst>
                <a:tab pos="1612900" algn="l"/>
              </a:tabLst>
            </a:pPr>
            <a:r>
              <a:rPr sz="2000" dirty="0">
                <a:latin typeface="Times New Roman"/>
                <a:cs typeface="Times New Roman"/>
              </a:rPr>
              <a:t>decoding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cannot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performed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until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mn</a:t>
            </a:r>
            <a:r>
              <a:rPr sz="2000" i="1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bits</a:t>
            </a:r>
            <a:r>
              <a:rPr sz="2000" spc="-25" dirty="0">
                <a:latin typeface="Times New Roman"/>
                <a:cs typeface="Times New Roman"/>
              </a:rPr>
              <a:t> are </a:t>
            </a:r>
            <a:r>
              <a:rPr sz="2000" dirty="0">
                <a:latin typeface="Times New Roman"/>
                <a:cs typeface="Times New Roman"/>
              </a:rPr>
              <a:t>received.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(delay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improved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factor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i="1" spc="-25" dirty="0">
                <a:latin typeface="Times New Roman"/>
                <a:cs typeface="Times New Roman"/>
              </a:rPr>
              <a:t>m</a:t>
            </a:r>
            <a:r>
              <a:rPr sz="2000" spc="-2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 marL="1612265" lvl="3" indent="-227965">
              <a:lnSpc>
                <a:spcPct val="100000"/>
              </a:lnSpc>
              <a:spcBef>
                <a:spcPts val="484"/>
              </a:spcBef>
              <a:buChar char="–"/>
              <a:tabLst>
                <a:tab pos="1612265" algn="l"/>
              </a:tabLst>
            </a:pPr>
            <a:r>
              <a:rPr sz="2000" dirty="0">
                <a:latin typeface="Times New Roman"/>
                <a:cs typeface="Times New Roman"/>
              </a:rPr>
              <a:t>Tradeoff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power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efficiency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delay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Larger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memory</a:t>
            </a:r>
            <a:endParaRPr sz="2000">
              <a:latin typeface="Times New Roman"/>
              <a:cs typeface="Times New Roman"/>
            </a:endParaRPr>
          </a:p>
          <a:p>
            <a:pPr marL="1612265" lvl="3" indent="-227965">
              <a:lnSpc>
                <a:spcPct val="100000"/>
              </a:lnSpc>
              <a:spcBef>
                <a:spcPts val="480"/>
              </a:spcBef>
              <a:buFont typeface="Times New Roman"/>
              <a:buChar char="–"/>
              <a:tabLst>
                <a:tab pos="1612265" algn="l"/>
              </a:tabLst>
            </a:pPr>
            <a:r>
              <a:rPr sz="2000" i="1" dirty="0">
                <a:latin typeface="Times New Roman"/>
                <a:cs typeface="Times New Roman"/>
              </a:rPr>
              <a:t>mn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bits</a:t>
            </a:r>
            <a:endParaRPr sz="2000">
              <a:latin typeface="Times New Roman"/>
              <a:cs typeface="Times New Roman"/>
            </a:endParaRPr>
          </a:p>
          <a:p>
            <a:pPr marL="1612265" lvl="3" indent="-227965">
              <a:lnSpc>
                <a:spcPct val="100000"/>
              </a:lnSpc>
              <a:spcBef>
                <a:spcPts val="480"/>
              </a:spcBef>
              <a:buChar char="–"/>
              <a:tabLst>
                <a:tab pos="1612265" algn="l"/>
              </a:tabLst>
            </a:pPr>
            <a:r>
              <a:rPr sz="2000" dirty="0">
                <a:latin typeface="Times New Roman"/>
                <a:cs typeface="Times New Roman"/>
              </a:rPr>
              <a:t>(without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interleaver: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bits)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50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SUMMARY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45302"/>
            <a:ext cx="7071359" cy="497649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3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Source</a:t>
            </a:r>
            <a:r>
              <a:rPr sz="18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coding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00"/>
              </a:spcBef>
              <a:buChar char="–"/>
              <a:tabLst>
                <a:tab pos="756285" algn="l"/>
              </a:tabLst>
            </a:pPr>
            <a:r>
              <a:rPr sz="1600" dirty="0">
                <a:latin typeface="Times New Roman"/>
                <a:cs typeface="Times New Roman"/>
              </a:rPr>
              <a:t>Why?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Convert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analog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information into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digital;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reduce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redundancy.</a:t>
            </a:r>
            <a:endParaRPr sz="16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</a:tabLst>
            </a:pPr>
            <a:r>
              <a:rPr sz="1600" dirty="0">
                <a:latin typeface="Times New Roman"/>
                <a:cs typeface="Times New Roman"/>
              </a:rPr>
              <a:t>Lossless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source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code,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source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code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with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loss.</a:t>
            </a:r>
            <a:endParaRPr sz="16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</a:tabLst>
            </a:pPr>
            <a:r>
              <a:rPr sz="1600" dirty="0">
                <a:latin typeface="Times New Roman"/>
                <a:cs typeface="Times New Roman"/>
              </a:rPr>
              <a:t>PCM,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Entropy,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speech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coding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(waveform,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vocoder)</a:t>
            </a:r>
            <a:endParaRPr sz="1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1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Channel</a:t>
            </a:r>
            <a:r>
              <a:rPr sz="18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coding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ts val="1825"/>
              </a:lnSpc>
              <a:spcBef>
                <a:spcPts val="200"/>
              </a:spcBef>
              <a:buChar char="–"/>
              <a:tabLst>
                <a:tab pos="756285" algn="l"/>
              </a:tabLst>
            </a:pPr>
            <a:r>
              <a:rPr sz="1600" dirty="0">
                <a:latin typeface="Times New Roman"/>
                <a:cs typeface="Times New Roman"/>
              </a:rPr>
              <a:t>Add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redundancy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protect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information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(error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correction,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error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detection)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Wingdings"/>
                <a:cs typeface="Wingdings"/>
              </a:rPr>
              <a:t></a:t>
            </a:r>
            <a:endParaRPr sz="1600">
              <a:latin typeface="Wingdings"/>
              <a:cs typeface="Wingdings"/>
            </a:endParaRPr>
          </a:p>
          <a:p>
            <a:pPr marL="756285">
              <a:lnSpc>
                <a:spcPts val="1825"/>
              </a:lnSpc>
            </a:pPr>
            <a:r>
              <a:rPr sz="1600" dirty="0">
                <a:latin typeface="Times New Roman"/>
                <a:cs typeface="Times New Roman"/>
              </a:rPr>
              <a:t>tradeoff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between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bandwidth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efficiency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power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efficiency</a:t>
            </a:r>
            <a:endParaRPr sz="1600">
              <a:latin typeface="Times New Roman"/>
              <a:cs typeface="Times New Roman"/>
            </a:endParaRPr>
          </a:p>
          <a:p>
            <a:pPr marL="286385" marR="4902200" lvl="1" indent="-286385" algn="r">
              <a:lnSpc>
                <a:spcPct val="100000"/>
              </a:lnSpc>
              <a:spcBef>
                <a:spcPts val="190"/>
              </a:spcBef>
              <a:buChar char="–"/>
              <a:tabLst>
                <a:tab pos="286385" algn="l"/>
              </a:tabLst>
            </a:pPr>
            <a:r>
              <a:rPr sz="1600" dirty="0">
                <a:latin typeface="Times New Roman"/>
                <a:cs typeface="Times New Roman"/>
              </a:rPr>
              <a:t>Channel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capacity</a:t>
            </a:r>
            <a:endParaRPr sz="1600">
              <a:latin typeface="Times New Roman"/>
              <a:cs typeface="Times New Roman"/>
            </a:endParaRPr>
          </a:p>
          <a:p>
            <a:pPr marL="342900" marR="4955540" indent="-342900" algn="r">
              <a:lnSpc>
                <a:spcPct val="100000"/>
              </a:lnSpc>
              <a:spcBef>
                <a:spcPts val="210"/>
              </a:spcBef>
              <a:buFont typeface="Times New Roman"/>
              <a:buChar char="•"/>
              <a:tabLst>
                <a:tab pos="342900" algn="l"/>
              </a:tabLst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Linear</a:t>
            </a: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block</a:t>
            </a: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code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00"/>
              </a:spcBef>
              <a:buChar char="–"/>
              <a:tabLst>
                <a:tab pos="756285" algn="l"/>
              </a:tabLst>
            </a:pPr>
            <a:r>
              <a:rPr sz="1600" dirty="0">
                <a:latin typeface="Times New Roman"/>
                <a:cs typeface="Times New Roman"/>
              </a:rPr>
              <a:t>Generation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matrix,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parity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check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matrix,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syndrome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decoding</a:t>
            </a:r>
            <a:endParaRPr sz="16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</a:tabLst>
            </a:pPr>
            <a:r>
              <a:rPr sz="1600" dirty="0">
                <a:latin typeface="Times New Roman"/>
                <a:cs typeface="Times New Roman"/>
              </a:rPr>
              <a:t>Coding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rate,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Hamming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distance,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Minimum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Hamming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distance</a:t>
            </a:r>
            <a:endParaRPr sz="1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04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Convolutional</a:t>
            </a:r>
            <a:r>
              <a:rPr sz="18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code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04"/>
              </a:spcBef>
              <a:buChar char="–"/>
              <a:tabLst>
                <a:tab pos="756285" algn="l"/>
              </a:tabLst>
            </a:pPr>
            <a:r>
              <a:rPr sz="1600" dirty="0">
                <a:latin typeface="Times New Roman"/>
                <a:cs typeface="Times New Roman"/>
              </a:rPr>
              <a:t>Four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representations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(shift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register,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input-</a:t>
            </a:r>
            <a:r>
              <a:rPr sz="1600" dirty="0">
                <a:latin typeface="Times New Roman"/>
                <a:cs typeface="Times New Roman"/>
              </a:rPr>
              <a:t>output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table,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state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transition,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trellis)</a:t>
            </a:r>
            <a:endParaRPr sz="16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</a:tabLst>
            </a:pPr>
            <a:r>
              <a:rPr sz="1600" dirty="0">
                <a:latin typeface="Times New Roman"/>
                <a:cs typeface="Times New Roman"/>
              </a:rPr>
              <a:t>Decoding: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Viterbi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algorithm</a:t>
            </a:r>
            <a:endParaRPr sz="1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1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Interleaving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00"/>
              </a:spcBef>
              <a:buChar char="–"/>
              <a:tabLst>
                <a:tab pos="756285" algn="l"/>
              </a:tabLst>
            </a:pPr>
            <a:r>
              <a:rPr sz="1600" dirty="0">
                <a:latin typeface="Times New Roman"/>
                <a:cs typeface="Times New Roman"/>
              </a:rPr>
              <a:t>Spread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out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bits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codeword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time</a:t>
            </a:r>
            <a:endParaRPr sz="16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</a:tabLst>
            </a:pPr>
            <a:r>
              <a:rPr sz="1600" dirty="0">
                <a:latin typeface="Times New Roman"/>
                <a:cs typeface="Times New Roman"/>
              </a:rPr>
              <a:t>Block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interleaver.</a:t>
            </a:r>
            <a:endParaRPr sz="16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</a:tabLst>
            </a:pPr>
            <a:r>
              <a:rPr sz="1600" dirty="0">
                <a:latin typeface="Times New Roman"/>
                <a:cs typeface="Times New Roman"/>
              </a:rPr>
              <a:t>Tradeoff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between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power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efficiency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processing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delay.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3429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30473" y="1333880"/>
            <a:ext cx="3700779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7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Electrical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Engineering</a:t>
            </a: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Times New Roman"/>
                <a:cs typeface="Times New Roman"/>
              </a:rPr>
              <a:t>University</a:t>
            </a:r>
            <a:r>
              <a:rPr sz="1600" b="1" spc="-6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of</a:t>
            </a:r>
            <a:r>
              <a:rPr sz="1600" b="1" spc="-9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Arkansas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5625" y="1419225"/>
            <a:ext cx="1571625" cy="381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94028" y="2397379"/>
            <a:ext cx="7287259" cy="20440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 Black"/>
                <a:cs typeface="Arial Black"/>
              </a:rPr>
              <a:t>ELEG</a:t>
            </a:r>
            <a:r>
              <a:rPr sz="2800" spc="-65" dirty="0">
                <a:latin typeface="Arial Black"/>
                <a:cs typeface="Arial Black"/>
              </a:rPr>
              <a:t> </a:t>
            </a:r>
            <a:r>
              <a:rPr sz="2800" dirty="0">
                <a:latin typeface="Arial Black"/>
                <a:cs typeface="Arial Black"/>
              </a:rPr>
              <a:t>5693</a:t>
            </a:r>
            <a:r>
              <a:rPr sz="2800" spc="-75" dirty="0">
                <a:latin typeface="Arial Black"/>
                <a:cs typeface="Arial Black"/>
              </a:rPr>
              <a:t> </a:t>
            </a:r>
            <a:r>
              <a:rPr sz="2800" dirty="0">
                <a:latin typeface="Arial Black"/>
                <a:cs typeface="Arial Black"/>
              </a:rPr>
              <a:t>Wireless</a:t>
            </a:r>
            <a:r>
              <a:rPr sz="2800" spc="-65" dirty="0">
                <a:latin typeface="Arial Black"/>
                <a:cs typeface="Arial Black"/>
              </a:rPr>
              <a:t> </a:t>
            </a:r>
            <a:r>
              <a:rPr sz="2800" spc="-10" dirty="0">
                <a:latin typeface="Arial Black"/>
                <a:cs typeface="Arial Black"/>
              </a:rPr>
              <a:t>Communications</a:t>
            </a:r>
            <a:endParaRPr sz="2800">
              <a:latin typeface="Arial Black"/>
              <a:cs typeface="Arial Black"/>
            </a:endParaRPr>
          </a:p>
          <a:p>
            <a:pPr marR="5080" algn="r">
              <a:lnSpc>
                <a:spcPct val="100000"/>
              </a:lnSpc>
            </a:pPr>
            <a:r>
              <a:rPr sz="2800" dirty="0">
                <a:latin typeface="Arial Black"/>
                <a:cs typeface="Arial Black"/>
              </a:rPr>
              <a:t>Ch.</a:t>
            </a:r>
            <a:r>
              <a:rPr sz="2800" spc="-15" dirty="0">
                <a:latin typeface="Arial Black"/>
                <a:cs typeface="Arial Black"/>
              </a:rPr>
              <a:t> </a:t>
            </a:r>
            <a:r>
              <a:rPr sz="2800" dirty="0">
                <a:latin typeface="Arial Black"/>
                <a:cs typeface="Arial Black"/>
              </a:rPr>
              <a:t>5</a:t>
            </a:r>
            <a:r>
              <a:rPr sz="2800" spc="-15" dirty="0">
                <a:latin typeface="Arial Black"/>
                <a:cs typeface="Arial Black"/>
              </a:rPr>
              <a:t> </a:t>
            </a:r>
            <a:r>
              <a:rPr sz="2800" spc="-10" dirty="0">
                <a:latin typeface="Arial Black"/>
                <a:cs typeface="Arial Black"/>
              </a:rPr>
              <a:t>Equalization</a:t>
            </a:r>
            <a:endParaRPr sz="2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2800">
              <a:latin typeface="Arial Black"/>
              <a:cs typeface="Arial Black"/>
            </a:endParaRPr>
          </a:p>
          <a:p>
            <a:pPr marR="10795" algn="r">
              <a:lnSpc>
                <a:spcPct val="100000"/>
              </a:lnSpc>
            </a:pPr>
            <a:r>
              <a:rPr sz="2100" dirty="0">
                <a:solidFill>
                  <a:srgbClr val="000099"/>
                </a:solidFill>
                <a:latin typeface="Arial Black"/>
                <a:cs typeface="Arial Black"/>
              </a:rPr>
              <a:t>Dr.</a:t>
            </a:r>
            <a:r>
              <a:rPr sz="2100" spc="-35" dirty="0">
                <a:solidFill>
                  <a:srgbClr val="000099"/>
                </a:solidFill>
                <a:latin typeface="Arial Black"/>
                <a:cs typeface="Arial Black"/>
              </a:rPr>
              <a:t> </a:t>
            </a:r>
            <a:r>
              <a:rPr sz="2100" dirty="0">
                <a:solidFill>
                  <a:srgbClr val="000099"/>
                </a:solidFill>
                <a:latin typeface="Arial Black"/>
                <a:cs typeface="Arial Black"/>
              </a:rPr>
              <a:t>Jingxian</a:t>
            </a:r>
            <a:r>
              <a:rPr sz="2100" spc="-50" dirty="0">
                <a:solidFill>
                  <a:srgbClr val="000099"/>
                </a:solidFill>
                <a:latin typeface="Arial Black"/>
                <a:cs typeface="Arial Black"/>
              </a:rPr>
              <a:t> </a:t>
            </a:r>
            <a:r>
              <a:rPr sz="2100" spc="-25" dirty="0">
                <a:solidFill>
                  <a:srgbClr val="000099"/>
                </a:solidFill>
                <a:latin typeface="Arial Black"/>
                <a:cs typeface="Arial Black"/>
              </a:rPr>
              <a:t>Wu</a:t>
            </a:r>
            <a:endParaRPr sz="2100">
              <a:latin typeface="Arial Black"/>
              <a:cs typeface="Arial Black"/>
            </a:endParaRPr>
          </a:p>
          <a:p>
            <a:pPr marR="6350" algn="r">
              <a:lnSpc>
                <a:spcPct val="100000"/>
              </a:lnSpc>
              <a:spcBef>
                <a:spcPts val="455"/>
              </a:spcBef>
            </a:pPr>
            <a:r>
              <a:rPr sz="1800" spc="-10" dirty="0">
                <a:solidFill>
                  <a:srgbClr val="000099"/>
                </a:solidFill>
                <a:latin typeface="Arial Black"/>
                <a:cs typeface="Arial Black"/>
                <a:hlinkClick r:id="rId3"/>
              </a:rPr>
              <a:t>wuj@uark.edu</a:t>
            </a:r>
            <a:endParaRPr sz="1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1337817"/>
            <a:ext cx="7139305" cy="1269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Introduction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75"/>
              </a:spcBef>
              <a:buClr>
                <a:srgbClr val="000099"/>
              </a:buClr>
              <a:buFont typeface="Times New Roman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Maximum</a:t>
            </a:r>
            <a:r>
              <a:rPr sz="24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Likelihood</a:t>
            </a:r>
            <a:r>
              <a:rPr sz="2400" b="1" spc="-8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Sequence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Estimation</a:t>
            </a:r>
            <a:r>
              <a:rPr sz="24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(MLSE)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241" y="343661"/>
            <a:ext cx="7962265" cy="187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 Black"/>
                <a:cs typeface="Arial Black"/>
              </a:rPr>
              <a:t>INTRODUCTION</a:t>
            </a:r>
            <a:endParaRPr sz="2400">
              <a:latin typeface="Arial Black"/>
              <a:cs typeface="Arial Black"/>
            </a:endParaRPr>
          </a:p>
          <a:p>
            <a:pPr marL="407670" indent="-342900">
              <a:lnSpc>
                <a:spcPct val="100000"/>
              </a:lnSpc>
              <a:spcBef>
                <a:spcPts val="1505"/>
              </a:spcBef>
              <a:buFont typeface="Times New Roman"/>
              <a:buChar char="•"/>
              <a:tabLst>
                <a:tab pos="40767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selective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endParaRPr sz="2000">
              <a:latin typeface="Times New Roman"/>
              <a:cs typeface="Times New Roman"/>
            </a:endParaRPr>
          </a:p>
          <a:p>
            <a:pPr marL="80835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808355" algn="l"/>
              </a:tabLst>
            </a:pP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domain: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&gt;&gt;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coherence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bandwidth</a:t>
            </a:r>
            <a:endParaRPr sz="1800">
              <a:latin typeface="Times New Roman"/>
              <a:cs typeface="Times New Roman"/>
            </a:endParaRPr>
          </a:p>
          <a:p>
            <a:pPr marL="80835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808355" algn="l"/>
              </a:tabLst>
            </a:pP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domain: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&lt;&lt;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rms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delay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spread</a:t>
            </a:r>
            <a:endParaRPr sz="1800">
              <a:latin typeface="Times New Roman"/>
              <a:cs typeface="Times New Roman"/>
            </a:endParaRPr>
          </a:p>
          <a:p>
            <a:pPr marL="120777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207770" algn="l"/>
              </a:tabLst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Relative</a:t>
            </a:r>
            <a:r>
              <a:rPr sz="1800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arrival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time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multipath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components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no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longer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negligible!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62300" y="2286063"/>
            <a:ext cx="2653030" cy="694055"/>
          </a:xfrm>
          <a:custGeom>
            <a:avLst/>
            <a:gdLst/>
            <a:ahLst/>
            <a:cxnLst/>
            <a:rect l="l" t="t" r="r" b="b"/>
            <a:pathLst>
              <a:path w="2653029" h="694055">
                <a:moveTo>
                  <a:pt x="2652776" y="0"/>
                </a:moveTo>
                <a:lnTo>
                  <a:pt x="0" y="0"/>
                </a:lnTo>
                <a:lnTo>
                  <a:pt x="0" y="693737"/>
                </a:lnTo>
                <a:lnTo>
                  <a:pt x="2652776" y="693737"/>
                </a:lnTo>
                <a:lnTo>
                  <a:pt x="2652776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15931" y="2289883"/>
            <a:ext cx="9398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i="1" spc="-50" dirty="0">
                <a:latin typeface="Times New Roman"/>
                <a:cs typeface="Times New Roman"/>
              </a:rPr>
              <a:t>L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73996" y="2269434"/>
            <a:ext cx="2640330" cy="70104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45"/>
              </a:spcBef>
            </a:pPr>
            <a:r>
              <a:rPr sz="1900" i="1" dirty="0">
                <a:latin typeface="Times New Roman"/>
                <a:cs typeface="Times New Roman"/>
              </a:rPr>
              <a:t>h</a:t>
            </a:r>
            <a:r>
              <a:rPr sz="1900" dirty="0">
                <a:latin typeface="Times New Roman"/>
                <a:cs typeface="Times New Roman"/>
              </a:rPr>
              <a:t>(</a:t>
            </a:r>
            <a:r>
              <a:rPr sz="1900" i="1" dirty="0">
                <a:latin typeface="Times New Roman"/>
                <a:cs typeface="Times New Roman"/>
              </a:rPr>
              <a:t>t</a:t>
            </a:r>
            <a:r>
              <a:rPr sz="1900" dirty="0">
                <a:latin typeface="Times New Roman"/>
                <a:cs typeface="Times New Roman"/>
              </a:rPr>
              <a:t>,</a:t>
            </a:r>
            <a:r>
              <a:rPr sz="2000" dirty="0">
                <a:latin typeface="Symbol"/>
                <a:cs typeface="Symbol"/>
              </a:rPr>
              <a:t>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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4350" spc="75" baseline="-8620" dirty="0">
                <a:latin typeface="Symbol"/>
                <a:cs typeface="Symbol"/>
              </a:rPr>
              <a:t></a:t>
            </a:r>
            <a:r>
              <a:rPr sz="1900" i="1" spc="50" dirty="0">
                <a:latin typeface="Times New Roman"/>
                <a:cs typeface="Times New Roman"/>
              </a:rPr>
              <a:t>h</a:t>
            </a:r>
            <a:r>
              <a:rPr sz="1650" i="1" spc="75" baseline="-25252" dirty="0">
                <a:latin typeface="Times New Roman"/>
                <a:cs typeface="Times New Roman"/>
              </a:rPr>
              <a:t>l</a:t>
            </a:r>
            <a:r>
              <a:rPr sz="1650" i="1" spc="37" baseline="-25252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(</a:t>
            </a:r>
            <a:r>
              <a:rPr sz="1900" i="1" dirty="0">
                <a:latin typeface="Times New Roman"/>
                <a:cs typeface="Times New Roman"/>
              </a:rPr>
              <a:t>t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spc="-275" dirty="0">
                <a:latin typeface="Times New Roman"/>
                <a:cs typeface="Times New Roman"/>
              </a:rPr>
              <a:t> </a:t>
            </a:r>
            <a:r>
              <a:rPr sz="1900" spc="70" dirty="0">
                <a:latin typeface="Symbol"/>
                <a:cs typeface="Symbol"/>
              </a:rPr>
              <a:t></a:t>
            </a:r>
            <a:r>
              <a:rPr sz="2000" spc="70" dirty="0">
                <a:latin typeface="Symbol"/>
                <a:cs typeface="Symbol"/>
              </a:rPr>
              <a:t></a:t>
            </a:r>
            <a:r>
              <a:rPr sz="2000" spc="-1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(</a:t>
            </a:r>
            <a:r>
              <a:rPr sz="2000" dirty="0">
                <a:latin typeface="Symbol"/>
                <a:cs typeface="Symbol"/>
              </a:rPr>
              <a:t>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Symbol"/>
                <a:cs typeface="Symbol"/>
              </a:rPr>
              <a:t></a:t>
            </a:r>
            <a:r>
              <a:rPr sz="2000" spc="95" dirty="0">
                <a:latin typeface="Symbol"/>
                <a:cs typeface="Symbol"/>
              </a:rPr>
              <a:t></a:t>
            </a:r>
            <a:r>
              <a:rPr sz="1650" i="1" spc="142" baseline="-25252" dirty="0">
                <a:latin typeface="Times New Roman"/>
                <a:cs typeface="Times New Roman"/>
              </a:rPr>
              <a:t>l</a:t>
            </a:r>
            <a:r>
              <a:rPr sz="1650" i="1" spc="37" baseline="-25252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)</a:t>
            </a:r>
            <a:endParaRPr sz="1900">
              <a:latin typeface="Times New Roman"/>
              <a:cs typeface="Times New Roman"/>
            </a:endParaRPr>
          </a:p>
          <a:p>
            <a:pPr marR="662305" algn="ctr">
              <a:lnSpc>
                <a:spcPct val="100000"/>
              </a:lnSpc>
              <a:spcBef>
                <a:spcPts val="165"/>
              </a:spcBef>
            </a:pPr>
            <a:r>
              <a:rPr sz="1100" i="1" dirty="0">
                <a:latin typeface="Times New Roman"/>
                <a:cs typeface="Times New Roman"/>
              </a:rPr>
              <a:t>l</a:t>
            </a:r>
            <a:r>
              <a:rPr sz="1100" i="1" spc="-145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Symbol"/>
                <a:cs typeface="Symbol"/>
              </a:rPr>
              <a:t></a:t>
            </a:r>
            <a:r>
              <a:rPr sz="1100" spc="-25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5117" y="3692143"/>
            <a:ext cx="5563870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30"/>
              </a:spcBef>
              <a:buChar char="•"/>
              <a:tabLst>
                <a:tab pos="24066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relative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delay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multipath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component.</a:t>
            </a:r>
            <a:endParaRPr sz="18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434"/>
              </a:spcBef>
              <a:buChar char="•"/>
              <a:tabLst>
                <a:tab pos="240665" algn="l"/>
              </a:tabLst>
            </a:pPr>
            <a:r>
              <a:rPr sz="1800" spc="-20" dirty="0">
                <a:latin typeface="Times New Roman"/>
                <a:cs typeface="Times New Roman"/>
              </a:rPr>
              <a:t>E.g.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7867" y="2954471"/>
            <a:ext cx="6866890" cy="76327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697865" indent="-227965">
              <a:lnSpc>
                <a:spcPct val="100000"/>
              </a:lnSpc>
              <a:spcBef>
                <a:spcPts val="505"/>
              </a:spcBef>
              <a:buFont typeface="Times New Roman"/>
              <a:buChar char="•"/>
              <a:tabLst>
                <a:tab pos="697865" algn="l"/>
                <a:tab pos="2357755" algn="l"/>
              </a:tabLst>
            </a:pP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variation,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3675" baseline="2267" dirty="0">
                <a:latin typeface="Symbol"/>
                <a:cs typeface="Symbol"/>
              </a:rPr>
              <a:t></a:t>
            </a:r>
            <a:r>
              <a:rPr sz="3675" spc="494" baseline="2267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relative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delay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multipath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component.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Power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delay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profile: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078098" y="4236973"/>
            <a:ext cx="3278504" cy="1008380"/>
            <a:chOff x="3078098" y="4236973"/>
            <a:chExt cx="3278504" cy="1008380"/>
          </a:xfrm>
        </p:grpSpPr>
        <p:sp>
          <p:nvSpPr>
            <p:cNvPr id="13" name="object 13"/>
            <p:cNvSpPr/>
            <p:nvPr/>
          </p:nvSpPr>
          <p:spPr>
            <a:xfrm>
              <a:off x="3078098" y="5168899"/>
              <a:ext cx="3278504" cy="76200"/>
            </a:xfrm>
            <a:custGeom>
              <a:avLst/>
              <a:gdLst/>
              <a:ahLst/>
              <a:cxnLst/>
              <a:rect l="l" t="t" r="r" b="b"/>
              <a:pathLst>
                <a:path w="3278504" h="76200">
                  <a:moveTo>
                    <a:pt x="3202051" y="0"/>
                  </a:moveTo>
                  <a:lnTo>
                    <a:pt x="3202051" y="76200"/>
                  </a:lnTo>
                  <a:lnTo>
                    <a:pt x="3265551" y="44450"/>
                  </a:lnTo>
                  <a:lnTo>
                    <a:pt x="3214751" y="44450"/>
                  </a:lnTo>
                  <a:lnTo>
                    <a:pt x="3214751" y="31750"/>
                  </a:lnTo>
                  <a:lnTo>
                    <a:pt x="3265551" y="31750"/>
                  </a:lnTo>
                  <a:lnTo>
                    <a:pt x="3202051" y="0"/>
                  </a:lnTo>
                  <a:close/>
                </a:path>
                <a:path w="3278504" h="76200">
                  <a:moveTo>
                    <a:pt x="320205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202051" y="44450"/>
                  </a:lnTo>
                  <a:lnTo>
                    <a:pt x="3202051" y="31750"/>
                  </a:lnTo>
                  <a:close/>
                </a:path>
                <a:path w="3278504" h="76200">
                  <a:moveTo>
                    <a:pt x="3265551" y="31750"/>
                  </a:moveTo>
                  <a:lnTo>
                    <a:pt x="3214751" y="31750"/>
                  </a:lnTo>
                  <a:lnTo>
                    <a:pt x="3214751" y="44450"/>
                  </a:lnTo>
                  <a:lnTo>
                    <a:pt x="3265551" y="44450"/>
                  </a:lnTo>
                  <a:lnTo>
                    <a:pt x="3278251" y="38100"/>
                  </a:lnTo>
                  <a:lnTo>
                    <a:pt x="326555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78275" y="4236973"/>
              <a:ext cx="1016000" cy="981075"/>
            </a:xfrm>
            <a:custGeom>
              <a:avLst/>
              <a:gdLst/>
              <a:ahLst/>
              <a:cxnLst/>
              <a:rect l="l" t="t" r="r" b="b"/>
              <a:pathLst>
                <a:path w="1016000" h="981075">
                  <a:moveTo>
                    <a:pt x="0" y="981075"/>
                  </a:moveTo>
                  <a:lnTo>
                    <a:pt x="0" y="11175"/>
                  </a:lnTo>
                </a:path>
                <a:path w="1016000" h="981075">
                  <a:moveTo>
                    <a:pt x="1016000" y="970026"/>
                  </a:moveTo>
                  <a:lnTo>
                    <a:pt x="1016000" y="0"/>
                  </a:lnTo>
                </a:path>
              </a:pathLst>
            </a:custGeom>
            <a:ln w="38100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409950" y="5189346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35602" y="5167121"/>
            <a:ext cx="1985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08175" algn="l"/>
              </a:tabLst>
            </a:pPr>
            <a:r>
              <a:rPr sz="1800" i="1" spc="-25" dirty="0">
                <a:latin typeface="Times New Roman"/>
                <a:cs typeface="Times New Roman"/>
              </a:rPr>
              <a:t>Ts</a:t>
            </a:r>
            <a:r>
              <a:rPr sz="1800" i="1" dirty="0">
                <a:latin typeface="Times New Roman"/>
                <a:cs typeface="Times New Roman"/>
              </a:rPr>
              <a:t>	</a:t>
            </a: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19373" y="4095115"/>
            <a:ext cx="1348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9020" algn="l"/>
              </a:tabLst>
            </a:pPr>
            <a:r>
              <a:rPr sz="1800" spc="-25" dirty="0">
                <a:latin typeface="Times New Roman"/>
                <a:cs typeface="Times New Roman"/>
              </a:rPr>
              <a:t>0.5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2700" spc="-37" baseline="3086" dirty="0">
                <a:latin typeface="Times New Roman"/>
                <a:cs typeface="Times New Roman"/>
              </a:rPr>
              <a:t>0.5</a:t>
            </a:r>
            <a:endParaRPr sz="2700" baseline="3086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85494" y="5563920"/>
            <a:ext cx="72593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If</a:t>
            </a:r>
            <a:r>
              <a:rPr sz="1800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18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first</a:t>
            </a:r>
            <a:r>
              <a:rPr sz="18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multipath</a:t>
            </a:r>
            <a:r>
              <a:rPr sz="18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component</a:t>
            </a:r>
            <a:r>
              <a:rPr sz="18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arrives</a:t>
            </a:r>
            <a:r>
              <a:rPr sz="1800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at</a:t>
            </a:r>
            <a:r>
              <a:rPr sz="18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receiver</a:t>
            </a:r>
            <a:r>
              <a:rPr sz="1800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at</a:t>
            </a:r>
            <a:r>
              <a:rPr sz="18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time</a:t>
            </a:r>
            <a:r>
              <a:rPr sz="18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0,</a:t>
            </a:r>
            <a:r>
              <a:rPr sz="18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then</a:t>
            </a:r>
            <a:r>
              <a:rPr sz="1800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1800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00099"/>
                </a:solidFill>
                <a:latin typeface="Times New Roman"/>
                <a:cs typeface="Times New Roman"/>
              </a:rPr>
              <a:t>second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multipath</a:t>
            </a:r>
            <a:r>
              <a:rPr sz="1800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component arrives</a:t>
            </a:r>
            <a:r>
              <a:rPr sz="1800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at</a:t>
            </a:r>
            <a:r>
              <a:rPr sz="1800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receiver</a:t>
            </a:r>
            <a:r>
              <a:rPr sz="18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at</a:t>
            </a:r>
            <a:r>
              <a:rPr sz="1800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time</a:t>
            </a:r>
            <a:r>
              <a:rPr sz="1800" spc="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i="1" spc="-25" dirty="0">
                <a:solidFill>
                  <a:srgbClr val="000099"/>
                </a:solidFill>
                <a:latin typeface="Times New Roman"/>
                <a:cs typeface="Times New Roman"/>
              </a:rPr>
              <a:t>Ts</a:t>
            </a:r>
            <a:r>
              <a:rPr sz="1800" spc="-25" dirty="0">
                <a:solidFill>
                  <a:srgbClr val="000099"/>
                </a:solidFill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INTRODUCTION:</a:t>
            </a:r>
            <a:r>
              <a:rPr spc="-135" dirty="0"/>
              <a:t> </a:t>
            </a:r>
            <a:r>
              <a:rPr spc="-25" dirty="0"/>
              <a:t>ISI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2417" y="826871"/>
            <a:ext cx="6717665" cy="72390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95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Intersymbol</a:t>
            </a:r>
            <a:r>
              <a:rPr sz="2000" b="1" spc="-6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interference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(ISI)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E.g.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two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resolvable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multipath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components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relative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delay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Ts</a:t>
            </a:r>
            <a:r>
              <a:rPr sz="1800" spc="-2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6817" y="1525015"/>
            <a:ext cx="2665730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30"/>
              </a:spcBef>
              <a:buChar char="•"/>
              <a:tabLst>
                <a:tab pos="240665" algn="l"/>
              </a:tabLst>
            </a:pPr>
            <a:r>
              <a:rPr sz="1800" dirty="0">
                <a:latin typeface="Times New Roman"/>
                <a:cs typeface="Times New Roman"/>
              </a:rPr>
              <a:t>1st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multipath</a:t>
            </a:r>
            <a:r>
              <a:rPr sz="1800" spc="-10" dirty="0">
                <a:latin typeface="Times New Roman"/>
                <a:cs typeface="Times New Roman"/>
              </a:rPr>
              <a:t> component:</a:t>
            </a:r>
            <a:endParaRPr sz="18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434"/>
              </a:spcBef>
              <a:buChar char="•"/>
              <a:tabLst>
                <a:tab pos="240665" algn="l"/>
              </a:tabLst>
            </a:pPr>
            <a:r>
              <a:rPr sz="1800" dirty="0">
                <a:latin typeface="Times New Roman"/>
                <a:cs typeface="Times New Roman"/>
              </a:rPr>
              <a:t>2nd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multipath</a:t>
            </a:r>
            <a:r>
              <a:rPr sz="1800" spc="-10" dirty="0">
                <a:latin typeface="Times New Roman"/>
                <a:cs typeface="Times New Roman"/>
              </a:rPr>
              <a:t> component: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6917" y="2238502"/>
            <a:ext cx="5106670" cy="598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1920"/>
              </a:lnSpc>
              <a:spcBef>
                <a:spcPts val="100"/>
              </a:spcBef>
              <a:tabLst>
                <a:tab pos="3117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Tx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symbol:</a:t>
            </a:r>
            <a:endParaRPr sz="1800">
              <a:latin typeface="Times New Roman"/>
              <a:cs typeface="Times New Roman"/>
            </a:endParaRPr>
          </a:p>
          <a:p>
            <a:pPr marL="2373630">
              <a:lnSpc>
                <a:spcPts val="2580"/>
              </a:lnSpc>
            </a:pPr>
            <a:r>
              <a:rPr sz="2350" i="1" dirty="0">
                <a:latin typeface="Times New Roman"/>
                <a:cs typeface="Times New Roman"/>
              </a:rPr>
              <a:t>x</a:t>
            </a:r>
            <a:r>
              <a:rPr sz="2025" baseline="-24691" dirty="0">
                <a:latin typeface="Times New Roman"/>
                <a:cs typeface="Times New Roman"/>
              </a:rPr>
              <a:t>1</a:t>
            </a:r>
            <a:r>
              <a:rPr sz="2350" dirty="0">
                <a:latin typeface="Times New Roman"/>
                <a:cs typeface="Times New Roman"/>
              </a:rPr>
              <a:t>,</a:t>
            </a:r>
            <a:r>
              <a:rPr sz="2350" spc="-170" dirty="0">
                <a:latin typeface="Times New Roman"/>
                <a:cs typeface="Times New Roman"/>
              </a:rPr>
              <a:t> </a:t>
            </a:r>
            <a:r>
              <a:rPr sz="2350" i="1" dirty="0">
                <a:latin typeface="Times New Roman"/>
                <a:cs typeface="Times New Roman"/>
              </a:rPr>
              <a:t>x</a:t>
            </a:r>
            <a:r>
              <a:rPr sz="2025" baseline="-24691" dirty="0">
                <a:latin typeface="Times New Roman"/>
                <a:cs typeface="Times New Roman"/>
              </a:rPr>
              <a:t>2</a:t>
            </a:r>
            <a:r>
              <a:rPr sz="2025" spc="-195" baseline="-24691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Times New Roman"/>
                <a:cs typeface="Times New Roman"/>
              </a:rPr>
              <a:t>,</a:t>
            </a:r>
            <a:r>
              <a:rPr sz="2350" spc="-170" dirty="0">
                <a:latin typeface="Times New Roman"/>
                <a:cs typeface="Times New Roman"/>
              </a:rPr>
              <a:t> </a:t>
            </a:r>
            <a:r>
              <a:rPr sz="2350" i="1" dirty="0">
                <a:latin typeface="Times New Roman"/>
                <a:cs typeface="Times New Roman"/>
              </a:rPr>
              <a:t>x</a:t>
            </a:r>
            <a:r>
              <a:rPr sz="2025" baseline="-24691" dirty="0">
                <a:latin typeface="Times New Roman"/>
                <a:cs typeface="Times New Roman"/>
              </a:rPr>
              <a:t>3</a:t>
            </a:r>
            <a:r>
              <a:rPr sz="2025" spc="-270" baseline="-24691" dirty="0">
                <a:latin typeface="Times New Roman"/>
                <a:cs typeface="Times New Roman"/>
              </a:rPr>
              <a:t> </a:t>
            </a:r>
            <a:r>
              <a:rPr sz="2350" spc="55" dirty="0">
                <a:latin typeface="Times New Roman"/>
                <a:cs typeface="Times New Roman"/>
              </a:rPr>
              <a:t>,</a:t>
            </a:r>
            <a:r>
              <a:rPr sz="2350" spc="55" dirty="0">
                <a:latin typeface="Microsoft Sans Serif"/>
                <a:cs typeface="Microsoft Sans Serif"/>
              </a:rPr>
              <a:t></a:t>
            </a:r>
            <a:r>
              <a:rPr sz="2350" spc="55" dirty="0">
                <a:latin typeface="Times New Roman"/>
                <a:cs typeface="Times New Roman"/>
              </a:rPr>
              <a:t>,</a:t>
            </a:r>
            <a:r>
              <a:rPr sz="2350" spc="-165" dirty="0">
                <a:latin typeface="Times New Roman"/>
                <a:cs typeface="Times New Roman"/>
              </a:rPr>
              <a:t> </a:t>
            </a:r>
            <a:r>
              <a:rPr sz="2350" i="1" dirty="0">
                <a:latin typeface="Times New Roman"/>
                <a:cs typeface="Times New Roman"/>
              </a:rPr>
              <a:t>x</a:t>
            </a:r>
            <a:r>
              <a:rPr sz="2025" i="1" baseline="-24691" dirty="0">
                <a:latin typeface="Times New Roman"/>
                <a:cs typeface="Times New Roman"/>
              </a:rPr>
              <a:t>k</a:t>
            </a:r>
            <a:r>
              <a:rPr sz="2025" i="1" spc="15" baseline="-24691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Times New Roman"/>
                <a:cs typeface="Times New Roman"/>
              </a:rPr>
              <a:t>,</a:t>
            </a:r>
            <a:r>
              <a:rPr sz="2350" spc="-165" dirty="0">
                <a:latin typeface="Times New Roman"/>
                <a:cs typeface="Times New Roman"/>
              </a:rPr>
              <a:t> </a:t>
            </a:r>
            <a:r>
              <a:rPr sz="2350" i="1" dirty="0">
                <a:latin typeface="Times New Roman"/>
                <a:cs typeface="Times New Roman"/>
              </a:rPr>
              <a:t>x</a:t>
            </a:r>
            <a:r>
              <a:rPr sz="2025" i="1" baseline="-24691" dirty="0">
                <a:latin typeface="Times New Roman"/>
                <a:cs typeface="Times New Roman"/>
              </a:rPr>
              <a:t>k</a:t>
            </a:r>
            <a:r>
              <a:rPr sz="2025" i="1" spc="-262" baseline="-24691" dirty="0">
                <a:latin typeface="Times New Roman"/>
                <a:cs typeface="Times New Roman"/>
              </a:rPr>
              <a:t> </a:t>
            </a:r>
            <a:r>
              <a:rPr sz="2025" spc="60" baseline="-24691" dirty="0">
                <a:latin typeface="Symbol"/>
                <a:cs typeface="Symbol"/>
              </a:rPr>
              <a:t></a:t>
            </a:r>
            <a:r>
              <a:rPr sz="2025" spc="60" baseline="-24691" dirty="0">
                <a:latin typeface="Times New Roman"/>
                <a:cs typeface="Times New Roman"/>
              </a:rPr>
              <a:t>1</a:t>
            </a:r>
            <a:r>
              <a:rPr sz="2350" spc="40" dirty="0">
                <a:latin typeface="Times New Roman"/>
                <a:cs typeface="Times New Roman"/>
              </a:rPr>
              <a:t>,</a:t>
            </a:r>
            <a:r>
              <a:rPr sz="2350" spc="40" dirty="0">
                <a:latin typeface="Microsoft Sans Serif"/>
                <a:cs typeface="Microsoft Sans Serif"/>
              </a:rPr>
              <a:t></a:t>
            </a:r>
            <a:endParaRPr sz="23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4217" y="2873330"/>
            <a:ext cx="2212340" cy="1045844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  <a:tabLst>
                <a:tab pos="3244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In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channel</a:t>
            </a:r>
            <a:endParaRPr sz="1800">
              <a:latin typeface="Times New Roman"/>
              <a:cs typeface="Times New Roman"/>
            </a:endParaRPr>
          </a:p>
          <a:p>
            <a:pPr marL="561975">
              <a:lnSpc>
                <a:spcPct val="100000"/>
              </a:lnSpc>
              <a:spcBef>
                <a:spcPts val="185"/>
              </a:spcBef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baseline="25462" dirty="0">
                <a:latin typeface="Times New Roman"/>
                <a:cs typeface="Times New Roman"/>
              </a:rPr>
              <a:t>st</a:t>
            </a:r>
            <a:r>
              <a:rPr sz="1800" spc="217" baseline="25462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multipath:</a:t>
            </a:r>
            <a:endParaRPr sz="1800">
              <a:latin typeface="Times New Roman"/>
              <a:cs typeface="Times New Roman"/>
            </a:endParaRPr>
          </a:p>
          <a:p>
            <a:pPr marL="561975">
              <a:lnSpc>
                <a:spcPct val="100000"/>
              </a:lnSpc>
              <a:spcBef>
                <a:spcPts val="1180"/>
              </a:spcBef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</a:t>
            </a:r>
            <a:r>
              <a:rPr sz="1800" baseline="25462" dirty="0">
                <a:latin typeface="Times New Roman"/>
                <a:cs typeface="Times New Roman"/>
              </a:rPr>
              <a:t>nd</a:t>
            </a:r>
            <a:r>
              <a:rPr sz="1800" spc="209" baseline="25462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multipath: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52692" y="3400414"/>
            <a:ext cx="2507615" cy="2260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543560" algn="l"/>
                <a:tab pos="877569" algn="l"/>
                <a:tab pos="1480185" algn="l"/>
                <a:tab pos="1826895" algn="l"/>
                <a:tab pos="2407285" algn="l"/>
              </a:tabLst>
            </a:pPr>
            <a:r>
              <a:rPr sz="1300" spc="-50" dirty="0">
                <a:latin typeface="Times New Roman"/>
                <a:cs typeface="Times New Roman"/>
              </a:rPr>
              <a:t>0</a:t>
            </a:r>
            <a:r>
              <a:rPr sz="1300" dirty="0">
                <a:latin typeface="Times New Roman"/>
                <a:cs typeface="Times New Roman"/>
              </a:rPr>
              <a:t>	</a:t>
            </a:r>
            <a:r>
              <a:rPr sz="1300" spc="-50" dirty="0">
                <a:latin typeface="Times New Roman"/>
                <a:cs typeface="Times New Roman"/>
              </a:rPr>
              <a:t>1</a:t>
            </a:r>
            <a:r>
              <a:rPr sz="1300" dirty="0">
                <a:latin typeface="Times New Roman"/>
                <a:cs typeface="Times New Roman"/>
              </a:rPr>
              <a:t>	</a:t>
            </a:r>
            <a:r>
              <a:rPr sz="1300" spc="-50" dirty="0">
                <a:latin typeface="Times New Roman"/>
                <a:cs typeface="Times New Roman"/>
              </a:rPr>
              <a:t>0</a:t>
            </a:r>
            <a:r>
              <a:rPr sz="1300" dirty="0">
                <a:latin typeface="Times New Roman"/>
                <a:cs typeface="Times New Roman"/>
              </a:rPr>
              <a:t>	</a:t>
            </a:r>
            <a:r>
              <a:rPr sz="1300" spc="-50" dirty="0">
                <a:latin typeface="Times New Roman"/>
                <a:cs typeface="Times New Roman"/>
              </a:rPr>
              <a:t>2</a:t>
            </a:r>
            <a:r>
              <a:rPr sz="1300" dirty="0">
                <a:latin typeface="Times New Roman"/>
                <a:cs typeface="Times New Roman"/>
              </a:rPr>
              <a:t>	</a:t>
            </a:r>
            <a:r>
              <a:rPr sz="1300" spc="-50" dirty="0">
                <a:latin typeface="Times New Roman"/>
                <a:cs typeface="Times New Roman"/>
              </a:rPr>
              <a:t>0</a:t>
            </a:r>
            <a:r>
              <a:rPr sz="1300" dirty="0">
                <a:latin typeface="Times New Roman"/>
                <a:cs typeface="Times New Roman"/>
              </a:rPr>
              <a:t>	</a:t>
            </a:r>
            <a:r>
              <a:rPr sz="1300" spc="-50" dirty="0">
                <a:latin typeface="Times New Roman"/>
                <a:cs typeface="Times New Roman"/>
              </a:rPr>
              <a:t>3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22793" y="3209923"/>
            <a:ext cx="3029585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i="1" dirty="0">
                <a:latin typeface="Times New Roman"/>
                <a:cs typeface="Times New Roman"/>
              </a:rPr>
              <a:t>h</a:t>
            </a:r>
            <a:r>
              <a:rPr sz="2250" i="1" spc="204" dirty="0">
                <a:latin typeface="Times New Roman"/>
                <a:cs typeface="Times New Roman"/>
              </a:rPr>
              <a:t> </a:t>
            </a:r>
            <a:r>
              <a:rPr sz="2250" spc="-10" dirty="0">
                <a:latin typeface="Times New Roman"/>
                <a:cs typeface="Times New Roman"/>
              </a:rPr>
              <a:t>(1)</a:t>
            </a:r>
            <a:r>
              <a:rPr sz="2250" i="1" spc="-10" dirty="0">
                <a:latin typeface="Times New Roman"/>
                <a:cs typeface="Times New Roman"/>
              </a:rPr>
              <a:t>x</a:t>
            </a:r>
            <a:r>
              <a:rPr sz="2250" i="1" spc="5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,</a:t>
            </a:r>
            <a:r>
              <a:rPr sz="2250" spc="-310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h</a:t>
            </a:r>
            <a:r>
              <a:rPr sz="2250" i="1" spc="204" dirty="0">
                <a:latin typeface="Times New Roman"/>
                <a:cs typeface="Times New Roman"/>
              </a:rPr>
              <a:t> </a:t>
            </a:r>
            <a:r>
              <a:rPr sz="2250" spc="55" dirty="0">
                <a:latin typeface="Times New Roman"/>
                <a:cs typeface="Times New Roman"/>
              </a:rPr>
              <a:t>(2)</a:t>
            </a:r>
            <a:r>
              <a:rPr sz="2250" i="1" spc="55" dirty="0">
                <a:latin typeface="Times New Roman"/>
                <a:cs typeface="Times New Roman"/>
              </a:rPr>
              <a:t>x</a:t>
            </a:r>
            <a:r>
              <a:rPr sz="2250" i="1" spc="29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,</a:t>
            </a:r>
            <a:r>
              <a:rPr sz="2250" spc="-305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h</a:t>
            </a:r>
            <a:r>
              <a:rPr sz="2250" i="1" spc="21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(3)</a:t>
            </a:r>
            <a:r>
              <a:rPr sz="2250" i="1" dirty="0">
                <a:latin typeface="Times New Roman"/>
                <a:cs typeface="Times New Roman"/>
              </a:rPr>
              <a:t>x</a:t>
            </a:r>
            <a:r>
              <a:rPr sz="2250" i="1" spc="210" dirty="0">
                <a:latin typeface="Times New Roman"/>
                <a:cs typeface="Times New Roman"/>
              </a:rPr>
              <a:t> </a:t>
            </a:r>
            <a:r>
              <a:rPr sz="2250" spc="30" dirty="0">
                <a:latin typeface="Times New Roman"/>
                <a:cs typeface="Times New Roman"/>
              </a:rPr>
              <a:t>,</a:t>
            </a:r>
            <a:r>
              <a:rPr sz="2250" spc="30" dirty="0">
                <a:latin typeface="Microsoft Sans Serif"/>
                <a:cs typeface="Microsoft Sans Serif"/>
              </a:rPr>
              <a:t></a:t>
            </a:r>
            <a:endParaRPr sz="225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32411" y="1512233"/>
            <a:ext cx="3834765" cy="68516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95"/>
              </a:spcBef>
            </a:pPr>
            <a:r>
              <a:rPr sz="1950" i="1" spc="-40" dirty="0">
                <a:latin typeface="Times New Roman"/>
                <a:cs typeface="Times New Roman"/>
              </a:rPr>
              <a:t>h</a:t>
            </a:r>
            <a:r>
              <a:rPr sz="1650" spc="-60" baseline="-25252" dirty="0">
                <a:latin typeface="Times New Roman"/>
                <a:cs typeface="Times New Roman"/>
              </a:rPr>
              <a:t>0</a:t>
            </a:r>
            <a:r>
              <a:rPr sz="1650" spc="-97" baseline="-25252" dirty="0">
                <a:latin typeface="Times New Roman"/>
                <a:cs typeface="Times New Roman"/>
              </a:rPr>
              <a:t> </a:t>
            </a:r>
            <a:r>
              <a:rPr sz="1950" spc="-100" dirty="0">
                <a:latin typeface="Times New Roman"/>
                <a:cs typeface="Times New Roman"/>
              </a:rPr>
              <a:t>(1),</a:t>
            </a:r>
            <a:r>
              <a:rPr sz="1950" spc="-215" dirty="0">
                <a:latin typeface="Times New Roman"/>
                <a:cs typeface="Times New Roman"/>
              </a:rPr>
              <a:t> </a:t>
            </a:r>
            <a:r>
              <a:rPr sz="1950" i="1" spc="-40" dirty="0">
                <a:latin typeface="Times New Roman"/>
                <a:cs typeface="Times New Roman"/>
              </a:rPr>
              <a:t>h</a:t>
            </a:r>
            <a:r>
              <a:rPr sz="1650" spc="-60" baseline="-25252" dirty="0">
                <a:latin typeface="Times New Roman"/>
                <a:cs typeface="Times New Roman"/>
              </a:rPr>
              <a:t>0</a:t>
            </a:r>
            <a:r>
              <a:rPr sz="1650" spc="-89" baseline="-25252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(2),</a:t>
            </a:r>
            <a:r>
              <a:rPr sz="1950" spc="-215" dirty="0">
                <a:latin typeface="Times New Roman"/>
                <a:cs typeface="Times New Roman"/>
              </a:rPr>
              <a:t> </a:t>
            </a:r>
            <a:r>
              <a:rPr sz="1950" i="1" spc="-40" dirty="0">
                <a:latin typeface="Times New Roman"/>
                <a:cs typeface="Times New Roman"/>
              </a:rPr>
              <a:t>h</a:t>
            </a:r>
            <a:r>
              <a:rPr sz="1650" spc="-60" baseline="-25252" dirty="0">
                <a:latin typeface="Times New Roman"/>
                <a:cs typeface="Times New Roman"/>
              </a:rPr>
              <a:t>0</a:t>
            </a:r>
            <a:r>
              <a:rPr sz="1650" spc="-97" baseline="-25252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(3),</a:t>
            </a:r>
            <a:r>
              <a:rPr sz="1950" spc="-10" dirty="0">
                <a:latin typeface="Microsoft Sans Serif"/>
                <a:cs typeface="Microsoft Sans Serif"/>
              </a:rPr>
              <a:t></a:t>
            </a:r>
            <a:r>
              <a:rPr sz="1950" spc="-10" dirty="0">
                <a:latin typeface="Times New Roman"/>
                <a:cs typeface="Times New Roman"/>
              </a:rPr>
              <a:t>,</a:t>
            </a:r>
            <a:r>
              <a:rPr sz="1950" spc="-240" dirty="0">
                <a:latin typeface="Times New Roman"/>
                <a:cs typeface="Times New Roman"/>
              </a:rPr>
              <a:t> </a:t>
            </a:r>
            <a:r>
              <a:rPr sz="1950" i="1" spc="-40" dirty="0">
                <a:latin typeface="Times New Roman"/>
                <a:cs typeface="Times New Roman"/>
              </a:rPr>
              <a:t>h</a:t>
            </a:r>
            <a:r>
              <a:rPr sz="1650" spc="-60" baseline="-25252" dirty="0">
                <a:latin typeface="Times New Roman"/>
                <a:cs typeface="Times New Roman"/>
              </a:rPr>
              <a:t>0</a:t>
            </a:r>
            <a:r>
              <a:rPr sz="1650" spc="-97" baseline="-25252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(</a:t>
            </a:r>
            <a:r>
              <a:rPr sz="1950" i="1" dirty="0">
                <a:latin typeface="Times New Roman"/>
                <a:cs typeface="Times New Roman"/>
              </a:rPr>
              <a:t>k</a:t>
            </a:r>
            <a:r>
              <a:rPr sz="1950" dirty="0">
                <a:latin typeface="Times New Roman"/>
                <a:cs typeface="Times New Roman"/>
              </a:rPr>
              <a:t>),</a:t>
            </a:r>
            <a:r>
              <a:rPr sz="1950" spc="-204" dirty="0">
                <a:latin typeface="Times New Roman"/>
                <a:cs typeface="Times New Roman"/>
              </a:rPr>
              <a:t> </a:t>
            </a:r>
            <a:r>
              <a:rPr sz="1950" i="1" spc="-40" dirty="0">
                <a:latin typeface="Times New Roman"/>
                <a:cs typeface="Times New Roman"/>
              </a:rPr>
              <a:t>h</a:t>
            </a:r>
            <a:r>
              <a:rPr sz="1650" spc="-60" baseline="-25252" dirty="0">
                <a:latin typeface="Times New Roman"/>
                <a:cs typeface="Times New Roman"/>
              </a:rPr>
              <a:t>0</a:t>
            </a:r>
            <a:r>
              <a:rPr sz="1650" spc="-97" baseline="-25252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(</a:t>
            </a:r>
            <a:r>
              <a:rPr sz="1950" i="1" dirty="0">
                <a:latin typeface="Times New Roman"/>
                <a:cs typeface="Times New Roman"/>
              </a:rPr>
              <a:t>k</a:t>
            </a:r>
            <a:r>
              <a:rPr sz="1950" i="1" spc="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Symbol"/>
                <a:cs typeface="Symbol"/>
              </a:rPr>
              <a:t></a:t>
            </a:r>
            <a:r>
              <a:rPr sz="1950" spc="-10" dirty="0">
                <a:latin typeface="Times New Roman"/>
                <a:cs typeface="Times New Roman"/>
              </a:rPr>
              <a:t>1),</a:t>
            </a:r>
            <a:r>
              <a:rPr sz="1950" spc="-10" dirty="0">
                <a:latin typeface="Microsoft Sans Serif"/>
                <a:cs typeface="Microsoft Sans Serif"/>
              </a:rPr>
              <a:t></a:t>
            </a:r>
            <a:endParaRPr sz="1950">
              <a:latin typeface="Microsoft Sans Serif"/>
              <a:cs typeface="Microsoft Sans Serif"/>
            </a:endParaRPr>
          </a:p>
          <a:p>
            <a:pPr marL="76200">
              <a:lnSpc>
                <a:spcPct val="100000"/>
              </a:lnSpc>
              <a:spcBef>
                <a:spcPts val="330"/>
              </a:spcBef>
            </a:pPr>
            <a:r>
              <a:rPr sz="1850" i="1" spc="-80" dirty="0">
                <a:latin typeface="Times New Roman"/>
                <a:cs typeface="Times New Roman"/>
              </a:rPr>
              <a:t>h</a:t>
            </a:r>
            <a:r>
              <a:rPr sz="1650" spc="-120" baseline="-22727" dirty="0">
                <a:latin typeface="Times New Roman"/>
                <a:cs typeface="Times New Roman"/>
              </a:rPr>
              <a:t>1</a:t>
            </a:r>
            <a:r>
              <a:rPr sz="1650" spc="-179" baseline="-22727" dirty="0">
                <a:latin typeface="Times New Roman"/>
                <a:cs typeface="Times New Roman"/>
              </a:rPr>
              <a:t> </a:t>
            </a:r>
            <a:r>
              <a:rPr sz="1850" spc="-70" dirty="0">
                <a:latin typeface="Times New Roman"/>
                <a:cs typeface="Times New Roman"/>
              </a:rPr>
              <a:t>(1),</a:t>
            </a:r>
            <a:r>
              <a:rPr sz="1850" spc="-125" dirty="0">
                <a:latin typeface="Times New Roman"/>
                <a:cs typeface="Times New Roman"/>
              </a:rPr>
              <a:t> </a:t>
            </a:r>
            <a:r>
              <a:rPr sz="1850" i="1" spc="-80" dirty="0">
                <a:latin typeface="Times New Roman"/>
                <a:cs typeface="Times New Roman"/>
              </a:rPr>
              <a:t>h</a:t>
            </a:r>
            <a:r>
              <a:rPr sz="1650" spc="-120" baseline="-22727" dirty="0">
                <a:latin typeface="Times New Roman"/>
                <a:cs typeface="Times New Roman"/>
              </a:rPr>
              <a:t>1</a:t>
            </a:r>
            <a:r>
              <a:rPr sz="1650" spc="-172" baseline="-22727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(2),</a:t>
            </a:r>
            <a:r>
              <a:rPr sz="1850" spc="-130" dirty="0">
                <a:latin typeface="Times New Roman"/>
                <a:cs typeface="Times New Roman"/>
              </a:rPr>
              <a:t> </a:t>
            </a:r>
            <a:r>
              <a:rPr sz="1850" i="1" spc="-80" dirty="0">
                <a:latin typeface="Times New Roman"/>
                <a:cs typeface="Times New Roman"/>
              </a:rPr>
              <a:t>h</a:t>
            </a:r>
            <a:r>
              <a:rPr sz="1650" spc="-120" baseline="-22727" dirty="0">
                <a:latin typeface="Times New Roman"/>
                <a:cs typeface="Times New Roman"/>
              </a:rPr>
              <a:t>1</a:t>
            </a:r>
            <a:r>
              <a:rPr sz="1650" spc="-172" baseline="-22727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(3),</a:t>
            </a:r>
            <a:r>
              <a:rPr sz="1850" dirty="0">
                <a:latin typeface="Microsoft Sans Serif"/>
                <a:cs typeface="Microsoft Sans Serif"/>
              </a:rPr>
              <a:t></a:t>
            </a:r>
            <a:r>
              <a:rPr sz="1850" dirty="0">
                <a:latin typeface="Times New Roman"/>
                <a:cs typeface="Times New Roman"/>
              </a:rPr>
              <a:t>,</a:t>
            </a:r>
            <a:r>
              <a:rPr sz="1850" spc="-160" dirty="0">
                <a:latin typeface="Times New Roman"/>
                <a:cs typeface="Times New Roman"/>
              </a:rPr>
              <a:t> </a:t>
            </a:r>
            <a:r>
              <a:rPr sz="1850" i="1" spc="-80" dirty="0">
                <a:latin typeface="Times New Roman"/>
                <a:cs typeface="Times New Roman"/>
              </a:rPr>
              <a:t>h</a:t>
            </a:r>
            <a:r>
              <a:rPr sz="1650" spc="-120" baseline="-22727" dirty="0">
                <a:latin typeface="Times New Roman"/>
                <a:cs typeface="Times New Roman"/>
              </a:rPr>
              <a:t>1</a:t>
            </a:r>
            <a:r>
              <a:rPr sz="1650" spc="-172" baseline="-22727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(</a:t>
            </a:r>
            <a:r>
              <a:rPr sz="1850" i="1" dirty="0">
                <a:latin typeface="Times New Roman"/>
                <a:cs typeface="Times New Roman"/>
              </a:rPr>
              <a:t>k</a:t>
            </a:r>
            <a:r>
              <a:rPr sz="1850" i="1" spc="-25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),</a:t>
            </a:r>
            <a:r>
              <a:rPr sz="1850" spc="-130" dirty="0">
                <a:latin typeface="Times New Roman"/>
                <a:cs typeface="Times New Roman"/>
              </a:rPr>
              <a:t> </a:t>
            </a:r>
            <a:r>
              <a:rPr sz="1850" i="1" spc="-80" dirty="0">
                <a:latin typeface="Times New Roman"/>
                <a:cs typeface="Times New Roman"/>
              </a:rPr>
              <a:t>h</a:t>
            </a:r>
            <a:r>
              <a:rPr sz="1650" spc="-120" baseline="-22727" dirty="0">
                <a:latin typeface="Times New Roman"/>
                <a:cs typeface="Times New Roman"/>
              </a:rPr>
              <a:t>1</a:t>
            </a:r>
            <a:r>
              <a:rPr sz="1650" spc="-172" baseline="-22727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(</a:t>
            </a:r>
            <a:r>
              <a:rPr sz="1850" i="1" dirty="0">
                <a:latin typeface="Times New Roman"/>
                <a:cs typeface="Times New Roman"/>
              </a:rPr>
              <a:t>k</a:t>
            </a:r>
            <a:r>
              <a:rPr sz="1850" i="1" spc="13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Symbol"/>
                <a:cs typeface="Symbol"/>
              </a:rPr>
              <a:t></a:t>
            </a:r>
            <a:r>
              <a:rPr sz="1850" spc="-10" dirty="0">
                <a:latin typeface="Times New Roman"/>
                <a:cs typeface="Times New Roman"/>
              </a:rPr>
              <a:t>1),</a:t>
            </a:r>
            <a:r>
              <a:rPr sz="1850" spc="-10" dirty="0">
                <a:latin typeface="Microsoft Sans Serif"/>
                <a:cs typeface="Microsoft Sans Serif"/>
              </a:rPr>
              <a:t></a:t>
            </a:r>
            <a:endParaRPr sz="185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37413" y="3600515"/>
            <a:ext cx="3363595" cy="367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250" spc="-20" dirty="0">
                <a:latin typeface="Times New Roman"/>
                <a:cs typeface="Times New Roman"/>
              </a:rPr>
              <a:t>0,</a:t>
            </a:r>
            <a:r>
              <a:rPr sz="2250" spc="-254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h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2250" dirty="0">
                <a:latin typeface="Times New Roman"/>
                <a:cs typeface="Times New Roman"/>
              </a:rPr>
              <a:t>(2)</a:t>
            </a:r>
            <a:r>
              <a:rPr sz="2250" i="1" dirty="0">
                <a:latin typeface="Times New Roman"/>
                <a:cs typeface="Times New Roman"/>
              </a:rPr>
              <a:t>x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2250" dirty="0">
                <a:latin typeface="Times New Roman"/>
                <a:cs typeface="Times New Roman"/>
              </a:rPr>
              <a:t>,</a:t>
            </a:r>
            <a:r>
              <a:rPr sz="2250" spc="-250" dirty="0">
                <a:latin typeface="Times New Roman"/>
                <a:cs typeface="Times New Roman"/>
              </a:rPr>
              <a:t> </a:t>
            </a:r>
            <a:r>
              <a:rPr sz="2250" i="1" spc="-10" dirty="0">
                <a:latin typeface="Times New Roman"/>
                <a:cs typeface="Times New Roman"/>
              </a:rPr>
              <a:t>h</a:t>
            </a:r>
            <a:r>
              <a:rPr sz="1950" spc="-15" baseline="-23504" dirty="0">
                <a:latin typeface="Times New Roman"/>
                <a:cs typeface="Times New Roman"/>
              </a:rPr>
              <a:t>1</a:t>
            </a:r>
            <a:r>
              <a:rPr sz="2250" spc="-10" dirty="0">
                <a:latin typeface="Times New Roman"/>
                <a:cs typeface="Times New Roman"/>
              </a:rPr>
              <a:t>(3)</a:t>
            </a:r>
            <a:r>
              <a:rPr sz="2250" i="1" spc="-10" dirty="0">
                <a:latin typeface="Times New Roman"/>
                <a:cs typeface="Times New Roman"/>
              </a:rPr>
              <a:t>x</a:t>
            </a:r>
            <a:r>
              <a:rPr sz="1950" spc="-15" baseline="-23504" dirty="0">
                <a:latin typeface="Times New Roman"/>
                <a:cs typeface="Times New Roman"/>
              </a:rPr>
              <a:t>2</a:t>
            </a:r>
            <a:r>
              <a:rPr sz="1950" spc="-142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,</a:t>
            </a:r>
            <a:r>
              <a:rPr sz="2250" spc="-250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h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2250" dirty="0">
                <a:latin typeface="Times New Roman"/>
                <a:cs typeface="Times New Roman"/>
              </a:rPr>
              <a:t>(4)</a:t>
            </a:r>
            <a:r>
              <a:rPr sz="2250" i="1" dirty="0">
                <a:latin typeface="Times New Roman"/>
                <a:cs typeface="Times New Roman"/>
              </a:rPr>
              <a:t>x</a:t>
            </a:r>
            <a:r>
              <a:rPr sz="1950" baseline="-23504" dirty="0">
                <a:latin typeface="Times New Roman"/>
                <a:cs typeface="Times New Roman"/>
              </a:rPr>
              <a:t>3</a:t>
            </a:r>
            <a:r>
              <a:rPr sz="1950" spc="-232" baseline="-23504" dirty="0">
                <a:latin typeface="Times New Roman"/>
                <a:cs typeface="Times New Roman"/>
              </a:rPr>
              <a:t> </a:t>
            </a:r>
            <a:r>
              <a:rPr sz="2250" spc="-25" dirty="0">
                <a:latin typeface="Times New Roman"/>
                <a:cs typeface="Times New Roman"/>
              </a:rPr>
              <a:t>,</a:t>
            </a:r>
            <a:r>
              <a:rPr sz="2250" spc="-25" dirty="0">
                <a:latin typeface="Microsoft Sans Serif"/>
                <a:cs typeface="Microsoft Sans Serif"/>
              </a:rPr>
              <a:t></a:t>
            </a:r>
            <a:r>
              <a:rPr sz="2250" spc="-25" dirty="0">
                <a:latin typeface="Times New Roman"/>
                <a:cs typeface="Times New Roman"/>
              </a:rPr>
              <a:t>,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6366" y="4000636"/>
            <a:ext cx="6374130" cy="72771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95"/>
              </a:spcBef>
              <a:tabLst>
                <a:tab pos="3117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Rx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combination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two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multipath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components</a:t>
            </a:r>
            <a:endParaRPr sz="1800">
              <a:latin typeface="Times New Roman"/>
              <a:cs typeface="Times New Roman"/>
            </a:endParaRPr>
          </a:p>
          <a:p>
            <a:pPr marL="289560" algn="ctr">
              <a:lnSpc>
                <a:spcPct val="100000"/>
              </a:lnSpc>
              <a:spcBef>
                <a:spcPts val="370"/>
              </a:spcBef>
            </a:pPr>
            <a:r>
              <a:rPr sz="2250" i="1" dirty="0">
                <a:latin typeface="Times New Roman"/>
                <a:cs typeface="Times New Roman"/>
              </a:rPr>
              <a:t>y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1950" spc="412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120" dirty="0">
                <a:latin typeface="Times New Roman"/>
                <a:cs typeface="Times New Roman"/>
              </a:rPr>
              <a:t> </a:t>
            </a:r>
            <a:r>
              <a:rPr sz="2250" i="1" spc="-50" dirty="0">
                <a:latin typeface="Times New Roman"/>
                <a:cs typeface="Times New Roman"/>
              </a:rPr>
              <a:t>h</a:t>
            </a:r>
            <a:r>
              <a:rPr sz="1950" spc="-75" baseline="-23504" dirty="0">
                <a:latin typeface="Times New Roman"/>
                <a:cs typeface="Times New Roman"/>
              </a:rPr>
              <a:t>0</a:t>
            </a:r>
            <a:r>
              <a:rPr sz="1950" spc="-165" baseline="-23504" dirty="0">
                <a:latin typeface="Times New Roman"/>
                <a:cs typeface="Times New Roman"/>
              </a:rPr>
              <a:t> </a:t>
            </a:r>
            <a:r>
              <a:rPr sz="2250" spc="-50" dirty="0">
                <a:latin typeface="Times New Roman"/>
                <a:cs typeface="Times New Roman"/>
              </a:rPr>
              <a:t>(1)</a:t>
            </a:r>
            <a:r>
              <a:rPr sz="2250" i="1" spc="-50" dirty="0">
                <a:latin typeface="Times New Roman"/>
                <a:cs typeface="Times New Roman"/>
              </a:rPr>
              <a:t>x</a:t>
            </a:r>
            <a:r>
              <a:rPr sz="1950" spc="-75" baseline="-23504" dirty="0">
                <a:latin typeface="Times New Roman"/>
                <a:cs typeface="Times New Roman"/>
              </a:rPr>
              <a:t>1</a:t>
            </a:r>
            <a:r>
              <a:rPr sz="1950" spc="202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25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0</a:t>
            </a:r>
            <a:r>
              <a:rPr sz="2250" spc="-28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215" dirty="0">
                <a:latin typeface="Times New Roman"/>
                <a:cs typeface="Times New Roman"/>
              </a:rPr>
              <a:t> </a:t>
            </a:r>
            <a:r>
              <a:rPr sz="2250" i="1" spc="-25" dirty="0">
                <a:latin typeface="Times New Roman"/>
                <a:cs typeface="Times New Roman"/>
              </a:rPr>
              <a:t>n</a:t>
            </a:r>
            <a:r>
              <a:rPr sz="1950" spc="-37" baseline="-23504" dirty="0">
                <a:latin typeface="Times New Roman"/>
                <a:cs typeface="Times New Roman"/>
              </a:rPr>
              <a:t>1</a:t>
            </a:r>
            <a:endParaRPr sz="1950" baseline="-23504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60953" y="4951465"/>
            <a:ext cx="2789555" cy="2260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539750" algn="l"/>
                <a:tab pos="1141730" algn="l"/>
                <a:tab pos="1622425" algn="l"/>
                <a:tab pos="2193290" algn="l"/>
                <a:tab pos="2689225" algn="l"/>
              </a:tabLst>
            </a:pPr>
            <a:r>
              <a:rPr sz="1300" spc="-50" dirty="0">
                <a:latin typeface="Times New Roman"/>
                <a:cs typeface="Times New Roman"/>
              </a:rPr>
              <a:t>2</a:t>
            </a:r>
            <a:r>
              <a:rPr sz="1300" dirty="0">
                <a:latin typeface="Times New Roman"/>
                <a:cs typeface="Times New Roman"/>
              </a:rPr>
              <a:t>	</a:t>
            </a:r>
            <a:r>
              <a:rPr sz="1300" spc="-50" dirty="0">
                <a:latin typeface="Times New Roman"/>
                <a:cs typeface="Times New Roman"/>
              </a:rPr>
              <a:t>0</a:t>
            </a:r>
            <a:r>
              <a:rPr sz="1300" dirty="0">
                <a:latin typeface="Times New Roman"/>
                <a:cs typeface="Times New Roman"/>
              </a:rPr>
              <a:t>	</a:t>
            </a:r>
            <a:r>
              <a:rPr sz="1300" spc="-50" dirty="0">
                <a:latin typeface="Times New Roman"/>
                <a:cs typeface="Times New Roman"/>
              </a:rPr>
              <a:t>2</a:t>
            </a:r>
            <a:r>
              <a:rPr sz="1300" dirty="0">
                <a:latin typeface="Times New Roman"/>
                <a:cs typeface="Times New Roman"/>
              </a:rPr>
              <a:t>	</a:t>
            </a:r>
            <a:r>
              <a:rPr sz="1300" spc="-50" dirty="0">
                <a:latin typeface="Times New Roman"/>
                <a:cs typeface="Times New Roman"/>
              </a:rPr>
              <a:t>1</a:t>
            </a:r>
            <a:r>
              <a:rPr sz="1300" dirty="0">
                <a:latin typeface="Times New Roman"/>
                <a:cs typeface="Times New Roman"/>
              </a:rPr>
              <a:t>	</a:t>
            </a:r>
            <a:r>
              <a:rPr sz="1300" spc="-50" dirty="0">
                <a:latin typeface="Times New Roman"/>
                <a:cs typeface="Times New Roman"/>
              </a:rPr>
              <a:t>1</a:t>
            </a:r>
            <a:r>
              <a:rPr sz="1300" dirty="0">
                <a:latin typeface="Times New Roman"/>
                <a:cs typeface="Times New Roman"/>
              </a:rPr>
              <a:t>	</a:t>
            </a:r>
            <a:r>
              <a:rPr sz="1300" spc="-50" dirty="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28521" y="4760974"/>
            <a:ext cx="2842895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1310" algn="l"/>
                <a:tab pos="1433195" algn="l"/>
              </a:tabLst>
            </a:pPr>
            <a:r>
              <a:rPr sz="2250" i="1" spc="-50" dirty="0">
                <a:latin typeface="Times New Roman"/>
                <a:cs typeface="Times New Roman"/>
              </a:rPr>
              <a:t>y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85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h</a:t>
            </a:r>
            <a:r>
              <a:rPr sz="2250" i="1" spc="240" dirty="0">
                <a:latin typeface="Times New Roman"/>
                <a:cs typeface="Times New Roman"/>
              </a:rPr>
              <a:t> </a:t>
            </a:r>
            <a:r>
              <a:rPr sz="2250" spc="35" dirty="0">
                <a:latin typeface="Times New Roman"/>
                <a:cs typeface="Times New Roman"/>
              </a:rPr>
              <a:t>(2)</a:t>
            </a:r>
            <a:r>
              <a:rPr sz="2250" i="1" spc="35" dirty="0">
                <a:latin typeface="Times New Roman"/>
                <a:cs typeface="Times New Roman"/>
              </a:rPr>
              <a:t>x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195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h</a:t>
            </a:r>
            <a:r>
              <a:rPr sz="2250" i="1" spc="-5" dirty="0">
                <a:latin typeface="Times New Roman"/>
                <a:cs typeface="Times New Roman"/>
              </a:rPr>
              <a:t> </a:t>
            </a:r>
            <a:r>
              <a:rPr sz="2250" spc="55" dirty="0">
                <a:latin typeface="Times New Roman"/>
                <a:cs typeface="Times New Roman"/>
              </a:rPr>
              <a:t>(2)</a:t>
            </a:r>
            <a:r>
              <a:rPr sz="2250" i="1" spc="55" dirty="0">
                <a:latin typeface="Times New Roman"/>
                <a:cs typeface="Times New Roman"/>
              </a:rPr>
              <a:t>x</a:t>
            </a:r>
            <a:r>
              <a:rPr sz="2250" i="1" spc="46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195" dirty="0">
                <a:latin typeface="Times New Roman"/>
                <a:cs typeface="Times New Roman"/>
              </a:rPr>
              <a:t> </a:t>
            </a:r>
            <a:r>
              <a:rPr sz="2250" i="1" spc="-50" dirty="0">
                <a:latin typeface="Times New Roman"/>
                <a:cs typeface="Times New Roman"/>
              </a:rPr>
              <a:t>n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24127" y="5015225"/>
            <a:ext cx="3213100" cy="984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 marR="43180" indent="-5080">
              <a:lnSpc>
                <a:spcPct val="139800"/>
              </a:lnSpc>
              <a:spcBef>
                <a:spcPts val="100"/>
              </a:spcBef>
            </a:pPr>
            <a:r>
              <a:rPr sz="2250" i="1" dirty="0">
                <a:latin typeface="Times New Roman"/>
                <a:cs typeface="Times New Roman"/>
              </a:rPr>
              <a:t>y</a:t>
            </a:r>
            <a:r>
              <a:rPr sz="1950" baseline="-23504" dirty="0">
                <a:latin typeface="Times New Roman"/>
                <a:cs typeface="Times New Roman"/>
              </a:rPr>
              <a:t>3</a:t>
            </a:r>
            <a:r>
              <a:rPr sz="1950" spc="585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65" dirty="0">
                <a:latin typeface="Times New Roman"/>
                <a:cs typeface="Times New Roman"/>
              </a:rPr>
              <a:t> </a:t>
            </a:r>
            <a:r>
              <a:rPr sz="2250" i="1" spc="-50" dirty="0">
                <a:latin typeface="Times New Roman"/>
                <a:cs typeface="Times New Roman"/>
              </a:rPr>
              <a:t>h</a:t>
            </a:r>
            <a:r>
              <a:rPr sz="1950" spc="-75" baseline="-23504" dirty="0">
                <a:latin typeface="Times New Roman"/>
                <a:cs typeface="Times New Roman"/>
              </a:rPr>
              <a:t>0</a:t>
            </a:r>
            <a:r>
              <a:rPr sz="1950" spc="-127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(3)</a:t>
            </a:r>
            <a:r>
              <a:rPr sz="2250" i="1" dirty="0">
                <a:latin typeface="Times New Roman"/>
                <a:cs typeface="Times New Roman"/>
              </a:rPr>
              <a:t>x</a:t>
            </a:r>
            <a:r>
              <a:rPr sz="1950" baseline="-23504" dirty="0">
                <a:latin typeface="Times New Roman"/>
                <a:cs typeface="Times New Roman"/>
              </a:rPr>
              <a:t>3</a:t>
            </a:r>
            <a:r>
              <a:rPr sz="1950" spc="367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185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h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2250" dirty="0">
                <a:latin typeface="Times New Roman"/>
                <a:cs typeface="Times New Roman"/>
              </a:rPr>
              <a:t>(3)</a:t>
            </a:r>
            <a:r>
              <a:rPr sz="2250" i="1" dirty="0">
                <a:latin typeface="Times New Roman"/>
                <a:cs typeface="Times New Roman"/>
              </a:rPr>
              <a:t>x</a:t>
            </a:r>
            <a:r>
              <a:rPr sz="1950" baseline="-23504" dirty="0">
                <a:latin typeface="Times New Roman"/>
                <a:cs typeface="Times New Roman"/>
              </a:rPr>
              <a:t>2</a:t>
            </a:r>
            <a:r>
              <a:rPr sz="1950" spc="427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180" dirty="0">
                <a:latin typeface="Times New Roman"/>
                <a:cs typeface="Times New Roman"/>
              </a:rPr>
              <a:t> </a:t>
            </a:r>
            <a:r>
              <a:rPr sz="2250" i="1" spc="-25" dirty="0">
                <a:latin typeface="Times New Roman"/>
                <a:cs typeface="Times New Roman"/>
              </a:rPr>
              <a:t>n</a:t>
            </a:r>
            <a:r>
              <a:rPr sz="1950" spc="-37" baseline="-23504" dirty="0">
                <a:latin typeface="Times New Roman"/>
                <a:cs typeface="Times New Roman"/>
              </a:rPr>
              <a:t>3</a:t>
            </a:r>
            <a:r>
              <a:rPr sz="1950" spc="750" baseline="-23504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y</a:t>
            </a:r>
            <a:r>
              <a:rPr sz="1950" i="1" baseline="-23504" dirty="0">
                <a:latin typeface="Times New Roman"/>
                <a:cs typeface="Times New Roman"/>
              </a:rPr>
              <a:t>k</a:t>
            </a:r>
            <a:r>
              <a:rPr sz="1950" i="1" spc="209" baseline="-23504" dirty="0">
                <a:latin typeface="Times New Roman"/>
                <a:cs typeface="Times New Roman"/>
              </a:rPr>
              <a:t> 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45" dirty="0">
                <a:latin typeface="Times New Roman"/>
                <a:cs typeface="Times New Roman"/>
              </a:rPr>
              <a:t> </a:t>
            </a:r>
            <a:r>
              <a:rPr sz="2250" i="1" spc="-50" dirty="0">
                <a:latin typeface="Times New Roman"/>
                <a:cs typeface="Times New Roman"/>
              </a:rPr>
              <a:t>h</a:t>
            </a:r>
            <a:r>
              <a:rPr sz="1950" spc="-75" baseline="-23504" dirty="0">
                <a:latin typeface="Times New Roman"/>
                <a:cs typeface="Times New Roman"/>
              </a:rPr>
              <a:t>0</a:t>
            </a:r>
            <a:r>
              <a:rPr sz="1950" spc="-120" baseline="-23504" dirty="0">
                <a:latin typeface="Times New Roman"/>
                <a:cs typeface="Times New Roman"/>
              </a:rPr>
              <a:t> </a:t>
            </a:r>
            <a:r>
              <a:rPr sz="2250" spc="75" dirty="0">
                <a:latin typeface="Times New Roman"/>
                <a:cs typeface="Times New Roman"/>
              </a:rPr>
              <a:t>(</a:t>
            </a:r>
            <a:r>
              <a:rPr sz="2250" i="1" spc="75" dirty="0">
                <a:latin typeface="Times New Roman"/>
                <a:cs typeface="Times New Roman"/>
              </a:rPr>
              <a:t>k</a:t>
            </a:r>
            <a:r>
              <a:rPr sz="2250" spc="75" dirty="0">
                <a:latin typeface="Times New Roman"/>
                <a:cs typeface="Times New Roman"/>
              </a:rPr>
              <a:t>)</a:t>
            </a:r>
            <a:r>
              <a:rPr sz="2250" i="1" spc="75" dirty="0">
                <a:latin typeface="Times New Roman"/>
                <a:cs typeface="Times New Roman"/>
              </a:rPr>
              <a:t>x</a:t>
            </a:r>
            <a:r>
              <a:rPr sz="1950" i="1" spc="112" baseline="-23504" dirty="0">
                <a:latin typeface="Times New Roman"/>
                <a:cs typeface="Times New Roman"/>
              </a:rPr>
              <a:t>k</a:t>
            </a:r>
            <a:r>
              <a:rPr sz="1950" i="1" spc="682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170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h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2250" dirty="0">
                <a:latin typeface="Times New Roman"/>
                <a:cs typeface="Times New Roman"/>
              </a:rPr>
              <a:t>(</a:t>
            </a:r>
            <a:r>
              <a:rPr sz="2250" i="1" dirty="0">
                <a:latin typeface="Times New Roman"/>
                <a:cs typeface="Times New Roman"/>
              </a:rPr>
              <a:t>k</a:t>
            </a:r>
            <a:r>
              <a:rPr sz="2250" dirty="0">
                <a:latin typeface="Times New Roman"/>
                <a:cs typeface="Times New Roman"/>
              </a:rPr>
              <a:t>)</a:t>
            </a:r>
            <a:r>
              <a:rPr sz="2250" i="1" dirty="0">
                <a:latin typeface="Times New Roman"/>
                <a:cs typeface="Times New Roman"/>
              </a:rPr>
              <a:t>x</a:t>
            </a:r>
            <a:r>
              <a:rPr sz="1950" i="1" baseline="-23504" dirty="0">
                <a:latin typeface="Times New Roman"/>
                <a:cs typeface="Times New Roman"/>
              </a:rPr>
              <a:t>k</a:t>
            </a:r>
            <a:r>
              <a:rPr sz="1950" i="1" spc="-254" baseline="-23504" dirty="0">
                <a:latin typeface="Times New Roman"/>
                <a:cs typeface="Times New Roman"/>
              </a:rPr>
              <a:t> </a:t>
            </a:r>
            <a:r>
              <a:rPr sz="1950" baseline="-23504" dirty="0">
                <a:latin typeface="Symbol"/>
                <a:cs typeface="Symbol"/>
              </a:rPr>
              <a:t>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1950" spc="315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165" dirty="0">
                <a:latin typeface="Times New Roman"/>
                <a:cs typeface="Times New Roman"/>
              </a:rPr>
              <a:t> </a:t>
            </a:r>
            <a:r>
              <a:rPr sz="2250" i="1" spc="-25" dirty="0">
                <a:latin typeface="Times New Roman"/>
                <a:cs typeface="Times New Roman"/>
              </a:rPr>
              <a:t>n</a:t>
            </a:r>
            <a:r>
              <a:rPr sz="1950" i="1" spc="-37" baseline="-23504" dirty="0">
                <a:latin typeface="Times New Roman"/>
                <a:cs typeface="Times New Roman"/>
              </a:rPr>
              <a:t>k</a:t>
            </a:r>
            <a:endParaRPr sz="1950" baseline="-23504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99657" y="4622419"/>
            <a:ext cx="716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000099"/>
                </a:solidFill>
                <a:latin typeface="Times New Roman"/>
                <a:cs typeface="Times New Roman"/>
              </a:rPr>
              <a:t>AWGN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99073" y="4743830"/>
            <a:ext cx="593090" cy="238760"/>
          </a:xfrm>
          <a:custGeom>
            <a:avLst/>
            <a:gdLst/>
            <a:ahLst/>
            <a:cxnLst/>
            <a:rect l="l" t="t" r="r" b="b"/>
            <a:pathLst>
              <a:path w="593089" h="238760">
                <a:moveTo>
                  <a:pt x="57785" y="167132"/>
                </a:moveTo>
                <a:lnTo>
                  <a:pt x="0" y="229743"/>
                </a:lnTo>
                <a:lnTo>
                  <a:pt x="84836" y="238379"/>
                </a:lnTo>
                <a:lnTo>
                  <a:pt x="75288" y="213233"/>
                </a:lnTo>
                <a:lnTo>
                  <a:pt x="61722" y="213233"/>
                </a:lnTo>
                <a:lnTo>
                  <a:pt x="57150" y="201422"/>
                </a:lnTo>
                <a:lnTo>
                  <a:pt x="69085" y="196896"/>
                </a:lnTo>
                <a:lnTo>
                  <a:pt x="57785" y="167132"/>
                </a:lnTo>
                <a:close/>
              </a:path>
              <a:path w="593089" h="238760">
                <a:moveTo>
                  <a:pt x="69085" y="196896"/>
                </a:moveTo>
                <a:lnTo>
                  <a:pt x="57150" y="201422"/>
                </a:lnTo>
                <a:lnTo>
                  <a:pt x="61722" y="213233"/>
                </a:lnTo>
                <a:lnTo>
                  <a:pt x="73581" y="208738"/>
                </a:lnTo>
                <a:lnTo>
                  <a:pt x="69085" y="196896"/>
                </a:lnTo>
                <a:close/>
              </a:path>
              <a:path w="593089" h="238760">
                <a:moveTo>
                  <a:pt x="73581" y="208738"/>
                </a:moveTo>
                <a:lnTo>
                  <a:pt x="61722" y="213233"/>
                </a:lnTo>
                <a:lnTo>
                  <a:pt x="75288" y="213233"/>
                </a:lnTo>
                <a:lnTo>
                  <a:pt x="73581" y="208738"/>
                </a:lnTo>
                <a:close/>
              </a:path>
              <a:path w="593089" h="238760">
                <a:moveTo>
                  <a:pt x="588390" y="0"/>
                </a:moveTo>
                <a:lnTo>
                  <a:pt x="69085" y="196896"/>
                </a:lnTo>
                <a:lnTo>
                  <a:pt x="73581" y="208738"/>
                </a:lnTo>
                <a:lnTo>
                  <a:pt x="592836" y="11938"/>
                </a:lnTo>
                <a:lnTo>
                  <a:pt x="58839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INTRODUCTION:</a:t>
            </a:r>
            <a:r>
              <a:rPr spc="-135" dirty="0"/>
              <a:t> </a:t>
            </a:r>
            <a:r>
              <a:rPr spc="-25" dirty="0"/>
              <a:t>ISI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900430"/>
            <a:ext cx="17056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ISI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(Cont’d)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32126" y="1316100"/>
            <a:ext cx="3240405" cy="425450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0" rIns="0" bIns="0" rtlCol="0">
            <a:spAutoFit/>
          </a:bodyPr>
          <a:lstStyle/>
          <a:p>
            <a:pPr marL="69215">
              <a:lnSpc>
                <a:spcPct val="100000"/>
              </a:lnSpc>
            </a:pPr>
            <a:r>
              <a:rPr sz="2250" i="1" dirty="0">
                <a:latin typeface="Times New Roman"/>
                <a:cs typeface="Times New Roman"/>
              </a:rPr>
              <a:t>y</a:t>
            </a:r>
            <a:r>
              <a:rPr sz="1950" i="1" baseline="-23504" dirty="0">
                <a:latin typeface="Times New Roman"/>
                <a:cs typeface="Times New Roman"/>
              </a:rPr>
              <a:t>k</a:t>
            </a:r>
            <a:r>
              <a:rPr sz="1950" i="1" spc="209" baseline="-23504" dirty="0">
                <a:latin typeface="Times New Roman"/>
                <a:cs typeface="Times New Roman"/>
              </a:rPr>
              <a:t> 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45" dirty="0">
                <a:latin typeface="Times New Roman"/>
                <a:cs typeface="Times New Roman"/>
              </a:rPr>
              <a:t> </a:t>
            </a:r>
            <a:r>
              <a:rPr sz="2250" i="1" spc="-50" dirty="0">
                <a:latin typeface="Times New Roman"/>
                <a:cs typeface="Times New Roman"/>
              </a:rPr>
              <a:t>h</a:t>
            </a:r>
            <a:r>
              <a:rPr sz="1950" spc="-75" baseline="-23504" dirty="0">
                <a:latin typeface="Times New Roman"/>
                <a:cs typeface="Times New Roman"/>
              </a:rPr>
              <a:t>0</a:t>
            </a:r>
            <a:r>
              <a:rPr sz="1950" spc="-120" baseline="-23504" dirty="0">
                <a:latin typeface="Times New Roman"/>
                <a:cs typeface="Times New Roman"/>
              </a:rPr>
              <a:t> </a:t>
            </a:r>
            <a:r>
              <a:rPr sz="2250" spc="75" dirty="0">
                <a:latin typeface="Times New Roman"/>
                <a:cs typeface="Times New Roman"/>
              </a:rPr>
              <a:t>(</a:t>
            </a:r>
            <a:r>
              <a:rPr sz="2250" i="1" spc="75" dirty="0">
                <a:latin typeface="Times New Roman"/>
                <a:cs typeface="Times New Roman"/>
              </a:rPr>
              <a:t>k</a:t>
            </a:r>
            <a:r>
              <a:rPr sz="2250" spc="75" dirty="0">
                <a:latin typeface="Times New Roman"/>
                <a:cs typeface="Times New Roman"/>
              </a:rPr>
              <a:t>)</a:t>
            </a:r>
            <a:r>
              <a:rPr sz="2250" i="1" spc="75" dirty="0">
                <a:latin typeface="Times New Roman"/>
                <a:cs typeface="Times New Roman"/>
              </a:rPr>
              <a:t>x</a:t>
            </a:r>
            <a:r>
              <a:rPr sz="1950" i="1" spc="112" baseline="-23504" dirty="0">
                <a:latin typeface="Times New Roman"/>
                <a:cs typeface="Times New Roman"/>
              </a:rPr>
              <a:t>k</a:t>
            </a:r>
            <a:r>
              <a:rPr sz="1950" i="1" spc="682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170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h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2250" dirty="0">
                <a:latin typeface="Times New Roman"/>
                <a:cs typeface="Times New Roman"/>
              </a:rPr>
              <a:t>(</a:t>
            </a:r>
            <a:r>
              <a:rPr sz="2250" i="1" dirty="0">
                <a:latin typeface="Times New Roman"/>
                <a:cs typeface="Times New Roman"/>
              </a:rPr>
              <a:t>k</a:t>
            </a:r>
            <a:r>
              <a:rPr sz="2250" dirty="0">
                <a:latin typeface="Times New Roman"/>
                <a:cs typeface="Times New Roman"/>
              </a:rPr>
              <a:t>)</a:t>
            </a:r>
            <a:r>
              <a:rPr sz="2250" i="1" dirty="0">
                <a:latin typeface="Times New Roman"/>
                <a:cs typeface="Times New Roman"/>
              </a:rPr>
              <a:t>x</a:t>
            </a:r>
            <a:r>
              <a:rPr sz="1950" i="1" baseline="-23504" dirty="0">
                <a:latin typeface="Times New Roman"/>
                <a:cs typeface="Times New Roman"/>
              </a:rPr>
              <a:t>k</a:t>
            </a:r>
            <a:r>
              <a:rPr sz="1950" i="1" spc="-254" baseline="-23504" dirty="0">
                <a:latin typeface="Times New Roman"/>
                <a:cs typeface="Times New Roman"/>
              </a:rPr>
              <a:t> </a:t>
            </a:r>
            <a:r>
              <a:rPr sz="1950" baseline="-23504" dirty="0">
                <a:latin typeface="Symbol"/>
                <a:cs typeface="Symbol"/>
              </a:rPr>
              <a:t>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1950" spc="315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165" dirty="0">
                <a:latin typeface="Times New Roman"/>
                <a:cs typeface="Times New Roman"/>
              </a:rPr>
              <a:t> </a:t>
            </a:r>
            <a:r>
              <a:rPr sz="2250" i="1" spc="-25" dirty="0">
                <a:latin typeface="Times New Roman"/>
                <a:cs typeface="Times New Roman"/>
              </a:rPr>
              <a:t>n</a:t>
            </a:r>
            <a:r>
              <a:rPr sz="1950" i="1" spc="-37" baseline="-23504" dirty="0">
                <a:latin typeface="Times New Roman"/>
                <a:cs typeface="Times New Roman"/>
              </a:rPr>
              <a:t>k</a:t>
            </a:r>
            <a:endParaRPr sz="1950" baseline="-23504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7016" y="1772158"/>
            <a:ext cx="7818120" cy="271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4385" indent="-286385">
              <a:lnSpc>
                <a:spcPts val="2100"/>
              </a:lnSpc>
              <a:spcBef>
                <a:spcPts val="100"/>
              </a:spcBef>
              <a:buChar char="–"/>
              <a:tabLst>
                <a:tab pos="7943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combination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two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symbols!</a:t>
            </a:r>
            <a:endParaRPr sz="1800">
              <a:latin typeface="Times New Roman"/>
              <a:cs typeface="Times New Roman"/>
            </a:endParaRPr>
          </a:p>
          <a:p>
            <a:pPr marL="1245870" lvl="1" indent="-281305">
              <a:lnSpc>
                <a:spcPts val="2760"/>
              </a:lnSpc>
              <a:buSzPct val="76595"/>
              <a:buFont typeface="Times New Roman"/>
              <a:buChar char="•"/>
              <a:tabLst>
                <a:tab pos="1245870" algn="l"/>
                <a:tab pos="1764030" algn="l"/>
                <a:tab pos="3446145" algn="l"/>
              </a:tabLst>
            </a:pPr>
            <a:r>
              <a:rPr sz="3525" i="1" baseline="2364" dirty="0">
                <a:latin typeface="Times New Roman"/>
                <a:cs typeface="Times New Roman"/>
              </a:rPr>
              <a:t>x</a:t>
            </a:r>
            <a:r>
              <a:rPr sz="2025" i="1" baseline="-20576" dirty="0">
                <a:latin typeface="Times New Roman"/>
                <a:cs typeface="Times New Roman"/>
              </a:rPr>
              <a:t>k</a:t>
            </a:r>
            <a:r>
              <a:rPr sz="2025" i="1" spc="555" baseline="-20576" dirty="0">
                <a:latin typeface="Times New Roman"/>
                <a:cs typeface="Times New Roman"/>
              </a:rPr>
              <a:t> </a:t>
            </a:r>
            <a:r>
              <a:rPr sz="3525" spc="-75" baseline="2364" dirty="0">
                <a:latin typeface="Times New Roman"/>
                <a:cs typeface="Times New Roman"/>
              </a:rPr>
              <a:t>:</a:t>
            </a:r>
            <a:r>
              <a:rPr sz="3525" baseline="2364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Times New Roman"/>
                <a:cs typeface="Times New Roman"/>
              </a:rPr>
              <a:t>desired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symbol.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3525" i="1" baseline="2364" dirty="0">
                <a:latin typeface="Times New Roman"/>
                <a:cs typeface="Times New Roman"/>
              </a:rPr>
              <a:t>x</a:t>
            </a:r>
            <a:r>
              <a:rPr sz="2025" i="1" baseline="-20576" dirty="0">
                <a:latin typeface="Times New Roman"/>
                <a:cs typeface="Times New Roman"/>
              </a:rPr>
              <a:t>k</a:t>
            </a:r>
            <a:r>
              <a:rPr sz="2025" i="1" spc="-292" baseline="-20576" dirty="0">
                <a:latin typeface="Times New Roman"/>
                <a:cs typeface="Times New Roman"/>
              </a:rPr>
              <a:t> </a:t>
            </a:r>
            <a:r>
              <a:rPr sz="2025" baseline="-20576" dirty="0">
                <a:latin typeface="Symbol"/>
                <a:cs typeface="Symbol"/>
              </a:rPr>
              <a:t></a:t>
            </a:r>
            <a:r>
              <a:rPr sz="2025" baseline="-20576" dirty="0">
                <a:latin typeface="Times New Roman"/>
                <a:cs typeface="Times New Roman"/>
              </a:rPr>
              <a:t>1</a:t>
            </a:r>
            <a:r>
              <a:rPr sz="2025" spc="112" baseline="-20576" dirty="0">
                <a:latin typeface="Times New Roman"/>
                <a:cs typeface="Times New Roman"/>
              </a:rPr>
              <a:t> </a:t>
            </a:r>
            <a:r>
              <a:rPr sz="3525" baseline="2364" dirty="0">
                <a:latin typeface="Times New Roman"/>
                <a:cs typeface="Times New Roman"/>
              </a:rPr>
              <a:t>:</a:t>
            </a:r>
            <a:r>
              <a:rPr sz="3525" spc="-60" baseline="2364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Interference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from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multipath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component</a:t>
            </a:r>
            <a:r>
              <a:rPr sz="1800" spc="-1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794385" indent="-286385">
              <a:lnSpc>
                <a:spcPct val="100000"/>
              </a:lnSpc>
              <a:spcBef>
                <a:spcPts val="320"/>
              </a:spcBef>
              <a:buChar char="–"/>
              <a:tabLst>
                <a:tab pos="794385" algn="l"/>
              </a:tabLst>
            </a:pPr>
            <a:r>
              <a:rPr sz="1800" dirty="0">
                <a:latin typeface="Times New Roman"/>
                <a:cs typeface="Times New Roman"/>
              </a:rPr>
              <a:t>Intersymbol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interference:</a:t>
            </a:r>
            <a:endParaRPr sz="1800">
              <a:latin typeface="Times New Roman"/>
              <a:cs typeface="Times New Roman"/>
            </a:endParaRPr>
          </a:p>
          <a:p>
            <a:pPr marL="1193800" lvl="1" indent="-229235">
              <a:lnSpc>
                <a:spcPct val="100000"/>
              </a:lnSpc>
              <a:spcBef>
                <a:spcPts val="434"/>
              </a:spcBef>
              <a:buChar char="•"/>
              <a:tabLst>
                <a:tab pos="1193800" algn="l"/>
              </a:tabLst>
            </a:pPr>
            <a:r>
              <a:rPr sz="1800" dirty="0">
                <a:latin typeface="Times New Roman"/>
                <a:cs typeface="Times New Roman"/>
              </a:rPr>
              <a:t>Interference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caused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multipath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components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selective</a:t>
            </a:r>
            <a:endParaRPr sz="1800">
              <a:latin typeface="Times New Roman"/>
              <a:cs typeface="Times New Roman"/>
            </a:endParaRPr>
          </a:p>
          <a:p>
            <a:pPr marL="1193800">
              <a:lnSpc>
                <a:spcPct val="100000"/>
              </a:lnSpc>
            </a:pPr>
            <a:r>
              <a:rPr sz="1800" spc="-10" dirty="0">
                <a:latin typeface="Times New Roman"/>
                <a:cs typeface="Times New Roman"/>
              </a:rPr>
              <a:t>fading.</a:t>
            </a:r>
            <a:endParaRPr sz="1800">
              <a:latin typeface="Times New Roman"/>
              <a:cs typeface="Times New Roman"/>
            </a:endParaRPr>
          </a:p>
          <a:p>
            <a:pPr marL="393065" indent="-342265">
              <a:lnSpc>
                <a:spcPct val="100000"/>
              </a:lnSpc>
              <a:spcBef>
                <a:spcPts val="475"/>
              </a:spcBef>
              <a:buFont typeface="Times New Roman"/>
              <a:buChar char="•"/>
              <a:tabLst>
                <a:tab pos="3930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ISI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model</a:t>
            </a:r>
            <a:endParaRPr sz="2000">
              <a:latin typeface="Times New Roman"/>
              <a:cs typeface="Times New Roman"/>
            </a:endParaRPr>
          </a:p>
          <a:p>
            <a:pPr marL="508000">
              <a:lnSpc>
                <a:spcPct val="100000"/>
              </a:lnSpc>
              <a:spcBef>
                <a:spcPts val="439"/>
              </a:spcBef>
              <a:tabLst>
                <a:tab pos="7943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i="1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resolvable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multipath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components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relative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delay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Ts</a:t>
            </a:r>
            <a:r>
              <a:rPr sz="1800" spc="-2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188595" algn="ctr">
              <a:lnSpc>
                <a:spcPct val="100000"/>
              </a:lnSpc>
              <a:spcBef>
                <a:spcPts val="865"/>
              </a:spcBef>
            </a:pPr>
            <a:r>
              <a:rPr sz="2250" i="1" dirty="0">
                <a:latin typeface="Times New Roman"/>
                <a:cs typeface="Times New Roman"/>
              </a:rPr>
              <a:t>y</a:t>
            </a:r>
            <a:r>
              <a:rPr sz="1950" i="1" baseline="-23504" dirty="0">
                <a:latin typeface="Times New Roman"/>
                <a:cs typeface="Times New Roman"/>
              </a:rPr>
              <a:t>k</a:t>
            </a:r>
            <a:r>
              <a:rPr sz="1950" i="1" spc="179" baseline="-23504" dirty="0">
                <a:latin typeface="Times New Roman"/>
                <a:cs typeface="Times New Roman"/>
              </a:rPr>
              <a:t> 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60" dirty="0">
                <a:latin typeface="Times New Roman"/>
                <a:cs typeface="Times New Roman"/>
              </a:rPr>
              <a:t> </a:t>
            </a:r>
            <a:r>
              <a:rPr sz="2250" i="1" spc="-50" dirty="0">
                <a:latin typeface="Times New Roman"/>
                <a:cs typeface="Times New Roman"/>
              </a:rPr>
              <a:t>h</a:t>
            </a:r>
            <a:r>
              <a:rPr sz="1950" spc="-75" baseline="-23504" dirty="0">
                <a:latin typeface="Times New Roman"/>
                <a:cs typeface="Times New Roman"/>
              </a:rPr>
              <a:t>0</a:t>
            </a:r>
            <a:r>
              <a:rPr sz="1950" spc="-135" baseline="-23504" dirty="0">
                <a:latin typeface="Times New Roman"/>
                <a:cs typeface="Times New Roman"/>
              </a:rPr>
              <a:t> </a:t>
            </a:r>
            <a:r>
              <a:rPr sz="2250" spc="80" dirty="0">
                <a:latin typeface="Times New Roman"/>
                <a:cs typeface="Times New Roman"/>
              </a:rPr>
              <a:t>(</a:t>
            </a:r>
            <a:r>
              <a:rPr sz="2250" i="1" spc="80" dirty="0">
                <a:latin typeface="Times New Roman"/>
                <a:cs typeface="Times New Roman"/>
              </a:rPr>
              <a:t>k</a:t>
            </a:r>
            <a:r>
              <a:rPr sz="2250" spc="80" dirty="0">
                <a:latin typeface="Times New Roman"/>
                <a:cs typeface="Times New Roman"/>
              </a:rPr>
              <a:t>)</a:t>
            </a:r>
            <a:r>
              <a:rPr sz="2250" i="1" spc="80" dirty="0">
                <a:latin typeface="Times New Roman"/>
                <a:cs typeface="Times New Roman"/>
              </a:rPr>
              <a:t>x</a:t>
            </a:r>
            <a:r>
              <a:rPr sz="1950" i="1" spc="120" baseline="-23504" dirty="0">
                <a:latin typeface="Times New Roman"/>
                <a:cs typeface="Times New Roman"/>
              </a:rPr>
              <a:t>k</a:t>
            </a:r>
            <a:r>
              <a:rPr sz="1950" i="1" spc="630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175" dirty="0">
                <a:latin typeface="Times New Roman"/>
                <a:cs typeface="Times New Roman"/>
              </a:rPr>
              <a:t> </a:t>
            </a:r>
            <a:r>
              <a:rPr sz="2250" i="1" spc="45" dirty="0">
                <a:latin typeface="Times New Roman"/>
                <a:cs typeface="Times New Roman"/>
              </a:rPr>
              <a:t>h</a:t>
            </a:r>
            <a:r>
              <a:rPr sz="1950" spc="67" baseline="-23504" dirty="0">
                <a:latin typeface="Times New Roman"/>
                <a:cs typeface="Times New Roman"/>
              </a:rPr>
              <a:t>1</a:t>
            </a:r>
            <a:r>
              <a:rPr sz="2250" spc="45" dirty="0">
                <a:latin typeface="Times New Roman"/>
                <a:cs typeface="Times New Roman"/>
              </a:rPr>
              <a:t>(</a:t>
            </a:r>
            <a:r>
              <a:rPr sz="2250" i="1" spc="45" dirty="0">
                <a:latin typeface="Times New Roman"/>
                <a:cs typeface="Times New Roman"/>
              </a:rPr>
              <a:t>k</a:t>
            </a:r>
            <a:r>
              <a:rPr sz="2250" spc="45" dirty="0">
                <a:latin typeface="Times New Roman"/>
                <a:cs typeface="Times New Roman"/>
              </a:rPr>
              <a:t>)</a:t>
            </a:r>
            <a:r>
              <a:rPr sz="2250" i="1" spc="45" dirty="0">
                <a:latin typeface="Times New Roman"/>
                <a:cs typeface="Times New Roman"/>
              </a:rPr>
              <a:t>x</a:t>
            </a:r>
            <a:r>
              <a:rPr sz="1950" i="1" spc="67" baseline="-23504" dirty="0">
                <a:latin typeface="Times New Roman"/>
                <a:cs typeface="Times New Roman"/>
              </a:rPr>
              <a:t>k</a:t>
            </a:r>
            <a:r>
              <a:rPr sz="1950" i="1" spc="-262" baseline="-23504" dirty="0">
                <a:latin typeface="Times New Roman"/>
                <a:cs typeface="Times New Roman"/>
              </a:rPr>
              <a:t> </a:t>
            </a:r>
            <a:r>
              <a:rPr sz="1950" baseline="-23504" dirty="0">
                <a:latin typeface="Symbol"/>
                <a:cs typeface="Symbol"/>
              </a:rPr>
              <a:t>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1950" spc="277" baseline="-23504" dirty="0">
                <a:latin typeface="Times New Roman"/>
                <a:cs typeface="Times New Roman"/>
              </a:rPr>
              <a:t> </a:t>
            </a:r>
            <a:r>
              <a:rPr sz="2250" spc="135" dirty="0">
                <a:latin typeface="Symbol"/>
                <a:cs typeface="Symbol"/>
              </a:rPr>
              <a:t></a:t>
            </a:r>
            <a:r>
              <a:rPr sz="2250" spc="135" dirty="0">
                <a:latin typeface="Microsoft Sans Serif"/>
                <a:cs typeface="Microsoft Sans Serif"/>
              </a:rPr>
              <a:t></a:t>
            </a:r>
            <a:r>
              <a:rPr sz="2250" spc="135" dirty="0">
                <a:latin typeface="Symbol"/>
                <a:cs typeface="Symbol"/>
              </a:rPr>
              <a:t></a:t>
            </a:r>
            <a:r>
              <a:rPr sz="2250" spc="-175" dirty="0">
                <a:latin typeface="Times New Roman"/>
                <a:cs typeface="Times New Roman"/>
              </a:rPr>
              <a:t> </a:t>
            </a:r>
            <a:r>
              <a:rPr sz="2250" i="1" spc="55" dirty="0">
                <a:latin typeface="Times New Roman"/>
                <a:cs typeface="Times New Roman"/>
              </a:rPr>
              <a:t>h</a:t>
            </a:r>
            <a:r>
              <a:rPr sz="1950" i="1" spc="82" baseline="-23504" dirty="0">
                <a:latin typeface="Times New Roman"/>
                <a:cs typeface="Times New Roman"/>
              </a:rPr>
              <a:t>L</a:t>
            </a:r>
            <a:r>
              <a:rPr sz="1950" spc="82" baseline="-23504" dirty="0">
                <a:latin typeface="Symbol"/>
                <a:cs typeface="Symbol"/>
              </a:rPr>
              <a:t></a:t>
            </a:r>
            <a:r>
              <a:rPr sz="1950" spc="82" baseline="-23504" dirty="0">
                <a:latin typeface="Times New Roman"/>
                <a:cs typeface="Times New Roman"/>
              </a:rPr>
              <a:t>1</a:t>
            </a:r>
            <a:r>
              <a:rPr sz="2250" spc="55" dirty="0">
                <a:latin typeface="Times New Roman"/>
                <a:cs typeface="Times New Roman"/>
              </a:rPr>
              <a:t>(</a:t>
            </a:r>
            <a:r>
              <a:rPr sz="2250" i="1" spc="55" dirty="0">
                <a:latin typeface="Times New Roman"/>
                <a:cs typeface="Times New Roman"/>
              </a:rPr>
              <a:t>k</a:t>
            </a:r>
            <a:r>
              <a:rPr sz="2250" spc="55" dirty="0">
                <a:latin typeface="Times New Roman"/>
                <a:cs typeface="Times New Roman"/>
              </a:rPr>
              <a:t>)</a:t>
            </a:r>
            <a:r>
              <a:rPr sz="2250" i="1" spc="55" dirty="0">
                <a:latin typeface="Times New Roman"/>
                <a:cs typeface="Times New Roman"/>
              </a:rPr>
              <a:t>x</a:t>
            </a:r>
            <a:r>
              <a:rPr sz="1950" i="1" spc="82" baseline="-23504" dirty="0">
                <a:latin typeface="Times New Roman"/>
                <a:cs typeface="Times New Roman"/>
              </a:rPr>
              <a:t>k</a:t>
            </a:r>
            <a:r>
              <a:rPr sz="1950" i="1" spc="-270" baseline="-23504" dirty="0">
                <a:latin typeface="Times New Roman"/>
                <a:cs typeface="Times New Roman"/>
              </a:rPr>
              <a:t> </a:t>
            </a:r>
            <a:r>
              <a:rPr sz="1950" baseline="-23504" dirty="0">
                <a:latin typeface="Symbol"/>
                <a:cs typeface="Symbol"/>
              </a:rPr>
              <a:t></a:t>
            </a:r>
            <a:r>
              <a:rPr sz="1950" i="1" baseline="-23504" dirty="0">
                <a:latin typeface="Times New Roman"/>
                <a:cs typeface="Times New Roman"/>
              </a:rPr>
              <a:t>L</a:t>
            </a:r>
            <a:r>
              <a:rPr sz="1950" baseline="-23504" dirty="0">
                <a:latin typeface="Symbol"/>
                <a:cs typeface="Symbol"/>
              </a:rPr>
              <a:t>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1950" spc="277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180" dirty="0">
                <a:latin typeface="Times New Roman"/>
                <a:cs typeface="Times New Roman"/>
              </a:rPr>
              <a:t> </a:t>
            </a:r>
            <a:r>
              <a:rPr sz="2250" i="1" spc="-25" dirty="0">
                <a:latin typeface="Times New Roman"/>
                <a:cs typeface="Times New Roman"/>
              </a:rPr>
              <a:t>n</a:t>
            </a:r>
            <a:r>
              <a:rPr sz="1950" i="1" spc="-37" baseline="-23504" dirty="0">
                <a:latin typeface="Times New Roman"/>
                <a:cs typeface="Times New Roman"/>
              </a:rPr>
              <a:t>k</a:t>
            </a:r>
            <a:endParaRPr sz="1950" baseline="-23504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54375" y="4797425"/>
            <a:ext cx="2457450" cy="803275"/>
          </a:xfrm>
          <a:custGeom>
            <a:avLst/>
            <a:gdLst/>
            <a:ahLst/>
            <a:cxnLst/>
            <a:rect l="l" t="t" r="r" b="b"/>
            <a:pathLst>
              <a:path w="2457450" h="803275">
                <a:moveTo>
                  <a:pt x="2457450" y="0"/>
                </a:moveTo>
                <a:lnTo>
                  <a:pt x="0" y="0"/>
                </a:lnTo>
                <a:lnTo>
                  <a:pt x="0" y="803275"/>
                </a:lnTo>
                <a:lnTo>
                  <a:pt x="2457450" y="803275"/>
                </a:lnTo>
                <a:lnTo>
                  <a:pt x="2457450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85699" y="4803854"/>
            <a:ext cx="282575" cy="2241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300" i="1" spc="-25" dirty="0">
                <a:latin typeface="Times New Roman"/>
                <a:cs typeface="Times New Roman"/>
              </a:rPr>
              <a:t>L</a:t>
            </a:r>
            <a:r>
              <a:rPr sz="1300" spc="-25" dirty="0">
                <a:latin typeface="Symbol"/>
                <a:cs typeface="Symbol"/>
              </a:rPr>
              <a:t></a:t>
            </a:r>
            <a:r>
              <a:rPr sz="1300" spc="-25" dirty="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98553" y="4778727"/>
            <a:ext cx="2404745" cy="80962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20"/>
              </a:spcBef>
            </a:pPr>
            <a:r>
              <a:rPr sz="2200" i="1" dirty="0">
                <a:latin typeface="Times New Roman"/>
                <a:cs typeface="Times New Roman"/>
              </a:rPr>
              <a:t>y</a:t>
            </a:r>
            <a:r>
              <a:rPr sz="1950" i="1" baseline="-23504" dirty="0">
                <a:latin typeface="Times New Roman"/>
                <a:cs typeface="Times New Roman"/>
              </a:rPr>
              <a:t>k</a:t>
            </a:r>
            <a:r>
              <a:rPr sz="1950" i="1" spc="179" baseline="-23504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5025" spc="89" baseline="-8291" dirty="0">
                <a:latin typeface="Symbol"/>
                <a:cs typeface="Symbol"/>
              </a:rPr>
              <a:t></a:t>
            </a:r>
            <a:r>
              <a:rPr sz="2200" i="1" spc="60" dirty="0">
                <a:latin typeface="Times New Roman"/>
                <a:cs typeface="Times New Roman"/>
              </a:rPr>
              <a:t>h</a:t>
            </a:r>
            <a:r>
              <a:rPr sz="1950" i="1" spc="89" baseline="-23504" dirty="0">
                <a:latin typeface="Times New Roman"/>
                <a:cs typeface="Times New Roman"/>
              </a:rPr>
              <a:t>l</a:t>
            </a:r>
            <a:r>
              <a:rPr sz="1950" i="1" spc="37" baseline="-23504" dirty="0">
                <a:latin typeface="Times New Roman"/>
                <a:cs typeface="Times New Roman"/>
              </a:rPr>
              <a:t> </a:t>
            </a:r>
            <a:r>
              <a:rPr sz="2200" spc="95" dirty="0">
                <a:latin typeface="Times New Roman"/>
                <a:cs typeface="Times New Roman"/>
              </a:rPr>
              <a:t>(</a:t>
            </a:r>
            <a:r>
              <a:rPr sz="2200" i="1" spc="95" dirty="0">
                <a:latin typeface="Times New Roman"/>
                <a:cs typeface="Times New Roman"/>
              </a:rPr>
              <a:t>k</a:t>
            </a:r>
            <a:r>
              <a:rPr sz="2200" spc="95" dirty="0">
                <a:latin typeface="Times New Roman"/>
                <a:cs typeface="Times New Roman"/>
              </a:rPr>
              <a:t>)</a:t>
            </a:r>
            <a:r>
              <a:rPr sz="2200" i="1" spc="95" dirty="0">
                <a:latin typeface="Times New Roman"/>
                <a:cs typeface="Times New Roman"/>
              </a:rPr>
              <a:t>x</a:t>
            </a:r>
            <a:r>
              <a:rPr sz="1950" i="1" spc="142" baseline="-23504" dirty="0">
                <a:latin typeface="Times New Roman"/>
                <a:cs typeface="Times New Roman"/>
              </a:rPr>
              <a:t>k</a:t>
            </a:r>
            <a:r>
              <a:rPr sz="1950" i="1" spc="-232" baseline="-23504" dirty="0">
                <a:latin typeface="Times New Roman"/>
                <a:cs typeface="Times New Roman"/>
              </a:rPr>
              <a:t> </a:t>
            </a:r>
            <a:r>
              <a:rPr sz="1950" baseline="-23504" dirty="0">
                <a:latin typeface="Symbol"/>
                <a:cs typeface="Symbol"/>
              </a:rPr>
              <a:t></a:t>
            </a:r>
            <a:r>
              <a:rPr sz="1950" i="1" baseline="-23504" dirty="0">
                <a:latin typeface="Times New Roman"/>
                <a:cs typeface="Times New Roman"/>
              </a:rPr>
              <a:t>l</a:t>
            </a:r>
            <a:r>
              <a:rPr sz="1950" i="1" spc="600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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i="1" spc="-25" dirty="0">
                <a:latin typeface="Times New Roman"/>
                <a:cs typeface="Times New Roman"/>
              </a:rPr>
              <a:t>n</a:t>
            </a:r>
            <a:r>
              <a:rPr sz="1950" i="1" spc="-37" baseline="-23504" dirty="0">
                <a:latin typeface="Times New Roman"/>
                <a:cs typeface="Times New Roman"/>
              </a:rPr>
              <a:t>k</a:t>
            </a:r>
            <a:endParaRPr sz="1950" baseline="-23504">
              <a:latin typeface="Times New Roman"/>
              <a:cs typeface="Times New Roman"/>
            </a:endParaRPr>
          </a:p>
          <a:p>
            <a:pPr marL="587375">
              <a:lnSpc>
                <a:spcPct val="100000"/>
              </a:lnSpc>
              <a:spcBef>
                <a:spcPts val="170"/>
              </a:spcBef>
            </a:pPr>
            <a:r>
              <a:rPr sz="1300" i="1" dirty="0">
                <a:latin typeface="Times New Roman"/>
                <a:cs typeface="Times New Roman"/>
              </a:rPr>
              <a:t>l</a:t>
            </a:r>
            <a:r>
              <a:rPr sz="1300" i="1" spc="-185" dirty="0">
                <a:latin typeface="Times New Roman"/>
                <a:cs typeface="Times New Roman"/>
              </a:rPr>
              <a:t> </a:t>
            </a:r>
            <a:r>
              <a:rPr sz="1300" spc="-25" dirty="0">
                <a:latin typeface="Symbol"/>
                <a:cs typeface="Symbol"/>
              </a:rPr>
              <a:t></a:t>
            </a:r>
            <a:r>
              <a:rPr sz="1300" spc="-25" dirty="0">
                <a:latin typeface="Times New Roman"/>
                <a:cs typeface="Times New Roman"/>
              </a:rPr>
              <a:t>0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INTRODUCTION:</a:t>
            </a:r>
            <a:r>
              <a:rPr spc="-125" dirty="0"/>
              <a:t> </a:t>
            </a:r>
            <a:r>
              <a:rPr spc="-10" dirty="0"/>
              <a:t>DISCRETE-</a:t>
            </a:r>
            <a:r>
              <a:rPr dirty="0"/>
              <a:t>TIME</a:t>
            </a:r>
            <a:r>
              <a:rPr spc="-70" dirty="0"/>
              <a:t> </a:t>
            </a:r>
            <a:r>
              <a:rPr spc="-10" dirty="0"/>
              <a:t>MODEL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75640" y="901953"/>
            <a:ext cx="7510145" cy="119634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68300" marR="17780" indent="-343535">
              <a:lnSpc>
                <a:spcPts val="2160"/>
              </a:lnSpc>
              <a:spcBef>
                <a:spcPts val="170"/>
              </a:spcBef>
              <a:buFont typeface="Times New Roman"/>
              <a:buChar char="•"/>
              <a:tabLst>
                <a:tab pos="368300" algn="l"/>
                <a:tab pos="3343910" algn="l"/>
              </a:tabLst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What</a:t>
            </a:r>
            <a:r>
              <a:rPr sz="18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if</a:t>
            </a:r>
            <a:r>
              <a:rPr sz="18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18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relative</a:t>
            </a:r>
            <a:r>
              <a:rPr sz="18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delay</a:t>
            </a:r>
            <a:r>
              <a:rPr sz="18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between</a:t>
            </a:r>
            <a:r>
              <a:rPr sz="18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multipath</a:t>
            </a:r>
            <a:r>
              <a:rPr sz="18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component</a:t>
            </a: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18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not</a:t>
            </a:r>
            <a:r>
              <a:rPr sz="18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an</a:t>
            </a:r>
            <a:r>
              <a:rPr sz="18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integer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multiply</a:t>
            </a:r>
            <a:r>
              <a:rPr sz="18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of symbol</a:t>
            </a:r>
            <a:r>
              <a:rPr sz="18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period</a:t>
            </a:r>
            <a:r>
              <a:rPr sz="1800" b="1" spc="25" dirty="0">
                <a:solidFill>
                  <a:srgbClr val="000099"/>
                </a:solidFill>
                <a:latin typeface="Times New Roman"/>
                <a:cs typeface="Times New Roman"/>
              </a:rPr>
              <a:t>  </a:t>
            </a:r>
            <a:r>
              <a:rPr sz="3000" i="1" spc="-37" baseline="1388" dirty="0">
                <a:latin typeface="Times New Roman"/>
                <a:cs typeface="Times New Roman"/>
              </a:rPr>
              <a:t>T</a:t>
            </a:r>
            <a:r>
              <a:rPr sz="1725" i="1" spc="-37" baseline="-21739" dirty="0">
                <a:latin typeface="Times New Roman"/>
                <a:cs typeface="Times New Roman"/>
              </a:rPr>
              <a:t>s</a:t>
            </a:r>
            <a:r>
              <a:rPr sz="1725" i="1" baseline="-21739" dirty="0">
                <a:latin typeface="Times New Roman"/>
                <a:cs typeface="Times New Roman"/>
              </a:rPr>
              <a:t>	</a:t>
            </a:r>
            <a:r>
              <a:rPr sz="18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?</a:t>
            </a:r>
            <a:endParaRPr sz="180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spcBef>
                <a:spcPts val="320"/>
              </a:spcBef>
              <a:tabLst>
                <a:tab pos="768985" algn="l"/>
              </a:tabLst>
            </a:pPr>
            <a:r>
              <a:rPr sz="1600" spc="-50" dirty="0">
                <a:latin typeface="Times New Roman"/>
                <a:cs typeface="Times New Roman"/>
              </a:rPr>
              <a:t>–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10" dirty="0">
                <a:latin typeface="Times New Roman"/>
                <a:cs typeface="Times New Roman"/>
              </a:rPr>
              <a:t>Discrete-</a:t>
            </a:r>
            <a:r>
              <a:rPr sz="1600" dirty="0">
                <a:latin typeface="Times New Roman"/>
                <a:cs typeface="Times New Roman"/>
              </a:rPr>
              <a:t>time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model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can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convert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channel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impulse response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into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desired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form</a:t>
            </a:r>
            <a:endParaRPr sz="1600">
              <a:latin typeface="Times New Roman"/>
              <a:cs typeface="Times New Roman"/>
            </a:endParaRPr>
          </a:p>
          <a:p>
            <a:pPr marL="368300" indent="-342900">
              <a:lnSpc>
                <a:spcPct val="100000"/>
              </a:lnSpc>
              <a:spcBef>
                <a:spcPts val="425"/>
              </a:spcBef>
              <a:buFont typeface="Times New Roman"/>
              <a:buChar char="•"/>
              <a:tabLst>
                <a:tab pos="368300" algn="l"/>
              </a:tabLst>
            </a:pP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Discrete-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time</a:t>
            </a:r>
            <a:r>
              <a:rPr sz="1800" b="1" spc="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model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84225" y="2184463"/>
            <a:ext cx="6576059" cy="1757680"/>
            <a:chOff x="784225" y="2184463"/>
            <a:chExt cx="6576059" cy="1757680"/>
          </a:xfrm>
        </p:grpSpPr>
        <p:sp>
          <p:nvSpPr>
            <p:cNvPr id="9" name="object 9"/>
            <p:cNvSpPr/>
            <p:nvPr/>
          </p:nvSpPr>
          <p:spPr>
            <a:xfrm>
              <a:off x="1392301" y="2189226"/>
              <a:ext cx="5962650" cy="1748155"/>
            </a:xfrm>
            <a:custGeom>
              <a:avLst/>
              <a:gdLst/>
              <a:ahLst/>
              <a:cxnLst/>
              <a:rect l="l" t="t" r="r" b="b"/>
              <a:pathLst>
                <a:path w="5962650" h="1748154">
                  <a:moveTo>
                    <a:pt x="5962650" y="0"/>
                  </a:moveTo>
                  <a:lnTo>
                    <a:pt x="0" y="0"/>
                  </a:lnTo>
                  <a:lnTo>
                    <a:pt x="0" y="1747774"/>
                  </a:lnTo>
                  <a:lnTo>
                    <a:pt x="5962650" y="1747774"/>
                  </a:lnTo>
                  <a:lnTo>
                    <a:pt x="5962650" y="0"/>
                  </a:lnTo>
                  <a:close/>
                </a:path>
              </a:pathLst>
            </a:custGeom>
            <a:solidFill>
              <a:srgbClr val="99CC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92301" y="2189226"/>
              <a:ext cx="5962650" cy="1748155"/>
            </a:xfrm>
            <a:custGeom>
              <a:avLst/>
              <a:gdLst/>
              <a:ahLst/>
              <a:cxnLst/>
              <a:rect l="l" t="t" r="r" b="b"/>
              <a:pathLst>
                <a:path w="5962650" h="1748154">
                  <a:moveTo>
                    <a:pt x="0" y="1747774"/>
                  </a:moveTo>
                  <a:lnTo>
                    <a:pt x="5962650" y="1747774"/>
                  </a:lnTo>
                  <a:lnTo>
                    <a:pt x="5962650" y="0"/>
                  </a:lnTo>
                  <a:lnTo>
                    <a:pt x="0" y="0"/>
                  </a:lnTo>
                  <a:lnTo>
                    <a:pt x="0" y="1747774"/>
                  </a:lnTo>
                  <a:close/>
                </a:path>
              </a:pathLst>
            </a:custGeom>
            <a:ln w="9525">
              <a:solidFill>
                <a:srgbClr val="0099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1888" y="3047936"/>
              <a:ext cx="198374" cy="1985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84225" y="3108324"/>
              <a:ext cx="4272280" cy="76200"/>
            </a:xfrm>
            <a:custGeom>
              <a:avLst/>
              <a:gdLst/>
              <a:ahLst/>
              <a:cxnLst/>
              <a:rect l="l" t="t" r="r" b="b"/>
              <a:pathLst>
                <a:path w="4272280" h="76200">
                  <a:moveTo>
                    <a:pt x="914400" y="38100"/>
                  </a:moveTo>
                  <a:lnTo>
                    <a:pt x="901700" y="31750"/>
                  </a:lnTo>
                  <a:lnTo>
                    <a:pt x="838200" y="0"/>
                  </a:lnTo>
                  <a:lnTo>
                    <a:pt x="83820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838200" y="44450"/>
                  </a:lnTo>
                  <a:lnTo>
                    <a:pt x="838200" y="76200"/>
                  </a:lnTo>
                  <a:lnTo>
                    <a:pt x="901700" y="44450"/>
                  </a:lnTo>
                  <a:lnTo>
                    <a:pt x="914400" y="38100"/>
                  </a:lnTo>
                  <a:close/>
                </a:path>
                <a:path w="4272280" h="76200">
                  <a:moveTo>
                    <a:pt x="4271899" y="38100"/>
                  </a:moveTo>
                  <a:lnTo>
                    <a:pt x="4259199" y="31750"/>
                  </a:lnTo>
                  <a:lnTo>
                    <a:pt x="4195699" y="0"/>
                  </a:lnTo>
                  <a:lnTo>
                    <a:pt x="4195699" y="31750"/>
                  </a:lnTo>
                  <a:lnTo>
                    <a:pt x="3851275" y="31750"/>
                  </a:lnTo>
                  <a:lnTo>
                    <a:pt x="3851275" y="44450"/>
                  </a:lnTo>
                  <a:lnTo>
                    <a:pt x="4195699" y="44450"/>
                  </a:lnTo>
                  <a:lnTo>
                    <a:pt x="4195699" y="76200"/>
                  </a:lnTo>
                  <a:lnTo>
                    <a:pt x="4259199" y="44450"/>
                  </a:lnTo>
                  <a:lnTo>
                    <a:pt x="4271899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46851" y="2882900"/>
              <a:ext cx="1068705" cy="263525"/>
            </a:xfrm>
            <a:custGeom>
              <a:avLst/>
              <a:gdLst/>
              <a:ahLst/>
              <a:cxnLst/>
              <a:rect l="l" t="t" r="r" b="b"/>
              <a:pathLst>
                <a:path w="1068704" h="263525">
                  <a:moveTo>
                    <a:pt x="0" y="263525"/>
                  </a:moveTo>
                  <a:lnTo>
                    <a:pt x="682625" y="263525"/>
                  </a:lnTo>
                </a:path>
                <a:path w="1068704" h="263525">
                  <a:moveTo>
                    <a:pt x="682625" y="263525"/>
                  </a:moveTo>
                  <a:lnTo>
                    <a:pt x="106832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98625" y="2882900"/>
            <a:ext cx="990600" cy="533400"/>
          </a:xfrm>
          <a:prstGeom prst="rect">
            <a:avLst/>
          </a:prstGeom>
          <a:solidFill>
            <a:srgbClr val="99FF99">
              <a:alpha val="50195"/>
            </a:srgbClr>
          </a:solidFill>
          <a:ln w="9525">
            <a:solidFill>
              <a:srgbClr val="000000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775"/>
              </a:spcBef>
            </a:pPr>
            <a:r>
              <a:rPr sz="1800" i="1" dirty="0">
                <a:latin typeface="Times New Roman"/>
                <a:cs typeface="Times New Roman"/>
              </a:rPr>
              <a:t>p</a:t>
            </a:r>
            <a:r>
              <a:rPr sz="1575" i="1" baseline="-23809" dirty="0">
                <a:latin typeface="Times New Roman"/>
                <a:cs typeface="Times New Roman"/>
              </a:rPr>
              <a:t>T</a:t>
            </a:r>
            <a:r>
              <a:rPr sz="1575" i="1" spc="30" baseline="-23809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(</a:t>
            </a:r>
            <a:r>
              <a:rPr sz="1800" i="1" spc="-25" dirty="0">
                <a:latin typeface="Times New Roman"/>
                <a:cs typeface="Times New Roman"/>
              </a:rPr>
              <a:t>t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56251" y="2882900"/>
            <a:ext cx="990600" cy="533400"/>
          </a:xfrm>
          <a:prstGeom prst="rect">
            <a:avLst/>
          </a:prstGeom>
          <a:solidFill>
            <a:srgbClr val="99FF99">
              <a:alpha val="50195"/>
            </a:srgbClr>
          </a:solidFill>
          <a:ln w="9525">
            <a:solidFill>
              <a:srgbClr val="000000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233679">
              <a:lnSpc>
                <a:spcPct val="100000"/>
              </a:lnSpc>
              <a:spcBef>
                <a:spcPts val="775"/>
              </a:spcBef>
            </a:pPr>
            <a:r>
              <a:rPr sz="1800" i="1" dirty="0">
                <a:latin typeface="Times New Roman"/>
                <a:cs typeface="Times New Roman"/>
              </a:rPr>
              <a:t>p</a:t>
            </a:r>
            <a:r>
              <a:rPr sz="1575" i="1" baseline="-23809" dirty="0">
                <a:latin typeface="Times New Roman"/>
                <a:cs typeface="Times New Roman"/>
              </a:rPr>
              <a:t>R</a:t>
            </a:r>
            <a:r>
              <a:rPr sz="1575" i="1" spc="22" baseline="-23809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(</a:t>
            </a:r>
            <a:r>
              <a:rPr sz="1800" i="1" spc="-25" dirty="0">
                <a:latin typeface="Times New Roman"/>
                <a:cs typeface="Times New Roman"/>
              </a:rPr>
              <a:t>t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02150" y="2541523"/>
            <a:ext cx="76200" cy="511175"/>
          </a:xfrm>
          <a:custGeom>
            <a:avLst/>
            <a:gdLst/>
            <a:ahLst/>
            <a:cxnLst/>
            <a:rect l="l" t="t" r="r" b="b"/>
            <a:pathLst>
              <a:path w="76200" h="511175">
                <a:moveTo>
                  <a:pt x="31750" y="434975"/>
                </a:moveTo>
                <a:lnTo>
                  <a:pt x="0" y="434975"/>
                </a:lnTo>
                <a:lnTo>
                  <a:pt x="38100" y="511175"/>
                </a:lnTo>
                <a:lnTo>
                  <a:pt x="69850" y="447675"/>
                </a:lnTo>
                <a:lnTo>
                  <a:pt x="31750" y="447675"/>
                </a:lnTo>
                <a:lnTo>
                  <a:pt x="31750" y="434975"/>
                </a:lnTo>
                <a:close/>
              </a:path>
              <a:path w="76200" h="511175">
                <a:moveTo>
                  <a:pt x="44450" y="0"/>
                </a:moveTo>
                <a:lnTo>
                  <a:pt x="31750" y="0"/>
                </a:lnTo>
                <a:lnTo>
                  <a:pt x="31750" y="447675"/>
                </a:lnTo>
                <a:lnTo>
                  <a:pt x="44450" y="447675"/>
                </a:lnTo>
                <a:lnTo>
                  <a:pt x="44450" y="0"/>
                </a:lnTo>
                <a:close/>
              </a:path>
              <a:path w="76200" h="511175">
                <a:moveTo>
                  <a:pt x="76200" y="434975"/>
                </a:moveTo>
                <a:lnTo>
                  <a:pt x="44450" y="434975"/>
                </a:lnTo>
                <a:lnTo>
                  <a:pt x="44450" y="447675"/>
                </a:lnTo>
                <a:lnTo>
                  <a:pt x="69850" y="447675"/>
                </a:lnTo>
                <a:lnTo>
                  <a:pt x="76200" y="4349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243391" y="2781162"/>
            <a:ext cx="374650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i="1" spc="35" dirty="0">
                <a:latin typeface="Times New Roman"/>
                <a:cs typeface="Times New Roman"/>
              </a:rPr>
              <a:t>y</a:t>
            </a:r>
            <a:r>
              <a:rPr sz="1800" spc="35" dirty="0">
                <a:latin typeface="Times New Roman"/>
                <a:cs typeface="Times New Roman"/>
              </a:rPr>
              <a:t>(</a:t>
            </a:r>
            <a:r>
              <a:rPr sz="1800" i="1" spc="35" dirty="0">
                <a:latin typeface="Times New Roman"/>
                <a:cs typeface="Times New Roman"/>
              </a:rPr>
              <a:t>t</a:t>
            </a:r>
            <a:r>
              <a:rPr sz="1800" spc="35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63079" y="2511430"/>
            <a:ext cx="253365" cy="3105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850" i="1" spc="-25" dirty="0">
                <a:latin typeface="Times New Roman"/>
                <a:cs typeface="Times New Roman"/>
              </a:rPr>
              <a:t>T</a:t>
            </a:r>
            <a:r>
              <a:rPr sz="1575" i="1" spc="-37" baseline="-23809" dirty="0">
                <a:latin typeface="Times New Roman"/>
                <a:cs typeface="Times New Roman"/>
              </a:rPr>
              <a:t>c</a:t>
            </a:r>
            <a:endParaRPr sz="1575" baseline="-23809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75000" y="2882900"/>
            <a:ext cx="990600" cy="533400"/>
          </a:xfrm>
          <a:prstGeom prst="rect">
            <a:avLst/>
          </a:prstGeom>
          <a:solidFill>
            <a:srgbClr val="FFFF99">
              <a:alpha val="50195"/>
            </a:srgbClr>
          </a:solidFill>
          <a:ln w="9525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214629">
              <a:lnSpc>
                <a:spcPct val="100000"/>
              </a:lnSpc>
              <a:spcBef>
                <a:spcPts val="695"/>
              </a:spcBef>
            </a:pPr>
            <a:r>
              <a:rPr sz="1800" i="1" spc="55" dirty="0">
                <a:latin typeface="Times New Roman"/>
                <a:cs typeface="Times New Roman"/>
              </a:rPr>
              <a:t>g</a:t>
            </a:r>
            <a:r>
              <a:rPr sz="1800" spc="55" dirty="0">
                <a:latin typeface="Times New Roman"/>
                <a:cs typeface="Times New Roman"/>
              </a:rPr>
              <a:t>(</a:t>
            </a:r>
            <a:r>
              <a:rPr sz="1800" i="1" spc="55" dirty="0">
                <a:latin typeface="Times New Roman"/>
                <a:cs typeface="Times New Roman"/>
              </a:rPr>
              <a:t>t</a:t>
            </a:r>
            <a:r>
              <a:rPr sz="1800" spc="55" dirty="0">
                <a:latin typeface="Times New Roman"/>
                <a:cs typeface="Times New Roman"/>
              </a:rPr>
              <a:t>,</a:t>
            </a:r>
            <a:r>
              <a:rPr sz="1900" spc="55" dirty="0">
                <a:latin typeface="Symbol"/>
                <a:cs typeface="Symbol"/>
              </a:rPr>
              <a:t></a:t>
            </a:r>
            <a:r>
              <a:rPr sz="1900" spc="-19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689225" y="3108324"/>
            <a:ext cx="5410200" cy="76200"/>
          </a:xfrm>
          <a:custGeom>
            <a:avLst/>
            <a:gdLst/>
            <a:ahLst/>
            <a:cxnLst/>
            <a:rect l="l" t="t" r="r" b="b"/>
            <a:pathLst>
              <a:path w="5410200" h="76200">
                <a:moveTo>
                  <a:pt x="485775" y="38100"/>
                </a:moveTo>
                <a:lnTo>
                  <a:pt x="473075" y="31750"/>
                </a:lnTo>
                <a:lnTo>
                  <a:pt x="409575" y="0"/>
                </a:lnTo>
                <a:lnTo>
                  <a:pt x="409575" y="31750"/>
                </a:lnTo>
                <a:lnTo>
                  <a:pt x="0" y="31750"/>
                </a:lnTo>
                <a:lnTo>
                  <a:pt x="0" y="44450"/>
                </a:lnTo>
                <a:lnTo>
                  <a:pt x="409575" y="44450"/>
                </a:lnTo>
                <a:lnTo>
                  <a:pt x="409575" y="76200"/>
                </a:lnTo>
                <a:lnTo>
                  <a:pt x="473075" y="44450"/>
                </a:lnTo>
                <a:lnTo>
                  <a:pt x="485775" y="38100"/>
                </a:lnTo>
                <a:close/>
              </a:path>
              <a:path w="5410200" h="76200">
                <a:moveTo>
                  <a:pt x="1757299" y="38100"/>
                </a:moveTo>
                <a:lnTo>
                  <a:pt x="1744599" y="31750"/>
                </a:lnTo>
                <a:lnTo>
                  <a:pt x="1681099" y="0"/>
                </a:lnTo>
                <a:lnTo>
                  <a:pt x="1681099" y="31750"/>
                </a:lnTo>
                <a:lnTo>
                  <a:pt x="1476375" y="31750"/>
                </a:lnTo>
                <a:lnTo>
                  <a:pt x="1476375" y="44450"/>
                </a:lnTo>
                <a:lnTo>
                  <a:pt x="1681099" y="44450"/>
                </a:lnTo>
                <a:lnTo>
                  <a:pt x="1681099" y="76200"/>
                </a:lnTo>
                <a:lnTo>
                  <a:pt x="1744599" y="44450"/>
                </a:lnTo>
                <a:lnTo>
                  <a:pt x="1757299" y="38100"/>
                </a:lnTo>
                <a:close/>
              </a:path>
              <a:path w="5410200" h="76200">
                <a:moveTo>
                  <a:pt x="5410200" y="38100"/>
                </a:moveTo>
                <a:lnTo>
                  <a:pt x="5397500" y="31750"/>
                </a:lnTo>
                <a:lnTo>
                  <a:pt x="5334000" y="0"/>
                </a:lnTo>
                <a:lnTo>
                  <a:pt x="5334000" y="31750"/>
                </a:lnTo>
                <a:lnTo>
                  <a:pt x="4537075" y="31750"/>
                </a:lnTo>
                <a:lnTo>
                  <a:pt x="4537075" y="44450"/>
                </a:lnTo>
                <a:lnTo>
                  <a:pt x="5334000" y="44450"/>
                </a:lnTo>
                <a:lnTo>
                  <a:pt x="5334000" y="76200"/>
                </a:lnTo>
                <a:lnTo>
                  <a:pt x="5397500" y="44450"/>
                </a:lnTo>
                <a:lnTo>
                  <a:pt x="5410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606041" y="3464814"/>
            <a:ext cx="1274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pulse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shaping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60546" y="3464814"/>
            <a:ext cx="610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fading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78400" y="3464814"/>
            <a:ext cx="1263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receiver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filter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71041" y="2232405"/>
            <a:ext cx="3521710" cy="563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Times New Roman"/>
                <a:cs typeface="Times New Roman"/>
              </a:rPr>
              <a:t>Continuous-</a:t>
            </a:r>
            <a:r>
              <a:rPr sz="1600" b="1" dirty="0">
                <a:latin typeface="Times New Roman"/>
                <a:cs typeface="Times New Roman"/>
              </a:rPr>
              <a:t>time</a:t>
            </a:r>
            <a:r>
              <a:rPr sz="1600" b="1" spc="1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System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Representation</a:t>
            </a:r>
            <a:endParaRPr sz="1600">
              <a:latin typeface="Times New Roman"/>
              <a:cs typeface="Times New Roman"/>
            </a:endParaRPr>
          </a:p>
          <a:p>
            <a:pPr marL="2630805">
              <a:lnSpc>
                <a:spcPct val="100000"/>
              </a:lnSpc>
              <a:spcBef>
                <a:spcPts val="95"/>
              </a:spcBef>
            </a:pPr>
            <a:r>
              <a:rPr sz="1850" i="1" spc="-20" dirty="0">
                <a:latin typeface="Times New Roman"/>
                <a:cs typeface="Times New Roman"/>
              </a:rPr>
              <a:t>v</a:t>
            </a:r>
            <a:r>
              <a:rPr sz="1850" spc="-20" dirty="0">
                <a:latin typeface="Times New Roman"/>
                <a:cs typeface="Times New Roman"/>
              </a:rPr>
              <a:t>(</a:t>
            </a:r>
            <a:r>
              <a:rPr sz="1850" i="1" spc="-20" dirty="0">
                <a:latin typeface="Times New Roman"/>
                <a:cs typeface="Times New Roman"/>
              </a:rPr>
              <a:t>t</a:t>
            </a:r>
            <a:r>
              <a:rPr sz="1850" spc="-20" dirty="0">
                <a:latin typeface="Times New Roman"/>
                <a:cs typeface="Times New Roman"/>
              </a:rPr>
              <a:t>)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873" y="4177665"/>
            <a:ext cx="11811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6555" marR="5080" indent="-36449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Discrete-time </a:t>
            </a:r>
            <a:r>
              <a:rPr sz="16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Input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55789" y="4199890"/>
            <a:ext cx="11811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0" marR="5080" indent="-292735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Discrete-time </a:t>
            </a:r>
            <a:r>
              <a:rPr sz="16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Output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366837" y="4433887"/>
            <a:ext cx="5965825" cy="631825"/>
            <a:chOff x="1366837" y="4433887"/>
            <a:chExt cx="5965825" cy="631825"/>
          </a:xfrm>
        </p:grpSpPr>
        <p:sp>
          <p:nvSpPr>
            <p:cNvPr id="28" name="object 28"/>
            <p:cNvSpPr/>
            <p:nvPr/>
          </p:nvSpPr>
          <p:spPr>
            <a:xfrm>
              <a:off x="1371600" y="4438650"/>
              <a:ext cx="5956300" cy="622300"/>
            </a:xfrm>
            <a:custGeom>
              <a:avLst/>
              <a:gdLst/>
              <a:ahLst/>
              <a:cxnLst/>
              <a:rect l="l" t="t" r="r" b="b"/>
              <a:pathLst>
                <a:path w="5956300" h="622300">
                  <a:moveTo>
                    <a:pt x="5956300" y="0"/>
                  </a:moveTo>
                  <a:lnTo>
                    <a:pt x="0" y="0"/>
                  </a:lnTo>
                  <a:lnTo>
                    <a:pt x="0" y="622300"/>
                  </a:lnTo>
                  <a:lnTo>
                    <a:pt x="5956300" y="622300"/>
                  </a:lnTo>
                  <a:lnTo>
                    <a:pt x="5956300" y="0"/>
                  </a:lnTo>
                  <a:close/>
                </a:path>
              </a:pathLst>
            </a:custGeom>
            <a:solidFill>
              <a:srgbClr val="99CC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71600" y="4438650"/>
              <a:ext cx="5956300" cy="622300"/>
            </a:xfrm>
            <a:custGeom>
              <a:avLst/>
              <a:gdLst/>
              <a:ahLst/>
              <a:cxnLst/>
              <a:rect l="l" t="t" r="r" b="b"/>
              <a:pathLst>
                <a:path w="5956300" h="622300">
                  <a:moveTo>
                    <a:pt x="0" y="622300"/>
                  </a:moveTo>
                  <a:lnTo>
                    <a:pt x="5956300" y="622300"/>
                  </a:lnTo>
                  <a:lnTo>
                    <a:pt x="5956300" y="0"/>
                  </a:lnTo>
                  <a:lnTo>
                    <a:pt x="0" y="0"/>
                  </a:lnTo>
                  <a:lnTo>
                    <a:pt x="0" y="6223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681352" y="4576698"/>
            <a:ext cx="55283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Statistical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Continuous-</a:t>
            </a:r>
            <a:r>
              <a:rPr sz="2000" b="1" dirty="0">
                <a:latin typeface="Times New Roman"/>
                <a:cs typeface="Times New Roman"/>
              </a:rPr>
              <a:t>time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System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Representation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33425" y="4695825"/>
            <a:ext cx="7404100" cy="101600"/>
          </a:xfrm>
          <a:custGeom>
            <a:avLst/>
            <a:gdLst/>
            <a:ahLst/>
            <a:cxnLst/>
            <a:rect l="l" t="t" r="r" b="b"/>
            <a:pathLst>
              <a:path w="7404100" h="101600">
                <a:moveTo>
                  <a:pt x="914400" y="38100"/>
                </a:moveTo>
                <a:lnTo>
                  <a:pt x="901700" y="31750"/>
                </a:lnTo>
                <a:lnTo>
                  <a:pt x="838200" y="0"/>
                </a:lnTo>
                <a:lnTo>
                  <a:pt x="838200" y="31750"/>
                </a:lnTo>
                <a:lnTo>
                  <a:pt x="0" y="31750"/>
                </a:lnTo>
                <a:lnTo>
                  <a:pt x="0" y="44450"/>
                </a:lnTo>
                <a:lnTo>
                  <a:pt x="838200" y="44450"/>
                </a:lnTo>
                <a:lnTo>
                  <a:pt x="838200" y="76200"/>
                </a:lnTo>
                <a:lnTo>
                  <a:pt x="901700" y="44450"/>
                </a:lnTo>
                <a:lnTo>
                  <a:pt x="914400" y="38100"/>
                </a:lnTo>
                <a:close/>
              </a:path>
              <a:path w="7404100" h="101600">
                <a:moveTo>
                  <a:pt x="7404100" y="63500"/>
                </a:moveTo>
                <a:lnTo>
                  <a:pt x="7391400" y="57150"/>
                </a:lnTo>
                <a:lnTo>
                  <a:pt x="7327900" y="25400"/>
                </a:lnTo>
                <a:lnTo>
                  <a:pt x="7327900" y="57150"/>
                </a:lnTo>
                <a:lnTo>
                  <a:pt x="6489700" y="57150"/>
                </a:lnTo>
                <a:lnTo>
                  <a:pt x="6489700" y="69850"/>
                </a:lnTo>
                <a:lnTo>
                  <a:pt x="7327900" y="69850"/>
                </a:lnTo>
                <a:lnTo>
                  <a:pt x="7327900" y="101600"/>
                </a:lnTo>
                <a:lnTo>
                  <a:pt x="7391400" y="69850"/>
                </a:lnTo>
                <a:lnTo>
                  <a:pt x="740410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24129" y="5457545"/>
            <a:ext cx="81895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Can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we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replace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continuous-</a:t>
            </a:r>
            <a:r>
              <a:rPr sz="1800" b="1" dirty="0">
                <a:latin typeface="Times New Roman"/>
                <a:cs typeface="Times New Roman"/>
              </a:rPr>
              <a:t>time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system</a:t>
            </a:r>
            <a:r>
              <a:rPr sz="1800" b="1" spc="434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with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an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equivalent</a:t>
            </a:r>
            <a:r>
              <a:rPr sz="1800" b="1" spc="-10" dirty="0">
                <a:latin typeface="Times New Roman"/>
                <a:cs typeface="Times New Roman"/>
              </a:rPr>
              <a:t> discrete-</a:t>
            </a:r>
            <a:r>
              <a:rPr sz="1800" b="1" dirty="0">
                <a:latin typeface="Times New Roman"/>
                <a:cs typeface="Times New Roman"/>
              </a:rPr>
              <a:t>time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system</a:t>
            </a:r>
            <a:endParaRPr sz="18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</a:pPr>
            <a:r>
              <a:rPr sz="1800" b="1" dirty="0">
                <a:latin typeface="Times New Roman"/>
                <a:cs typeface="Times New Roman"/>
              </a:rPr>
              <a:t>without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changing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system</a:t>
            </a:r>
            <a:r>
              <a:rPr sz="1800" b="1" spc="-10" dirty="0">
                <a:latin typeface="Times New Roman"/>
                <a:cs typeface="Times New Roman"/>
              </a:rPr>
              <a:t> input-</a:t>
            </a:r>
            <a:r>
              <a:rPr sz="1800" b="1" dirty="0">
                <a:latin typeface="Times New Roman"/>
                <a:cs typeface="Times New Roman"/>
              </a:rPr>
              <a:t>output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relationship?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24961" y="2864355"/>
            <a:ext cx="92710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i="1" spc="-50" dirty="0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14867" y="2693996"/>
            <a:ext cx="140335" cy="332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i="1" spc="-5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31176" y="2842130"/>
            <a:ext cx="92710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i="1" spc="-50" dirty="0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717611" y="2671771"/>
            <a:ext cx="140335" cy="332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i="1" spc="-50" dirty="0">
                <a:latin typeface="Times New Roman"/>
                <a:cs typeface="Times New Roman"/>
              </a:rPr>
              <a:t>y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241" y="343661"/>
            <a:ext cx="4412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GAUSSIAN</a:t>
            </a:r>
            <a:r>
              <a:rPr sz="2400" spc="-114" dirty="0">
                <a:latin typeface="Arial Black"/>
                <a:cs typeface="Arial Black"/>
              </a:rPr>
              <a:t> </a:t>
            </a:r>
            <a:r>
              <a:rPr sz="2400" spc="-10" dirty="0">
                <a:latin typeface="Arial Black"/>
                <a:cs typeface="Arial Black"/>
              </a:rPr>
              <a:t>DISTRIBUTION</a:t>
            </a:r>
            <a:endParaRPr sz="2400">
              <a:latin typeface="Arial Black"/>
              <a:cs typeface="Arial Black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0245" y="1500747"/>
            <a:ext cx="4646406" cy="365488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749802" y="5399023"/>
            <a:ext cx="737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Times New Roman"/>
                <a:cs typeface="Times New Roman"/>
              </a:rPr>
              <a:t>mean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186046" y="1038225"/>
            <a:ext cx="462280" cy="4498975"/>
            <a:chOff x="4186046" y="1038225"/>
            <a:chExt cx="462280" cy="4498975"/>
          </a:xfrm>
        </p:grpSpPr>
        <p:sp>
          <p:nvSpPr>
            <p:cNvPr id="10" name="object 10"/>
            <p:cNvSpPr/>
            <p:nvPr/>
          </p:nvSpPr>
          <p:spPr>
            <a:xfrm>
              <a:off x="4186046" y="5019675"/>
              <a:ext cx="443230" cy="517525"/>
            </a:xfrm>
            <a:custGeom>
              <a:avLst/>
              <a:gdLst/>
              <a:ahLst/>
              <a:cxnLst/>
              <a:rect l="l" t="t" r="r" b="b"/>
              <a:pathLst>
                <a:path w="443229" h="517525">
                  <a:moveTo>
                    <a:pt x="354600" y="74816"/>
                  </a:moveTo>
                  <a:lnTo>
                    <a:pt x="0" y="492506"/>
                  </a:lnTo>
                  <a:lnTo>
                    <a:pt x="28955" y="517144"/>
                  </a:lnTo>
                  <a:lnTo>
                    <a:pt x="383680" y="99452"/>
                  </a:lnTo>
                  <a:lnTo>
                    <a:pt x="354600" y="74816"/>
                  </a:lnTo>
                  <a:close/>
                </a:path>
                <a:path w="443229" h="517525">
                  <a:moveTo>
                    <a:pt x="428345" y="60325"/>
                  </a:moveTo>
                  <a:lnTo>
                    <a:pt x="366902" y="60325"/>
                  </a:lnTo>
                  <a:lnTo>
                    <a:pt x="395986" y="84962"/>
                  </a:lnTo>
                  <a:lnTo>
                    <a:pt x="383680" y="99452"/>
                  </a:lnTo>
                  <a:lnTo>
                    <a:pt x="412750" y="124079"/>
                  </a:lnTo>
                  <a:lnTo>
                    <a:pt x="428345" y="60325"/>
                  </a:lnTo>
                  <a:close/>
                </a:path>
                <a:path w="443229" h="517525">
                  <a:moveTo>
                    <a:pt x="366902" y="60325"/>
                  </a:moveTo>
                  <a:lnTo>
                    <a:pt x="354600" y="74816"/>
                  </a:lnTo>
                  <a:lnTo>
                    <a:pt x="383680" y="99452"/>
                  </a:lnTo>
                  <a:lnTo>
                    <a:pt x="395986" y="84962"/>
                  </a:lnTo>
                  <a:lnTo>
                    <a:pt x="366902" y="60325"/>
                  </a:lnTo>
                  <a:close/>
                </a:path>
                <a:path w="443229" h="517525">
                  <a:moveTo>
                    <a:pt x="443102" y="0"/>
                  </a:moveTo>
                  <a:lnTo>
                    <a:pt x="325500" y="50164"/>
                  </a:lnTo>
                  <a:lnTo>
                    <a:pt x="354600" y="74816"/>
                  </a:lnTo>
                  <a:lnTo>
                    <a:pt x="366902" y="60325"/>
                  </a:lnTo>
                  <a:lnTo>
                    <a:pt x="428345" y="60325"/>
                  </a:lnTo>
                  <a:lnTo>
                    <a:pt x="4431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29149" y="1038225"/>
              <a:ext cx="0" cy="4352925"/>
            </a:xfrm>
            <a:custGeom>
              <a:avLst/>
              <a:gdLst/>
              <a:ahLst/>
              <a:cxnLst/>
              <a:rect l="l" t="t" r="r" b="b"/>
              <a:pathLst>
                <a:path h="4352925">
                  <a:moveTo>
                    <a:pt x="0" y="0"/>
                  </a:moveTo>
                  <a:lnTo>
                    <a:pt x="0" y="4352925"/>
                  </a:lnTo>
                </a:path>
              </a:pathLst>
            </a:custGeom>
            <a:ln w="3810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INTRODUCTION:</a:t>
            </a:r>
            <a:r>
              <a:rPr spc="-125" dirty="0"/>
              <a:t> </a:t>
            </a:r>
            <a:r>
              <a:rPr spc="-10" dirty="0"/>
              <a:t>DISCRETE-</a:t>
            </a:r>
            <a:r>
              <a:rPr dirty="0"/>
              <a:t>TIME</a:t>
            </a:r>
            <a:r>
              <a:rPr spc="-70" dirty="0"/>
              <a:t> </a:t>
            </a:r>
            <a:r>
              <a:rPr spc="-10" dirty="0"/>
              <a:t>MODEL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98905"/>
            <a:ext cx="40595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Composite</a:t>
            </a:r>
            <a:r>
              <a:rPr sz="2400" b="1" spc="-9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impulse</a:t>
            </a:r>
            <a:r>
              <a:rPr sz="2400" b="1" spc="-8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response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84501" y="1389125"/>
            <a:ext cx="3240405" cy="358775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2365"/>
              </a:lnSpc>
            </a:pPr>
            <a:r>
              <a:rPr sz="1950" i="1" dirty="0">
                <a:latin typeface="Times New Roman"/>
                <a:cs typeface="Times New Roman"/>
              </a:rPr>
              <a:t>h</a:t>
            </a:r>
            <a:r>
              <a:rPr sz="1950" dirty="0">
                <a:latin typeface="Times New Roman"/>
                <a:cs typeface="Times New Roman"/>
              </a:rPr>
              <a:t>(</a:t>
            </a:r>
            <a:r>
              <a:rPr sz="1950" i="1" dirty="0">
                <a:latin typeface="Times New Roman"/>
                <a:cs typeface="Times New Roman"/>
              </a:rPr>
              <a:t>t</a:t>
            </a:r>
            <a:r>
              <a:rPr sz="1950" dirty="0">
                <a:latin typeface="Times New Roman"/>
                <a:cs typeface="Times New Roman"/>
              </a:rPr>
              <a:t>,</a:t>
            </a:r>
            <a:r>
              <a:rPr sz="2050" dirty="0">
                <a:latin typeface="Symbol"/>
                <a:cs typeface="Symbol"/>
              </a:rPr>
              <a:t></a:t>
            </a:r>
            <a:r>
              <a:rPr sz="2050" spc="-19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)</a:t>
            </a:r>
            <a:r>
              <a:rPr sz="1950" spc="-1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</a:t>
            </a:r>
            <a:r>
              <a:rPr sz="1950" spc="254" dirty="0">
                <a:latin typeface="Times New Roman"/>
                <a:cs typeface="Times New Roman"/>
              </a:rPr>
              <a:t> </a:t>
            </a:r>
            <a:r>
              <a:rPr sz="1950" i="1" dirty="0">
                <a:latin typeface="Times New Roman"/>
                <a:cs typeface="Times New Roman"/>
              </a:rPr>
              <a:t>p</a:t>
            </a:r>
            <a:r>
              <a:rPr sz="1725" i="1" baseline="-24154" dirty="0">
                <a:latin typeface="Times New Roman"/>
                <a:cs typeface="Times New Roman"/>
              </a:rPr>
              <a:t>T</a:t>
            </a:r>
            <a:r>
              <a:rPr sz="1725" i="1" spc="150" baseline="-24154" dirty="0">
                <a:latin typeface="Times New Roman"/>
                <a:cs typeface="Times New Roman"/>
              </a:rPr>
              <a:t> </a:t>
            </a:r>
            <a:r>
              <a:rPr sz="1950" spc="-110" dirty="0">
                <a:latin typeface="Times New Roman"/>
                <a:cs typeface="Times New Roman"/>
              </a:rPr>
              <a:t>(</a:t>
            </a:r>
            <a:r>
              <a:rPr sz="2050" spc="-110" dirty="0">
                <a:latin typeface="Symbol"/>
                <a:cs typeface="Symbol"/>
              </a:rPr>
              <a:t></a:t>
            </a:r>
            <a:r>
              <a:rPr sz="2050" spc="-19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)</a:t>
            </a:r>
            <a:r>
              <a:rPr sz="1950" spc="-17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</a:t>
            </a:r>
            <a:r>
              <a:rPr sz="1950" spc="-75" dirty="0">
                <a:latin typeface="Times New Roman"/>
                <a:cs typeface="Times New Roman"/>
              </a:rPr>
              <a:t> </a:t>
            </a:r>
            <a:r>
              <a:rPr sz="1950" i="1" spc="50" dirty="0">
                <a:latin typeface="Times New Roman"/>
                <a:cs typeface="Times New Roman"/>
              </a:rPr>
              <a:t>g</a:t>
            </a:r>
            <a:r>
              <a:rPr sz="1950" spc="50" dirty="0">
                <a:latin typeface="Times New Roman"/>
                <a:cs typeface="Times New Roman"/>
              </a:rPr>
              <a:t>(</a:t>
            </a:r>
            <a:r>
              <a:rPr sz="1950" i="1" spc="50" dirty="0">
                <a:latin typeface="Times New Roman"/>
                <a:cs typeface="Times New Roman"/>
              </a:rPr>
              <a:t>t</a:t>
            </a:r>
            <a:r>
              <a:rPr sz="1950" spc="50" dirty="0">
                <a:latin typeface="Times New Roman"/>
                <a:cs typeface="Times New Roman"/>
              </a:rPr>
              <a:t>,</a:t>
            </a:r>
            <a:r>
              <a:rPr sz="2050" spc="50" dirty="0">
                <a:latin typeface="Symbol"/>
                <a:cs typeface="Symbol"/>
              </a:rPr>
              <a:t></a:t>
            </a:r>
            <a:r>
              <a:rPr sz="2050" spc="-19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)</a:t>
            </a:r>
            <a:r>
              <a:rPr sz="1950" spc="-17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</a:t>
            </a:r>
            <a:r>
              <a:rPr sz="1950" spc="90" dirty="0">
                <a:latin typeface="Times New Roman"/>
                <a:cs typeface="Times New Roman"/>
              </a:rPr>
              <a:t> </a:t>
            </a:r>
            <a:r>
              <a:rPr sz="1950" i="1" dirty="0">
                <a:latin typeface="Times New Roman"/>
                <a:cs typeface="Times New Roman"/>
              </a:rPr>
              <a:t>p</a:t>
            </a:r>
            <a:r>
              <a:rPr sz="1725" i="1" baseline="-24154" dirty="0">
                <a:latin typeface="Times New Roman"/>
                <a:cs typeface="Times New Roman"/>
              </a:rPr>
              <a:t>R</a:t>
            </a:r>
            <a:r>
              <a:rPr sz="1725" i="1" spc="-30" baseline="-24154" dirty="0">
                <a:latin typeface="Times New Roman"/>
                <a:cs typeface="Times New Roman"/>
              </a:rPr>
              <a:t> </a:t>
            </a:r>
            <a:r>
              <a:rPr sz="1950" spc="-110" dirty="0">
                <a:latin typeface="Times New Roman"/>
                <a:cs typeface="Times New Roman"/>
              </a:rPr>
              <a:t>(</a:t>
            </a:r>
            <a:r>
              <a:rPr sz="2050" spc="-110" dirty="0">
                <a:latin typeface="Symbol"/>
                <a:cs typeface="Symbol"/>
              </a:rPr>
              <a:t></a:t>
            </a:r>
            <a:r>
              <a:rPr sz="2050" spc="-190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Times New Roman"/>
                <a:cs typeface="Times New Roman"/>
              </a:rPr>
              <a:t>)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40946" y="2252288"/>
            <a:ext cx="208915" cy="2032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50" spc="-25" dirty="0">
                <a:latin typeface="Symbol"/>
                <a:cs typeface="Symbol"/>
              </a:rPr>
              <a:t></a:t>
            </a:r>
            <a:endParaRPr sz="11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03219" y="2231137"/>
            <a:ext cx="4516755" cy="7239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9"/>
              </a:spcBef>
            </a:pPr>
            <a:r>
              <a:rPr sz="2000" i="1" dirty="0">
                <a:latin typeface="Times New Roman"/>
                <a:cs typeface="Times New Roman"/>
              </a:rPr>
              <a:t>y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x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1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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h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100" dirty="0">
                <a:latin typeface="Symbol"/>
                <a:cs typeface="Symbol"/>
              </a:rPr>
              <a:t></a:t>
            </a:r>
            <a:r>
              <a:rPr sz="2100" spc="-2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spc="380" dirty="0">
                <a:latin typeface="Times New Roman"/>
                <a:cs typeface="Times New Roman"/>
              </a:rPr>
              <a:t> </a:t>
            </a:r>
            <a:r>
              <a:rPr sz="4500" baseline="-8333" dirty="0">
                <a:latin typeface="Symbol"/>
                <a:cs typeface="Symbol"/>
              </a:rPr>
              <a:t></a:t>
            </a:r>
            <a:r>
              <a:rPr sz="4500" spc="-622" baseline="-8333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latin typeface="Times New Roman"/>
                <a:cs typeface="Times New Roman"/>
              </a:rPr>
              <a:t>x</a:t>
            </a:r>
            <a:r>
              <a:rPr sz="1725" i="1" spc="-15" baseline="-24154" dirty="0">
                <a:latin typeface="Times New Roman"/>
                <a:cs typeface="Times New Roman"/>
              </a:rPr>
              <a:t>k</a:t>
            </a:r>
            <a:r>
              <a:rPr sz="1725" i="1" spc="-127" baseline="-24154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h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100" dirty="0">
                <a:latin typeface="Symbol"/>
                <a:cs typeface="Symbol"/>
              </a:rPr>
              <a:t></a:t>
            </a:r>
            <a:r>
              <a:rPr sz="2100" spc="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i="1" spc="-45" dirty="0">
                <a:latin typeface="Times New Roman"/>
                <a:cs typeface="Times New Roman"/>
              </a:rPr>
              <a:t>kT</a:t>
            </a:r>
            <a:r>
              <a:rPr sz="1725" i="1" spc="-67" baseline="-24154" dirty="0">
                <a:latin typeface="Times New Roman"/>
                <a:cs typeface="Times New Roman"/>
              </a:rPr>
              <a:t>s</a:t>
            </a:r>
            <a:r>
              <a:rPr sz="1725" i="1" spc="-22" baseline="-2415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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i="1" spc="-20" dirty="0">
                <a:latin typeface="Times New Roman"/>
                <a:cs typeface="Times New Roman"/>
              </a:rPr>
              <a:t>n</a:t>
            </a:r>
            <a:r>
              <a:rPr sz="2000" spc="-20" dirty="0">
                <a:latin typeface="Times New Roman"/>
                <a:cs typeface="Times New Roman"/>
              </a:rPr>
              <a:t>(</a:t>
            </a:r>
            <a:r>
              <a:rPr sz="2000" i="1" spc="-20" dirty="0">
                <a:latin typeface="Times New Roman"/>
                <a:cs typeface="Times New Roman"/>
              </a:rPr>
              <a:t>t</a:t>
            </a:r>
            <a:r>
              <a:rPr sz="2000" spc="-20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 marL="167005" algn="ctr">
              <a:lnSpc>
                <a:spcPct val="100000"/>
              </a:lnSpc>
              <a:spcBef>
                <a:spcPts val="155"/>
              </a:spcBef>
            </a:pPr>
            <a:r>
              <a:rPr sz="1150" i="1" dirty="0">
                <a:latin typeface="Times New Roman"/>
                <a:cs typeface="Times New Roman"/>
              </a:rPr>
              <a:t>k</a:t>
            </a:r>
            <a:r>
              <a:rPr sz="1150" i="1" spc="-145" dirty="0">
                <a:latin typeface="Times New Roman"/>
                <a:cs typeface="Times New Roman"/>
              </a:rPr>
              <a:t> </a:t>
            </a:r>
            <a:r>
              <a:rPr sz="1150" spc="-25" dirty="0">
                <a:latin typeface="Symbol"/>
                <a:cs typeface="Symbol"/>
              </a:rPr>
              <a:t></a:t>
            </a:r>
            <a:endParaRPr sz="11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63238" y="3300038"/>
            <a:ext cx="208279" cy="2032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50" spc="-25" dirty="0">
                <a:latin typeface="Symbol"/>
                <a:cs typeface="Symbol"/>
              </a:rPr>
              <a:t></a:t>
            </a:r>
            <a:endParaRPr sz="11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46098" y="4281113"/>
            <a:ext cx="207645" cy="2032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50" spc="-25" dirty="0">
                <a:latin typeface="Symbol"/>
                <a:cs typeface="Symbol"/>
              </a:rPr>
              <a:t></a:t>
            </a:r>
            <a:endParaRPr sz="11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40789" y="3278887"/>
            <a:ext cx="5095875" cy="170497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857250" algn="ctr">
              <a:lnSpc>
                <a:spcPct val="100000"/>
              </a:lnSpc>
              <a:spcBef>
                <a:spcPts val="459"/>
              </a:spcBef>
            </a:pPr>
            <a:r>
              <a:rPr sz="2000" i="1" dirty="0">
                <a:latin typeface="Times New Roman"/>
                <a:cs typeface="Times New Roman"/>
              </a:rPr>
              <a:t>y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mT</a:t>
            </a:r>
            <a:r>
              <a:rPr sz="1725" i="1" baseline="-24154" dirty="0">
                <a:latin typeface="Times New Roman"/>
                <a:cs typeface="Times New Roman"/>
              </a:rPr>
              <a:t>s</a:t>
            </a:r>
            <a:r>
              <a:rPr sz="1725" i="1" spc="-52" baseline="-2415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spc="325" dirty="0">
                <a:latin typeface="Times New Roman"/>
                <a:cs typeface="Times New Roman"/>
              </a:rPr>
              <a:t> </a:t>
            </a:r>
            <a:r>
              <a:rPr sz="4500" baseline="-8333" dirty="0">
                <a:latin typeface="Symbol"/>
                <a:cs typeface="Symbol"/>
              </a:rPr>
              <a:t></a:t>
            </a:r>
            <a:r>
              <a:rPr sz="4500" spc="-644" baseline="-8333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latin typeface="Times New Roman"/>
                <a:cs typeface="Times New Roman"/>
              </a:rPr>
              <a:t>x</a:t>
            </a:r>
            <a:r>
              <a:rPr sz="1725" i="1" spc="-15" baseline="-24154" dirty="0">
                <a:latin typeface="Times New Roman"/>
                <a:cs typeface="Times New Roman"/>
              </a:rPr>
              <a:t>k</a:t>
            </a:r>
            <a:r>
              <a:rPr sz="1725" i="1" spc="-142" baseline="-24154" dirty="0">
                <a:latin typeface="Times New Roman"/>
                <a:cs typeface="Times New Roman"/>
              </a:rPr>
              <a:t> </a:t>
            </a:r>
            <a:r>
              <a:rPr sz="2000" i="1" spc="-20" dirty="0">
                <a:latin typeface="Times New Roman"/>
                <a:cs typeface="Times New Roman"/>
              </a:rPr>
              <a:t>h</a:t>
            </a:r>
            <a:r>
              <a:rPr sz="2000" spc="-20" dirty="0">
                <a:latin typeface="Times New Roman"/>
                <a:cs typeface="Times New Roman"/>
              </a:rPr>
              <a:t>(</a:t>
            </a:r>
            <a:r>
              <a:rPr sz="2000" i="1" spc="-20" dirty="0">
                <a:latin typeface="Times New Roman"/>
                <a:cs typeface="Times New Roman"/>
              </a:rPr>
              <a:t>mT</a:t>
            </a:r>
            <a:r>
              <a:rPr sz="1725" i="1" spc="-30" baseline="-24154" dirty="0">
                <a:latin typeface="Times New Roman"/>
                <a:cs typeface="Times New Roman"/>
              </a:rPr>
              <a:t>s</a:t>
            </a:r>
            <a:r>
              <a:rPr sz="1725" i="1" spc="-97" baseline="-2415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m</a:t>
            </a:r>
            <a:r>
              <a:rPr sz="2000" i="1" spc="-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-18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k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i="1" dirty="0">
                <a:latin typeface="Times New Roman"/>
                <a:cs typeface="Times New Roman"/>
              </a:rPr>
              <a:t>T</a:t>
            </a:r>
            <a:r>
              <a:rPr sz="1725" i="1" baseline="-24154" dirty="0">
                <a:latin typeface="Times New Roman"/>
                <a:cs typeface="Times New Roman"/>
              </a:rPr>
              <a:t>s</a:t>
            </a:r>
            <a:r>
              <a:rPr sz="1725" i="1" spc="-44" baseline="-2415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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(</a:t>
            </a:r>
            <a:r>
              <a:rPr sz="2000" i="1" spc="-10" dirty="0">
                <a:latin typeface="Times New Roman"/>
                <a:cs typeface="Times New Roman"/>
              </a:rPr>
              <a:t>mT</a:t>
            </a:r>
            <a:r>
              <a:rPr sz="1725" i="1" spc="-15" baseline="-24154" dirty="0">
                <a:latin typeface="Times New Roman"/>
                <a:cs typeface="Times New Roman"/>
              </a:rPr>
              <a:t>s</a:t>
            </a:r>
            <a:r>
              <a:rPr sz="1725" i="1" spc="-52" baseline="-24154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 marR="1035685" algn="ctr">
              <a:lnSpc>
                <a:spcPct val="100000"/>
              </a:lnSpc>
              <a:spcBef>
                <a:spcPts val="155"/>
              </a:spcBef>
            </a:pPr>
            <a:r>
              <a:rPr sz="1150" i="1" dirty="0">
                <a:latin typeface="Times New Roman"/>
                <a:cs typeface="Times New Roman"/>
              </a:rPr>
              <a:t>k</a:t>
            </a:r>
            <a:r>
              <a:rPr sz="1150" i="1" spc="-140" dirty="0">
                <a:latin typeface="Times New Roman"/>
                <a:cs typeface="Times New Roman"/>
              </a:rPr>
              <a:t> </a:t>
            </a:r>
            <a:r>
              <a:rPr sz="1150" spc="-25" dirty="0">
                <a:latin typeface="Symbol"/>
                <a:cs typeface="Symbol"/>
              </a:rPr>
              <a:t></a:t>
            </a:r>
            <a:endParaRPr sz="1150">
              <a:latin typeface="Symbol"/>
              <a:cs typeface="Symbol"/>
            </a:endParaRPr>
          </a:p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3244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Represent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discrete-time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variables</a:t>
            </a:r>
            <a:endParaRPr sz="2000">
              <a:latin typeface="Times New Roman"/>
              <a:cs typeface="Times New Roman"/>
            </a:endParaRPr>
          </a:p>
          <a:p>
            <a:pPr marL="2127250">
              <a:lnSpc>
                <a:spcPct val="100000"/>
              </a:lnSpc>
              <a:spcBef>
                <a:spcPts val="80"/>
              </a:spcBef>
            </a:pPr>
            <a:r>
              <a:rPr sz="2000" i="1" dirty="0">
                <a:latin typeface="Times New Roman"/>
                <a:cs typeface="Times New Roman"/>
              </a:rPr>
              <a:t>y</a:t>
            </a:r>
            <a:r>
              <a:rPr sz="1725" i="1" baseline="-24154" dirty="0">
                <a:latin typeface="Times New Roman"/>
                <a:cs typeface="Times New Roman"/>
              </a:rPr>
              <a:t>m</a:t>
            </a:r>
            <a:r>
              <a:rPr sz="1725" i="1" spc="585" baseline="-2415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4500" baseline="-8333" dirty="0">
                <a:latin typeface="Symbol"/>
                <a:cs typeface="Symbol"/>
              </a:rPr>
              <a:t></a:t>
            </a:r>
            <a:r>
              <a:rPr sz="4500" spc="-652" baseline="-8333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latin typeface="Times New Roman"/>
                <a:cs typeface="Times New Roman"/>
              </a:rPr>
              <a:t>x</a:t>
            </a:r>
            <a:r>
              <a:rPr sz="1725" i="1" spc="-15" baseline="-24154" dirty="0">
                <a:latin typeface="Times New Roman"/>
                <a:cs typeface="Times New Roman"/>
              </a:rPr>
              <a:t>k</a:t>
            </a:r>
            <a:r>
              <a:rPr sz="1725" i="1" spc="-142" baseline="-24154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h</a:t>
            </a:r>
            <a:r>
              <a:rPr sz="1725" i="1" baseline="-24154" dirty="0">
                <a:latin typeface="Times New Roman"/>
                <a:cs typeface="Times New Roman"/>
              </a:rPr>
              <a:t>m</a:t>
            </a:r>
            <a:r>
              <a:rPr sz="1725" baseline="-24154" dirty="0">
                <a:latin typeface="Symbol"/>
                <a:cs typeface="Symbol"/>
              </a:rPr>
              <a:t></a:t>
            </a:r>
            <a:r>
              <a:rPr sz="1725" i="1" baseline="-24154" dirty="0">
                <a:latin typeface="Times New Roman"/>
                <a:cs typeface="Times New Roman"/>
              </a:rPr>
              <a:t>k</a:t>
            </a:r>
            <a:r>
              <a:rPr sz="1725" i="1" spc="44" baseline="-2415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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i="1" spc="-25" dirty="0">
                <a:latin typeface="Times New Roman"/>
                <a:cs typeface="Times New Roman"/>
              </a:rPr>
              <a:t>n</a:t>
            </a:r>
            <a:r>
              <a:rPr sz="1725" i="1" spc="-37" baseline="-24154" dirty="0">
                <a:latin typeface="Times New Roman"/>
                <a:cs typeface="Times New Roman"/>
              </a:rPr>
              <a:t>m</a:t>
            </a:r>
            <a:endParaRPr sz="1725" baseline="-24154">
              <a:latin typeface="Times New Roman"/>
              <a:cs typeface="Times New Roman"/>
            </a:endParaRPr>
          </a:p>
          <a:p>
            <a:pPr marL="520700" algn="ctr">
              <a:lnSpc>
                <a:spcPct val="100000"/>
              </a:lnSpc>
              <a:spcBef>
                <a:spcPts val="155"/>
              </a:spcBef>
            </a:pPr>
            <a:r>
              <a:rPr sz="1150" i="1" dirty="0">
                <a:latin typeface="Times New Roman"/>
                <a:cs typeface="Times New Roman"/>
              </a:rPr>
              <a:t>k</a:t>
            </a:r>
            <a:r>
              <a:rPr sz="1150" i="1" spc="-145" dirty="0">
                <a:latin typeface="Times New Roman"/>
                <a:cs typeface="Times New Roman"/>
              </a:rPr>
              <a:t> </a:t>
            </a:r>
            <a:r>
              <a:rPr sz="1150" spc="-25" dirty="0">
                <a:latin typeface="Symbol"/>
                <a:cs typeface="Symbol"/>
              </a:rPr>
              <a:t></a:t>
            </a:r>
            <a:endParaRPr sz="1150">
              <a:latin typeface="Symbol"/>
              <a:cs typeface="Symbo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68675" y="5280025"/>
            <a:ext cx="2298700" cy="717550"/>
          </a:xfrm>
          <a:custGeom>
            <a:avLst/>
            <a:gdLst/>
            <a:ahLst/>
            <a:cxnLst/>
            <a:rect l="l" t="t" r="r" b="b"/>
            <a:pathLst>
              <a:path w="2298700" h="717550">
                <a:moveTo>
                  <a:pt x="2298700" y="0"/>
                </a:moveTo>
                <a:lnTo>
                  <a:pt x="0" y="0"/>
                </a:lnTo>
                <a:lnTo>
                  <a:pt x="0" y="717550"/>
                </a:lnTo>
                <a:lnTo>
                  <a:pt x="2298700" y="717550"/>
                </a:lnTo>
                <a:lnTo>
                  <a:pt x="22987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27908" y="5284413"/>
            <a:ext cx="95885" cy="2032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sz="1150" i="1" spc="-50" dirty="0">
                <a:latin typeface="Times New Roman"/>
                <a:cs typeface="Times New Roman"/>
              </a:rPr>
              <a:t>L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04730" y="5263262"/>
            <a:ext cx="2256790" cy="7239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9"/>
              </a:spcBef>
            </a:pPr>
            <a:r>
              <a:rPr sz="2000" i="1" spc="10" dirty="0">
                <a:latin typeface="Times New Roman"/>
                <a:cs typeface="Times New Roman"/>
              </a:rPr>
              <a:t>y</a:t>
            </a:r>
            <a:r>
              <a:rPr sz="1725" i="1" spc="15" baseline="-24154" dirty="0">
                <a:latin typeface="Times New Roman"/>
                <a:cs typeface="Times New Roman"/>
              </a:rPr>
              <a:t>m</a:t>
            </a:r>
            <a:r>
              <a:rPr sz="1725" i="1" spc="637" baseline="-24154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Symbol"/>
                <a:cs typeface="Symbol"/>
              </a:rPr>
              <a:t>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4500" spc="15" baseline="-8333" dirty="0">
                <a:latin typeface="Symbol"/>
                <a:cs typeface="Symbol"/>
              </a:rPr>
              <a:t></a:t>
            </a:r>
            <a:r>
              <a:rPr sz="2000" i="1" spc="10" dirty="0">
                <a:latin typeface="Times New Roman"/>
                <a:cs typeface="Times New Roman"/>
              </a:rPr>
              <a:t>h</a:t>
            </a:r>
            <a:r>
              <a:rPr sz="1725" i="1" spc="15" baseline="-24154" dirty="0">
                <a:latin typeface="Times New Roman"/>
                <a:cs typeface="Times New Roman"/>
              </a:rPr>
              <a:t>l</a:t>
            </a:r>
            <a:r>
              <a:rPr sz="1725" i="1" spc="44" baseline="-24154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(</a:t>
            </a:r>
            <a:r>
              <a:rPr sz="2000" i="1" spc="10" dirty="0">
                <a:latin typeface="Times New Roman"/>
                <a:cs typeface="Times New Roman"/>
              </a:rPr>
              <a:t>m</a:t>
            </a:r>
            <a:r>
              <a:rPr sz="2000" spc="10" dirty="0">
                <a:latin typeface="Times New Roman"/>
                <a:cs typeface="Times New Roman"/>
              </a:rPr>
              <a:t>)</a:t>
            </a:r>
            <a:r>
              <a:rPr sz="2000" i="1" spc="10" dirty="0">
                <a:latin typeface="Times New Roman"/>
                <a:cs typeface="Times New Roman"/>
              </a:rPr>
              <a:t>x</a:t>
            </a:r>
            <a:r>
              <a:rPr sz="1725" i="1" spc="15" baseline="-24154" dirty="0">
                <a:latin typeface="Times New Roman"/>
                <a:cs typeface="Times New Roman"/>
              </a:rPr>
              <a:t>k</a:t>
            </a:r>
            <a:r>
              <a:rPr sz="1725" i="1" spc="-195" baseline="-24154" dirty="0">
                <a:latin typeface="Times New Roman"/>
                <a:cs typeface="Times New Roman"/>
              </a:rPr>
              <a:t> </a:t>
            </a:r>
            <a:r>
              <a:rPr sz="1725" spc="15" baseline="-24154" dirty="0">
                <a:latin typeface="Symbol"/>
                <a:cs typeface="Symbol"/>
              </a:rPr>
              <a:t></a:t>
            </a:r>
            <a:r>
              <a:rPr sz="1725" i="1" spc="15" baseline="-24154" dirty="0">
                <a:latin typeface="Times New Roman"/>
                <a:cs typeface="Times New Roman"/>
              </a:rPr>
              <a:t>l</a:t>
            </a:r>
            <a:r>
              <a:rPr sz="1725" i="1" spc="547" baseline="-2415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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i="1" spc="-25" dirty="0">
                <a:latin typeface="Times New Roman"/>
                <a:cs typeface="Times New Roman"/>
              </a:rPr>
              <a:t>n</a:t>
            </a:r>
            <a:r>
              <a:rPr sz="1725" i="1" spc="-37" baseline="-24154" dirty="0">
                <a:latin typeface="Times New Roman"/>
                <a:cs typeface="Times New Roman"/>
              </a:rPr>
              <a:t>m</a:t>
            </a:r>
            <a:endParaRPr sz="1725" baseline="-24154">
              <a:latin typeface="Times New Roman"/>
              <a:cs typeface="Times New Roman"/>
            </a:endParaRPr>
          </a:p>
          <a:p>
            <a:pPr marL="553085">
              <a:lnSpc>
                <a:spcPct val="100000"/>
              </a:lnSpc>
              <a:spcBef>
                <a:spcPts val="155"/>
              </a:spcBef>
            </a:pPr>
            <a:r>
              <a:rPr sz="1150" i="1" dirty="0">
                <a:latin typeface="Times New Roman"/>
                <a:cs typeface="Times New Roman"/>
              </a:rPr>
              <a:t>l</a:t>
            </a:r>
            <a:r>
              <a:rPr sz="1150" i="1" spc="-170" dirty="0">
                <a:latin typeface="Times New Roman"/>
                <a:cs typeface="Times New Roman"/>
              </a:rPr>
              <a:t> </a:t>
            </a:r>
            <a:r>
              <a:rPr sz="1150" spc="-25" dirty="0">
                <a:latin typeface="Symbol"/>
                <a:cs typeface="Symbol"/>
              </a:rPr>
              <a:t></a:t>
            </a:r>
            <a:r>
              <a:rPr sz="1150" spc="-25" dirty="0">
                <a:latin typeface="Times New Roman"/>
                <a:cs typeface="Times New Roman"/>
              </a:rPr>
              <a:t>0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67500" y="3965511"/>
            <a:ext cx="1964055" cy="379730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127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0"/>
              </a:spcBef>
            </a:pPr>
            <a:r>
              <a:rPr sz="2000" i="1" spc="-65" dirty="0">
                <a:latin typeface="Times New Roman"/>
                <a:cs typeface="Times New Roman"/>
              </a:rPr>
              <a:t>h</a:t>
            </a:r>
            <a:r>
              <a:rPr sz="1725" i="1" spc="-97" baseline="-24154" dirty="0">
                <a:latin typeface="Times New Roman"/>
                <a:cs typeface="Times New Roman"/>
              </a:rPr>
              <a:t>l</a:t>
            </a:r>
            <a:r>
              <a:rPr sz="1725" i="1" spc="44" baseline="-2415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i="1" spc="-25" dirty="0">
                <a:latin typeface="Times New Roman"/>
                <a:cs typeface="Times New Roman"/>
              </a:rPr>
              <a:t>h</a:t>
            </a:r>
            <a:r>
              <a:rPr sz="2000" spc="-25" dirty="0">
                <a:latin typeface="Times New Roman"/>
                <a:cs typeface="Times New Roman"/>
              </a:rPr>
              <a:t>(</a:t>
            </a:r>
            <a:r>
              <a:rPr sz="2000" i="1" spc="-25" dirty="0">
                <a:latin typeface="Times New Roman"/>
                <a:cs typeface="Times New Roman"/>
              </a:rPr>
              <a:t>mT</a:t>
            </a:r>
            <a:r>
              <a:rPr sz="1725" i="1" spc="-37" baseline="-24154" dirty="0">
                <a:latin typeface="Times New Roman"/>
                <a:cs typeface="Times New Roman"/>
              </a:rPr>
              <a:t>s</a:t>
            </a:r>
            <a:r>
              <a:rPr sz="1725" i="1" spc="-82" baseline="-2415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i="1" dirty="0">
                <a:latin typeface="Times New Roman"/>
                <a:cs typeface="Times New Roman"/>
              </a:rPr>
              <a:t>lT</a:t>
            </a:r>
            <a:r>
              <a:rPr sz="1725" i="1" baseline="-24154" dirty="0">
                <a:latin typeface="Times New Roman"/>
                <a:cs typeface="Times New Roman"/>
              </a:rPr>
              <a:t>s</a:t>
            </a:r>
            <a:r>
              <a:rPr sz="1725" i="1" spc="-22" baseline="-24154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85654" y="1411359"/>
            <a:ext cx="124904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950" i="1" dirty="0">
                <a:latin typeface="Times New Roman"/>
                <a:cs typeface="Times New Roman"/>
              </a:rPr>
              <a:t>v</a:t>
            </a:r>
            <a:r>
              <a:rPr sz="1950" dirty="0">
                <a:latin typeface="Times New Roman"/>
                <a:cs typeface="Times New Roman"/>
              </a:rPr>
              <a:t>(</a:t>
            </a:r>
            <a:r>
              <a:rPr sz="1950" i="1" dirty="0">
                <a:latin typeface="Times New Roman"/>
                <a:cs typeface="Times New Roman"/>
              </a:rPr>
              <a:t>t</a:t>
            </a:r>
            <a:r>
              <a:rPr sz="1950" dirty="0">
                <a:latin typeface="Times New Roman"/>
                <a:cs typeface="Times New Roman"/>
              </a:rPr>
              <a:t>)</a:t>
            </a:r>
            <a:r>
              <a:rPr sz="1950" spc="-1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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i="1" dirty="0">
                <a:latin typeface="Times New Roman"/>
                <a:cs typeface="Times New Roman"/>
              </a:rPr>
              <a:t>p</a:t>
            </a:r>
            <a:r>
              <a:rPr sz="1725" i="1" baseline="-24154" dirty="0">
                <a:latin typeface="Times New Roman"/>
                <a:cs typeface="Times New Roman"/>
              </a:rPr>
              <a:t>R</a:t>
            </a:r>
            <a:r>
              <a:rPr sz="1725" i="1" spc="37" baseline="-24154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Times New Roman"/>
                <a:cs typeface="Times New Roman"/>
              </a:rPr>
              <a:t>(</a:t>
            </a:r>
            <a:r>
              <a:rPr sz="1950" i="1" spc="-25" dirty="0">
                <a:latin typeface="Times New Roman"/>
                <a:cs typeface="Times New Roman"/>
              </a:rPr>
              <a:t>t</a:t>
            </a:r>
            <a:r>
              <a:rPr sz="1950" spc="-25" dirty="0">
                <a:latin typeface="Times New Roman"/>
                <a:cs typeface="Times New Roman"/>
              </a:rPr>
              <a:t>)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318500" y="1880616"/>
            <a:ext cx="384810" cy="516890"/>
          </a:xfrm>
          <a:custGeom>
            <a:avLst/>
            <a:gdLst/>
            <a:ahLst/>
            <a:cxnLst/>
            <a:rect l="l" t="t" r="r" b="b"/>
            <a:pathLst>
              <a:path w="384809" h="516889">
                <a:moveTo>
                  <a:pt x="14731" y="432562"/>
                </a:moveTo>
                <a:lnTo>
                  <a:pt x="0" y="516509"/>
                </a:lnTo>
                <a:lnTo>
                  <a:pt x="75946" y="477900"/>
                </a:lnTo>
                <a:lnTo>
                  <a:pt x="64286" y="469264"/>
                </a:lnTo>
                <a:lnTo>
                  <a:pt x="42925" y="469264"/>
                </a:lnTo>
                <a:lnTo>
                  <a:pt x="32639" y="461645"/>
                </a:lnTo>
                <a:lnTo>
                  <a:pt x="40201" y="451426"/>
                </a:lnTo>
                <a:lnTo>
                  <a:pt x="14731" y="432562"/>
                </a:lnTo>
                <a:close/>
              </a:path>
              <a:path w="384809" h="516889">
                <a:moveTo>
                  <a:pt x="40201" y="451426"/>
                </a:moveTo>
                <a:lnTo>
                  <a:pt x="32639" y="461645"/>
                </a:lnTo>
                <a:lnTo>
                  <a:pt x="42925" y="469264"/>
                </a:lnTo>
                <a:lnTo>
                  <a:pt x="50487" y="459044"/>
                </a:lnTo>
                <a:lnTo>
                  <a:pt x="40201" y="451426"/>
                </a:lnTo>
                <a:close/>
              </a:path>
              <a:path w="384809" h="516889">
                <a:moveTo>
                  <a:pt x="50487" y="459044"/>
                </a:moveTo>
                <a:lnTo>
                  <a:pt x="42925" y="469264"/>
                </a:lnTo>
                <a:lnTo>
                  <a:pt x="64286" y="469264"/>
                </a:lnTo>
                <a:lnTo>
                  <a:pt x="50487" y="459044"/>
                </a:lnTo>
                <a:close/>
              </a:path>
              <a:path w="384809" h="516889">
                <a:moveTo>
                  <a:pt x="374269" y="0"/>
                </a:moveTo>
                <a:lnTo>
                  <a:pt x="40201" y="451426"/>
                </a:lnTo>
                <a:lnTo>
                  <a:pt x="50487" y="459044"/>
                </a:lnTo>
                <a:lnTo>
                  <a:pt x="384555" y="7493"/>
                </a:lnTo>
                <a:lnTo>
                  <a:pt x="3742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63461" y="2250763"/>
            <a:ext cx="208279" cy="2032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50" spc="-25" dirty="0">
                <a:latin typeface="Symbol"/>
                <a:cs typeface="Symbol"/>
              </a:rPr>
              <a:t></a:t>
            </a:r>
            <a:endParaRPr sz="11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4439" y="1692433"/>
            <a:ext cx="2329180" cy="160147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980"/>
              </a:spcBef>
              <a:tabLst>
                <a:tab pos="675640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System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model</a:t>
            </a:r>
            <a:endParaRPr sz="20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310"/>
              </a:spcBef>
            </a:pPr>
            <a:r>
              <a:rPr sz="2000" i="1" dirty="0">
                <a:latin typeface="Times New Roman"/>
                <a:cs typeface="Times New Roman"/>
              </a:rPr>
              <a:t>x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spc="360" dirty="0">
                <a:latin typeface="Times New Roman"/>
                <a:cs typeface="Times New Roman"/>
              </a:rPr>
              <a:t> </a:t>
            </a:r>
            <a:r>
              <a:rPr sz="4500" baseline="-8333" dirty="0">
                <a:latin typeface="Symbol"/>
                <a:cs typeface="Symbol"/>
              </a:rPr>
              <a:t></a:t>
            </a:r>
            <a:r>
              <a:rPr sz="4500" spc="-622" baseline="-8333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x</a:t>
            </a:r>
            <a:r>
              <a:rPr sz="1725" i="1" baseline="-24154" dirty="0">
                <a:latin typeface="Times New Roman"/>
                <a:cs typeface="Times New Roman"/>
              </a:rPr>
              <a:t>k</a:t>
            </a:r>
            <a:r>
              <a:rPr sz="2100" dirty="0">
                <a:latin typeface="Symbol"/>
                <a:cs typeface="Symbol"/>
              </a:rPr>
              <a:t></a:t>
            </a:r>
            <a:r>
              <a:rPr sz="2100" spc="-2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t</a:t>
            </a:r>
            <a:r>
              <a:rPr sz="2000" i="1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i="1" spc="-40" dirty="0">
                <a:latin typeface="Times New Roman"/>
                <a:cs typeface="Times New Roman"/>
              </a:rPr>
              <a:t>kT</a:t>
            </a:r>
            <a:r>
              <a:rPr sz="1725" i="1" spc="-60" baseline="-24154" dirty="0">
                <a:latin typeface="Times New Roman"/>
                <a:cs typeface="Times New Roman"/>
              </a:rPr>
              <a:t>s</a:t>
            </a:r>
            <a:r>
              <a:rPr sz="1725" i="1" spc="-30" baseline="-24154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),</a:t>
            </a:r>
            <a:endParaRPr sz="2000">
              <a:latin typeface="Times New Roman"/>
              <a:cs typeface="Times New Roman"/>
            </a:endParaRPr>
          </a:p>
          <a:p>
            <a:pPr marL="664845">
              <a:lnSpc>
                <a:spcPct val="100000"/>
              </a:lnSpc>
              <a:spcBef>
                <a:spcPts val="155"/>
              </a:spcBef>
            </a:pPr>
            <a:r>
              <a:rPr sz="1150" i="1" dirty="0">
                <a:latin typeface="Times New Roman"/>
                <a:cs typeface="Times New Roman"/>
              </a:rPr>
              <a:t>k</a:t>
            </a:r>
            <a:r>
              <a:rPr sz="1150" i="1" spc="-145" dirty="0">
                <a:latin typeface="Times New Roman"/>
                <a:cs typeface="Times New Roman"/>
              </a:rPr>
              <a:t> </a:t>
            </a:r>
            <a:r>
              <a:rPr sz="1150" spc="-25" dirty="0">
                <a:latin typeface="Symbol"/>
                <a:cs typeface="Symbol"/>
              </a:rPr>
              <a:t></a:t>
            </a:r>
            <a:endParaRPr sz="1150">
              <a:latin typeface="Symbol"/>
              <a:cs typeface="Symbol"/>
            </a:endParaRPr>
          </a:p>
          <a:p>
            <a:pPr marL="476250">
              <a:lnSpc>
                <a:spcPct val="100000"/>
              </a:lnSpc>
              <a:spcBef>
                <a:spcPts val="280"/>
              </a:spcBef>
              <a:tabLst>
                <a:tab pos="763270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After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sampling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INTRODUCTION:</a:t>
            </a:r>
            <a:r>
              <a:rPr spc="-135" dirty="0"/>
              <a:t> </a:t>
            </a:r>
            <a:r>
              <a:rPr spc="-10" dirty="0"/>
              <a:t>EQUALIZATION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618095" cy="22599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What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equalization?</a:t>
            </a:r>
            <a:endParaRPr sz="2000">
              <a:latin typeface="Times New Roman"/>
              <a:cs typeface="Times New Roman"/>
            </a:endParaRPr>
          </a:p>
          <a:p>
            <a:pPr marL="756285" marR="51435" lvl="1" indent="-287020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processing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operation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employed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mitigate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effects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of </a:t>
            </a:r>
            <a:r>
              <a:rPr sz="1800" spc="-20" dirty="0">
                <a:latin typeface="Times New Roman"/>
                <a:cs typeface="Times New Roman"/>
              </a:rPr>
              <a:t>ISI.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Adaptive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equalization</a:t>
            </a:r>
            <a:endParaRPr sz="1800">
              <a:latin typeface="Times New Roman"/>
              <a:cs typeface="Times New Roman"/>
            </a:endParaRPr>
          </a:p>
          <a:p>
            <a:pPr marL="1155700" marR="864235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spc="-10" dirty="0">
                <a:latin typeface="Times New Roman"/>
                <a:cs typeface="Times New Roman"/>
              </a:rPr>
              <a:t>Time-</a:t>
            </a:r>
            <a:r>
              <a:rPr sz="1800" dirty="0">
                <a:latin typeface="Times New Roman"/>
                <a:cs typeface="Times New Roman"/>
              </a:rPr>
              <a:t>varying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frequency-</a:t>
            </a:r>
            <a:r>
              <a:rPr sz="1800" dirty="0">
                <a:latin typeface="Times New Roman"/>
                <a:cs typeface="Times New Roman"/>
              </a:rPr>
              <a:t>selective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fading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impulse </a:t>
            </a:r>
            <a:r>
              <a:rPr sz="1800" dirty="0">
                <a:latin typeface="Times New Roman"/>
                <a:cs typeface="Times New Roman"/>
              </a:rPr>
              <a:t>response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varies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time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equalizer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should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vary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well!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adaptive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equalization.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2940" y="3132201"/>
            <a:ext cx="4093845" cy="672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0" indent="-342900">
              <a:lnSpc>
                <a:spcPts val="2395"/>
              </a:lnSpc>
              <a:spcBef>
                <a:spcPts val="105"/>
              </a:spcBef>
              <a:buFont typeface="Times New Roman"/>
              <a:buChar char="•"/>
              <a:tabLst>
                <a:tab pos="3810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possible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equalization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method:</a:t>
            </a:r>
            <a:endParaRPr sz="2000">
              <a:latin typeface="Times New Roman"/>
              <a:cs typeface="Times New Roman"/>
            </a:endParaRPr>
          </a:p>
          <a:p>
            <a:pPr marL="495300">
              <a:lnSpc>
                <a:spcPts val="2695"/>
              </a:lnSpc>
              <a:tabLst>
                <a:tab pos="781685" algn="l"/>
                <a:tab pos="190944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At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 </a:t>
            </a:r>
            <a:r>
              <a:rPr sz="1800" spc="-25" dirty="0">
                <a:latin typeface="Times New Roman"/>
                <a:cs typeface="Times New Roman"/>
              </a:rPr>
              <a:t>1,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2250" i="1" dirty="0">
                <a:latin typeface="Times New Roman"/>
                <a:cs typeface="Times New Roman"/>
              </a:rPr>
              <a:t>y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1950" spc="412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120" dirty="0">
                <a:latin typeface="Times New Roman"/>
                <a:cs typeface="Times New Roman"/>
              </a:rPr>
              <a:t> </a:t>
            </a:r>
            <a:r>
              <a:rPr sz="2250" i="1" spc="-50" dirty="0">
                <a:latin typeface="Times New Roman"/>
                <a:cs typeface="Times New Roman"/>
              </a:rPr>
              <a:t>h</a:t>
            </a:r>
            <a:r>
              <a:rPr sz="1950" spc="-75" baseline="-23504" dirty="0">
                <a:latin typeface="Times New Roman"/>
                <a:cs typeface="Times New Roman"/>
              </a:rPr>
              <a:t>0</a:t>
            </a:r>
            <a:r>
              <a:rPr sz="1950" spc="-165" baseline="-23504" dirty="0">
                <a:latin typeface="Times New Roman"/>
                <a:cs typeface="Times New Roman"/>
              </a:rPr>
              <a:t> </a:t>
            </a:r>
            <a:r>
              <a:rPr sz="2250" spc="-50" dirty="0">
                <a:latin typeface="Times New Roman"/>
                <a:cs typeface="Times New Roman"/>
              </a:rPr>
              <a:t>(1)</a:t>
            </a:r>
            <a:r>
              <a:rPr sz="2250" i="1" spc="-50" dirty="0">
                <a:latin typeface="Times New Roman"/>
                <a:cs typeface="Times New Roman"/>
              </a:rPr>
              <a:t>x</a:t>
            </a:r>
            <a:r>
              <a:rPr sz="1950" spc="-75" baseline="-23504" dirty="0">
                <a:latin typeface="Times New Roman"/>
                <a:cs typeface="Times New Roman"/>
              </a:rPr>
              <a:t>1</a:t>
            </a:r>
            <a:r>
              <a:rPr sz="1950" spc="202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25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0</a:t>
            </a:r>
            <a:r>
              <a:rPr sz="2250" spc="-28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215" dirty="0">
                <a:latin typeface="Times New Roman"/>
                <a:cs typeface="Times New Roman"/>
              </a:rPr>
              <a:t> </a:t>
            </a:r>
            <a:r>
              <a:rPr sz="2250" i="1" spc="-25" dirty="0">
                <a:latin typeface="Times New Roman"/>
                <a:cs typeface="Times New Roman"/>
              </a:rPr>
              <a:t>n</a:t>
            </a:r>
            <a:r>
              <a:rPr sz="1950" spc="-37" baseline="-23504" dirty="0">
                <a:latin typeface="Times New Roman"/>
                <a:cs typeface="Times New Roman"/>
              </a:rPr>
              <a:t>1</a:t>
            </a:r>
            <a:endParaRPr sz="1950" baseline="-23504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35984" y="3422648"/>
            <a:ext cx="2640965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-3086" dirty="0">
                <a:latin typeface="Times New Roman"/>
                <a:cs typeface="Times New Roman"/>
              </a:rPr>
              <a:t>(no</a:t>
            </a:r>
            <a:r>
              <a:rPr sz="2700" spc="-30" baseline="-3086" dirty="0">
                <a:latin typeface="Times New Roman"/>
                <a:cs typeface="Times New Roman"/>
              </a:rPr>
              <a:t> </a:t>
            </a:r>
            <a:r>
              <a:rPr sz="2700" baseline="-3086" dirty="0">
                <a:latin typeface="Times New Roman"/>
                <a:cs typeface="Times New Roman"/>
              </a:rPr>
              <a:t>ISI)</a:t>
            </a:r>
            <a:r>
              <a:rPr sz="2700" spc="67" baseline="-3086" dirty="0">
                <a:latin typeface="Times New Roman"/>
                <a:cs typeface="Times New Roman"/>
              </a:rPr>
              <a:t> </a:t>
            </a:r>
            <a:r>
              <a:rPr sz="2700" baseline="-3086" dirty="0">
                <a:latin typeface="Wingdings"/>
                <a:cs typeface="Wingdings"/>
              </a:rPr>
              <a:t></a:t>
            </a:r>
            <a:r>
              <a:rPr sz="2700" spc="480" baseline="-3086" dirty="0">
                <a:latin typeface="Times New Roman"/>
                <a:cs typeface="Times New Roman"/>
              </a:rPr>
              <a:t> </a:t>
            </a:r>
            <a:r>
              <a:rPr sz="2250" i="1" spc="-805" dirty="0">
                <a:latin typeface="Times New Roman"/>
                <a:cs typeface="Times New Roman"/>
              </a:rPr>
              <a:t>x</a:t>
            </a:r>
            <a:r>
              <a:rPr sz="3375" spc="-150" baseline="2469" dirty="0">
                <a:latin typeface="Times New Roman"/>
                <a:cs typeface="Times New Roman"/>
              </a:rPr>
              <a:t>ˆ</a:t>
            </a:r>
            <a:r>
              <a:rPr sz="1950" spc="30" baseline="-23504" dirty="0">
                <a:latin typeface="Times New Roman"/>
                <a:cs typeface="Times New Roman"/>
              </a:rPr>
              <a:t>1</a:t>
            </a:r>
            <a:r>
              <a:rPr sz="1950" spc="405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105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y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1950" spc="150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/</a:t>
            </a:r>
            <a:r>
              <a:rPr sz="2250" spc="-204" dirty="0">
                <a:latin typeface="Times New Roman"/>
                <a:cs typeface="Times New Roman"/>
              </a:rPr>
              <a:t> </a:t>
            </a:r>
            <a:r>
              <a:rPr sz="2250" i="1" spc="-50" dirty="0">
                <a:latin typeface="Times New Roman"/>
                <a:cs typeface="Times New Roman"/>
              </a:rPr>
              <a:t>h</a:t>
            </a:r>
            <a:r>
              <a:rPr sz="1950" spc="-75" baseline="-23504" dirty="0">
                <a:latin typeface="Times New Roman"/>
                <a:cs typeface="Times New Roman"/>
              </a:rPr>
              <a:t>0</a:t>
            </a:r>
            <a:r>
              <a:rPr sz="1950" spc="-157" baseline="-23504" dirty="0">
                <a:latin typeface="Times New Roman"/>
                <a:cs typeface="Times New Roman"/>
              </a:rPr>
              <a:t> </a:t>
            </a:r>
            <a:r>
              <a:rPr sz="2250" spc="-25" dirty="0">
                <a:latin typeface="Times New Roman"/>
                <a:cs typeface="Times New Roman"/>
              </a:rPr>
              <a:t>(1)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5844" y="4152138"/>
            <a:ext cx="1231265" cy="958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 </a:t>
            </a:r>
            <a:r>
              <a:rPr sz="1800" spc="-25" dirty="0">
                <a:latin typeface="Times New Roman"/>
                <a:cs typeface="Times New Roman"/>
              </a:rPr>
              <a:t>2,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0"/>
              </a:spcBef>
              <a:buFont typeface="Times New Roman"/>
              <a:buChar char="–"/>
            </a:pP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 </a:t>
            </a:r>
            <a:r>
              <a:rPr sz="1800" spc="-25" dirty="0">
                <a:latin typeface="Times New Roman"/>
                <a:cs typeface="Times New Roman"/>
              </a:rPr>
              <a:t>3,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47521" y="3954327"/>
            <a:ext cx="6211570" cy="4946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3133090" algn="l"/>
              </a:tabLst>
            </a:pPr>
            <a:r>
              <a:rPr sz="2250" i="1" dirty="0">
                <a:latin typeface="Times New Roman"/>
                <a:cs typeface="Times New Roman"/>
              </a:rPr>
              <a:t>y</a:t>
            </a:r>
            <a:r>
              <a:rPr sz="1950" baseline="-23504" dirty="0">
                <a:latin typeface="Times New Roman"/>
                <a:cs typeface="Times New Roman"/>
              </a:rPr>
              <a:t>2</a:t>
            </a:r>
            <a:r>
              <a:rPr sz="1950" spc="705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50" dirty="0">
                <a:latin typeface="Times New Roman"/>
                <a:cs typeface="Times New Roman"/>
              </a:rPr>
              <a:t> </a:t>
            </a:r>
            <a:r>
              <a:rPr sz="2250" i="1" spc="-50" dirty="0">
                <a:latin typeface="Times New Roman"/>
                <a:cs typeface="Times New Roman"/>
              </a:rPr>
              <a:t>h</a:t>
            </a:r>
            <a:r>
              <a:rPr sz="1950" spc="-75" baseline="-23504" dirty="0">
                <a:latin typeface="Times New Roman"/>
                <a:cs typeface="Times New Roman"/>
              </a:rPr>
              <a:t>0</a:t>
            </a:r>
            <a:r>
              <a:rPr sz="1950" spc="-120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(2)</a:t>
            </a:r>
            <a:r>
              <a:rPr sz="2250" i="1" dirty="0">
                <a:latin typeface="Times New Roman"/>
                <a:cs typeface="Times New Roman"/>
              </a:rPr>
              <a:t>x</a:t>
            </a:r>
            <a:r>
              <a:rPr sz="1950" baseline="-23504" dirty="0">
                <a:latin typeface="Times New Roman"/>
                <a:cs typeface="Times New Roman"/>
              </a:rPr>
              <a:t>2</a:t>
            </a:r>
            <a:r>
              <a:rPr sz="1950" spc="472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170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h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2250" dirty="0">
                <a:latin typeface="Times New Roman"/>
                <a:cs typeface="Times New Roman"/>
              </a:rPr>
              <a:t>(2)</a:t>
            </a:r>
            <a:r>
              <a:rPr sz="2250" i="1" dirty="0">
                <a:latin typeface="Times New Roman"/>
                <a:cs typeface="Times New Roman"/>
              </a:rPr>
              <a:t>x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1950" spc="307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165" dirty="0">
                <a:latin typeface="Times New Roman"/>
                <a:cs typeface="Times New Roman"/>
              </a:rPr>
              <a:t> </a:t>
            </a:r>
            <a:r>
              <a:rPr sz="2250" i="1" spc="-25" dirty="0">
                <a:latin typeface="Times New Roman"/>
                <a:cs typeface="Times New Roman"/>
              </a:rPr>
              <a:t>n</a:t>
            </a:r>
            <a:r>
              <a:rPr sz="1950" spc="-37" baseline="-23504" dirty="0">
                <a:latin typeface="Times New Roman"/>
                <a:cs typeface="Times New Roman"/>
              </a:rPr>
              <a:t>2</a:t>
            </a:r>
            <a:r>
              <a:rPr sz="1950" baseline="-23504" dirty="0">
                <a:latin typeface="Times New Roman"/>
                <a:cs typeface="Times New Roman"/>
              </a:rPr>
              <a:t>	</a:t>
            </a:r>
            <a:r>
              <a:rPr sz="2700" baseline="-9259" dirty="0">
                <a:latin typeface="Wingdings"/>
                <a:cs typeface="Wingdings"/>
              </a:rPr>
              <a:t></a:t>
            </a:r>
            <a:r>
              <a:rPr sz="2700" spc="509" baseline="-9259" dirty="0">
                <a:latin typeface="Times New Roman"/>
                <a:cs typeface="Times New Roman"/>
              </a:rPr>
              <a:t> </a:t>
            </a:r>
            <a:r>
              <a:rPr sz="2250" i="1" spc="-715" dirty="0">
                <a:latin typeface="Times New Roman"/>
                <a:cs typeface="Times New Roman"/>
              </a:rPr>
              <a:t>x</a:t>
            </a:r>
            <a:r>
              <a:rPr sz="3375" spc="187" baseline="2469" dirty="0">
                <a:latin typeface="Times New Roman"/>
                <a:cs typeface="Times New Roman"/>
              </a:rPr>
              <a:t>ˆ</a:t>
            </a:r>
            <a:r>
              <a:rPr sz="1950" spc="150" baseline="-23504" dirty="0">
                <a:latin typeface="Times New Roman"/>
                <a:cs typeface="Times New Roman"/>
              </a:rPr>
              <a:t>2</a:t>
            </a:r>
            <a:r>
              <a:rPr sz="1950" spc="517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195" dirty="0">
                <a:latin typeface="Times New Roman"/>
                <a:cs typeface="Times New Roman"/>
              </a:rPr>
              <a:t> </a:t>
            </a:r>
            <a:r>
              <a:rPr sz="3050" dirty="0">
                <a:latin typeface="Symbol"/>
                <a:cs typeface="Symbol"/>
              </a:rPr>
              <a:t></a:t>
            </a:r>
            <a:r>
              <a:rPr sz="2250" i="1" dirty="0">
                <a:latin typeface="Times New Roman"/>
                <a:cs typeface="Times New Roman"/>
              </a:rPr>
              <a:t>y</a:t>
            </a:r>
            <a:r>
              <a:rPr sz="1950" baseline="-23504" dirty="0">
                <a:latin typeface="Times New Roman"/>
                <a:cs typeface="Times New Roman"/>
              </a:rPr>
              <a:t>2</a:t>
            </a:r>
            <a:r>
              <a:rPr sz="1950" spc="315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</a:t>
            </a:r>
            <a:r>
              <a:rPr sz="2250" spc="-245" dirty="0">
                <a:latin typeface="Times New Roman"/>
                <a:cs typeface="Times New Roman"/>
              </a:rPr>
              <a:t> </a:t>
            </a:r>
            <a:r>
              <a:rPr sz="2250" i="1" spc="-240" dirty="0">
                <a:latin typeface="Times New Roman"/>
                <a:cs typeface="Times New Roman"/>
              </a:rPr>
              <a:t>h</a:t>
            </a:r>
            <a:r>
              <a:rPr sz="1950" spc="209" baseline="-23504" dirty="0">
                <a:latin typeface="Times New Roman"/>
                <a:cs typeface="Times New Roman"/>
              </a:rPr>
              <a:t>1</a:t>
            </a:r>
            <a:r>
              <a:rPr sz="2250" spc="45" dirty="0">
                <a:latin typeface="Times New Roman"/>
                <a:cs typeface="Times New Roman"/>
              </a:rPr>
              <a:t>(</a:t>
            </a:r>
            <a:r>
              <a:rPr sz="2250" spc="-35" dirty="0">
                <a:latin typeface="Times New Roman"/>
                <a:cs typeface="Times New Roman"/>
              </a:rPr>
              <a:t>2</a:t>
            </a:r>
            <a:r>
              <a:rPr sz="2250" spc="150" dirty="0">
                <a:latin typeface="Times New Roman"/>
                <a:cs typeface="Times New Roman"/>
              </a:rPr>
              <a:t>)</a:t>
            </a:r>
            <a:r>
              <a:rPr sz="2250" i="1" spc="-790" dirty="0">
                <a:latin typeface="Times New Roman"/>
                <a:cs typeface="Times New Roman"/>
              </a:rPr>
              <a:t>x</a:t>
            </a:r>
            <a:r>
              <a:rPr sz="3375" spc="-142" baseline="2469" dirty="0">
                <a:latin typeface="Times New Roman"/>
                <a:cs typeface="Times New Roman"/>
              </a:rPr>
              <a:t>ˆ</a:t>
            </a:r>
            <a:r>
              <a:rPr sz="1950" spc="37" baseline="-23504" dirty="0">
                <a:latin typeface="Times New Roman"/>
                <a:cs typeface="Times New Roman"/>
              </a:rPr>
              <a:t>1</a:t>
            </a:r>
            <a:r>
              <a:rPr sz="1950" spc="-277" baseline="-23504" dirty="0">
                <a:latin typeface="Times New Roman"/>
                <a:cs typeface="Times New Roman"/>
              </a:rPr>
              <a:t> </a:t>
            </a:r>
            <a:r>
              <a:rPr sz="3050" spc="-90" dirty="0">
                <a:latin typeface="Symbol"/>
                <a:cs typeface="Symbol"/>
              </a:rPr>
              <a:t></a:t>
            </a:r>
            <a:r>
              <a:rPr sz="2250" spc="-90" dirty="0">
                <a:latin typeface="Times New Roman"/>
                <a:cs typeface="Times New Roman"/>
              </a:rPr>
              <a:t>/</a:t>
            </a:r>
            <a:r>
              <a:rPr sz="2250" spc="-204" dirty="0">
                <a:latin typeface="Times New Roman"/>
                <a:cs typeface="Times New Roman"/>
              </a:rPr>
              <a:t> </a:t>
            </a:r>
            <a:r>
              <a:rPr sz="2250" i="1" spc="-50" dirty="0">
                <a:latin typeface="Times New Roman"/>
                <a:cs typeface="Times New Roman"/>
              </a:rPr>
              <a:t>h</a:t>
            </a:r>
            <a:r>
              <a:rPr sz="1950" spc="-75" baseline="-23504" dirty="0">
                <a:latin typeface="Times New Roman"/>
                <a:cs typeface="Times New Roman"/>
              </a:rPr>
              <a:t>0</a:t>
            </a:r>
            <a:r>
              <a:rPr sz="1950" spc="-157" baseline="-23504" dirty="0">
                <a:latin typeface="Times New Roman"/>
                <a:cs typeface="Times New Roman"/>
              </a:rPr>
              <a:t> </a:t>
            </a:r>
            <a:r>
              <a:rPr sz="2250" spc="-25" dirty="0">
                <a:latin typeface="Times New Roman"/>
                <a:cs typeface="Times New Roman"/>
              </a:rPr>
              <a:t>(1)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42736" y="4600503"/>
            <a:ext cx="3159125" cy="4946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418465" algn="l"/>
              </a:tabLst>
            </a:pPr>
            <a:r>
              <a:rPr sz="2700" spc="-75" baseline="-12345" dirty="0">
                <a:latin typeface="Wingdings"/>
                <a:cs typeface="Wingdings"/>
              </a:rPr>
              <a:t></a:t>
            </a:r>
            <a:r>
              <a:rPr sz="2700" baseline="-12345" dirty="0">
                <a:latin typeface="Times New Roman"/>
                <a:cs typeface="Times New Roman"/>
              </a:rPr>
              <a:t>	</a:t>
            </a:r>
            <a:r>
              <a:rPr sz="2250" i="1" spc="-800" dirty="0">
                <a:latin typeface="Times New Roman"/>
                <a:cs typeface="Times New Roman"/>
              </a:rPr>
              <a:t>x</a:t>
            </a:r>
            <a:r>
              <a:rPr sz="3375" baseline="2469" dirty="0">
                <a:latin typeface="Times New Roman"/>
                <a:cs typeface="Times New Roman"/>
              </a:rPr>
              <a:t>ˆ</a:t>
            </a:r>
            <a:r>
              <a:rPr sz="1950" spc="30" baseline="-23504" dirty="0">
                <a:latin typeface="Times New Roman"/>
                <a:cs typeface="Times New Roman"/>
              </a:rPr>
              <a:t>3</a:t>
            </a:r>
            <a:r>
              <a:rPr sz="1950" spc="472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204" dirty="0">
                <a:latin typeface="Times New Roman"/>
                <a:cs typeface="Times New Roman"/>
              </a:rPr>
              <a:t> </a:t>
            </a:r>
            <a:r>
              <a:rPr sz="3050" dirty="0">
                <a:latin typeface="Symbol"/>
                <a:cs typeface="Symbol"/>
              </a:rPr>
              <a:t></a:t>
            </a:r>
            <a:r>
              <a:rPr sz="2250" i="1" dirty="0">
                <a:latin typeface="Times New Roman"/>
                <a:cs typeface="Times New Roman"/>
              </a:rPr>
              <a:t>y</a:t>
            </a:r>
            <a:r>
              <a:rPr sz="1950" baseline="-23504" dirty="0">
                <a:latin typeface="Times New Roman"/>
                <a:cs typeface="Times New Roman"/>
              </a:rPr>
              <a:t>3</a:t>
            </a:r>
            <a:r>
              <a:rPr sz="1950" spc="284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</a:t>
            </a:r>
            <a:r>
              <a:rPr sz="2250" spc="-250" dirty="0">
                <a:latin typeface="Times New Roman"/>
                <a:cs typeface="Times New Roman"/>
              </a:rPr>
              <a:t> </a:t>
            </a:r>
            <a:r>
              <a:rPr sz="2250" i="1" spc="-245" dirty="0">
                <a:latin typeface="Times New Roman"/>
                <a:cs typeface="Times New Roman"/>
              </a:rPr>
              <a:t>h</a:t>
            </a:r>
            <a:r>
              <a:rPr sz="1950" spc="217" baseline="-23504" dirty="0">
                <a:latin typeface="Times New Roman"/>
                <a:cs typeface="Times New Roman"/>
              </a:rPr>
              <a:t>1</a:t>
            </a:r>
            <a:r>
              <a:rPr sz="2250" spc="-25" dirty="0">
                <a:latin typeface="Times New Roman"/>
                <a:cs typeface="Times New Roman"/>
              </a:rPr>
              <a:t>(</a:t>
            </a:r>
            <a:r>
              <a:rPr sz="2250" spc="-95" dirty="0">
                <a:latin typeface="Times New Roman"/>
                <a:cs typeface="Times New Roman"/>
              </a:rPr>
              <a:t>3</a:t>
            </a:r>
            <a:r>
              <a:rPr sz="2250" spc="150" dirty="0">
                <a:latin typeface="Times New Roman"/>
                <a:cs typeface="Times New Roman"/>
              </a:rPr>
              <a:t>)</a:t>
            </a:r>
            <a:r>
              <a:rPr sz="2250" i="1" spc="-790" dirty="0">
                <a:latin typeface="Times New Roman"/>
                <a:cs typeface="Times New Roman"/>
              </a:rPr>
              <a:t>x</a:t>
            </a:r>
            <a:r>
              <a:rPr sz="3375" spc="75" baseline="2469" dirty="0">
                <a:latin typeface="Times New Roman"/>
                <a:cs typeface="Times New Roman"/>
              </a:rPr>
              <a:t>ˆ</a:t>
            </a:r>
            <a:r>
              <a:rPr sz="1950" spc="44" baseline="-23504" dirty="0">
                <a:latin typeface="Times New Roman"/>
                <a:cs typeface="Times New Roman"/>
              </a:rPr>
              <a:t>2</a:t>
            </a:r>
            <a:r>
              <a:rPr sz="1950" spc="-135" baseline="-23504" dirty="0">
                <a:latin typeface="Times New Roman"/>
                <a:cs typeface="Times New Roman"/>
              </a:rPr>
              <a:t> </a:t>
            </a:r>
            <a:r>
              <a:rPr sz="3050" spc="-90" dirty="0">
                <a:latin typeface="Symbol"/>
                <a:cs typeface="Symbol"/>
              </a:rPr>
              <a:t></a:t>
            </a:r>
            <a:r>
              <a:rPr sz="2250" spc="-90" dirty="0">
                <a:latin typeface="Times New Roman"/>
                <a:cs typeface="Times New Roman"/>
              </a:rPr>
              <a:t>/</a:t>
            </a:r>
            <a:r>
              <a:rPr sz="2250" spc="-204" dirty="0">
                <a:latin typeface="Times New Roman"/>
                <a:cs typeface="Times New Roman"/>
              </a:rPr>
              <a:t> </a:t>
            </a:r>
            <a:r>
              <a:rPr sz="2250" i="1" spc="-50" dirty="0">
                <a:latin typeface="Times New Roman"/>
                <a:cs typeface="Times New Roman"/>
              </a:rPr>
              <a:t>h</a:t>
            </a:r>
            <a:r>
              <a:rPr sz="1950" spc="-75" baseline="-23504" dirty="0">
                <a:latin typeface="Times New Roman"/>
                <a:cs typeface="Times New Roman"/>
              </a:rPr>
              <a:t>0</a:t>
            </a:r>
            <a:r>
              <a:rPr sz="1950" spc="-172" baseline="-23504" dirty="0">
                <a:latin typeface="Times New Roman"/>
                <a:cs typeface="Times New Roman"/>
              </a:rPr>
              <a:t> </a:t>
            </a:r>
            <a:r>
              <a:rPr sz="2250" spc="-25" dirty="0">
                <a:latin typeface="Times New Roman"/>
                <a:cs typeface="Times New Roman"/>
              </a:rPr>
              <a:t>(3)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12977" y="4727573"/>
            <a:ext cx="2947035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250" i="1" dirty="0">
                <a:latin typeface="Times New Roman"/>
                <a:cs typeface="Times New Roman"/>
              </a:rPr>
              <a:t>y</a:t>
            </a:r>
            <a:r>
              <a:rPr sz="1950" baseline="-23504" dirty="0">
                <a:latin typeface="Times New Roman"/>
                <a:cs typeface="Times New Roman"/>
              </a:rPr>
              <a:t>3</a:t>
            </a:r>
            <a:r>
              <a:rPr sz="1950" spc="585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65" dirty="0">
                <a:latin typeface="Times New Roman"/>
                <a:cs typeface="Times New Roman"/>
              </a:rPr>
              <a:t> </a:t>
            </a:r>
            <a:r>
              <a:rPr sz="2250" i="1" spc="-50" dirty="0">
                <a:latin typeface="Times New Roman"/>
                <a:cs typeface="Times New Roman"/>
              </a:rPr>
              <a:t>h</a:t>
            </a:r>
            <a:r>
              <a:rPr sz="1950" spc="-75" baseline="-23504" dirty="0">
                <a:latin typeface="Times New Roman"/>
                <a:cs typeface="Times New Roman"/>
              </a:rPr>
              <a:t>0</a:t>
            </a:r>
            <a:r>
              <a:rPr sz="1950" spc="-127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(3)</a:t>
            </a:r>
            <a:r>
              <a:rPr sz="2250" i="1" dirty="0">
                <a:latin typeface="Times New Roman"/>
                <a:cs typeface="Times New Roman"/>
              </a:rPr>
              <a:t>x</a:t>
            </a:r>
            <a:r>
              <a:rPr sz="1950" baseline="-23504" dirty="0">
                <a:latin typeface="Times New Roman"/>
                <a:cs typeface="Times New Roman"/>
              </a:rPr>
              <a:t>3</a:t>
            </a:r>
            <a:r>
              <a:rPr sz="1950" spc="367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185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h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2250" dirty="0">
                <a:latin typeface="Times New Roman"/>
                <a:cs typeface="Times New Roman"/>
              </a:rPr>
              <a:t>(3)</a:t>
            </a:r>
            <a:r>
              <a:rPr sz="2250" i="1" dirty="0">
                <a:latin typeface="Times New Roman"/>
                <a:cs typeface="Times New Roman"/>
              </a:rPr>
              <a:t>x</a:t>
            </a:r>
            <a:r>
              <a:rPr sz="1950" baseline="-23504" dirty="0">
                <a:latin typeface="Times New Roman"/>
                <a:cs typeface="Times New Roman"/>
              </a:rPr>
              <a:t>2</a:t>
            </a:r>
            <a:r>
              <a:rPr sz="1950" spc="427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180" dirty="0">
                <a:latin typeface="Times New Roman"/>
                <a:cs typeface="Times New Roman"/>
              </a:rPr>
              <a:t> </a:t>
            </a:r>
            <a:r>
              <a:rPr sz="2250" i="1" spc="-25" dirty="0">
                <a:latin typeface="Times New Roman"/>
                <a:cs typeface="Times New Roman"/>
              </a:rPr>
              <a:t>n</a:t>
            </a:r>
            <a:r>
              <a:rPr sz="1950" spc="-37" baseline="-23504" dirty="0">
                <a:latin typeface="Times New Roman"/>
                <a:cs typeface="Times New Roman"/>
              </a:rPr>
              <a:t>3</a:t>
            </a:r>
            <a:endParaRPr sz="1950" baseline="-2350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47266" y="5406002"/>
            <a:ext cx="1221740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000" spc="20" dirty="0">
                <a:latin typeface="Times New Roman"/>
                <a:cs typeface="Times New Roman"/>
              </a:rPr>
              <a:t>Pro</a:t>
            </a:r>
            <a:r>
              <a:rPr sz="2000" spc="30" dirty="0">
                <a:latin typeface="Times New Roman"/>
                <a:cs typeface="Times New Roman"/>
              </a:rPr>
              <a:t>b</a:t>
            </a:r>
            <a:r>
              <a:rPr sz="2000" spc="20" dirty="0">
                <a:latin typeface="Times New Roman"/>
                <a:cs typeface="Times New Roman"/>
              </a:rPr>
              <a:t>l</a:t>
            </a:r>
            <a:r>
              <a:rPr sz="2000" spc="10" dirty="0">
                <a:latin typeface="Times New Roman"/>
                <a:cs typeface="Times New Roman"/>
              </a:rPr>
              <a:t>e</a:t>
            </a:r>
            <a:r>
              <a:rPr sz="2000" spc="-5" dirty="0">
                <a:latin typeface="Times New Roman"/>
                <a:cs typeface="Times New Roman"/>
              </a:rPr>
              <a:t>m</a:t>
            </a:r>
            <a:r>
              <a:rPr sz="2000" spc="75" dirty="0">
                <a:latin typeface="Times New Roman"/>
                <a:cs typeface="Times New Roman"/>
              </a:rPr>
              <a:t>:</a:t>
            </a:r>
            <a:r>
              <a:rPr sz="3225" i="1" spc="-1102" baseline="3875" dirty="0">
                <a:latin typeface="Times New Roman"/>
                <a:cs typeface="Times New Roman"/>
              </a:rPr>
              <a:t>x</a:t>
            </a:r>
            <a:r>
              <a:rPr sz="3225" spc="-742" baseline="6459" dirty="0">
                <a:latin typeface="Times New Roman"/>
                <a:cs typeface="Times New Roman"/>
              </a:rPr>
              <a:t>ˆ</a:t>
            </a:r>
            <a:r>
              <a:rPr sz="2000" spc="-70" dirty="0">
                <a:latin typeface="Times New Roman"/>
                <a:cs typeface="Times New Roman"/>
              </a:rPr>
              <a:t>i</a:t>
            </a:r>
            <a:r>
              <a:rPr sz="1875" spc="-787" baseline="-17777" dirty="0">
                <a:latin typeface="Times New Roman"/>
                <a:cs typeface="Times New Roman"/>
              </a:rPr>
              <a:t>1</a:t>
            </a:r>
            <a:r>
              <a:rPr sz="2000" spc="20" dirty="0"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51511" y="5429199"/>
            <a:ext cx="54743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error,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remaining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symbols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affected!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30120" y="5733999"/>
            <a:ext cx="190436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Error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propagation</a:t>
            </a:r>
            <a:r>
              <a:rPr sz="2000" spc="-1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INTRODUCTION:</a:t>
            </a:r>
            <a:r>
              <a:rPr spc="-135" dirty="0"/>
              <a:t> </a:t>
            </a:r>
            <a:r>
              <a:rPr spc="-10" dirty="0"/>
              <a:t>CLASSIFICATION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91"/>
            <a:ext cx="7348855" cy="500697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5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Classification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Linear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equalization: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only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linear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operations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employed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equalizer.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ts val="2055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Zero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Forcing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(ZF),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least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mean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square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error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(LMS),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minimum</a:t>
            </a:r>
            <a:r>
              <a:rPr sz="1800" spc="-20" dirty="0">
                <a:latin typeface="Times New Roman"/>
                <a:cs typeface="Times New Roman"/>
              </a:rPr>
              <a:t> mean</a:t>
            </a:r>
            <a:endParaRPr sz="1800">
              <a:latin typeface="Times New Roman"/>
              <a:cs typeface="Times New Roman"/>
            </a:endParaRPr>
          </a:p>
          <a:p>
            <a:pPr marL="1155700">
              <a:lnSpc>
                <a:spcPts val="2055"/>
              </a:lnSpc>
            </a:pPr>
            <a:r>
              <a:rPr sz="1800" dirty="0">
                <a:latin typeface="Times New Roman"/>
                <a:cs typeface="Times New Roman"/>
              </a:rPr>
              <a:t>square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error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(MMSE),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etc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spc="-10" dirty="0">
                <a:latin typeface="Times New Roman"/>
                <a:cs typeface="Times New Roman"/>
              </a:rPr>
              <a:t>Advantages: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simple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9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Not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commonly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wireless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communication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system.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spc="-10" dirty="0">
                <a:latin typeface="Times New Roman"/>
                <a:cs typeface="Times New Roman"/>
              </a:rPr>
              <a:t>Non-</a:t>
            </a:r>
            <a:r>
              <a:rPr sz="1800" dirty="0">
                <a:latin typeface="Times New Roman"/>
                <a:cs typeface="Times New Roman"/>
              </a:rPr>
              <a:t>linear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equalization:</a:t>
            </a:r>
            <a:endParaRPr sz="18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ts val="1939"/>
              </a:lnSpc>
              <a:spcBef>
                <a:spcPts val="46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Decision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feedback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equalization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(DFE),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Maximum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Likelihood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Sequence</a:t>
            </a:r>
            <a:r>
              <a:rPr sz="1800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Estimation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(MLSE),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Delayed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Decision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Feedback </a:t>
            </a:r>
            <a:r>
              <a:rPr sz="1800" dirty="0">
                <a:latin typeface="Times New Roman"/>
                <a:cs typeface="Times New Roman"/>
              </a:rPr>
              <a:t>Equalization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(DDFE),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Reduced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State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Sequence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Estimation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(RSSE), </a:t>
            </a:r>
            <a:r>
              <a:rPr sz="1800" dirty="0">
                <a:latin typeface="Times New Roman"/>
                <a:cs typeface="Times New Roman"/>
              </a:rPr>
              <a:t>Turbo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Equalization,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……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0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More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complex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linear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equalization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2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Better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performance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Widely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wireless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communication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systems.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29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MLSE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optimum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equalizer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It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best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performance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among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equalizers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It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highest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computational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complexity.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1337817"/>
            <a:ext cx="7139305" cy="1269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Introduction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75"/>
              </a:spcBef>
              <a:buFont typeface="Times New Roman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Maximum</a:t>
            </a:r>
            <a:r>
              <a:rPr sz="24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Likelihood</a:t>
            </a:r>
            <a:r>
              <a:rPr sz="2400" b="1" spc="-8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Sequence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Estimation</a:t>
            </a:r>
            <a:r>
              <a:rPr sz="24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(MLSE)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11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5541" y="343661"/>
            <a:ext cx="7033895" cy="203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Arial Black"/>
                <a:cs typeface="Arial Black"/>
              </a:rPr>
              <a:t>MLSE</a:t>
            </a:r>
            <a:endParaRPr sz="2400">
              <a:latin typeface="Arial Black"/>
              <a:cs typeface="Arial Black"/>
            </a:endParaRPr>
          </a:p>
          <a:p>
            <a:pPr marL="698500" indent="-343535">
              <a:lnSpc>
                <a:spcPct val="100000"/>
              </a:lnSpc>
              <a:spcBef>
                <a:spcPts val="1505"/>
              </a:spcBef>
              <a:buFont typeface="Times New Roman"/>
              <a:buChar char="•"/>
              <a:tabLst>
                <a:tab pos="6985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System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model</a:t>
            </a:r>
            <a:endParaRPr sz="2000">
              <a:latin typeface="Times New Roman"/>
              <a:cs typeface="Times New Roman"/>
            </a:endParaRPr>
          </a:p>
          <a:p>
            <a:pPr marL="10991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1099185" algn="l"/>
              </a:tabLst>
            </a:pPr>
            <a:r>
              <a:rPr sz="1800" dirty="0">
                <a:latin typeface="Times New Roman"/>
                <a:cs typeface="Times New Roman"/>
              </a:rPr>
              <a:t>Symbols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transmitted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block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(assume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</a:t>
            </a:r>
            <a:r>
              <a:rPr sz="1800" spc="-10" dirty="0">
                <a:latin typeface="Times New Roman"/>
                <a:cs typeface="Times New Roman"/>
              </a:rPr>
              <a:t> block)</a:t>
            </a:r>
            <a:endParaRPr sz="1800">
              <a:latin typeface="Times New Roman"/>
              <a:cs typeface="Times New Roman"/>
            </a:endParaRPr>
          </a:p>
          <a:p>
            <a:pPr marL="661035" algn="ctr">
              <a:lnSpc>
                <a:spcPct val="100000"/>
              </a:lnSpc>
              <a:spcBef>
                <a:spcPts val="450"/>
              </a:spcBef>
            </a:pPr>
            <a:r>
              <a:rPr sz="2350" b="1" spc="55" dirty="0">
                <a:latin typeface="Times New Roman"/>
                <a:cs typeface="Times New Roman"/>
              </a:rPr>
              <a:t>x</a:t>
            </a:r>
            <a:r>
              <a:rPr sz="2350" b="1" spc="-85" dirty="0">
                <a:latin typeface="Times New Roman"/>
                <a:cs typeface="Times New Roman"/>
              </a:rPr>
              <a:t> </a:t>
            </a:r>
            <a:r>
              <a:rPr sz="2350" spc="105" dirty="0">
                <a:latin typeface="Symbol"/>
                <a:cs typeface="Symbol"/>
              </a:rPr>
              <a:t></a:t>
            </a:r>
            <a:r>
              <a:rPr sz="2350" spc="105" dirty="0">
                <a:latin typeface="Times New Roman"/>
                <a:cs typeface="Times New Roman"/>
              </a:rPr>
              <a:t>[</a:t>
            </a:r>
            <a:r>
              <a:rPr sz="2350" i="1" spc="105" dirty="0">
                <a:latin typeface="Times New Roman"/>
                <a:cs typeface="Times New Roman"/>
              </a:rPr>
              <a:t>x</a:t>
            </a:r>
            <a:r>
              <a:rPr sz="2025" spc="157" baseline="-24691" dirty="0">
                <a:latin typeface="Times New Roman"/>
                <a:cs typeface="Times New Roman"/>
              </a:rPr>
              <a:t>1</a:t>
            </a:r>
            <a:r>
              <a:rPr sz="2350" spc="105" dirty="0">
                <a:latin typeface="Times New Roman"/>
                <a:cs typeface="Times New Roman"/>
              </a:rPr>
              <a:t>,</a:t>
            </a:r>
            <a:r>
              <a:rPr sz="2350" spc="-200" dirty="0">
                <a:latin typeface="Times New Roman"/>
                <a:cs typeface="Times New Roman"/>
              </a:rPr>
              <a:t> </a:t>
            </a:r>
            <a:r>
              <a:rPr sz="2350" i="1" dirty="0">
                <a:latin typeface="Times New Roman"/>
                <a:cs typeface="Times New Roman"/>
              </a:rPr>
              <a:t>x</a:t>
            </a:r>
            <a:r>
              <a:rPr sz="2025" baseline="-24691" dirty="0">
                <a:latin typeface="Times New Roman"/>
                <a:cs typeface="Times New Roman"/>
              </a:rPr>
              <a:t>2</a:t>
            </a:r>
            <a:r>
              <a:rPr sz="2025" spc="-209" baseline="-24691" dirty="0">
                <a:latin typeface="Times New Roman"/>
                <a:cs typeface="Times New Roman"/>
              </a:rPr>
              <a:t> </a:t>
            </a:r>
            <a:r>
              <a:rPr sz="2350" spc="55" dirty="0">
                <a:latin typeface="Times New Roman"/>
                <a:cs typeface="Times New Roman"/>
              </a:rPr>
              <a:t>,</a:t>
            </a:r>
            <a:r>
              <a:rPr sz="2350" spc="55" dirty="0">
                <a:latin typeface="Microsoft Sans Serif"/>
                <a:cs typeface="Microsoft Sans Serif"/>
              </a:rPr>
              <a:t></a:t>
            </a:r>
            <a:r>
              <a:rPr sz="2350" spc="55" dirty="0">
                <a:latin typeface="Times New Roman"/>
                <a:cs typeface="Times New Roman"/>
              </a:rPr>
              <a:t>,</a:t>
            </a:r>
            <a:r>
              <a:rPr sz="2350" spc="-200" dirty="0">
                <a:latin typeface="Times New Roman"/>
                <a:cs typeface="Times New Roman"/>
              </a:rPr>
              <a:t> </a:t>
            </a:r>
            <a:r>
              <a:rPr sz="2350" i="1" spc="65" dirty="0">
                <a:latin typeface="Times New Roman"/>
                <a:cs typeface="Times New Roman"/>
              </a:rPr>
              <a:t>x</a:t>
            </a:r>
            <a:r>
              <a:rPr sz="2025" i="1" spc="97" baseline="-24691" dirty="0">
                <a:latin typeface="Times New Roman"/>
                <a:cs typeface="Times New Roman"/>
              </a:rPr>
              <a:t>N</a:t>
            </a:r>
            <a:r>
              <a:rPr sz="2025" i="1" spc="67" baseline="-24691" dirty="0">
                <a:latin typeface="Times New Roman"/>
                <a:cs typeface="Times New Roman"/>
              </a:rPr>
              <a:t> </a:t>
            </a:r>
            <a:r>
              <a:rPr sz="2350" spc="-50" dirty="0">
                <a:latin typeface="Times New Roman"/>
                <a:cs typeface="Times New Roman"/>
              </a:rPr>
              <a:t>]</a:t>
            </a:r>
            <a:endParaRPr sz="2350">
              <a:latin typeface="Times New Roman"/>
              <a:cs typeface="Times New Roman"/>
            </a:endParaRPr>
          </a:p>
          <a:p>
            <a:pPr marL="1109980" lvl="1" indent="-286385">
              <a:lnSpc>
                <a:spcPct val="100000"/>
              </a:lnSpc>
              <a:spcBef>
                <a:spcPts val="1040"/>
              </a:spcBef>
              <a:buChar char="–"/>
              <a:tabLst>
                <a:tab pos="110998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k</a:t>
            </a:r>
            <a:r>
              <a:rPr sz="1800" dirty="0">
                <a:latin typeface="Times New Roman"/>
                <a:cs typeface="Times New Roman"/>
              </a:rPr>
              <a:t>th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10" dirty="0">
                <a:latin typeface="Times New Roman"/>
                <a:cs typeface="Times New Roman"/>
              </a:rPr>
              <a:t> receiver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63850" y="2422588"/>
            <a:ext cx="2012950" cy="659130"/>
          </a:xfrm>
          <a:custGeom>
            <a:avLst/>
            <a:gdLst/>
            <a:ahLst/>
            <a:cxnLst/>
            <a:rect l="l" t="t" r="r" b="b"/>
            <a:pathLst>
              <a:path w="2012950" h="659130">
                <a:moveTo>
                  <a:pt x="2012950" y="0"/>
                </a:moveTo>
                <a:lnTo>
                  <a:pt x="0" y="0"/>
                </a:lnTo>
                <a:lnTo>
                  <a:pt x="0" y="658812"/>
                </a:lnTo>
                <a:lnTo>
                  <a:pt x="2012950" y="658812"/>
                </a:lnTo>
                <a:lnTo>
                  <a:pt x="2012950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380983" y="2425572"/>
            <a:ext cx="233679" cy="188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50" i="1" spc="-25" dirty="0">
                <a:latin typeface="Times New Roman"/>
                <a:cs typeface="Times New Roman"/>
              </a:rPr>
              <a:t>L</a:t>
            </a:r>
            <a:r>
              <a:rPr sz="1050" spc="-25" dirty="0">
                <a:latin typeface="Symbol"/>
                <a:cs typeface="Symbol"/>
              </a:rPr>
              <a:t></a:t>
            </a:r>
            <a:r>
              <a:rPr sz="1050" spc="-25" dirty="0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95443" y="2404964"/>
            <a:ext cx="1981200" cy="66865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45"/>
              </a:spcBef>
            </a:pPr>
            <a:r>
              <a:rPr sz="1800" i="1" dirty="0">
                <a:latin typeface="Times New Roman"/>
                <a:cs typeface="Times New Roman"/>
              </a:rPr>
              <a:t>y</a:t>
            </a:r>
            <a:r>
              <a:rPr sz="1575" i="1" baseline="-23809" dirty="0">
                <a:latin typeface="Times New Roman"/>
                <a:cs typeface="Times New Roman"/>
              </a:rPr>
              <a:t>k</a:t>
            </a:r>
            <a:r>
              <a:rPr sz="1575" i="1" spc="727" baseline="-23809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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4125" spc="75" baseline="-9090" dirty="0">
                <a:latin typeface="Symbol"/>
                <a:cs typeface="Symbol"/>
              </a:rPr>
              <a:t></a:t>
            </a:r>
            <a:r>
              <a:rPr sz="1800" i="1" spc="50" dirty="0">
                <a:latin typeface="Times New Roman"/>
                <a:cs typeface="Times New Roman"/>
              </a:rPr>
              <a:t>h</a:t>
            </a:r>
            <a:r>
              <a:rPr sz="1575" i="1" spc="75" baseline="-23809" dirty="0">
                <a:latin typeface="Times New Roman"/>
                <a:cs typeface="Times New Roman"/>
              </a:rPr>
              <a:t>l</a:t>
            </a:r>
            <a:r>
              <a:rPr sz="1575" i="1" spc="52" baseline="-23809" dirty="0">
                <a:latin typeface="Times New Roman"/>
                <a:cs typeface="Times New Roman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(</a:t>
            </a:r>
            <a:r>
              <a:rPr sz="1800" i="1" spc="75" dirty="0">
                <a:latin typeface="Times New Roman"/>
                <a:cs typeface="Times New Roman"/>
              </a:rPr>
              <a:t>k</a:t>
            </a:r>
            <a:r>
              <a:rPr sz="1800" spc="75" dirty="0">
                <a:latin typeface="Times New Roman"/>
                <a:cs typeface="Times New Roman"/>
              </a:rPr>
              <a:t>)</a:t>
            </a:r>
            <a:r>
              <a:rPr sz="1800" i="1" spc="75" dirty="0">
                <a:latin typeface="Times New Roman"/>
                <a:cs typeface="Times New Roman"/>
              </a:rPr>
              <a:t>x</a:t>
            </a:r>
            <a:r>
              <a:rPr sz="1575" i="1" spc="112" baseline="-23809" dirty="0">
                <a:latin typeface="Times New Roman"/>
                <a:cs typeface="Times New Roman"/>
              </a:rPr>
              <a:t>k</a:t>
            </a:r>
            <a:r>
              <a:rPr sz="1575" i="1" spc="-179" baseline="-23809" dirty="0">
                <a:latin typeface="Times New Roman"/>
                <a:cs typeface="Times New Roman"/>
              </a:rPr>
              <a:t> </a:t>
            </a:r>
            <a:r>
              <a:rPr sz="1575" baseline="-23809" dirty="0">
                <a:latin typeface="Symbol"/>
                <a:cs typeface="Symbol"/>
              </a:rPr>
              <a:t></a:t>
            </a:r>
            <a:r>
              <a:rPr sz="1575" i="1" baseline="-23809" dirty="0">
                <a:latin typeface="Times New Roman"/>
                <a:cs typeface="Times New Roman"/>
              </a:rPr>
              <a:t>l</a:t>
            </a:r>
            <a:r>
              <a:rPr sz="1575" i="1" spc="509" baseline="-23809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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n</a:t>
            </a:r>
            <a:r>
              <a:rPr sz="1575" i="1" spc="-37" baseline="-23809" dirty="0">
                <a:latin typeface="Times New Roman"/>
                <a:cs typeface="Times New Roman"/>
              </a:rPr>
              <a:t>k</a:t>
            </a:r>
            <a:endParaRPr sz="1575" baseline="-23809">
              <a:latin typeface="Times New Roman"/>
              <a:cs typeface="Times New Roman"/>
            </a:endParaRPr>
          </a:p>
          <a:p>
            <a:pPr marL="485775">
              <a:lnSpc>
                <a:spcPct val="100000"/>
              </a:lnSpc>
              <a:spcBef>
                <a:spcPts val="150"/>
              </a:spcBef>
            </a:pPr>
            <a:r>
              <a:rPr sz="1050" i="1" dirty="0">
                <a:latin typeface="Times New Roman"/>
                <a:cs typeface="Times New Roman"/>
              </a:rPr>
              <a:t>l</a:t>
            </a:r>
            <a:r>
              <a:rPr sz="1050" i="1" spc="-140" dirty="0">
                <a:latin typeface="Times New Roman"/>
                <a:cs typeface="Times New Roman"/>
              </a:rPr>
              <a:t> </a:t>
            </a:r>
            <a:r>
              <a:rPr sz="1050" spc="-25" dirty="0">
                <a:latin typeface="Symbol"/>
                <a:cs typeface="Symbol"/>
              </a:rPr>
              <a:t></a:t>
            </a:r>
            <a:r>
              <a:rPr sz="1050" spc="-25" dirty="0"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76588" y="4398897"/>
            <a:ext cx="471170" cy="0"/>
          </a:xfrm>
          <a:custGeom>
            <a:avLst/>
            <a:gdLst/>
            <a:ahLst/>
            <a:cxnLst/>
            <a:rect l="l" t="t" r="r" b="b"/>
            <a:pathLst>
              <a:path w="471170">
                <a:moveTo>
                  <a:pt x="0" y="0"/>
                </a:moveTo>
                <a:lnTo>
                  <a:pt x="470591" y="0"/>
                </a:lnTo>
              </a:path>
            </a:pathLst>
          </a:custGeom>
          <a:ln w="110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82314" y="4398897"/>
            <a:ext cx="327025" cy="0"/>
          </a:xfrm>
          <a:custGeom>
            <a:avLst/>
            <a:gdLst/>
            <a:ahLst/>
            <a:cxnLst/>
            <a:rect l="l" t="t" r="r" b="b"/>
            <a:pathLst>
              <a:path w="327025">
                <a:moveTo>
                  <a:pt x="0" y="0"/>
                </a:moveTo>
                <a:lnTo>
                  <a:pt x="326726" y="0"/>
                </a:lnTo>
              </a:path>
            </a:pathLst>
          </a:custGeom>
          <a:ln w="110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64154" y="4053167"/>
            <a:ext cx="0" cy="691515"/>
          </a:xfrm>
          <a:custGeom>
            <a:avLst/>
            <a:gdLst/>
            <a:ahLst/>
            <a:cxnLst/>
            <a:rect l="l" t="t" r="r" b="b"/>
            <a:pathLst>
              <a:path h="691514">
                <a:moveTo>
                  <a:pt x="0" y="0"/>
                </a:moveTo>
                <a:lnTo>
                  <a:pt x="0" y="691437"/>
                </a:lnTo>
              </a:path>
            </a:pathLst>
          </a:custGeom>
          <a:ln w="11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35239" y="4053167"/>
            <a:ext cx="0" cy="691515"/>
          </a:xfrm>
          <a:custGeom>
            <a:avLst/>
            <a:gdLst/>
            <a:ahLst/>
            <a:cxnLst/>
            <a:rect l="l" t="t" r="r" b="b"/>
            <a:pathLst>
              <a:path h="691514">
                <a:moveTo>
                  <a:pt x="0" y="0"/>
                </a:moveTo>
                <a:lnTo>
                  <a:pt x="0" y="691437"/>
                </a:lnTo>
              </a:path>
            </a:pathLst>
          </a:custGeom>
          <a:ln w="11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230953" y="3798370"/>
            <a:ext cx="291465" cy="100203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15"/>
              </a:spcBef>
            </a:pPr>
            <a:r>
              <a:rPr sz="1200" dirty="0">
                <a:latin typeface="Times New Roman"/>
                <a:cs typeface="Times New Roman"/>
              </a:rPr>
              <a:t>2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3150" spc="-89" baseline="-21164" dirty="0">
                <a:latin typeface="Symbol"/>
                <a:cs typeface="Symbol"/>
              </a:rPr>
              <a:t></a:t>
            </a:r>
            <a:endParaRPr sz="3150" baseline="-21164">
              <a:latin typeface="Symbol"/>
              <a:cs typeface="Symbol"/>
            </a:endParaRPr>
          </a:p>
          <a:p>
            <a:pPr marL="148590">
              <a:lnSpc>
                <a:spcPts val="2265"/>
              </a:lnSpc>
              <a:spcBef>
                <a:spcPts val="320"/>
              </a:spcBef>
            </a:pPr>
            <a:r>
              <a:rPr sz="2100" spc="-50" dirty="0">
                <a:latin typeface="Symbol"/>
                <a:cs typeface="Symbol"/>
              </a:rPr>
              <a:t></a:t>
            </a:r>
            <a:endParaRPr sz="2100">
              <a:latin typeface="Symbol"/>
              <a:cs typeface="Symbol"/>
            </a:endParaRPr>
          </a:p>
          <a:p>
            <a:pPr marL="148590">
              <a:lnSpc>
                <a:spcPts val="2265"/>
              </a:lnSpc>
            </a:pPr>
            <a:r>
              <a:rPr sz="2100" spc="-420" dirty="0">
                <a:latin typeface="Symbol"/>
                <a:cs typeface="Symbol"/>
              </a:rPr>
              <a:t></a:t>
            </a:r>
            <a:r>
              <a:rPr sz="3150" spc="-630" baseline="-13227" dirty="0">
                <a:latin typeface="Symbol"/>
                <a:cs typeface="Symbol"/>
              </a:rPr>
              <a:t></a:t>
            </a:r>
            <a:endParaRPr sz="3150" baseline="-13227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42739" y="4454818"/>
            <a:ext cx="1809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spc="-420" dirty="0">
                <a:latin typeface="Symbol"/>
                <a:cs typeface="Symbol"/>
              </a:rPr>
              <a:t></a:t>
            </a:r>
            <a:r>
              <a:rPr sz="3150" spc="-630" baseline="-13227" dirty="0">
                <a:latin typeface="Symbol"/>
                <a:cs typeface="Symbol"/>
              </a:rPr>
              <a:t></a:t>
            </a:r>
            <a:endParaRPr sz="3150" baseline="-13227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68139" y="3943584"/>
            <a:ext cx="1301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0" dirty="0">
                <a:latin typeface="Symbol"/>
                <a:cs typeface="Symbol"/>
              </a:rPr>
              <a:t>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92045" y="4026330"/>
            <a:ext cx="27813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i="1" spc="-25" dirty="0">
                <a:latin typeface="Times New Roman"/>
                <a:cs typeface="Times New Roman"/>
              </a:rPr>
              <a:t>L</a:t>
            </a:r>
            <a:r>
              <a:rPr sz="1200" spc="-25" dirty="0">
                <a:latin typeface="Symbol"/>
                <a:cs typeface="Symbol"/>
              </a:rPr>
              <a:t></a:t>
            </a:r>
            <a:r>
              <a:rPr sz="1200" spc="-2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77873" y="4002371"/>
            <a:ext cx="1743710" cy="76200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95"/>
              </a:spcBef>
            </a:pPr>
            <a:r>
              <a:rPr sz="2100" i="1" dirty="0">
                <a:latin typeface="Times New Roman"/>
                <a:cs typeface="Times New Roman"/>
              </a:rPr>
              <a:t>y</a:t>
            </a:r>
            <a:r>
              <a:rPr sz="1800" i="1" baseline="-23148" dirty="0">
                <a:latin typeface="Times New Roman"/>
                <a:cs typeface="Times New Roman"/>
              </a:rPr>
              <a:t>k</a:t>
            </a:r>
            <a:r>
              <a:rPr sz="1800" i="1" spc="660" baseline="-23148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</a:t>
            </a:r>
            <a:r>
              <a:rPr sz="2100" spc="-180" dirty="0">
                <a:latin typeface="Times New Roman"/>
                <a:cs typeface="Times New Roman"/>
              </a:rPr>
              <a:t> </a:t>
            </a:r>
            <a:r>
              <a:rPr sz="4725" baseline="-8818" dirty="0">
                <a:latin typeface="Symbol"/>
                <a:cs typeface="Symbol"/>
              </a:rPr>
              <a:t></a:t>
            </a:r>
            <a:r>
              <a:rPr sz="2100" i="1" dirty="0">
                <a:latin typeface="Times New Roman"/>
                <a:cs typeface="Times New Roman"/>
              </a:rPr>
              <a:t>h</a:t>
            </a:r>
            <a:r>
              <a:rPr sz="1800" i="1" baseline="-23148" dirty="0">
                <a:latin typeface="Times New Roman"/>
                <a:cs typeface="Times New Roman"/>
              </a:rPr>
              <a:t>l</a:t>
            </a:r>
            <a:r>
              <a:rPr sz="1800" i="1" spc="67" baseline="-23148" dirty="0">
                <a:latin typeface="Times New Roman"/>
                <a:cs typeface="Times New Roman"/>
              </a:rPr>
              <a:t> </a:t>
            </a:r>
            <a:r>
              <a:rPr sz="2100" spc="70" dirty="0">
                <a:latin typeface="Times New Roman"/>
                <a:cs typeface="Times New Roman"/>
              </a:rPr>
              <a:t>(</a:t>
            </a:r>
            <a:r>
              <a:rPr sz="2100" i="1" spc="70" dirty="0">
                <a:latin typeface="Times New Roman"/>
                <a:cs typeface="Times New Roman"/>
              </a:rPr>
              <a:t>k</a:t>
            </a:r>
            <a:r>
              <a:rPr sz="2100" spc="70" dirty="0">
                <a:latin typeface="Times New Roman"/>
                <a:cs typeface="Times New Roman"/>
              </a:rPr>
              <a:t>)</a:t>
            </a:r>
            <a:r>
              <a:rPr sz="2100" i="1" spc="70" dirty="0">
                <a:latin typeface="Times New Roman"/>
                <a:cs typeface="Times New Roman"/>
              </a:rPr>
              <a:t>x</a:t>
            </a:r>
            <a:r>
              <a:rPr sz="1800" i="1" spc="104" baseline="-23148" dirty="0">
                <a:latin typeface="Times New Roman"/>
                <a:cs typeface="Times New Roman"/>
              </a:rPr>
              <a:t>k</a:t>
            </a:r>
            <a:r>
              <a:rPr sz="1800" i="1" spc="-209" baseline="-23148" dirty="0">
                <a:latin typeface="Times New Roman"/>
                <a:cs typeface="Times New Roman"/>
              </a:rPr>
              <a:t> </a:t>
            </a:r>
            <a:r>
              <a:rPr sz="1800" spc="-37" baseline="-23148" dirty="0">
                <a:latin typeface="Symbol"/>
                <a:cs typeface="Symbol"/>
              </a:rPr>
              <a:t></a:t>
            </a:r>
            <a:r>
              <a:rPr sz="1800" i="1" spc="-37" baseline="-23148" dirty="0">
                <a:latin typeface="Times New Roman"/>
                <a:cs typeface="Times New Roman"/>
              </a:rPr>
              <a:t>l</a:t>
            </a:r>
            <a:endParaRPr sz="1800" baseline="-23148">
              <a:latin typeface="Times New Roman"/>
              <a:cs typeface="Times New Roman"/>
            </a:endParaRPr>
          </a:p>
          <a:p>
            <a:pPr marL="527050">
              <a:lnSpc>
                <a:spcPct val="100000"/>
              </a:lnSpc>
              <a:spcBef>
                <a:spcPts val="180"/>
              </a:spcBef>
            </a:pPr>
            <a:r>
              <a:rPr sz="1200" i="1" dirty="0">
                <a:latin typeface="Times New Roman"/>
                <a:cs typeface="Times New Roman"/>
              </a:rPr>
              <a:t>l</a:t>
            </a:r>
            <a:r>
              <a:rPr sz="1200" i="1" spc="-17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Symbol"/>
                <a:cs typeface="Symbol"/>
              </a:rPr>
              <a:t></a:t>
            </a:r>
            <a:r>
              <a:rPr sz="1200" spc="-25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33004" y="4017954"/>
            <a:ext cx="129603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6175" algn="l"/>
              </a:tabLst>
            </a:pPr>
            <a:r>
              <a:rPr sz="2100" spc="-50" dirty="0">
                <a:latin typeface="Times New Roman"/>
                <a:cs typeface="Times New Roman"/>
              </a:rPr>
              <a:t>1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spc="-50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36591" y="4171045"/>
            <a:ext cx="3573779" cy="363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100" i="1" dirty="0">
                <a:latin typeface="Times New Roman"/>
                <a:cs typeface="Times New Roman"/>
              </a:rPr>
              <a:t>p</a:t>
            </a:r>
            <a:r>
              <a:rPr sz="2100" dirty="0">
                <a:latin typeface="Times New Roman"/>
                <a:cs typeface="Times New Roman"/>
              </a:rPr>
              <a:t>(</a:t>
            </a:r>
            <a:r>
              <a:rPr sz="2100" spc="-285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y</a:t>
            </a:r>
            <a:r>
              <a:rPr sz="1800" i="1" baseline="-23148" dirty="0">
                <a:latin typeface="Times New Roman"/>
                <a:cs typeface="Times New Roman"/>
              </a:rPr>
              <a:t>k</a:t>
            </a:r>
            <a:r>
              <a:rPr sz="1800" i="1" spc="607" baseline="-23148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|</a:t>
            </a:r>
            <a:r>
              <a:rPr sz="2100" spc="-114" dirty="0">
                <a:latin typeface="Times New Roman"/>
                <a:cs typeface="Times New Roman"/>
              </a:rPr>
              <a:t> </a:t>
            </a:r>
            <a:r>
              <a:rPr sz="2100" b="1" dirty="0">
                <a:latin typeface="Times New Roman"/>
                <a:cs typeface="Times New Roman"/>
              </a:rPr>
              <a:t>x</a:t>
            </a:r>
            <a:r>
              <a:rPr sz="2100" dirty="0">
                <a:latin typeface="Times New Roman"/>
                <a:cs typeface="Times New Roman"/>
              </a:rPr>
              <a:t>)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235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p</a:t>
            </a:r>
            <a:r>
              <a:rPr sz="2100" dirty="0">
                <a:latin typeface="Times New Roman"/>
                <a:cs typeface="Times New Roman"/>
              </a:rPr>
              <a:t>(</a:t>
            </a:r>
            <a:r>
              <a:rPr sz="2100" i="1" dirty="0">
                <a:latin typeface="Times New Roman"/>
                <a:cs typeface="Times New Roman"/>
              </a:rPr>
              <a:t>n</a:t>
            </a:r>
            <a:r>
              <a:rPr sz="1800" i="1" baseline="-23148" dirty="0">
                <a:latin typeface="Times New Roman"/>
                <a:cs typeface="Times New Roman"/>
              </a:rPr>
              <a:t>k</a:t>
            </a:r>
            <a:r>
              <a:rPr sz="1800" i="1" spc="67" baseline="-23148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)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3300" spc="120" baseline="-41666" dirty="0">
                <a:latin typeface="Symbol"/>
                <a:cs typeface="Symbol"/>
              </a:rPr>
              <a:t></a:t>
            </a:r>
            <a:r>
              <a:rPr sz="1800" spc="120" baseline="-32407" dirty="0">
                <a:latin typeface="Times New Roman"/>
                <a:cs typeface="Times New Roman"/>
              </a:rPr>
              <a:t>2</a:t>
            </a:r>
            <a:r>
              <a:rPr sz="1800" spc="540" baseline="-32407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exp</a:t>
            </a:r>
            <a:r>
              <a:rPr sz="3150" baseline="-2645" dirty="0">
                <a:latin typeface="Symbol"/>
                <a:cs typeface="Symbol"/>
              </a:rPr>
              <a:t></a:t>
            </a:r>
            <a:r>
              <a:rPr sz="2100" dirty="0">
                <a:latin typeface="Symbol"/>
                <a:cs typeface="Symbol"/>
              </a:rPr>
              <a:t></a:t>
            </a:r>
            <a:r>
              <a:rPr sz="2100" spc="-175" dirty="0">
                <a:latin typeface="Times New Roman"/>
                <a:cs typeface="Times New Roman"/>
              </a:rPr>
              <a:t> </a:t>
            </a:r>
            <a:r>
              <a:rPr sz="3300" spc="-67" baseline="-41666" dirty="0">
                <a:latin typeface="Symbol"/>
                <a:cs typeface="Symbol"/>
              </a:rPr>
              <a:t></a:t>
            </a:r>
            <a:r>
              <a:rPr sz="3300" spc="-209" baseline="-41666" dirty="0">
                <a:latin typeface="Times New Roman"/>
                <a:cs typeface="Times New Roman"/>
              </a:rPr>
              <a:t> </a:t>
            </a:r>
            <a:r>
              <a:rPr sz="1800" spc="-75" baseline="-32407" dirty="0">
                <a:latin typeface="Times New Roman"/>
                <a:cs typeface="Times New Roman"/>
              </a:rPr>
              <a:t>2</a:t>
            </a:r>
            <a:endParaRPr sz="1800" baseline="-32407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97940" y="3132208"/>
            <a:ext cx="277685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700" baseline="1543" dirty="0">
                <a:latin typeface="Times New Roman"/>
                <a:cs typeface="Times New Roman"/>
              </a:rPr>
              <a:t>–</a:t>
            </a:r>
            <a:r>
              <a:rPr sz="2700" spc="682" baseline="1543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n</a:t>
            </a:r>
            <a:r>
              <a:rPr sz="1800" i="1" baseline="-23148" dirty="0">
                <a:latin typeface="Times New Roman"/>
                <a:cs typeface="Times New Roman"/>
              </a:rPr>
              <a:t>k</a:t>
            </a:r>
            <a:r>
              <a:rPr sz="1800" i="1" spc="442" baseline="-23148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is</a:t>
            </a:r>
            <a:r>
              <a:rPr sz="2700" spc="-165" baseline="1543" dirty="0">
                <a:latin typeface="Times New Roman"/>
                <a:cs typeface="Times New Roman"/>
              </a:rPr>
              <a:t> </a:t>
            </a:r>
            <a:r>
              <a:rPr sz="2700" spc="-44" baseline="1543" dirty="0">
                <a:latin typeface="Times New Roman"/>
                <a:cs typeface="Times New Roman"/>
              </a:rPr>
              <a:t>AWGN</a:t>
            </a:r>
            <a:r>
              <a:rPr sz="2700" spc="-30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with</a:t>
            </a:r>
            <a:r>
              <a:rPr sz="2700" spc="-22" baseline="1543" dirty="0">
                <a:latin typeface="Times New Roman"/>
                <a:cs typeface="Times New Roman"/>
              </a:rPr>
              <a:t> </a:t>
            </a:r>
            <a:r>
              <a:rPr sz="2700" spc="-15" baseline="1543" dirty="0">
                <a:latin typeface="Times New Roman"/>
                <a:cs typeface="Times New Roman"/>
              </a:rPr>
              <a:t>variance</a:t>
            </a:r>
            <a:endParaRPr sz="2700" baseline="1543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67143" y="3021871"/>
            <a:ext cx="664210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225" spc="-89" baseline="-24547" dirty="0">
                <a:latin typeface="Symbol"/>
                <a:cs typeface="Symbol"/>
              </a:rPr>
              <a:t></a:t>
            </a:r>
            <a:r>
              <a:rPr sz="3225" spc="-179" baseline="-24547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2700" spc="-75" baseline="-23148" dirty="0">
                <a:latin typeface="Wingdings"/>
                <a:cs typeface="Wingdings"/>
              </a:rPr>
              <a:t></a:t>
            </a:r>
            <a:endParaRPr sz="2700" baseline="-23148">
              <a:latin typeface="Wingdings"/>
              <a:cs typeface="Wingding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53961" y="3166364"/>
            <a:ext cx="2109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Gaussian</a:t>
            </a:r>
            <a:r>
              <a:rPr sz="1800" spc="-10" dirty="0">
                <a:latin typeface="Times New Roman"/>
                <a:cs typeface="Times New Roman"/>
              </a:rPr>
              <a:t> distributed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80423" y="2984947"/>
            <a:ext cx="276225" cy="2108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i="1" spc="-25" dirty="0">
                <a:latin typeface="Times New Roman"/>
                <a:cs typeface="Times New Roman"/>
              </a:rPr>
              <a:t>L</a:t>
            </a:r>
            <a:r>
              <a:rPr sz="1200" spc="-25" dirty="0">
                <a:latin typeface="Symbol"/>
                <a:cs typeface="Symbol"/>
              </a:rPr>
              <a:t></a:t>
            </a:r>
            <a:r>
              <a:rPr sz="1200" spc="-2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81497" y="3507266"/>
            <a:ext cx="254635" cy="2108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i="1" dirty="0">
                <a:latin typeface="Times New Roman"/>
                <a:cs typeface="Times New Roman"/>
              </a:rPr>
              <a:t>l</a:t>
            </a:r>
            <a:r>
              <a:rPr sz="1200" i="1" spc="-18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Symbol"/>
                <a:cs typeface="Symbol"/>
              </a:rPr>
              <a:t></a:t>
            </a:r>
            <a:r>
              <a:rPr sz="1200" spc="-35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16327" y="3320193"/>
            <a:ext cx="1563370" cy="2108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786765" algn="l"/>
                <a:tab pos="1329055" algn="l"/>
              </a:tabLst>
            </a:pPr>
            <a:r>
              <a:rPr sz="1200" i="1" spc="-50" dirty="0">
                <a:latin typeface="Times New Roman"/>
                <a:cs typeface="Times New Roman"/>
              </a:rPr>
              <a:t>k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-50" dirty="0">
                <a:latin typeface="Times New Roman"/>
                <a:cs typeface="Times New Roman"/>
              </a:rPr>
              <a:t>l</a:t>
            </a:r>
            <a:r>
              <a:rPr sz="1200" i="1" dirty="0">
                <a:latin typeface="Times New Roman"/>
                <a:cs typeface="Times New Roman"/>
              </a:rPr>
              <a:t>	k</a:t>
            </a:r>
            <a:r>
              <a:rPr sz="1200" i="1" spc="-14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Symbol"/>
                <a:cs typeface="Symbol"/>
              </a:rPr>
              <a:t></a:t>
            </a:r>
            <a:r>
              <a:rPr sz="1200" i="1" spc="-25" dirty="0">
                <a:latin typeface="Times New Roman"/>
                <a:cs typeface="Times New Roman"/>
              </a:rPr>
              <a:t>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68494" y="3011235"/>
            <a:ext cx="1516380" cy="5022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312420" algn="l"/>
              </a:tabLst>
            </a:pPr>
            <a:r>
              <a:rPr sz="2050" i="1" spc="-50" dirty="0">
                <a:latin typeface="Times New Roman"/>
                <a:cs typeface="Times New Roman"/>
              </a:rPr>
              <a:t>y</a:t>
            </a:r>
            <a:r>
              <a:rPr sz="2050" i="1" dirty="0">
                <a:latin typeface="Times New Roman"/>
                <a:cs typeface="Times New Roman"/>
              </a:rPr>
              <a:t>	</a:t>
            </a:r>
            <a:r>
              <a:rPr sz="2050" dirty="0">
                <a:latin typeface="Symbol"/>
                <a:cs typeface="Symbol"/>
              </a:rPr>
              <a:t></a:t>
            </a:r>
            <a:r>
              <a:rPr sz="2050" spc="-195" dirty="0">
                <a:latin typeface="Times New Roman"/>
                <a:cs typeface="Times New Roman"/>
              </a:rPr>
              <a:t> </a:t>
            </a:r>
            <a:r>
              <a:rPr sz="4650" spc="225" baseline="-8960" dirty="0">
                <a:latin typeface="Symbol"/>
                <a:cs typeface="Symbol"/>
              </a:rPr>
              <a:t></a:t>
            </a:r>
            <a:r>
              <a:rPr sz="2050" i="1" spc="150" dirty="0">
                <a:latin typeface="Times New Roman"/>
                <a:cs typeface="Times New Roman"/>
              </a:rPr>
              <a:t>h</a:t>
            </a:r>
            <a:r>
              <a:rPr sz="2050" i="1" spc="20" dirty="0">
                <a:latin typeface="Times New Roman"/>
                <a:cs typeface="Times New Roman"/>
              </a:rPr>
              <a:t> </a:t>
            </a:r>
            <a:r>
              <a:rPr sz="2050" spc="80" dirty="0">
                <a:latin typeface="Times New Roman"/>
                <a:cs typeface="Times New Roman"/>
              </a:rPr>
              <a:t>(</a:t>
            </a:r>
            <a:r>
              <a:rPr sz="2050" i="1" spc="80" dirty="0">
                <a:latin typeface="Times New Roman"/>
                <a:cs typeface="Times New Roman"/>
              </a:rPr>
              <a:t>k</a:t>
            </a:r>
            <a:r>
              <a:rPr sz="2050" spc="80" dirty="0">
                <a:latin typeface="Times New Roman"/>
                <a:cs typeface="Times New Roman"/>
              </a:rPr>
              <a:t>)</a:t>
            </a:r>
            <a:r>
              <a:rPr sz="2050" i="1" spc="80" dirty="0">
                <a:latin typeface="Times New Roman"/>
                <a:cs typeface="Times New Roman"/>
              </a:rPr>
              <a:t>x</a:t>
            </a:r>
            <a:endParaRPr sz="20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2841" y="154177"/>
            <a:ext cx="4968240" cy="1505585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90"/>
              </a:spcBef>
            </a:pPr>
            <a:r>
              <a:rPr sz="2400" spc="-20" dirty="0">
                <a:latin typeface="Arial Black"/>
                <a:cs typeface="Arial Black"/>
              </a:rPr>
              <a:t>MLSE</a:t>
            </a:r>
            <a:endParaRPr sz="2400">
              <a:latin typeface="Arial Black"/>
              <a:cs typeface="Arial Black"/>
            </a:endParaRPr>
          </a:p>
          <a:p>
            <a:pPr marL="711200" indent="-343535">
              <a:lnSpc>
                <a:spcPct val="100000"/>
              </a:lnSpc>
              <a:spcBef>
                <a:spcPts val="1495"/>
              </a:spcBef>
              <a:buFont typeface="Times New Roman"/>
              <a:buChar char="•"/>
              <a:tabLst>
                <a:tab pos="7112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Likelihood</a:t>
            </a:r>
            <a:r>
              <a:rPr sz="2400" b="1" spc="-9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function</a:t>
            </a:r>
            <a:endParaRPr sz="2400">
              <a:latin typeface="Times New Roman"/>
              <a:cs typeface="Times New Roman"/>
            </a:endParaRPr>
          </a:p>
          <a:p>
            <a:pPr marL="825500">
              <a:lnSpc>
                <a:spcPct val="100000"/>
              </a:lnSpc>
              <a:spcBef>
                <a:spcPts val="445"/>
              </a:spcBef>
              <a:tabLst>
                <a:tab pos="1111885" algn="l"/>
                <a:tab pos="3171190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White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noise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415" dirty="0">
                <a:latin typeface="Times New Roman"/>
                <a:cs typeface="Times New Roman"/>
              </a:rPr>
              <a:t> </a:t>
            </a:r>
            <a:r>
              <a:rPr sz="3075" i="1" spc="97" baseline="2710" dirty="0">
                <a:latin typeface="Times New Roman"/>
                <a:cs typeface="Times New Roman"/>
              </a:rPr>
              <a:t>n</a:t>
            </a:r>
            <a:r>
              <a:rPr sz="1800" i="1" spc="97" baseline="-18518" dirty="0">
                <a:latin typeface="Times New Roman"/>
                <a:cs typeface="Times New Roman"/>
              </a:rPr>
              <a:t>j</a:t>
            </a:r>
            <a:r>
              <a:rPr sz="1800" i="1" baseline="-18518" dirty="0">
                <a:latin typeface="Times New Roman"/>
                <a:cs typeface="Times New Roman"/>
              </a:rPr>
              <a:t>	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independent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of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36360" y="1327150"/>
            <a:ext cx="2971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latin typeface="Wingdings"/>
                <a:cs typeface="Wingdings"/>
              </a:rPr>
              <a:t>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93001" y="1293883"/>
            <a:ext cx="246379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i="1" spc="-25" dirty="0">
                <a:latin typeface="Times New Roman"/>
                <a:cs typeface="Times New Roman"/>
              </a:rPr>
              <a:t>n</a:t>
            </a:r>
            <a:r>
              <a:rPr sz="1800" i="1" spc="-37" baseline="-23148" dirty="0">
                <a:latin typeface="Times New Roman"/>
                <a:cs typeface="Times New Roman"/>
              </a:rPr>
              <a:t>i</a:t>
            </a:r>
            <a:endParaRPr sz="1800" baseline="-23148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66081" y="1260526"/>
            <a:ext cx="2377440" cy="3409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050" i="1" dirty="0">
                <a:latin typeface="Times New Roman"/>
                <a:cs typeface="Times New Roman"/>
              </a:rPr>
              <a:t>p</a:t>
            </a:r>
            <a:r>
              <a:rPr sz="2050" dirty="0">
                <a:latin typeface="Times New Roman"/>
                <a:cs typeface="Times New Roman"/>
              </a:rPr>
              <a:t>(</a:t>
            </a:r>
            <a:r>
              <a:rPr sz="2050" i="1" dirty="0">
                <a:latin typeface="Times New Roman"/>
                <a:cs typeface="Times New Roman"/>
              </a:rPr>
              <a:t>n</a:t>
            </a:r>
            <a:r>
              <a:rPr sz="1800" i="1" baseline="-23148" dirty="0">
                <a:latin typeface="Times New Roman"/>
                <a:cs typeface="Times New Roman"/>
              </a:rPr>
              <a:t>i</a:t>
            </a:r>
            <a:r>
              <a:rPr sz="1800" i="1" spc="-60" baseline="-23148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,</a:t>
            </a:r>
            <a:r>
              <a:rPr sz="2050" spc="-229" dirty="0">
                <a:latin typeface="Times New Roman"/>
                <a:cs typeface="Times New Roman"/>
              </a:rPr>
              <a:t> </a:t>
            </a:r>
            <a:r>
              <a:rPr sz="2050" i="1" spc="120" dirty="0">
                <a:latin typeface="Times New Roman"/>
                <a:cs typeface="Times New Roman"/>
              </a:rPr>
              <a:t>n</a:t>
            </a:r>
            <a:r>
              <a:rPr sz="1800" i="1" spc="179" baseline="-23148" dirty="0">
                <a:latin typeface="Times New Roman"/>
                <a:cs typeface="Times New Roman"/>
              </a:rPr>
              <a:t>j</a:t>
            </a:r>
            <a:r>
              <a:rPr sz="1800" i="1" spc="37" baseline="-23148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)</a:t>
            </a:r>
            <a:r>
              <a:rPr sz="2050" spc="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</a:t>
            </a:r>
            <a:r>
              <a:rPr sz="2050" spc="295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p</a:t>
            </a:r>
            <a:r>
              <a:rPr sz="2050" dirty="0">
                <a:latin typeface="Times New Roman"/>
                <a:cs typeface="Times New Roman"/>
              </a:rPr>
              <a:t>(</a:t>
            </a:r>
            <a:r>
              <a:rPr sz="2050" i="1" dirty="0">
                <a:latin typeface="Times New Roman"/>
                <a:cs typeface="Times New Roman"/>
              </a:rPr>
              <a:t>n</a:t>
            </a:r>
            <a:r>
              <a:rPr sz="1800" i="1" baseline="-23148" dirty="0">
                <a:latin typeface="Times New Roman"/>
                <a:cs typeface="Times New Roman"/>
              </a:rPr>
              <a:t>i</a:t>
            </a:r>
            <a:r>
              <a:rPr sz="1800" i="1" spc="-7" baseline="-23148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)</a:t>
            </a:r>
            <a:r>
              <a:rPr sz="2050" spc="-175" dirty="0">
                <a:latin typeface="Times New Roman"/>
                <a:cs typeface="Times New Roman"/>
              </a:rPr>
              <a:t> </a:t>
            </a:r>
            <a:r>
              <a:rPr sz="2050" i="1" spc="90" dirty="0">
                <a:latin typeface="Times New Roman"/>
                <a:cs typeface="Times New Roman"/>
              </a:rPr>
              <a:t>p</a:t>
            </a:r>
            <a:r>
              <a:rPr sz="2050" spc="90" dirty="0">
                <a:latin typeface="Times New Roman"/>
                <a:cs typeface="Times New Roman"/>
              </a:rPr>
              <a:t>(</a:t>
            </a:r>
            <a:r>
              <a:rPr sz="2050" i="1" spc="90" dirty="0">
                <a:latin typeface="Times New Roman"/>
                <a:cs typeface="Times New Roman"/>
              </a:rPr>
              <a:t>n</a:t>
            </a:r>
            <a:r>
              <a:rPr sz="1800" i="1" spc="135" baseline="-23148" dirty="0">
                <a:latin typeface="Times New Roman"/>
                <a:cs typeface="Times New Roman"/>
              </a:rPr>
              <a:t>j</a:t>
            </a:r>
            <a:r>
              <a:rPr sz="1800" i="1" spc="37" baseline="-23148" dirty="0">
                <a:latin typeface="Times New Roman"/>
                <a:cs typeface="Times New Roman"/>
              </a:rPr>
              <a:t> </a:t>
            </a:r>
            <a:r>
              <a:rPr sz="2050" spc="-50" dirty="0">
                <a:latin typeface="Times New Roman"/>
                <a:cs typeface="Times New Roman"/>
              </a:rPr>
              <a:t>)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6585" y="1758948"/>
            <a:ext cx="472948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i="1" dirty="0">
                <a:latin typeface="Times New Roman"/>
                <a:cs typeface="Times New Roman"/>
              </a:rPr>
              <a:t>p</a:t>
            </a:r>
            <a:r>
              <a:rPr sz="2100" dirty="0">
                <a:latin typeface="Times New Roman"/>
                <a:cs typeface="Times New Roman"/>
              </a:rPr>
              <a:t>(</a:t>
            </a:r>
            <a:r>
              <a:rPr sz="2100" spc="-275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y</a:t>
            </a:r>
            <a:r>
              <a:rPr sz="1800" baseline="-23148" dirty="0">
                <a:latin typeface="Times New Roman"/>
                <a:cs typeface="Times New Roman"/>
              </a:rPr>
              <a:t>1</a:t>
            </a:r>
            <a:r>
              <a:rPr sz="2100" dirty="0">
                <a:latin typeface="Times New Roman"/>
                <a:cs typeface="Times New Roman"/>
              </a:rPr>
              <a:t>,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y</a:t>
            </a:r>
            <a:r>
              <a:rPr sz="1800" baseline="-23148" dirty="0">
                <a:latin typeface="Times New Roman"/>
                <a:cs typeface="Times New Roman"/>
              </a:rPr>
              <a:t>2</a:t>
            </a:r>
            <a:r>
              <a:rPr sz="1800" spc="-165" baseline="-23148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,</a:t>
            </a:r>
            <a:r>
              <a:rPr sz="2100" dirty="0">
                <a:latin typeface="Microsoft Sans Serif"/>
                <a:cs typeface="Microsoft Sans Serif"/>
              </a:rPr>
              <a:t></a:t>
            </a:r>
            <a:r>
              <a:rPr sz="2100" dirty="0">
                <a:latin typeface="Times New Roman"/>
                <a:cs typeface="Times New Roman"/>
              </a:rPr>
              <a:t>,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i="1" spc="60" dirty="0">
                <a:latin typeface="Times New Roman"/>
                <a:cs typeface="Times New Roman"/>
              </a:rPr>
              <a:t>y</a:t>
            </a:r>
            <a:r>
              <a:rPr sz="1800" i="1" spc="89" baseline="-23148" dirty="0">
                <a:latin typeface="Times New Roman"/>
                <a:cs typeface="Times New Roman"/>
              </a:rPr>
              <a:t>N</a:t>
            </a:r>
            <a:r>
              <a:rPr sz="1800" i="1" spc="690" baseline="-23148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|</a:t>
            </a:r>
            <a:r>
              <a:rPr sz="2100" spc="-90" dirty="0">
                <a:latin typeface="Times New Roman"/>
                <a:cs typeface="Times New Roman"/>
              </a:rPr>
              <a:t> </a:t>
            </a:r>
            <a:r>
              <a:rPr sz="2100" b="1" dirty="0">
                <a:latin typeface="Times New Roman"/>
                <a:cs typeface="Times New Roman"/>
              </a:rPr>
              <a:t>x</a:t>
            </a:r>
            <a:r>
              <a:rPr sz="2100" dirty="0">
                <a:latin typeface="Times New Roman"/>
                <a:cs typeface="Times New Roman"/>
              </a:rPr>
              <a:t>)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270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p</a:t>
            </a:r>
            <a:r>
              <a:rPr sz="2100" dirty="0">
                <a:latin typeface="Times New Roman"/>
                <a:cs typeface="Times New Roman"/>
              </a:rPr>
              <a:t>(</a:t>
            </a:r>
            <a:r>
              <a:rPr sz="2100" i="1" dirty="0">
                <a:latin typeface="Times New Roman"/>
                <a:cs typeface="Times New Roman"/>
              </a:rPr>
              <a:t>n</a:t>
            </a:r>
            <a:r>
              <a:rPr sz="1800" baseline="-23148" dirty="0">
                <a:latin typeface="Times New Roman"/>
                <a:cs typeface="Times New Roman"/>
              </a:rPr>
              <a:t>1</a:t>
            </a:r>
            <a:r>
              <a:rPr sz="2100" dirty="0">
                <a:latin typeface="Times New Roman"/>
                <a:cs typeface="Times New Roman"/>
              </a:rPr>
              <a:t>)</a:t>
            </a:r>
            <a:r>
              <a:rPr sz="2100" spc="-204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p</a:t>
            </a:r>
            <a:r>
              <a:rPr sz="2100" dirty="0">
                <a:latin typeface="Times New Roman"/>
                <a:cs typeface="Times New Roman"/>
              </a:rPr>
              <a:t>(</a:t>
            </a:r>
            <a:r>
              <a:rPr sz="2100" i="1" dirty="0">
                <a:latin typeface="Times New Roman"/>
                <a:cs typeface="Times New Roman"/>
              </a:rPr>
              <a:t>n</a:t>
            </a:r>
            <a:r>
              <a:rPr sz="1800" baseline="-23148" dirty="0">
                <a:latin typeface="Times New Roman"/>
                <a:cs typeface="Times New Roman"/>
              </a:rPr>
              <a:t>2</a:t>
            </a:r>
            <a:r>
              <a:rPr sz="1800" spc="-112" baseline="-23148" dirty="0">
                <a:latin typeface="Times New Roman"/>
                <a:cs typeface="Times New Roman"/>
              </a:rPr>
              <a:t> </a:t>
            </a:r>
            <a:r>
              <a:rPr sz="2100" spc="90" dirty="0">
                <a:latin typeface="Times New Roman"/>
                <a:cs typeface="Times New Roman"/>
              </a:rPr>
              <a:t>)</a:t>
            </a:r>
            <a:r>
              <a:rPr sz="2100" spc="90" dirty="0">
                <a:latin typeface="Symbol"/>
                <a:cs typeface="Symbol"/>
              </a:rPr>
              <a:t></a:t>
            </a:r>
            <a:r>
              <a:rPr sz="2100" spc="90" dirty="0">
                <a:latin typeface="Microsoft Sans Serif"/>
                <a:cs typeface="Microsoft Sans Serif"/>
              </a:rPr>
              <a:t></a:t>
            </a:r>
            <a:r>
              <a:rPr sz="2100" spc="90" dirty="0">
                <a:latin typeface="Symbol"/>
                <a:cs typeface="Symbol"/>
              </a:rPr>
              <a:t></a:t>
            </a:r>
            <a:r>
              <a:rPr sz="2100" spc="40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p</a:t>
            </a:r>
            <a:r>
              <a:rPr sz="2100" dirty="0">
                <a:latin typeface="Times New Roman"/>
                <a:cs typeface="Times New Roman"/>
              </a:rPr>
              <a:t>(</a:t>
            </a:r>
            <a:r>
              <a:rPr sz="2100" i="1" dirty="0">
                <a:latin typeface="Times New Roman"/>
                <a:cs typeface="Times New Roman"/>
              </a:rPr>
              <a:t>n</a:t>
            </a:r>
            <a:r>
              <a:rPr sz="1800" i="1" baseline="-23148" dirty="0">
                <a:latin typeface="Times New Roman"/>
                <a:cs typeface="Times New Roman"/>
              </a:rPr>
              <a:t>N</a:t>
            </a:r>
            <a:r>
              <a:rPr sz="1800" i="1" spc="120" baseline="-23148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86138" y="2682872"/>
            <a:ext cx="772795" cy="0"/>
          </a:xfrm>
          <a:custGeom>
            <a:avLst/>
            <a:gdLst/>
            <a:ahLst/>
            <a:cxnLst/>
            <a:rect l="l" t="t" r="r" b="b"/>
            <a:pathLst>
              <a:path w="772795">
                <a:moveTo>
                  <a:pt x="0" y="0"/>
                </a:moveTo>
                <a:lnTo>
                  <a:pt x="772535" y="0"/>
                </a:lnTo>
              </a:path>
            </a:pathLst>
          </a:custGeom>
          <a:ln w="110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47174" y="2682872"/>
            <a:ext cx="326390" cy="0"/>
          </a:xfrm>
          <a:custGeom>
            <a:avLst/>
            <a:gdLst/>
            <a:ahLst/>
            <a:cxnLst/>
            <a:rect l="l" t="t" r="r" b="b"/>
            <a:pathLst>
              <a:path w="326389">
                <a:moveTo>
                  <a:pt x="0" y="0"/>
                </a:moveTo>
                <a:lnTo>
                  <a:pt x="326094" y="0"/>
                </a:lnTo>
              </a:path>
            </a:pathLst>
          </a:custGeom>
          <a:ln w="110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28300" y="2337143"/>
            <a:ext cx="0" cy="691515"/>
          </a:xfrm>
          <a:custGeom>
            <a:avLst/>
            <a:gdLst/>
            <a:ahLst/>
            <a:cxnLst/>
            <a:rect l="l" t="t" r="r" b="b"/>
            <a:pathLst>
              <a:path h="691514">
                <a:moveTo>
                  <a:pt x="0" y="0"/>
                </a:moveTo>
                <a:lnTo>
                  <a:pt x="0" y="691437"/>
                </a:lnTo>
              </a:path>
            </a:pathLst>
          </a:custGeom>
          <a:ln w="112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00079" y="2337143"/>
            <a:ext cx="0" cy="691515"/>
          </a:xfrm>
          <a:custGeom>
            <a:avLst/>
            <a:gdLst/>
            <a:ahLst/>
            <a:cxnLst/>
            <a:rect l="l" t="t" r="r" b="b"/>
            <a:pathLst>
              <a:path h="691514">
                <a:moveTo>
                  <a:pt x="0" y="0"/>
                </a:moveTo>
                <a:lnTo>
                  <a:pt x="0" y="691437"/>
                </a:lnTo>
              </a:path>
            </a:pathLst>
          </a:custGeom>
          <a:ln w="112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595744" y="2082346"/>
            <a:ext cx="291465" cy="100203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15"/>
              </a:spcBef>
            </a:pPr>
            <a:r>
              <a:rPr sz="1200" dirty="0">
                <a:latin typeface="Times New Roman"/>
                <a:cs typeface="Times New Roman"/>
              </a:rPr>
              <a:t>2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3150" spc="-89" baseline="-21164" dirty="0">
                <a:latin typeface="Symbol"/>
                <a:cs typeface="Symbol"/>
              </a:rPr>
              <a:t></a:t>
            </a:r>
            <a:endParaRPr sz="3150" baseline="-21164">
              <a:latin typeface="Symbol"/>
              <a:cs typeface="Symbol"/>
            </a:endParaRPr>
          </a:p>
          <a:p>
            <a:pPr marL="148590">
              <a:lnSpc>
                <a:spcPts val="2265"/>
              </a:lnSpc>
              <a:spcBef>
                <a:spcPts val="320"/>
              </a:spcBef>
            </a:pPr>
            <a:r>
              <a:rPr sz="2100" spc="-50" dirty="0">
                <a:latin typeface="Symbol"/>
                <a:cs typeface="Symbol"/>
              </a:rPr>
              <a:t></a:t>
            </a:r>
            <a:endParaRPr sz="2100">
              <a:latin typeface="Symbol"/>
              <a:cs typeface="Symbol"/>
            </a:endParaRPr>
          </a:p>
          <a:p>
            <a:pPr marL="148590">
              <a:lnSpc>
                <a:spcPts val="2265"/>
              </a:lnSpc>
            </a:pPr>
            <a:r>
              <a:rPr sz="2100" spc="-420" dirty="0">
                <a:latin typeface="Symbol"/>
                <a:cs typeface="Symbol"/>
              </a:rPr>
              <a:t></a:t>
            </a:r>
            <a:r>
              <a:rPr sz="3150" spc="-630" baseline="-13227" dirty="0">
                <a:latin typeface="Symbol"/>
                <a:cs typeface="Symbol"/>
              </a:rPr>
              <a:t></a:t>
            </a:r>
            <a:endParaRPr sz="3150" baseline="-13227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56715" y="2310306"/>
            <a:ext cx="27813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i="1" spc="-25" dirty="0">
                <a:latin typeface="Times New Roman"/>
                <a:cs typeface="Times New Roman"/>
              </a:rPr>
              <a:t>L</a:t>
            </a:r>
            <a:r>
              <a:rPr sz="1200" spc="-25" dirty="0">
                <a:latin typeface="Symbol"/>
                <a:cs typeface="Symbol"/>
              </a:rPr>
              <a:t></a:t>
            </a:r>
            <a:r>
              <a:rPr sz="1200" spc="-2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29901" y="2286347"/>
            <a:ext cx="1768475" cy="76200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495"/>
              </a:spcBef>
            </a:pPr>
            <a:r>
              <a:rPr sz="2100" i="1" dirty="0">
                <a:latin typeface="Times New Roman"/>
                <a:cs typeface="Times New Roman"/>
              </a:rPr>
              <a:t>y</a:t>
            </a:r>
            <a:r>
              <a:rPr sz="1800" i="1" baseline="-23148" dirty="0">
                <a:latin typeface="Times New Roman"/>
                <a:cs typeface="Times New Roman"/>
              </a:rPr>
              <a:t>k</a:t>
            </a:r>
            <a:r>
              <a:rPr sz="1800" i="1" spc="652" baseline="-23148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</a:t>
            </a:r>
            <a:r>
              <a:rPr sz="2100" spc="-175" dirty="0">
                <a:latin typeface="Times New Roman"/>
                <a:cs typeface="Times New Roman"/>
              </a:rPr>
              <a:t> </a:t>
            </a:r>
            <a:r>
              <a:rPr sz="4725" baseline="-8818" dirty="0">
                <a:latin typeface="Symbol"/>
                <a:cs typeface="Symbol"/>
              </a:rPr>
              <a:t></a:t>
            </a:r>
            <a:r>
              <a:rPr sz="2100" i="1" dirty="0">
                <a:latin typeface="Times New Roman"/>
                <a:cs typeface="Times New Roman"/>
              </a:rPr>
              <a:t>h</a:t>
            </a:r>
            <a:r>
              <a:rPr sz="1800" i="1" baseline="-23148" dirty="0">
                <a:latin typeface="Times New Roman"/>
                <a:cs typeface="Times New Roman"/>
              </a:rPr>
              <a:t>l</a:t>
            </a:r>
            <a:r>
              <a:rPr sz="1800" i="1" spc="67" baseline="-23148" dirty="0">
                <a:latin typeface="Times New Roman"/>
                <a:cs typeface="Times New Roman"/>
              </a:rPr>
              <a:t> </a:t>
            </a:r>
            <a:r>
              <a:rPr sz="2100" spc="65" dirty="0">
                <a:latin typeface="Times New Roman"/>
                <a:cs typeface="Times New Roman"/>
              </a:rPr>
              <a:t>(</a:t>
            </a:r>
            <a:r>
              <a:rPr sz="2100" i="1" spc="65" dirty="0">
                <a:latin typeface="Times New Roman"/>
                <a:cs typeface="Times New Roman"/>
              </a:rPr>
              <a:t>k</a:t>
            </a:r>
            <a:r>
              <a:rPr sz="2100" spc="65" dirty="0">
                <a:latin typeface="Times New Roman"/>
                <a:cs typeface="Times New Roman"/>
              </a:rPr>
              <a:t>)</a:t>
            </a:r>
            <a:r>
              <a:rPr sz="2100" i="1" spc="65" dirty="0">
                <a:latin typeface="Times New Roman"/>
                <a:cs typeface="Times New Roman"/>
              </a:rPr>
              <a:t>x</a:t>
            </a:r>
            <a:r>
              <a:rPr sz="1800" i="1" spc="97" baseline="-23148" dirty="0">
                <a:latin typeface="Times New Roman"/>
                <a:cs typeface="Times New Roman"/>
              </a:rPr>
              <a:t>k</a:t>
            </a:r>
            <a:r>
              <a:rPr sz="1800" i="1" spc="-209" baseline="-23148" dirty="0">
                <a:latin typeface="Times New Roman"/>
                <a:cs typeface="Times New Roman"/>
              </a:rPr>
              <a:t> </a:t>
            </a:r>
            <a:r>
              <a:rPr sz="1800" spc="-37" baseline="-23148" dirty="0">
                <a:latin typeface="Symbol"/>
                <a:cs typeface="Symbol"/>
              </a:rPr>
              <a:t></a:t>
            </a:r>
            <a:r>
              <a:rPr sz="1800" i="1" spc="-37" baseline="-23148" dirty="0">
                <a:latin typeface="Times New Roman"/>
                <a:cs typeface="Times New Roman"/>
              </a:rPr>
              <a:t>l</a:t>
            </a:r>
            <a:endParaRPr sz="1800" baseline="-23148">
              <a:latin typeface="Times New Roman"/>
              <a:cs typeface="Times New Roman"/>
            </a:endParaRPr>
          </a:p>
          <a:p>
            <a:pPr marL="540385">
              <a:lnSpc>
                <a:spcPct val="100000"/>
              </a:lnSpc>
              <a:spcBef>
                <a:spcPts val="180"/>
              </a:spcBef>
            </a:pPr>
            <a:r>
              <a:rPr sz="1200" i="1" dirty="0">
                <a:latin typeface="Times New Roman"/>
                <a:cs typeface="Times New Roman"/>
              </a:rPr>
              <a:t>l</a:t>
            </a:r>
            <a:r>
              <a:rPr sz="1200" i="1" spc="-17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Symbol"/>
                <a:cs typeface="Symbol"/>
              </a:rPr>
              <a:t></a:t>
            </a:r>
            <a:r>
              <a:rPr sz="1200" spc="-25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07536" y="2483173"/>
            <a:ext cx="180975" cy="601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265"/>
              </a:lnSpc>
              <a:spcBef>
                <a:spcPts val="100"/>
              </a:spcBef>
            </a:pPr>
            <a:r>
              <a:rPr sz="2100" spc="-50" dirty="0">
                <a:latin typeface="Symbol"/>
                <a:cs typeface="Symbol"/>
              </a:rPr>
              <a:t></a:t>
            </a:r>
            <a:endParaRPr sz="2100">
              <a:latin typeface="Symbol"/>
              <a:cs typeface="Symbol"/>
            </a:endParaRPr>
          </a:p>
          <a:p>
            <a:pPr marL="38100">
              <a:lnSpc>
                <a:spcPts val="2265"/>
              </a:lnSpc>
            </a:pPr>
            <a:r>
              <a:rPr sz="2100" spc="-420" dirty="0">
                <a:latin typeface="Symbol"/>
                <a:cs typeface="Symbol"/>
              </a:rPr>
              <a:t></a:t>
            </a:r>
            <a:r>
              <a:rPr sz="3150" spc="-630" baseline="-13227" dirty="0">
                <a:latin typeface="Symbol"/>
                <a:cs typeface="Symbol"/>
              </a:rPr>
              <a:t></a:t>
            </a:r>
            <a:endParaRPr sz="3150" baseline="-13227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32936" y="2227559"/>
            <a:ext cx="1301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0" dirty="0">
                <a:latin typeface="Symbol"/>
                <a:cs typeface="Symbol"/>
              </a:rPr>
              <a:t>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62797" y="2470068"/>
            <a:ext cx="17526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0" dirty="0">
                <a:latin typeface="Symbol"/>
                <a:cs typeface="Symbol"/>
              </a:rPr>
              <a:t>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93004" y="2306632"/>
            <a:ext cx="13144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i="1" spc="-50" dirty="0">
                <a:latin typeface="Times New Roman"/>
                <a:cs typeface="Times New Roman"/>
              </a:rPr>
              <a:t>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86116" y="2666497"/>
            <a:ext cx="13144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i="1" spc="-50" dirty="0">
                <a:latin typeface="Times New Roman"/>
                <a:cs typeface="Times New Roman"/>
              </a:rPr>
              <a:t>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44145" y="2670170"/>
            <a:ext cx="10541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-50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95257" y="2719922"/>
            <a:ext cx="10541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-50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40540" y="2470068"/>
            <a:ext cx="6750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2445" algn="l"/>
              </a:tabLst>
            </a:pPr>
            <a:r>
              <a:rPr sz="2100" spc="-25" dirty="0">
                <a:latin typeface="Times New Roman"/>
                <a:cs typeface="Times New Roman"/>
              </a:rPr>
              <a:t>exp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spc="-50" dirty="0">
                <a:latin typeface="Symbol"/>
                <a:cs typeface="Symbol"/>
              </a:rPr>
              <a:t>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31230" y="2301930"/>
            <a:ext cx="16192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0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93678" y="2301930"/>
            <a:ext cx="16192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0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62464" y="2568019"/>
            <a:ext cx="1207770" cy="537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ts val="2880"/>
              </a:lnSpc>
              <a:spcBef>
                <a:spcPts val="110"/>
              </a:spcBef>
              <a:tabLst>
                <a:tab pos="560070" algn="l"/>
                <a:tab pos="832485" algn="l"/>
              </a:tabLst>
            </a:pPr>
            <a:r>
              <a:rPr sz="3350" spc="-25" dirty="0">
                <a:latin typeface="Symbol"/>
                <a:cs typeface="Symbol"/>
              </a:rPr>
              <a:t></a:t>
            </a:r>
            <a:r>
              <a:rPr sz="2200" spc="-25" dirty="0">
                <a:latin typeface="Symbol"/>
                <a:cs typeface="Symbol"/>
              </a:rPr>
              <a:t>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3350" spc="-465" dirty="0">
                <a:latin typeface="Symbol"/>
                <a:cs typeface="Symbol"/>
              </a:rPr>
              <a:t></a:t>
            </a:r>
            <a:r>
              <a:rPr sz="3350" dirty="0">
                <a:latin typeface="Times New Roman"/>
                <a:cs typeface="Times New Roman"/>
              </a:rPr>
              <a:t>	</a:t>
            </a:r>
            <a:r>
              <a:rPr sz="4725" baseline="27336" dirty="0">
                <a:latin typeface="Symbol"/>
                <a:cs typeface="Symbol"/>
              </a:rPr>
              <a:t></a:t>
            </a:r>
            <a:endParaRPr sz="4725" baseline="27336">
              <a:latin typeface="Symbol"/>
              <a:cs typeface="Symbol"/>
            </a:endParaRPr>
          </a:p>
          <a:p>
            <a:pPr marR="69850" algn="r">
              <a:lnSpc>
                <a:spcPts val="705"/>
              </a:lnSpc>
            </a:pPr>
            <a:r>
              <a:rPr sz="1200" i="1" dirty="0">
                <a:latin typeface="Times New Roman"/>
                <a:cs typeface="Times New Roman"/>
              </a:rPr>
              <a:t>k</a:t>
            </a:r>
            <a:r>
              <a:rPr sz="1200" i="1" spc="-14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Symbol"/>
                <a:cs typeface="Symbol"/>
              </a:rPr>
              <a:t></a:t>
            </a:r>
            <a:r>
              <a:rPr sz="1200" spc="-2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31799" y="2663550"/>
            <a:ext cx="189865" cy="363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200" spc="-50" dirty="0">
                <a:latin typeface="Symbol"/>
                <a:cs typeface="Symbol"/>
              </a:rPr>
              <a:t></a:t>
            </a:r>
            <a:endParaRPr sz="2200">
              <a:latin typeface="Symbol"/>
              <a:cs typeface="Symbo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479800" y="3252787"/>
            <a:ext cx="4513580" cy="925830"/>
            <a:chOff x="3479800" y="3252787"/>
            <a:chExt cx="4513580" cy="925830"/>
          </a:xfrm>
        </p:grpSpPr>
        <p:sp>
          <p:nvSpPr>
            <p:cNvPr id="31" name="object 31"/>
            <p:cNvSpPr/>
            <p:nvPr/>
          </p:nvSpPr>
          <p:spPr>
            <a:xfrm>
              <a:off x="3479800" y="3252787"/>
              <a:ext cx="4513580" cy="925830"/>
            </a:xfrm>
            <a:custGeom>
              <a:avLst/>
              <a:gdLst/>
              <a:ahLst/>
              <a:cxnLst/>
              <a:rect l="l" t="t" r="r" b="b"/>
              <a:pathLst>
                <a:path w="4513580" h="925829">
                  <a:moveTo>
                    <a:pt x="4513326" y="0"/>
                  </a:moveTo>
                  <a:lnTo>
                    <a:pt x="0" y="0"/>
                  </a:lnTo>
                  <a:lnTo>
                    <a:pt x="0" y="925512"/>
                  </a:lnTo>
                  <a:lnTo>
                    <a:pt x="4513326" y="925512"/>
                  </a:lnTo>
                  <a:lnTo>
                    <a:pt x="4513326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30303" y="3373717"/>
              <a:ext cx="3971290" cy="691515"/>
            </a:xfrm>
            <a:custGeom>
              <a:avLst/>
              <a:gdLst/>
              <a:ahLst/>
              <a:cxnLst/>
              <a:rect l="l" t="t" r="r" b="b"/>
              <a:pathLst>
                <a:path w="3971290" h="691514">
                  <a:moveTo>
                    <a:pt x="0" y="345729"/>
                  </a:moveTo>
                  <a:lnTo>
                    <a:pt x="771289" y="345729"/>
                  </a:lnTo>
                </a:path>
                <a:path w="3971290" h="691514">
                  <a:moveTo>
                    <a:pt x="1505657" y="345729"/>
                  </a:moveTo>
                  <a:lnTo>
                    <a:pt x="1831628" y="345729"/>
                  </a:lnTo>
                </a:path>
                <a:path w="3971290" h="691514">
                  <a:moveTo>
                    <a:pt x="2202071" y="0"/>
                  </a:moveTo>
                  <a:lnTo>
                    <a:pt x="2202071" y="691437"/>
                  </a:lnTo>
                </a:path>
                <a:path w="3971290" h="691514">
                  <a:moveTo>
                    <a:pt x="3971096" y="0"/>
                  </a:moveTo>
                  <a:lnTo>
                    <a:pt x="3971096" y="691437"/>
                  </a:lnTo>
                </a:path>
              </a:pathLst>
            </a:custGeom>
            <a:ln w="111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519943" y="3506642"/>
            <a:ext cx="16256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100" spc="-50" dirty="0">
                <a:latin typeface="Symbol"/>
                <a:cs typeface="Symbol"/>
              </a:rPr>
              <a:t>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427891" y="3684210"/>
            <a:ext cx="23495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200" i="1" dirty="0">
                <a:latin typeface="Times New Roman"/>
                <a:cs typeface="Times New Roman"/>
              </a:rPr>
              <a:t>k</a:t>
            </a:r>
            <a:r>
              <a:rPr sz="1200" i="1" spc="-14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Symbol"/>
                <a:cs typeface="Symbol"/>
              </a:rPr>
              <a:t></a:t>
            </a:r>
            <a:r>
              <a:rPr sz="1200" i="1" spc="-25" dirty="0">
                <a:latin typeface="Times New Roman"/>
                <a:cs typeface="Times New Roman"/>
              </a:rPr>
              <a:t>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05284" y="3439598"/>
            <a:ext cx="1336040" cy="50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502284" algn="l"/>
                <a:tab pos="842644" algn="l"/>
              </a:tabLst>
            </a:pPr>
            <a:r>
              <a:rPr sz="3150" spc="-50" dirty="0">
                <a:latin typeface="Symbol"/>
                <a:cs typeface="Symbol"/>
              </a:rPr>
              <a:t></a:t>
            </a:r>
            <a:r>
              <a:rPr sz="3150" dirty="0">
                <a:latin typeface="Times New Roman"/>
                <a:cs typeface="Times New Roman"/>
              </a:rPr>
              <a:t>	</a:t>
            </a:r>
            <a:r>
              <a:rPr sz="1200" i="1" spc="-50" dirty="0">
                <a:latin typeface="Times New Roman"/>
                <a:cs typeface="Times New Roman"/>
              </a:rPr>
              <a:t>k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3150" dirty="0">
                <a:latin typeface="Symbol"/>
                <a:cs typeface="Symbol"/>
              </a:rPr>
              <a:t></a:t>
            </a:r>
            <a:r>
              <a:rPr sz="3150" spc="390" dirty="0">
                <a:latin typeface="Times New Roman"/>
                <a:cs typeface="Times New Roman"/>
              </a:rPr>
              <a:t> </a:t>
            </a:r>
            <a:r>
              <a:rPr sz="1200" i="1" spc="-50" dirty="0">
                <a:latin typeface="Times New Roman"/>
                <a:cs typeface="Times New Roman"/>
              </a:rPr>
              <a:t>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709584" y="3118920"/>
            <a:ext cx="279400" cy="106743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15"/>
              </a:spcBef>
            </a:pPr>
            <a:r>
              <a:rPr sz="1200" dirty="0">
                <a:latin typeface="Times New Roman"/>
                <a:cs typeface="Times New Roman"/>
              </a:rPr>
              <a:t>2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3150" spc="-89" baseline="-21164" dirty="0">
                <a:latin typeface="Symbol"/>
                <a:cs typeface="Symbol"/>
              </a:rPr>
              <a:t></a:t>
            </a:r>
            <a:endParaRPr sz="3150" baseline="-21164">
              <a:latin typeface="Symbol"/>
              <a:cs typeface="Symbol"/>
            </a:endParaRPr>
          </a:p>
          <a:p>
            <a:pPr marL="135890">
              <a:lnSpc>
                <a:spcPct val="100000"/>
              </a:lnSpc>
              <a:spcBef>
                <a:spcPts val="320"/>
              </a:spcBef>
            </a:pPr>
            <a:r>
              <a:rPr sz="2100" spc="-50" dirty="0">
                <a:latin typeface="Symbol"/>
                <a:cs typeface="Symbol"/>
              </a:rPr>
              <a:t></a:t>
            </a:r>
            <a:endParaRPr sz="2100">
              <a:latin typeface="Symbol"/>
              <a:cs typeface="Symbol"/>
            </a:endParaRPr>
          </a:p>
          <a:p>
            <a:pPr marL="135890">
              <a:lnSpc>
                <a:spcPct val="100000"/>
              </a:lnSpc>
              <a:spcBef>
                <a:spcPts val="5"/>
              </a:spcBef>
            </a:pPr>
            <a:r>
              <a:rPr sz="2100" spc="-50" dirty="0">
                <a:latin typeface="Symbol"/>
                <a:cs typeface="Symbol"/>
              </a:rPr>
              <a:t>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690476" y="3346880"/>
            <a:ext cx="104711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782320" algn="l"/>
              </a:tabLst>
            </a:pPr>
            <a:r>
              <a:rPr sz="1200" i="1" spc="-50" dirty="0">
                <a:latin typeface="Times New Roman"/>
                <a:cs typeface="Times New Roman"/>
              </a:rPr>
              <a:t>N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-25" dirty="0">
                <a:latin typeface="Times New Roman"/>
                <a:cs typeface="Times New Roman"/>
              </a:rPr>
              <a:t>L</a:t>
            </a:r>
            <a:r>
              <a:rPr sz="1200" spc="-25" dirty="0">
                <a:latin typeface="Symbol"/>
                <a:cs typeface="Symbol"/>
              </a:rPr>
              <a:t></a:t>
            </a:r>
            <a:r>
              <a:rPr sz="1200" spc="-2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632043" y="3872786"/>
            <a:ext cx="108458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840740" algn="l"/>
              </a:tabLst>
            </a:pPr>
            <a:r>
              <a:rPr sz="1200" i="1" dirty="0">
                <a:latin typeface="Times New Roman"/>
                <a:cs typeface="Times New Roman"/>
              </a:rPr>
              <a:t>k</a:t>
            </a:r>
            <a:r>
              <a:rPr sz="1200" i="1" spc="-15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Symbol"/>
                <a:cs typeface="Symbol"/>
              </a:rPr>
              <a:t></a:t>
            </a:r>
            <a:r>
              <a:rPr sz="1200" spc="-35" dirty="0">
                <a:latin typeface="Times New Roman"/>
                <a:cs typeface="Times New Roman"/>
              </a:rPr>
              <a:t>1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i="1" dirty="0">
                <a:latin typeface="Times New Roman"/>
                <a:cs typeface="Times New Roman"/>
              </a:rPr>
              <a:t>l</a:t>
            </a:r>
            <a:r>
              <a:rPr sz="1200" i="1" spc="-17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Symbol"/>
                <a:cs typeface="Symbol"/>
              </a:rPr>
              <a:t></a:t>
            </a:r>
            <a:r>
              <a:rPr sz="1200" spc="-25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445789" y="3706744"/>
            <a:ext cx="9271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200" spc="-50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984838" y="3506642"/>
            <a:ext cx="145796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75590" algn="l"/>
                <a:tab pos="780415" algn="l"/>
              </a:tabLst>
            </a:pPr>
            <a:r>
              <a:rPr sz="2100" i="1" spc="-50" dirty="0">
                <a:latin typeface="Times New Roman"/>
                <a:cs typeface="Times New Roman"/>
              </a:rPr>
              <a:t>y</a:t>
            </a:r>
            <a:r>
              <a:rPr sz="2100" i="1" dirty="0">
                <a:latin typeface="Times New Roman"/>
                <a:cs typeface="Times New Roman"/>
              </a:rPr>
              <a:t>	</a:t>
            </a:r>
            <a:r>
              <a:rPr sz="2100" spc="-50" dirty="0">
                <a:latin typeface="Symbol"/>
                <a:cs typeface="Symbol"/>
              </a:rPr>
              <a:t>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i="1" dirty="0">
                <a:latin typeface="Times New Roman"/>
                <a:cs typeface="Times New Roman"/>
              </a:rPr>
              <a:t>h </a:t>
            </a:r>
            <a:r>
              <a:rPr sz="2100" spc="65" dirty="0">
                <a:latin typeface="Times New Roman"/>
                <a:cs typeface="Times New Roman"/>
              </a:rPr>
              <a:t>(</a:t>
            </a:r>
            <a:r>
              <a:rPr sz="2100" i="1" spc="65" dirty="0">
                <a:latin typeface="Times New Roman"/>
                <a:cs typeface="Times New Roman"/>
              </a:rPr>
              <a:t>k</a:t>
            </a:r>
            <a:r>
              <a:rPr sz="2100" spc="65" dirty="0">
                <a:latin typeface="Times New Roman"/>
                <a:cs typeface="Times New Roman"/>
              </a:rPr>
              <a:t>)</a:t>
            </a:r>
            <a:r>
              <a:rPr sz="2100" i="1" spc="65" dirty="0">
                <a:latin typeface="Times New Roman"/>
                <a:cs typeface="Times New Roman"/>
              </a:rPr>
              <a:t>x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332852" y="3338504"/>
            <a:ext cx="14922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100" spc="-50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517416" y="3264134"/>
            <a:ext cx="712470" cy="856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7195">
              <a:lnSpc>
                <a:spcPts val="2215"/>
              </a:lnSpc>
              <a:spcBef>
                <a:spcPts val="100"/>
              </a:spcBef>
            </a:pPr>
            <a:r>
              <a:rPr sz="2100" spc="-50" dirty="0">
                <a:latin typeface="Symbol"/>
                <a:cs typeface="Symbol"/>
              </a:rPr>
              <a:t></a:t>
            </a:r>
            <a:endParaRPr sz="2100">
              <a:latin typeface="Symbol"/>
              <a:cs typeface="Symbol"/>
            </a:endParaRPr>
          </a:p>
          <a:p>
            <a:pPr marL="25400">
              <a:lnSpc>
                <a:spcPts val="2014"/>
              </a:lnSpc>
            </a:pPr>
            <a:r>
              <a:rPr sz="2100" spc="-10" dirty="0">
                <a:latin typeface="Times New Roman"/>
                <a:cs typeface="Times New Roman"/>
              </a:rPr>
              <a:t>exp</a:t>
            </a:r>
            <a:r>
              <a:rPr sz="3150" spc="-15" baseline="-2645" dirty="0">
                <a:latin typeface="Symbol"/>
                <a:cs typeface="Symbol"/>
              </a:rPr>
              <a:t></a:t>
            </a:r>
            <a:r>
              <a:rPr sz="2100" spc="-10" dirty="0">
                <a:latin typeface="Symbol"/>
                <a:cs typeface="Symbol"/>
              </a:rPr>
              <a:t></a:t>
            </a:r>
            <a:endParaRPr sz="2100">
              <a:latin typeface="Symbol"/>
              <a:cs typeface="Symbol"/>
            </a:endParaRPr>
          </a:p>
          <a:p>
            <a:pPr marL="417195">
              <a:lnSpc>
                <a:spcPts val="2320"/>
              </a:lnSpc>
            </a:pPr>
            <a:r>
              <a:rPr sz="2100" spc="-420" dirty="0">
                <a:latin typeface="Symbol"/>
                <a:cs typeface="Symbol"/>
              </a:rPr>
              <a:t></a:t>
            </a:r>
            <a:r>
              <a:rPr sz="3150" spc="-630" baseline="-13227" dirty="0">
                <a:latin typeface="Symbol"/>
                <a:cs typeface="Symbol"/>
              </a:rPr>
              <a:t></a:t>
            </a:r>
            <a:endParaRPr sz="3150" baseline="-13227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233282" y="3700090"/>
            <a:ext cx="177165" cy="363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2200" spc="-50" dirty="0">
                <a:latin typeface="Symbol"/>
                <a:cs typeface="Symbol"/>
              </a:rPr>
              <a:t>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719347" y="3338504"/>
            <a:ext cx="767080" cy="803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" algn="ctr">
              <a:lnSpc>
                <a:spcPts val="2315"/>
              </a:lnSpc>
              <a:spcBef>
                <a:spcPts val="100"/>
              </a:spcBef>
            </a:pPr>
            <a:r>
              <a:rPr sz="2100" spc="-50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  <a:p>
            <a:pPr marR="5080" algn="ctr">
              <a:lnSpc>
                <a:spcPts val="3815"/>
              </a:lnSpc>
            </a:pPr>
            <a:r>
              <a:rPr sz="3350" spc="-120" dirty="0">
                <a:latin typeface="Symbol"/>
                <a:cs typeface="Symbol"/>
              </a:rPr>
              <a:t></a:t>
            </a:r>
            <a:r>
              <a:rPr sz="2200" spc="-120" dirty="0">
                <a:latin typeface="Symbol"/>
                <a:cs typeface="Symbol"/>
              </a:rPr>
              <a:t></a:t>
            </a:r>
            <a:r>
              <a:rPr sz="1800" spc="-179" baseline="43981" dirty="0">
                <a:latin typeface="Times New Roman"/>
                <a:cs typeface="Times New Roman"/>
              </a:rPr>
              <a:t>2</a:t>
            </a:r>
            <a:r>
              <a:rPr sz="1800" spc="22" baseline="43981" dirty="0">
                <a:latin typeface="Times New Roman"/>
                <a:cs typeface="Times New Roman"/>
              </a:rPr>
              <a:t> </a:t>
            </a:r>
            <a:r>
              <a:rPr sz="3350" spc="-55" dirty="0">
                <a:latin typeface="Symbol"/>
                <a:cs typeface="Symbol"/>
              </a:rPr>
              <a:t></a:t>
            </a:r>
            <a:r>
              <a:rPr sz="1800" i="1" spc="-82" baseline="62500" dirty="0">
                <a:latin typeface="Times New Roman"/>
                <a:cs typeface="Times New Roman"/>
              </a:rPr>
              <a:t>N</a:t>
            </a:r>
            <a:endParaRPr sz="1800" baseline="625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01116" y="4323969"/>
            <a:ext cx="2729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Maximum</a:t>
            </a:r>
            <a:r>
              <a:rPr sz="20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Likelihood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58316" y="4685157"/>
            <a:ext cx="731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20" dirty="0">
                <a:latin typeface="Times New Roman"/>
                <a:cs typeface="Times New Roman"/>
              </a:rPr>
              <a:t>Find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529680" y="4685157"/>
            <a:ext cx="1325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maximize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58316" y="5343601"/>
            <a:ext cx="25190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Equivalent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to: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minimize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102528" y="4591053"/>
            <a:ext cx="2152650" cy="3867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350" b="1" spc="55" dirty="0">
                <a:latin typeface="Times New Roman"/>
                <a:cs typeface="Times New Roman"/>
              </a:rPr>
              <a:t>x</a:t>
            </a:r>
            <a:r>
              <a:rPr sz="2350" b="1" spc="-85" dirty="0">
                <a:latin typeface="Times New Roman"/>
                <a:cs typeface="Times New Roman"/>
              </a:rPr>
              <a:t> </a:t>
            </a:r>
            <a:r>
              <a:rPr sz="2350" spc="105" dirty="0">
                <a:latin typeface="Symbol"/>
                <a:cs typeface="Symbol"/>
              </a:rPr>
              <a:t></a:t>
            </a:r>
            <a:r>
              <a:rPr sz="2350" spc="105" dirty="0">
                <a:latin typeface="Times New Roman"/>
                <a:cs typeface="Times New Roman"/>
              </a:rPr>
              <a:t>[</a:t>
            </a:r>
            <a:r>
              <a:rPr sz="2350" i="1" spc="105" dirty="0">
                <a:latin typeface="Times New Roman"/>
                <a:cs typeface="Times New Roman"/>
              </a:rPr>
              <a:t>x</a:t>
            </a:r>
            <a:r>
              <a:rPr sz="2025" spc="157" baseline="-24691" dirty="0">
                <a:latin typeface="Times New Roman"/>
                <a:cs typeface="Times New Roman"/>
              </a:rPr>
              <a:t>1</a:t>
            </a:r>
            <a:r>
              <a:rPr sz="2350" spc="105" dirty="0">
                <a:latin typeface="Times New Roman"/>
                <a:cs typeface="Times New Roman"/>
              </a:rPr>
              <a:t>,</a:t>
            </a:r>
            <a:r>
              <a:rPr sz="2350" spc="-200" dirty="0">
                <a:latin typeface="Times New Roman"/>
                <a:cs typeface="Times New Roman"/>
              </a:rPr>
              <a:t> </a:t>
            </a:r>
            <a:r>
              <a:rPr sz="2350" i="1" dirty="0">
                <a:latin typeface="Times New Roman"/>
                <a:cs typeface="Times New Roman"/>
              </a:rPr>
              <a:t>x</a:t>
            </a:r>
            <a:r>
              <a:rPr sz="2025" baseline="-24691" dirty="0">
                <a:latin typeface="Times New Roman"/>
                <a:cs typeface="Times New Roman"/>
              </a:rPr>
              <a:t>2</a:t>
            </a:r>
            <a:r>
              <a:rPr sz="2025" spc="-209" baseline="-24691" dirty="0">
                <a:latin typeface="Times New Roman"/>
                <a:cs typeface="Times New Roman"/>
              </a:rPr>
              <a:t> </a:t>
            </a:r>
            <a:r>
              <a:rPr sz="2350" spc="55" dirty="0">
                <a:latin typeface="Times New Roman"/>
                <a:cs typeface="Times New Roman"/>
              </a:rPr>
              <a:t>,</a:t>
            </a:r>
            <a:r>
              <a:rPr sz="2350" spc="55" dirty="0">
                <a:latin typeface="Microsoft Sans Serif"/>
                <a:cs typeface="Microsoft Sans Serif"/>
              </a:rPr>
              <a:t></a:t>
            </a:r>
            <a:r>
              <a:rPr sz="2350" spc="55" dirty="0">
                <a:latin typeface="Times New Roman"/>
                <a:cs typeface="Times New Roman"/>
              </a:rPr>
              <a:t>,</a:t>
            </a:r>
            <a:r>
              <a:rPr sz="2350" spc="-200" dirty="0">
                <a:latin typeface="Times New Roman"/>
                <a:cs typeface="Times New Roman"/>
              </a:rPr>
              <a:t> </a:t>
            </a:r>
            <a:r>
              <a:rPr sz="2350" i="1" spc="65" dirty="0">
                <a:latin typeface="Times New Roman"/>
                <a:cs typeface="Times New Roman"/>
              </a:rPr>
              <a:t>x</a:t>
            </a:r>
            <a:r>
              <a:rPr sz="2025" i="1" spc="97" baseline="-24691" dirty="0">
                <a:latin typeface="Times New Roman"/>
                <a:cs typeface="Times New Roman"/>
              </a:rPr>
              <a:t>N</a:t>
            </a:r>
            <a:r>
              <a:rPr sz="2025" i="1" spc="67" baseline="-24691" dirty="0">
                <a:latin typeface="Times New Roman"/>
                <a:cs typeface="Times New Roman"/>
              </a:rPr>
              <a:t> </a:t>
            </a:r>
            <a:r>
              <a:rPr sz="2350" spc="-50" dirty="0">
                <a:latin typeface="Times New Roman"/>
                <a:cs typeface="Times New Roman"/>
              </a:rPr>
              <a:t>]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043510" y="4591048"/>
            <a:ext cx="200723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i="1" dirty="0">
                <a:latin typeface="Times New Roman"/>
                <a:cs typeface="Times New Roman"/>
              </a:rPr>
              <a:t>p</a:t>
            </a:r>
            <a:r>
              <a:rPr sz="2100" dirty="0">
                <a:latin typeface="Times New Roman"/>
                <a:cs typeface="Times New Roman"/>
              </a:rPr>
              <a:t>(</a:t>
            </a:r>
            <a:r>
              <a:rPr sz="2100" spc="-285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y</a:t>
            </a:r>
            <a:r>
              <a:rPr sz="1800" baseline="-23148" dirty="0">
                <a:latin typeface="Times New Roman"/>
                <a:cs typeface="Times New Roman"/>
              </a:rPr>
              <a:t>1</a:t>
            </a:r>
            <a:r>
              <a:rPr sz="2100" dirty="0">
                <a:latin typeface="Times New Roman"/>
                <a:cs typeface="Times New Roman"/>
              </a:rPr>
              <a:t>,</a:t>
            </a:r>
            <a:r>
              <a:rPr sz="2100" spc="-45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y</a:t>
            </a:r>
            <a:r>
              <a:rPr sz="1800" baseline="-23148" dirty="0">
                <a:latin typeface="Times New Roman"/>
                <a:cs typeface="Times New Roman"/>
              </a:rPr>
              <a:t>2</a:t>
            </a:r>
            <a:r>
              <a:rPr sz="1800" spc="-165" baseline="-23148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,</a:t>
            </a:r>
            <a:r>
              <a:rPr sz="2100" dirty="0">
                <a:latin typeface="Microsoft Sans Serif"/>
                <a:cs typeface="Microsoft Sans Serif"/>
              </a:rPr>
              <a:t></a:t>
            </a:r>
            <a:r>
              <a:rPr sz="2100" dirty="0">
                <a:latin typeface="Times New Roman"/>
                <a:cs typeface="Times New Roman"/>
              </a:rPr>
              <a:t>,</a:t>
            </a:r>
            <a:r>
              <a:rPr sz="2100" spc="-45" dirty="0">
                <a:latin typeface="Times New Roman"/>
                <a:cs typeface="Times New Roman"/>
              </a:rPr>
              <a:t> </a:t>
            </a:r>
            <a:r>
              <a:rPr sz="2100" i="1" spc="60" dirty="0">
                <a:latin typeface="Times New Roman"/>
                <a:cs typeface="Times New Roman"/>
              </a:rPr>
              <a:t>y</a:t>
            </a:r>
            <a:r>
              <a:rPr sz="1800" i="1" spc="89" baseline="-23148" dirty="0">
                <a:latin typeface="Times New Roman"/>
                <a:cs typeface="Times New Roman"/>
              </a:rPr>
              <a:t>N</a:t>
            </a:r>
            <a:r>
              <a:rPr sz="1800" i="1" spc="660" baseline="-23148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|</a:t>
            </a:r>
            <a:r>
              <a:rPr sz="2100" spc="-105" dirty="0">
                <a:latin typeface="Times New Roman"/>
                <a:cs typeface="Times New Roman"/>
              </a:rPr>
              <a:t> </a:t>
            </a:r>
            <a:r>
              <a:rPr sz="2100" b="1" spc="-25" dirty="0">
                <a:latin typeface="Times New Roman"/>
                <a:cs typeface="Times New Roman"/>
              </a:rPr>
              <a:t>x</a:t>
            </a:r>
            <a:r>
              <a:rPr sz="2100" spc="-25" dirty="0"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514850" y="5235575"/>
            <a:ext cx="2751455" cy="838200"/>
            <a:chOff x="4514850" y="5235575"/>
            <a:chExt cx="2751455" cy="838200"/>
          </a:xfrm>
        </p:grpSpPr>
        <p:sp>
          <p:nvSpPr>
            <p:cNvPr id="52" name="object 52"/>
            <p:cNvSpPr/>
            <p:nvPr/>
          </p:nvSpPr>
          <p:spPr>
            <a:xfrm>
              <a:off x="4514850" y="5235575"/>
              <a:ext cx="2751455" cy="838200"/>
            </a:xfrm>
            <a:custGeom>
              <a:avLst/>
              <a:gdLst/>
              <a:ahLst/>
              <a:cxnLst/>
              <a:rect l="l" t="t" r="r" b="b"/>
              <a:pathLst>
                <a:path w="2751454" h="838200">
                  <a:moveTo>
                    <a:pt x="2751201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2751201" y="838200"/>
                  </a:lnTo>
                  <a:lnTo>
                    <a:pt x="2751201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308234" y="5333131"/>
              <a:ext cx="1766570" cy="683895"/>
            </a:xfrm>
            <a:custGeom>
              <a:avLst/>
              <a:gdLst/>
              <a:ahLst/>
              <a:cxnLst/>
              <a:rect l="l" t="t" r="r" b="b"/>
              <a:pathLst>
                <a:path w="1766570" h="683895">
                  <a:moveTo>
                    <a:pt x="0" y="0"/>
                  </a:moveTo>
                  <a:lnTo>
                    <a:pt x="0" y="683385"/>
                  </a:lnTo>
                </a:path>
                <a:path w="1766570" h="683895">
                  <a:moveTo>
                    <a:pt x="1766380" y="0"/>
                  </a:moveTo>
                  <a:lnTo>
                    <a:pt x="1766380" y="683385"/>
                  </a:lnTo>
                </a:path>
              </a:pathLst>
            </a:custGeom>
            <a:ln w="111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7108379" y="5231367"/>
            <a:ext cx="90805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200" spc="-50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516442" y="5306660"/>
            <a:ext cx="2569210" cy="7296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49275">
              <a:lnSpc>
                <a:spcPts val="825"/>
              </a:lnSpc>
              <a:spcBef>
                <a:spcPts val="110"/>
              </a:spcBef>
              <a:tabLst>
                <a:tab pos="1330960" algn="l"/>
              </a:tabLst>
            </a:pPr>
            <a:r>
              <a:rPr sz="1200" i="1" spc="-50" dirty="0">
                <a:latin typeface="Times New Roman"/>
                <a:cs typeface="Times New Roman"/>
              </a:rPr>
              <a:t>N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-25" dirty="0">
                <a:latin typeface="Times New Roman"/>
                <a:cs typeface="Times New Roman"/>
              </a:rPr>
              <a:t>L</a:t>
            </a:r>
            <a:r>
              <a:rPr sz="1200" spc="-25" dirty="0">
                <a:latin typeface="Symbol"/>
                <a:cs typeface="Symbol"/>
              </a:rPr>
              <a:t></a:t>
            </a:r>
            <a:r>
              <a:rPr sz="1200" spc="-2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  <a:p>
            <a:pPr marL="50800">
              <a:lnSpc>
                <a:spcPts val="3105"/>
              </a:lnSpc>
            </a:pPr>
            <a:r>
              <a:rPr sz="2050" i="1" dirty="0">
                <a:latin typeface="Times New Roman"/>
                <a:cs typeface="Times New Roman"/>
              </a:rPr>
              <a:t>J</a:t>
            </a:r>
            <a:r>
              <a:rPr sz="2050" i="1" spc="24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</a:t>
            </a:r>
            <a:r>
              <a:rPr sz="2050" spc="-45" dirty="0">
                <a:latin typeface="Times New Roman"/>
                <a:cs typeface="Times New Roman"/>
              </a:rPr>
              <a:t> </a:t>
            </a:r>
            <a:r>
              <a:rPr sz="4650" baseline="-8960" dirty="0">
                <a:latin typeface="Symbol"/>
                <a:cs typeface="Symbol"/>
              </a:rPr>
              <a:t></a:t>
            </a:r>
            <a:r>
              <a:rPr sz="4650" baseline="-8960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y</a:t>
            </a:r>
            <a:r>
              <a:rPr sz="1800" i="1" baseline="-23148" dirty="0">
                <a:latin typeface="Times New Roman"/>
                <a:cs typeface="Times New Roman"/>
              </a:rPr>
              <a:t>k</a:t>
            </a:r>
            <a:r>
              <a:rPr sz="1800" i="1" spc="569" baseline="-23148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</a:t>
            </a:r>
            <a:r>
              <a:rPr sz="2050" spc="-170" dirty="0">
                <a:latin typeface="Times New Roman"/>
                <a:cs typeface="Times New Roman"/>
              </a:rPr>
              <a:t> </a:t>
            </a:r>
            <a:r>
              <a:rPr sz="4650" spc="82" baseline="-8960" dirty="0">
                <a:latin typeface="Symbol"/>
                <a:cs typeface="Symbol"/>
              </a:rPr>
              <a:t></a:t>
            </a:r>
            <a:r>
              <a:rPr sz="2050" i="1" spc="55" dirty="0">
                <a:latin typeface="Times New Roman"/>
                <a:cs typeface="Times New Roman"/>
              </a:rPr>
              <a:t>h</a:t>
            </a:r>
            <a:r>
              <a:rPr sz="1800" i="1" spc="82" baseline="-23148" dirty="0">
                <a:latin typeface="Times New Roman"/>
                <a:cs typeface="Times New Roman"/>
              </a:rPr>
              <a:t>l</a:t>
            </a:r>
            <a:r>
              <a:rPr sz="1800" i="1" spc="22" baseline="-23148" dirty="0">
                <a:latin typeface="Times New Roman"/>
                <a:cs typeface="Times New Roman"/>
              </a:rPr>
              <a:t> </a:t>
            </a:r>
            <a:r>
              <a:rPr sz="2050" spc="80" dirty="0">
                <a:latin typeface="Times New Roman"/>
                <a:cs typeface="Times New Roman"/>
              </a:rPr>
              <a:t>(</a:t>
            </a:r>
            <a:r>
              <a:rPr sz="2050" i="1" spc="80" dirty="0">
                <a:latin typeface="Times New Roman"/>
                <a:cs typeface="Times New Roman"/>
              </a:rPr>
              <a:t>k</a:t>
            </a:r>
            <a:r>
              <a:rPr sz="2050" spc="80" dirty="0">
                <a:latin typeface="Times New Roman"/>
                <a:cs typeface="Times New Roman"/>
              </a:rPr>
              <a:t>)</a:t>
            </a:r>
            <a:r>
              <a:rPr sz="2050" i="1" spc="80" dirty="0">
                <a:latin typeface="Times New Roman"/>
                <a:cs typeface="Times New Roman"/>
              </a:rPr>
              <a:t>x</a:t>
            </a:r>
            <a:r>
              <a:rPr sz="1800" i="1" spc="120" baseline="-23148" dirty="0">
                <a:latin typeface="Times New Roman"/>
                <a:cs typeface="Times New Roman"/>
              </a:rPr>
              <a:t>k</a:t>
            </a:r>
            <a:r>
              <a:rPr sz="1800" i="1" spc="-202" baseline="-23148" dirty="0">
                <a:latin typeface="Times New Roman"/>
                <a:cs typeface="Times New Roman"/>
              </a:rPr>
              <a:t> </a:t>
            </a:r>
            <a:r>
              <a:rPr sz="1800" spc="-37" baseline="-23148" dirty="0">
                <a:latin typeface="Symbol"/>
                <a:cs typeface="Symbol"/>
              </a:rPr>
              <a:t></a:t>
            </a:r>
            <a:r>
              <a:rPr sz="1800" i="1" spc="-37" baseline="-23148" dirty="0">
                <a:latin typeface="Times New Roman"/>
                <a:cs typeface="Times New Roman"/>
              </a:rPr>
              <a:t>l</a:t>
            </a:r>
            <a:endParaRPr sz="1800" baseline="-23148">
              <a:latin typeface="Times New Roman"/>
              <a:cs typeface="Times New Roman"/>
            </a:endParaRPr>
          </a:p>
          <a:p>
            <a:pPr marL="490855">
              <a:lnSpc>
                <a:spcPct val="100000"/>
              </a:lnSpc>
              <a:spcBef>
                <a:spcPts val="160"/>
              </a:spcBef>
              <a:tabLst>
                <a:tab pos="1331595" algn="l"/>
              </a:tabLst>
            </a:pPr>
            <a:r>
              <a:rPr sz="1200" i="1" dirty="0">
                <a:latin typeface="Times New Roman"/>
                <a:cs typeface="Times New Roman"/>
              </a:rPr>
              <a:t>k</a:t>
            </a:r>
            <a:r>
              <a:rPr sz="1200" i="1" spc="-14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Symbol"/>
                <a:cs typeface="Symbol"/>
              </a:rPr>
              <a:t></a:t>
            </a:r>
            <a:r>
              <a:rPr sz="1200" spc="-25" dirty="0">
                <a:latin typeface="Times New Roman"/>
                <a:cs typeface="Times New Roman"/>
              </a:rPr>
              <a:t>1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i="1" dirty="0">
                <a:latin typeface="Times New Roman"/>
                <a:cs typeface="Times New Roman"/>
              </a:rPr>
              <a:t>l</a:t>
            </a:r>
            <a:r>
              <a:rPr sz="1200" i="1" spc="-18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Symbol"/>
                <a:cs typeface="Symbol"/>
              </a:rPr>
              <a:t></a:t>
            </a:r>
            <a:r>
              <a:rPr sz="1200" spc="-25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MLSE:</a:t>
            </a:r>
            <a:r>
              <a:rPr spc="-90" dirty="0"/>
              <a:t> </a:t>
            </a:r>
            <a:r>
              <a:rPr dirty="0"/>
              <a:t>COST</a:t>
            </a:r>
            <a:r>
              <a:rPr spc="-85" dirty="0"/>
              <a:t> </a:t>
            </a:r>
            <a:r>
              <a:rPr spc="-10" dirty="0"/>
              <a:t>FUNCTION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91"/>
            <a:ext cx="5321300" cy="66548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5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Maximum</a:t>
            </a:r>
            <a:r>
              <a:rPr sz="2000" b="1" spc="-6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Likelihood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Sequence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Estimation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225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Based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symbols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15590" y="1077980"/>
            <a:ext cx="2223770" cy="3867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350" b="1" dirty="0">
                <a:latin typeface="Times New Roman"/>
                <a:cs typeface="Times New Roman"/>
              </a:rPr>
              <a:t>y</a:t>
            </a:r>
            <a:r>
              <a:rPr sz="2350" b="1" spc="65" dirty="0">
                <a:latin typeface="Times New Roman"/>
                <a:cs typeface="Times New Roman"/>
              </a:rPr>
              <a:t> </a:t>
            </a:r>
            <a:r>
              <a:rPr sz="2350" spc="50" dirty="0">
                <a:latin typeface="Symbol"/>
                <a:cs typeface="Symbol"/>
              </a:rPr>
              <a:t></a:t>
            </a:r>
            <a:r>
              <a:rPr sz="2350" spc="-245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Times New Roman"/>
                <a:cs typeface="Times New Roman"/>
              </a:rPr>
              <a:t>[</a:t>
            </a:r>
            <a:r>
              <a:rPr sz="2350" spc="-305" dirty="0">
                <a:latin typeface="Times New Roman"/>
                <a:cs typeface="Times New Roman"/>
              </a:rPr>
              <a:t> </a:t>
            </a:r>
            <a:r>
              <a:rPr sz="2350" i="1" dirty="0">
                <a:latin typeface="Times New Roman"/>
                <a:cs typeface="Times New Roman"/>
              </a:rPr>
              <a:t>y</a:t>
            </a:r>
            <a:r>
              <a:rPr sz="2025" baseline="-24691" dirty="0">
                <a:latin typeface="Times New Roman"/>
                <a:cs typeface="Times New Roman"/>
              </a:rPr>
              <a:t>1</a:t>
            </a:r>
            <a:r>
              <a:rPr sz="2350" dirty="0">
                <a:latin typeface="Times New Roman"/>
                <a:cs typeface="Times New Roman"/>
              </a:rPr>
              <a:t>,</a:t>
            </a:r>
            <a:r>
              <a:rPr sz="2350" spc="-35" dirty="0">
                <a:latin typeface="Times New Roman"/>
                <a:cs typeface="Times New Roman"/>
              </a:rPr>
              <a:t> </a:t>
            </a:r>
            <a:r>
              <a:rPr sz="2350" i="1" dirty="0">
                <a:latin typeface="Times New Roman"/>
                <a:cs typeface="Times New Roman"/>
              </a:rPr>
              <a:t>y</a:t>
            </a:r>
            <a:r>
              <a:rPr sz="2025" baseline="-24691" dirty="0">
                <a:latin typeface="Times New Roman"/>
                <a:cs typeface="Times New Roman"/>
              </a:rPr>
              <a:t>2</a:t>
            </a:r>
            <a:r>
              <a:rPr sz="2025" spc="-165" baseline="-24691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Times New Roman"/>
                <a:cs typeface="Times New Roman"/>
              </a:rPr>
              <a:t>,</a:t>
            </a:r>
            <a:r>
              <a:rPr sz="2350" dirty="0">
                <a:latin typeface="Microsoft Sans Serif"/>
                <a:cs typeface="Microsoft Sans Serif"/>
              </a:rPr>
              <a:t></a:t>
            </a:r>
            <a:r>
              <a:rPr sz="2350" dirty="0">
                <a:latin typeface="Times New Roman"/>
                <a:cs typeface="Times New Roman"/>
              </a:rPr>
              <a:t>,</a:t>
            </a:r>
            <a:r>
              <a:rPr sz="2350" spc="-35" dirty="0">
                <a:latin typeface="Times New Roman"/>
                <a:cs typeface="Times New Roman"/>
              </a:rPr>
              <a:t> </a:t>
            </a:r>
            <a:r>
              <a:rPr sz="2350" i="1" spc="85" dirty="0">
                <a:latin typeface="Times New Roman"/>
                <a:cs typeface="Times New Roman"/>
              </a:rPr>
              <a:t>y</a:t>
            </a:r>
            <a:r>
              <a:rPr sz="2025" i="1" spc="127" baseline="-24691" dirty="0">
                <a:latin typeface="Times New Roman"/>
                <a:cs typeface="Times New Roman"/>
              </a:rPr>
              <a:t>N</a:t>
            </a:r>
            <a:r>
              <a:rPr sz="2025" i="1" spc="142" baseline="-24691" dirty="0">
                <a:latin typeface="Times New Roman"/>
                <a:cs typeface="Times New Roman"/>
              </a:rPr>
              <a:t> </a:t>
            </a:r>
            <a:r>
              <a:rPr sz="2350" spc="-50" dirty="0">
                <a:latin typeface="Times New Roman"/>
                <a:cs typeface="Times New Roman"/>
              </a:rPr>
              <a:t>]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6552" y="1515617"/>
            <a:ext cx="4810760" cy="629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impulse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response,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sequence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minimizes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following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cost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function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84002" y="1501777"/>
            <a:ext cx="215265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100" b="1" spc="175" dirty="0">
                <a:latin typeface="Times New Roman"/>
                <a:cs typeface="Times New Roman"/>
              </a:rPr>
              <a:t>x</a:t>
            </a:r>
            <a:r>
              <a:rPr sz="2100" b="1" spc="-30" dirty="0">
                <a:latin typeface="Times New Roman"/>
                <a:cs typeface="Times New Roman"/>
              </a:rPr>
              <a:t> </a:t>
            </a:r>
            <a:r>
              <a:rPr sz="2100" spc="190" dirty="0">
                <a:latin typeface="Symbol"/>
                <a:cs typeface="Symbol"/>
              </a:rPr>
              <a:t></a:t>
            </a:r>
            <a:r>
              <a:rPr sz="2100" spc="190" dirty="0">
                <a:latin typeface="Times New Roman"/>
                <a:cs typeface="Times New Roman"/>
              </a:rPr>
              <a:t>[</a:t>
            </a:r>
            <a:r>
              <a:rPr sz="2100" i="1" spc="190" dirty="0">
                <a:latin typeface="Times New Roman"/>
                <a:cs typeface="Times New Roman"/>
              </a:rPr>
              <a:t>x</a:t>
            </a:r>
            <a:r>
              <a:rPr sz="1875" spc="284" baseline="-24444" dirty="0">
                <a:latin typeface="Times New Roman"/>
                <a:cs typeface="Times New Roman"/>
              </a:rPr>
              <a:t>1</a:t>
            </a:r>
            <a:r>
              <a:rPr sz="2100" spc="190" dirty="0">
                <a:latin typeface="Times New Roman"/>
                <a:cs typeface="Times New Roman"/>
              </a:rPr>
              <a:t>,</a:t>
            </a:r>
            <a:r>
              <a:rPr sz="2100" spc="-150" dirty="0">
                <a:latin typeface="Times New Roman"/>
                <a:cs typeface="Times New Roman"/>
              </a:rPr>
              <a:t> </a:t>
            </a:r>
            <a:r>
              <a:rPr sz="2100" i="1" spc="100" dirty="0">
                <a:latin typeface="Times New Roman"/>
                <a:cs typeface="Times New Roman"/>
              </a:rPr>
              <a:t>x</a:t>
            </a:r>
            <a:r>
              <a:rPr sz="1875" spc="150" baseline="-24444" dirty="0">
                <a:latin typeface="Times New Roman"/>
                <a:cs typeface="Times New Roman"/>
              </a:rPr>
              <a:t>2</a:t>
            </a:r>
            <a:r>
              <a:rPr sz="1875" spc="-179" baseline="-24444" dirty="0">
                <a:latin typeface="Times New Roman"/>
                <a:cs typeface="Times New Roman"/>
              </a:rPr>
              <a:t> </a:t>
            </a:r>
            <a:r>
              <a:rPr sz="2100" spc="175" dirty="0">
                <a:latin typeface="Times New Roman"/>
                <a:cs typeface="Times New Roman"/>
              </a:rPr>
              <a:t>,</a:t>
            </a:r>
            <a:r>
              <a:rPr sz="2100" spc="175" dirty="0">
                <a:latin typeface="Microsoft Sans Serif"/>
                <a:cs typeface="Microsoft Sans Serif"/>
              </a:rPr>
              <a:t></a:t>
            </a:r>
            <a:r>
              <a:rPr sz="2100" spc="175" dirty="0">
                <a:latin typeface="Times New Roman"/>
                <a:cs typeface="Times New Roman"/>
              </a:rPr>
              <a:t>,</a:t>
            </a:r>
            <a:r>
              <a:rPr sz="2100" spc="-150" dirty="0">
                <a:latin typeface="Times New Roman"/>
                <a:cs typeface="Times New Roman"/>
              </a:rPr>
              <a:t> </a:t>
            </a:r>
            <a:r>
              <a:rPr sz="2100" i="1" spc="145" dirty="0">
                <a:latin typeface="Times New Roman"/>
                <a:cs typeface="Times New Roman"/>
              </a:rPr>
              <a:t>x</a:t>
            </a:r>
            <a:r>
              <a:rPr sz="1875" i="1" spc="217" baseline="-24444" dirty="0">
                <a:latin typeface="Times New Roman"/>
                <a:cs typeface="Times New Roman"/>
              </a:rPr>
              <a:t>N</a:t>
            </a:r>
            <a:r>
              <a:rPr sz="1875" i="1" spc="89" baseline="-24444" dirty="0">
                <a:latin typeface="Times New Roman"/>
                <a:cs typeface="Times New Roman"/>
              </a:rPr>
              <a:t> </a:t>
            </a:r>
            <a:r>
              <a:rPr sz="2100" spc="65" dirty="0">
                <a:latin typeface="Times New Roman"/>
                <a:cs typeface="Times New Roman"/>
              </a:rPr>
              <a:t>]</a:t>
            </a:r>
            <a:endParaRPr sz="21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14751" y="2203450"/>
            <a:ext cx="1695450" cy="749300"/>
            <a:chOff x="3214751" y="2203450"/>
            <a:chExt cx="1695450" cy="749300"/>
          </a:xfrm>
        </p:grpSpPr>
        <p:sp>
          <p:nvSpPr>
            <p:cNvPr id="12" name="object 12"/>
            <p:cNvSpPr/>
            <p:nvPr/>
          </p:nvSpPr>
          <p:spPr>
            <a:xfrm>
              <a:off x="3214751" y="2203450"/>
              <a:ext cx="1695450" cy="749300"/>
            </a:xfrm>
            <a:custGeom>
              <a:avLst/>
              <a:gdLst/>
              <a:ahLst/>
              <a:cxnLst/>
              <a:rect l="l" t="t" r="r" b="b"/>
              <a:pathLst>
                <a:path w="1695450" h="749300">
                  <a:moveTo>
                    <a:pt x="1695450" y="0"/>
                  </a:moveTo>
                  <a:lnTo>
                    <a:pt x="0" y="0"/>
                  </a:lnTo>
                  <a:lnTo>
                    <a:pt x="0" y="749300"/>
                  </a:lnTo>
                  <a:lnTo>
                    <a:pt x="1695450" y="749300"/>
                  </a:lnTo>
                  <a:lnTo>
                    <a:pt x="169545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10600" y="2419937"/>
              <a:ext cx="726440" cy="316865"/>
            </a:xfrm>
            <a:custGeom>
              <a:avLst/>
              <a:gdLst/>
              <a:ahLst/>
              <a:cxnLst/>
              <a:rect l="l" t="t" r="r" b="b"/>
              <a:pathLst>
                <a:path w="726439" h="316864">
                  <a:moveTo>
                    <a:pt x="0" y="0"/>
                  </a:moveTo>
                  <a:lnTo>
                    <a:pt x="0" y="316842"/>
                  </a:lnTo>
                </a:path>
                <a:path w="726439" h="316864">
                  <a:moveTo>
                    <a:pt x="726400" y="0"/>
                  </a:moveTo>
                  <a:lnTo>
                    <a:pt x="726400" y="316842"/>
                  </a:lnTo>
                </a:path>
              </a:pathLst>
            </a:custGeom>
            <a:ln w="110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767922" y="2208596"/>
            <a:ext cx="116839" cy="2108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200" i="1" spc="-50" dirty="0">
                <a:latin typeface="Times New Roman"/>
                <a:cs typeface="Times New Roman"/>
              </a:rPr>
              <a:t>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86359" y="2543325"/>
            <a:ext cx="507365" cy="2108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424815" algn="l"/>
              </a:tabLst>
            </a:pPr>
            <a:r>
              <a:rPr sz="1200" i="1" spc="-50" dirty="0">
                <a:latin typeface="Times New Roman"/>
                <a:cs typeface="Times New Roman"/>
              </a:rPr>
              <a:t>k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-50" dirty="0">
                <a:latin typeface="Times New Roman"/>
                <a:cs typeface="Times New Roman"/>
              </a:rPr>
              <a:t>k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41792" y="2234884"/>
            <a:ext cx="1430020" cy="5022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  <a:tabLst>
                <a:tab pos="1097280" algn="l"/>
              </a:tabLst>
            </a:pPr>
            <a:r>
              <a:rPr sz="2050" i="1" dirty="0">
                <a:latin typeface="Times New Roman"/>
                <a:cs typeface="Times New Roman"/>
              </a:rPr>
              <a:t>J</a:t>
            </a:r>
            <a:r>
              <a:rPr sz="2050" i="1" spc="23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</a:t>
            </a:r>
            <a:r>
              <a:rPr sz="2050" spc="-50" dirty="0">
                <a:latin typeface="Times New Roman"/>
                <a:cs typeface="Times New Roman"/>
              </a:rPr>
              <a:t> </a:t>
            </a:r>
            <a:r>
              <a:rPr sz="4650" baseline="-8960" dirty="0">
                <a:latin typeface="Symbol"/>
                <a:cs typeface="Symbol"/>
              </a:rPr>
              <a:t></a:t>
            </a:r>
            <a:r>
              <a:rPr sz="4650" spc="-15" baseline="-8960" dirty="0">
                <a:latin typeface="Times New Roman"/>
                <a:cs typeface="Times New Roman"/>
              </a:rPr>
              <a:t> </a:t>
            </a:r>
            <a:r>
              <a:rPr sz="2050" i="1" spc="-50" dirty="0">
                <a:latin typeface="Times New Roman"/>
                <a:cs typeface="Times New Roman"/>
              </a:rPr>
              <a:t>y</a:t>
            </a:r>
            <a:r>
              <a:rPr sz="2050" i="1" dirty="0">
                <a:latin typeface="Times New Roman"/>
                <a:cs typeface="Times New Roman"/>
              </a:rPr>
              <a:t>	</a:t>
            </a:r>
            <a:r>
              <a:rPr sz="2050" dirty="0">
                <a:latin typeface="Symbol"/>
                <a:cs typeface="Symbol"/>
              </a:rPr>
              <a:t></a:t>
            </a:r>
            <a:r>
              <a:rPr sz="2050" spc="-155" dirty="0">
                <a:latin typeface="Times New Roman"/>
                <a:cs typeface="Times New Roman"/>
              </a:rPr>
              <a:t> </a:t>
            </a:r>
            <a:r>
              <a:rPr sz="2050" i="1" spc="-50" dirty="0">
                <a:latin typeface="Times New Roman"/>
                <a:cs typeface="Times New Roman"/>
              </a:rPr>
              <a:t>r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09518" y="2730390"/>
            <a:ext cx="255904" cy="2108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200" i="1" dirty="0">
                <a:latin typeface="Times New Roman"/>
                <a:cs typeface="Times New Roman"/>
              </a:rPr>
              <a:t>k</a:t>
            </a:r>
            <a:r>
              <a:rPr sz="1200" i="1" spc="-14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Symbol"/>
                <a:cs typeface="Symbol"/>
              </a:rPr>
              <a:t></a:t>
            </a:r>
            <a:r>
              <a:rPr sz="1200" spc="-2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70450" y="2317378"/>
            <a:ext cx="90805" cy="2108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200" spc="-50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9643" y="3212083"/>
            <a:ext cx="45034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Most</a:t>
            </a:r>
            <a:r>
              <a:rPr sz="20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direct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way: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exhaustive</a:t>
            </a:r>
            <a:r>
              <a:rPr sz="2000" b="1" spc="-6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searching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50249" y="3847541"/>
            <a:ext cx="16643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can take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i="1" spc="-5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56843" y="4369053"/>
            <a:ext cx="4142104" cy="931544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315"/>
              </a:spcBef>
              <a:buFont typeface="Times New Roman"/>
              <a:buChar char="–"/>
              <a:tabLst>
                <a:tab pos="299085" algn="l"/>
              </a:tabLst>
            </a:pP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</a:t>
            </a:r>
            <a:r>
              <a:rPr sz="1800" spc="-10" dirty="0">
                <a:latin typeface="Times New Roman"/>
                <a:cs typeface="Times New Roman"/>
              </a:rPr>
              <a:t> block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299085" algn="l"/>
                <a:tab pos="2720340" algn="l"/>
              </a:tabLst>
            </a:pP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totally</a:t>
            </a:r>
            <a:r>
              <a:rPr sz="1800" dirty="0">
                <a:latin typeface="Times New Roman"/>
                <a:cs typeface="Times New Roman"/>
              </a:rPr>
              <a:t>	possibilities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of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22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100,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8,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search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1443" y="3545840"/>
            <a:ext cx="49231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indent="-286385">
              <a:lnSpc>
                <a:spcPts val="2120"/>
              </a:lnSpc>
              <a:spcBef>
                <a:spcPts val="100"/>
              </a:spcBef>
              <a:buChar char="–"/>
              <a:tabLst>
                <a:tab pos="324485" algn="l"/>
              </a:tabLst>
            </a:pPr>
            <a:r>
              <a:rPr sz="1800" spc="-10" dirty="0">
                <a:latin typeface="Times New Roman"/>
                <a:cs typeface="Times New Roman"/>
              </a:rPr>
              <a:t>M-</a:t>
            </a:r>
            <a:r>
              <a:rPr sz="1800" dirty="0">
                <a:latin typeface="Times New Roman"/>
                <a:cs typeface="Times New Roman"/>
              </a:rPr>
              <a:t>ary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modulation</a:t>
            </a:r>
            <a:endParaRPr sz="1800">
              <a:latin typeface="Times New Roman"/>
              <a:cs typeface="Times New Roman"/>
            </a:endParaRPr>
          </a:p>
          <a:p>
            <a:pPr marL="723265" lvl="1" indent="-227965">
              <a:lnSpc>
                <a:spcPts val="2340"/>
              </a:lnSpc>
              <a:buChar char="•"/>
              <a:tabLst>
                <a:tab pos="723265" algn="l"/>
                <a:tab pos="4660900" algn="l"/>
              </a:tabLst>
            </a:pPr>
            <a:r>
              <a:rPr sz="1800" dirty="0">
                <a:latin typeface="Times New Roman"/>
                <a:cs typeface="Times New Roman"/>
              </a:rPr>
              <a:t>Modulation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constellation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size: 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each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3150" i="1" spc="82" baseline="-3968" dirty="0">
                <a:latin typeface="Times New Roman"/>
                <a:cs typeface="Times New Roman"/>
              </a:rPr>
              <a:t>x</a:t>
            </a:r>
            <a:r>
              <a:rPr sz="1875" i="1" spc="82" baseline="-28888" dirty="0">
                <a:latin typeface="Times New Roman"/>
                <a:cs typeface="Times New Roman"/>
              </a:rPr>
              <a:t>k</a:t>
            </a:r>
            <a:endParaRPr sz="1875" baseline="-28888">
              <a:latin typeface="Times New Roman"/>
              <a:cs typeface="Times New Roman"/>
            </a:endParaRPr>
          </a:p>
          <a:p>
            <a:pPr marL="723900">
              <a:lnSpc>
                <a:spcPts val="2020"/>
              </a:lnSpc>
            </a:pPr>
            <a:r>
              <a:rPr sz="1800" dirty="0">
                <a:latin typeface="Times New Roman"/>
                <a:cs typeface="Times New Roman"/>
              </a:rPr>
              <a:t>possible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values.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56902" y="4612990"/>
            <a:ext cx="2152650" cy="68770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0"/>
              </a:spcBef>
            </a:pPr>
            <a:r>
              <a:rPr sz="2100" b="1" spc="175" dirty="0">
                <a:latin typeface="Times New Roman"/>
                <a:cs typeface="Times New Roman"/>
              </a:rPr>
              <a:t>x</a:t>
            </a:r>
            <a:r>
              <a:rPr sz="2100" b="1" spc="-30" dirty="0">
                <a:latin typeface="Times New Roman"/>
                <a:cs typeface="Times New Roman"/>
              </a:rPr>
              <a:t> </a:t>
            </a:r>
            <a:r>
              <a:rPr sz="2100" spc="190" dirty="0">
                <a:latin typeface="Symbol"/>
                <a:cs typeface="Symbol"/>
              </a:rPr>
              <a:t></a:t>
            </a:r>
            <a:r>
              <a:rPr sz="2100" spc="190" dirty="0">
                <a:latin typeface="Times New Roman"/>
                <a:cs typeface="Times New Roman"/>
              </a:rPr>
              <a:t>[</a:t>
            </a:r>
            <a:r>
              <a:rPr sz="2100" i="1" spc="190" dirty="0">
                <a:latin typeface="Times New Roman"/>
                <a:cs typeface="Times New Roman"/>
              </a:rPr>
              <a:t>x</a:t>
            </a:r>
            <a:r>
              <a:rPr sz="1875" spc="284" baseline="-24444" dirty="0">
                <a:latin typeface="Times New Roman"/>
                <a:cs typeface="Times New Roman"/>
              </a:rPr>
              <a:t>1</a:t>
            </a:r>
            <a:r>
              <a:rPr sz="2100" spc="190" dirty="0">
                <a:latin typeface="Times New Roman"/>
                <a:cs typeface="Times New Roman"/>
              </a:rPr>
              <a:t>,</a:t>
            </a:r>
            <a:r>
              <a:rPr sz="2100" spc="-150" dirty="0">
                <a:latin typeface="Times New Roman"/>
                <a:cs typeface="Times New Roman"/>
              </a:rPr>
              <a:t> </a:t>
            </a:r>
            <a:r>
              <a:rPr sz="2100" i="1" spc="100" dirty="0">
                <a:latin typeface="Times New Roman"/>
                <a:cs typeface="Times New Roman"/>
              </a:rPr>
              <a:t>x</a:t>
            </a:r>
            <a:r>
              <a:rPr sz="1875" spc="150" baseline="-24444" dirty="0">
                <a:latin typeface="Times New Roman"/>
                <a:cs typeface="Times New Roman"/>
              </a:rPr>
              <a:t>2</a:t>
            </a:r>
            <a:r>
              <a:rPr sz="1875" spc="-179" baseline="-24444" dirty="0">
                <a:latin typeface="Times New Roman"/>
                <a:cs typeface="Times New Roman"/>
              </a:rPr>
              <a:t> </a:t>
            </a:r>
            <a:r>
              <a:rPr sz="2100" spc="175" dirty="0">
                <a:latin typeface="Times New Roman"/>
                <a:cs typeface="Times New Roman"/>
              </a:rPr>
              <a:t>,</a:t>
            </a:r>
            <a:r>
              <a:rPr sz="2100" spc="175" dirty="0">
                <a:latin typeface="Microsoft Sans Serif"/>
                <a:cs typeface="Microsoft Sans Serif"/>
              </a:rPr>
              <a:t></a:t>
            </a:r>
            <a:r>
              <a:rPr sz="2100" spc="175" dirty="0">
                <a:latin typeface="Times New Roman"/>
                <a:cs typeface="Times New Roman"/>
              </a:rPr>
              <a:t>,</a:t>
            </a:r>
            <a:r>
              <a:rPr sz="2100" spc="-150" dirty="0">
                <a:latin typeface="Times New Roman"/>
                <a:cs typeface="Times New Roman"/>
              </a:rPr>
              <a:t> </a:t>
            </a:r>
            <a:r>
              <a:rPr sz="2100" i="1" spc="145" dirty="0">
                <a:latin typeface="Times New Roman"/>
                <a:cs typeface="Times New Roman"/>
              </a:rPr>
              <a:t>x</a:t>
            </a:r>
            <a:r>
              <a:rPr sz="1875" i="1" spc="217" baseline="-24444" dirty="0">
                <a:latin typeface="Times New Roman"/>
                <a:cs typeface="Times New Roman"/>
              </a:rPr>
              <a:t>N</a:t>
            </a:r>
            <a:r>
              <a:rPr sz="1875" i="1" spc="89" baseline="-24444" dirty="0">
                <a:latin typeface="Times New Roman"/>
                <a:cs typeface="Times New Roman"/>
              </a:rPr>
              <a:t> </a:t>
            </a:r>
            <a:r>
              <a:rPr sz="2100" spc="65" dirty="0">
                <a:latin typeface="Times New Roman"/>
                <a:cs typeface="Times New Roman"/>
              </a:rPr>
              <a:t>]</a:t>
            </a:r>
            <a:endParaRPr sz="2100">
              <a:latin typeface="Times New Roman"/>
              <a:cs typeface="Times New Roman"/>
            </a:endParaRPr>
          </a:p>
          <a:p>
            <a:pPr marL="798195">
              <a:lnSpc>
                <a:spcPct val="100000"/>
              </a:lnSpc>
              <a:spcBef>
                <a:spcPts val="229"/>
              </a:spcBef>
            </a:pPr>
            <a:r>
              <a:rPr sz="1800" spc="-10" dirty="0">
                <a:latin typeface="Times New Roman"/>
                <a:cs typeface="Times New Roman"/>
              </a:rPr>
              <a:t>possibilities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77992" y="2275271"/>
            <a:ext cx="300990" cy="7334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7465">
              <a:lnSpc>
                <a:spcPts val="1070"/>
              </a:lnSpc>
              <a:spcBef>
                <a:spcPts val="114"/>
              </a:spcBef>
            </a:pPr>
            <a:r>
              <a:rPr sz="1200" i="1" spc="-25" dirty="0">
                <a:latin typeface="Times New Roman"/>
                <a:cs typeface="Times New Roman"/>
              </a:rPr>
              <a:t>L</a:t>
            </a:r>
            <a:r>
              <a:rPr sz="1200" spc="-25" dirty="0">
                <a:latin typeface="Symbol"/>
                <a:cs typeface="Symbol"/>
              </a:rPr>
              <a:t></a:t>
            </a:r>
            <a:r>
              <a:rPr sz="1200" spc="-2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3195"/>
              </a:lnSpc>
            </a:pPr>
            <a:r>
              <a:rPr sz="3100" spc="-2075" dirty="0">
                <a:latin typeface="Symbol"/>
                <a:cs typeface="Symbol"/>
              </a:rPr>
              <a:t></a:t>
            </a:r>
            <a:endParaRPr sz="3100">
              <a:latin typeface="Symbol"/>
              <a:cs typeface="Symbol"/>
            </a:endParaRPr>
          </a:p>
          <a:p>
            <a:pPr marL="38100">
              <a:lnSpc>
                <a:spcPts val="1285"/>
              </a:lnSpc>
            </a:pPr>
            <a:r>
              <a:rPr sz="1200" i="1" dirty="0">
                <a:latin typeface="Times New Roman"/>
                <a:cs typeface="Times New Roman"/>
              </a:rPr>
              <a:t>l</a:t>
            </a:r>
            <a:r>
              <a:rPr sz="1200" i="1" spc="-17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Symbol"/>
                <a:cs typeface="Symbol"/>
              </a:rPr>
              <a:t></a:t>
            </a:r>
            <a:r>
              <a:rPr sz="1200" spc="-25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69962" y="2433959"/>
            <a:ext cx="959485" cy="3435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050" i="1" spc="-20" dirty="0">
                <a:latin typeface="Times New Roman"/>
                <a:cs typeface="Times New Roman"/>
              </a:rPr>
              <a:t>h</a:t>
            </a:r>
            <a:r>
              <a:rPr sz="1800" i="1" spc="-30" baseline="-23148" dirty="0">
                <a:latin typeface="Times New Roman"/>
                <a:cs typeface="Times New Roman"/>
              </a:rPr>
              <a:t>l</a:t>
            </a:r>
            <a:r>
              <a:rPr sz="1800" i="1" spc="-75" baseline="-23148" dirty="0">
                <a:latin typeface="Times New Roman"/>
                <a:cs typeface="Times New Roman"/>
              </a:rPr>
              <a:t> </a:t>
            </a:r>
            <a:r>
              <a:rPr sz="2050" spc="80" dirty="0">
                <a:latin typeface="Times New Roman"/>
                <a:cs typeface="Times New Roman"/>
              </a:rPr>
              <a:t>(</a:t>
            </a:r>
            <a:r>
              <a:rPr sz="2050" i="1" spc="80" dirty="0">
                <a:latin typeface="Times New Roman"/>
                <a:cs typeface="Times New Roman"/>
              </a:rPr>
              <a:t>k</a:t>
            </a:r>
            <a:r>
              <a:rPr sz="2050" spc="80" dirty="0">
                <a:latin typeface="Times New Roman"/>
                <a:cs typeface="Times New Roman"/>
              </a:rPr>
              <a:t>)</a:t>
            </a:r>
            <a:r>
              <a:rPr sz="2050" i="1" spc="80" dirty="0">
                <a:latin typeface="Times New Roman"/>
                <a:cs typeface="Times New Roman"/>
              </a:rPr>
              <a:t>x</a:t>
            </a:r>
            <a:r>
              <a:rPr sz="1800" i="1" spc="120" baseline="-23148" dirty="0">
                <a:latin typeface="Times New Roman"/>
                <a:cs typeface="Times New Roman"/>
              </a:rPr>
              <a:t>k</a:t>
            </a:r>
            <a:r>
              <a:rPr sz="1800" i="1" spc="-225" baseline="-23148" dirty="0">
                <a:latin typeface="Times New Roman"/>
                <a:cs typeface="Times New Roman"/>
              </a:rPr>
              <a:t> </a:t>
            </a:r>
            <a:r>
              <a:rPr sz="1800" spc="-52" baseline="-23148" dirty="0">
                <a:latin typeface="Symbol"/>
                <a:cs typeface="Symbol"/>
              </a:rPr>
              <a:t></a:t>
            </a:r>
            <a:r>
              <a:rPr sz="1800" i="1" spc="-52" baseline="-23148" dirty="0">
                <a:latin typeface="Times New Roman"/>
                <a:cs typeface="Times New Roman"/>
              </a:rPr>
              <a:t>l</a:t>
            </a:r>
            <a:endParaRPr sz="1800" baseline="-23148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50382" y="2433959"/>
            <a:ext cx="1235075" cy="3435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785495" algn="l"/>
              </a:tabLst>
            </a:pPr>
            <a:r>
              <a:rPr sz="1800" spc="-10" dirty="0">
                <a:latin typeface="Times New Roman"/>
                <a:cs typeface="Times New Roman"/>
              </a:rPr>
              <a:t>where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2050" i="1" dirty="0">
                <a:latin typeface="Times New Roman"/>
                <a:cs typeface="Times New Roman"/>
              </a:rPr>
              <a:t>r</a:t>
            </a:r>
            <a:r>
              <a:rPr sz="1800" i="1" baseline="-23148" dirty="0">
                <a:latin typeface="Times New Roman"/>
                <a:cs typeface="Times New Roman"/>
              </a:rPr>
              <a:t>k</a:t>
            </a:r>
            <a:r>
              <a:rPr sz="1800" i="1" spc="480" baseline="-23148" dirty="0">
                <a:latin typeface="Times New Roman"/>
                <a:cs typeface="Times New Roman"/>
              </a:rPr>
              <a:t> </a:t>
            </a:r>
            <a:r>
              <a:rPr sz="2050" spc="-50" dirty="0">
                <a:latin typeface="Symbol"/>
                <a:cs typeface="Symbol"/>
              </a:rPr>
              <a:t></a:t>
            </a:r>
            <a:endParaRPr sz="20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MLSE:</a:t>
            </a:r>
            <a:r>
              <a:rPr spc="-110" dirty="0"/>
              <a:t> </a:t>
            </a:r>
            <a:r>
              <a:rPr dirty="0"/>
              <a:t>STATE</a:t>
            </a:r>
            <a:r>
              <a:rPr spc="-90" dirty="0"/>
              <a:t> </a:t>
            </a:r>
            <a:r>
              <a:rPr spc="-10" dirty="0"/>
              <a:t>REPRESENTATION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3351212" y="1924050"/>
            <a:ext cx="2536825" cy="786130"/>
            <a:chOff x="3351212" y="1924050"/>
            <a:chExt cx="2536825" cy="786130"/>
          </a:xfrm>
        </p:grpSpPr>
        <p:sp>
          <p:nvSpPr>
            <p:cNvPr id="8" name="object 8"/>
            <p:cNvSpPr/>
            <p:nvPr/>
          </p:nvSpPr>
          <p:spPr>
            <a:xfrm>
              <a:off x="3355975" y="2108200"/>
              <a:ext cx="770255" cy="590550"/>
            </a:xfrm>
            <a:custGeom>
              <a:avLst/>
              <a:gdLst/>
              <a:ahLst/>
              <a:cxnLst/>
              <a:rect l="l" t="t" r="r" b="b"/>
              <a:pathLst>
                <a:path w="770254" h="590550">
                  <a:moveTo>
                    <a:pt x="457200" y="144525"/>
                  </a:moveTo>
                  <a:lnTo>
                    <a:pt x="465168" y="98820"/>
                  </a:lnTo>
                  <a:lnTo>
                    <a:pt x="487358" y="59143"/>
                  </a:lnTo>
                  <a:lnTo>
                    <a:pt x="521198" y="27866"/>
                  </a:lnTo>
                  <a:lnTo>
                    <a:pt x="564115" y="7361"/>
                  </a:lnTo>
                  <a:lnTo>
                    <a:pt x="613537" y="0"/>
                  </a:lnTo>
                  <a:lnTo>
                    <a:pt x="662971" y="7361"/>
                  </a:lnTo>
                  <a:lnTo>
                    <a:pt x="705919" y="27866"/>
                  </a:lnTo>
                  <a:lnTo>
                    <a:pt x="739797" y="59143"/>
                  </a:lnTo>
                  <a:lnTo>
                    <a:pt x="762019" y="98820"/>
                  </a:lnTo>
                  <a:lnTo>
                    <a:pt x="770001" y="144525"/>
                  </a:lnTo>
                  <a:lnTo>
                    <a:pt x="762019" y="190169"/>
                  </a:lnTo>
                  <a:lnTo>
                    <a:pt x="739797" y="229809"/>
                  </a:lnTo>
                  <a:lnTo>
                    <a:pt x="705919" y="261066"/>
                  </a:lnTo>
                  <a:lnTo>
                    <a:pt x="662971" y="281564"/>
                  </a:lnTo>
                  <a:lnTo>
                    <a:pt x="613537" y="288925"/>
                  </a:lnTo>
                  <a:lnTo>
                    <a:pt x="564115" y="281564"/>
                  </a:lnTo>
                  <a:lnTo>
                    <a:pt x="521198" y="261066"/>
                  </a:lnTo>
                  <a:lnTo>
                    <a:pt x="487358" y="229809"/>
                  </a:lnTo>
                  <a:lnTo>
                    <a:pt x="465168" y="190169"/>
                  </a:lnTo>
                  <a:lnTo>
                    <a:pt x="457200" y="144525"/>
                  </a:lnTo>
                  <a:close/>
                </a:path>
                <a:path w="770254" h="590550">
                  <a:moveTo>
                    <a:pt x="457200" y="144525"/>
                  </a:moveTo>
                  <a:lnTo>
                    <a:pt x="770001" y="144525"/>
                  </a:lnTo>
                </a:path>
                <a:path w="770254" h="590550">
                  <a:moveTo>
                    <a:pt x="603250" y="0"/>
                  </a:moveTo>
                  <a:lnTo>
                    <a:pt x="603250" y="300100"/>
                  </a:lnTo>
                </a:path>
                <a:path w="770254" h="590550">
                  <a:moveTo>
                    <a:pt x="0" y="590550"/>
                  </a:moveTo>
                  <a:lnTo>
                    <a:pt x="0" y="3111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65119" y="2250947"/>
              <a:ext cx="448309" cy="163830"/>
            </a:xfrm>
            <a:custGeom>
              <a:avLst/>
              <a:gdLst/>
              <a:ahLst/>
              <a:cxnLst/>
              <a:rect l="l" t="t" r="r" b="b"/>
              <a:pathLst>
                <a:path w="448310" h="163830">
                  <a:moveTo>
                    <a:pt x="373638" y="30196"/>
                  </a:moveTo>
                  <a:lnTo>
                    <a:pt x="0" y="151256"/>
                  </a:lnTo>
                  <a:lnTo>
                    <a:pt x="3936" y="163322"/>
                  </a:lnTo>
                  <a:lnTo>
                    <a:pt x="377586" y="42381"/>
                  </a:lnTo>
                  <a:lnTo>
                    <a:pt x="373638" y="30196"/>
                  </a:lnTo>
                  <a:close/>
                </a:path>
                <a:path w="448310" h="163830">
                  <a:moveTo>
                    <a:pt x="434364" y="26288"/>
                  </a:moveTo>
                  <a:lnTo>
                    <a:pt x="385698" y="26288"/>
                  </a:lnTo>
                  <a:lnTo>
                    <a:pt x="389635" y="38480"/>
                  </a:lnTo>
                  <a:lnTo>
                    <a:pt x="377586" y="42381"/>
                  </a:lnTo>
                  <a:lnTo>
                    <a:pt x="387350" y="72516"/>
                  </a:lnTo>
                  <a:lnTo>
                    <a:pt x="434364" y="26288"/>
                  </a:lnTo>
                  <a:close/>
                </a:path>
                <a:path w="448310" h="163830">
                  <a:moveTo>
                    <a:pt x="385698" y="26288"/>
                  </a:moveTo>
                  <a:lnTo>
                    <a:pt x="373638" y="30196"/>
                  </a:lnTo>
                  <a:lnTo>
                    <a:pt x="377586" y="42381"/>
                  </a:lnTo>
                  <a:lnTo>
                    <a:pt x="389635" y="38480"/>
                  </a:lnTo>
                  <a:lnTo>
                    <a:pt x="385698" y="26288"/>
                  </a:lnTo>
                  <a:close/>
                </a:path>
                <a:path w="448310" h="163830">
                  <a:moveTo>
                    <a:pt x="363854" y="0"/>
                  </a:moveTo>
                  <a:lnTo>
                    <a:pt x="373638" y="30196"/>
                  </a:lnTo>
                  <a:lnTo>
                    <a:pt x="385698" y="26288"/>
                  </a:lnTo>
                  <a:lnTo>
                    <a:pt x="434364" y="26288"/>
                  </a:lnTo>
                  <a:lnTo>
                    <a:pt x="448055" y="12826"/>
                  </a:lnTo>
                  <a:lnTo>
                    <a:pt x="3638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38725" y="2408301"/>
              <a:ext cx="0" cy="301625"/>
            </a:xfrm>
            <a:custGeom>
              <a:avLst/>
              <a:gdLst/>
              <a:ahLst/>
              <a:cxnLst/>
              <a:rect l="l" t="t" r="r" b="b"/>
              <a:pathLst>
                <a:path h="301625">
                  <a:moveTo>
                    <a:pt x="0" y="301498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25848" y="2241168"/>
              <a:ext cx="426084" cy="161925"/>
            </a:xfrm>
            <a:custGeom>
              <a:avLst/>
              <a:gdLst/>
              <a:ahLst/>
              <a:cxnLst/>
              <a:rect l="l" t="t" r="r" b="b"/>
              <a:pathLst>
                <a:path w="426085" h="161925">
                  <a:moveTo>
                    <a:pt x="74257" y="30010"/>
                  </a:moveTo>
                  <a:lnTo>
                    <a:pt x="70163" y="42061"/>
                  </a:lnTo>
                  <a:lnTo>
                    <a:pt x="421893" y="161925"/>
                  </a:lnTo>
                  <a:lnTo>
                    <a:pt x="425958" y="149986"/>
                  </a:lnTo>
                  <a:lnTo>
                    <a:pt x="74257" y="30010"/>
                  </a:lnTo>
                  <a:close/>
                </a:path>
                <a:path w="426085" h="161925">
                  <a:moveTo>
                    <a:pt x="84454" y="0"/>
                  </a:moveTo>
                  <a:lnTo>
                    <a:pt x="0" y="11429"/>
                  </a:lnTo>
                  <a:lnTo>
                    <a:pt x="59943" y="72135"/>
                  </a:lnTo>
                  <a:lnTo>
                    <a:pt x="70163" y="42061"/>
                  </a:lnTo>
                  <a:lnTo>
                    <a:pt x="58165" y="37972"/>
                  </a:lnTo>
                  <a:lnTo>
                    <a:pt x="62229" y="25907"/>
                  </a:lnTo>
                  <a:lnTo>
                    <a:pt x="75651" y="25907"/>
                  </a:lnTo>
                  <a:lnTo>
                    <a:pt x="84454" y="0"/>
                  </a:lnTo>
                  <a:close/>
                </a:path>
                <a:path w="426085" h="161925">
                  <a:moveTo>
                    <a:pt x="62229" y="25907"/>
                  </a:moveTo>
                  <a:lnTo>
                    <a:pt x="58165" y="37972"/>
                  </a:lnTo>
                  <a:lnTo>
                    <a:pt x="70163" y="42061"/>
                  </a:lnTo>
                  <a:lnTo>
                    <a:pt x="74257" y="30010"/>
                  </a:lnTo>
                  <a:lnTo>
                    <a:pt x="62229" y="25907"/>
                  </a:lnTo>
                  <a:close/>
                </a:path>
                <a:path w="426085" h="161925">
                  <a:moveTo>
                    <a:pt x="75651" y="25907"/>
                  </a:moveTo>
                  <a:lnTo>
                    <a:pt x="62229" y="25907"/>
                  </a:lnTo>
                  <a:lnTo>
                    <a:pt x="74257" y="30010"/>
                  </a:lnTo>
                  <a:lnTo>
                    <a:pt x="75651" y="25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57701" y="1962150"/>
              <a:ext cx="0" cy="144780"/>
            </a:xfrm>
            <a:custGeom>
              <a:avLst/>
              <a:gdLst/>
              <a:ahLst/>
              <a:cxnLst/>
              <a:rect l="l" t="t" r="r" b="b"/>
              <a:pathLst>
                <a:path h="144780">
                  <a:moveTo>
                    <a:pt x="0" y="14452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57573" y="1924050"/>
              <a:ext cx="1930400" cy="76200"/>
            </a:xfrm>
            <a:custGeom>
              <a:avLst/>
              <a:gdLst/>
              <a:ahLst/>
              <a:cxnLst/>
              <a:rect l="l" t="t" r="r" b="b"/>
              <a:pathLst>
                <a:path w="1930400" h="76200">
                  <a:moveTo>
                    <a:pt x="1854200" y="0"/>
                  </a:moveTo>
                  <a:lnTo>
                    <a:pt x="1854200" y="76200"/>
                  </a:lnTo>
                  <a:lnTo>
                    <a:pt x="1917700" y="44450"/>
                  </a:lnTo>
                  <a:lnTo>
                    <a:pt x="1867027" y="44450"/>
                  </a:lnTo>
                  <a:lnTo>
                    <a:pt x="1867027" y="31750"/>
                  </a:lnTo>
                  <a:lnTo>
                    <a:pt x="1917700" y="31750"/>
                  </a:lnTo>
                  <a:lnTo>
                    <a:pt x="1854200" y="0"/>
                  </a:lnTo>
                  <a:close/>
                </a:path>
                <a:path w="1930400" h="76200">
                  <a:moveTo>
                    <a:pt x="18542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854200" y="44450"/>
                  </a:lnTo>
                  <a:lnTo>
                    <a:pt x="1854200" y="31750"/>
                  </a:lnTo>
                  <a:close/>
                </a:path>
                <a:path w="1930400" h="76200">
                  <a:moveTo>
                    <a:pt x="1917700" y="31750"/>
                  </a:moveTo>
                  <a:lnTo>
                    <a:pt x="1867027" y="31750"/>
                  </a:lnTo>
                  <a:lnTo>
                    <a:pt x="1867027" y="44450"/>
                  </a:lnTo>
                  <a:lnTo>
                    <a:pt x="1917700" y="44450"/>
                  </a:lnTo>
                  <a:lnTo>
                    <a:pt x="1930400" y="38100"/>
                  </a:lnTo>
                  <a:lnTo>
                    <a:pt x="19177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2319273" y="2916173"/>
            <a:ext cx="770255" cy="76200"/>
          </a:xfrm>
          <a:custGeom>
            <a:avLst/>
            <a:gdLst/>
            <a:ahLst/>
            <a:cxnLst/>
            <a:rect l="l" t="t" r="r" b="b"/>
            <a:pathLst>
              <a:path w="770255" h="76200">
                <a:moveTo>
                  <a:pt x="693801" y="0"/>
                </a:moveTo>
                <a:lnTo>
                  <a:pt x="693801" y="76200"/>
                </a:lnTo>
                <a:lnTo>
                  <a:pt x="757301" y="44450"/>
                </a:lnTo>
                <a:lnTo>
                  <a:pt x="706501" y="44450"/>
                </a:lnTo>
                <a:lnTo>
                  <a:pt x="706501" y="31750"/>
                </a:lnTo>
                <a:lnTo>
                  <a:pt x="757301" y="31750"/>
                </a:lnTo>
                <a:lnTo>
                  <a:pt x="693801" y="0"/>
                </a:lnTo>
                <a:close/>
              </a:path>
              <a:path w="770255" h="76200">
                <a:moveTo>
                  <a:pt x="69380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93801" y="44450"/>
                </a:lnTo>
                <a:lnTo>
                  <a:pt x="693801" y="31750"/>
                </a:lnTo>
                <a:close/>
              </a:path>
              <a:path w="770255" h="76200">
                <a:moveTo>
                  <a:pt x="757301" y="31750"/>
                </a:moveTo>
                <a:lnTo>
                  <a:pt x="706501" y="31750"/>
                </a:lnTo>
                <a:lnTo>
                  <a:pt x="706501" y="44450"/>
                </a:lnTo>
                <a:lnTo>
                  <a:pt x="757301" y="44450"/>
                </a:lnTo>
                <a:lnTo>
                  <a:pt x="770001" y="38100"/>
                </a:lnTo>
                <a:lnTo>
                  <a:pt x="757301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07056" y="2697233"/>
            <a:ext cx="27686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250" i="1" spc="-25" dirty="0">
                <a:latin typeface="Times New Roman"/>
                <a:cs typeface="Times New Roman"/>
              </a:rPr>
              <a:t>x</a:t>
            </a:r>
            <a:r>
              <a:rPr sz="1950" i="1" spc="-37" baseline="-23504" dirty="0">
                <a:latin typeface="Times New Roman"/>
                <a:cs typeface="Times New Roman"/>
              </a:rPr>
              <a:t>k</a:t>
            </a:r>
            <a:endParaRPr sz="1950" baseline="-23504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00451" y="2709862"/>
            <a:ext cx="825500" cy="49085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R="26034" algn="ctr">
              <a:lnSpc>
                <a:spcPct val="100000"/>
              </a:lnSpc>
              <a:spcBef>
                <a:spcPts val="355"/>
              </a:spcBef>
            </a:pPr>
            <a:r>
              <a:rPr sz="2250" i="1" spc="-25" dirty="0">
                <a:latin typeface="Times New Roman"/>
                <a:cs typeface="Times New Roman"/>
              </a:rPr>
              <a:t>x</a:t>
            </a:r>
            <a:r>
              <a:rPr sz="1950" i="1" spc="-37" baseline="-23504" dirty="0">
                <a:latin typeface="Times New Roman"/>
                <a:cs typeface="Times New Roman"/>
              </a:rPr>
              <a:t>k</a:t>
            </a:r>
            <a:endParaRPr sz="1950" baseline="-23504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25951" y="2709862"/>
            <a:ext cx="835025" cy="49085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49860" rIns="0" bIns="0" rtlCol="0">
            <a:spAutoFit/>
          </a:bodyPr>
          <a:lstStyle/>
          <a:p>
            <a:pPr marL="158115">
              <a:lnSpc>
                <a:spcPts val="2680"/>
              </a:lnSpc>
              <a:spcBef>
                <a:spcPts val="1180"/>
              </a:spcBef>
            </a:pPr>
            <a:r>
              <a:rPr sz="3375" i="1" spc="-15" baseline="13580" dirty="0">
                <a:latin typeface="Times New Roman"/>
                <a:cs typeface="Times New Roman"/>
              </a:rPr>
              <a:t>x</a:t>
            </a:r>
            <a:r>
              <a:rPr sz="1300" i="1" spc="-10" dirty="0">
                <a:latin typeface="Times New Roman"/>
                <a:cs typeface="Times New Roman"/>
              </a:rPr>
              <a:t>k</a:t>
            </a:r>
            <a:r>
              <a:rPr sz="1300" i="1" spc="-175" dirty="0">
                <a:latin typeface="Times New Roman"/>
                <a:cs typeface="Times New Roman"/>
              </a:rPr>
              <a:t> </a:t>
            </a:r>
            <a:r>
              <a:rPr sz="1300" spc="-25" dirty="0">
                <a:latin typeface="Symbol"/>
                <a:cs typeface="Symbol"/>
              </a:rPr>
              <a:t></a:t>
            </a:r>
            <a:r>
              <a:rPr sz="1300" spc="-25" dirty="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12619" y="2182874"/>
            <a:ext cx="665480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250" i="1" spc="-55" dirty="0">
                <a:latin typeface="Times New Roman"/>
                <a:cs typeface="Times New Roman"/>
              </a:rPr>
              <a:t>h</a:t>
            </a:r>
            <a:r>
              <a:rPr sz="1950" spc="-82" baseline="-23504" dirty="0">
                <a:latin typeface="Times New Roman"/>
                <a:cs typeface="Times New Roman"/>
              </a:rPr>
              <a:t>0</a:t>
            </a:r>
            <a:r>
              <a:rPr sz="1950" spc="-157" baseline="-23504" dirty="0">
                <a:latin typeface="Times New Roman"/>
                <a:cs typeface="Times New Roman"/>
              </a:rPr>
              <a:t> </a:t>
            </a:r>
            <a:r>
              <a:rPr sz="2250" spc="50" dirty="0">
                <a:latin typeface="Times New Roman"/>
                <a:cs typeface="Times New Roman"/>
              </a:rPr>
              <a:t>(</a:t>
            </a:r>
            <a:r>
              <a:rPr sz="2250" i="1" spc="50" dirty="0">
                <a:latin typeface="Times New Roman"/>
                <a:cs typeface="Times New Roman"/>
              </a:rPr>
              <a:t>k</a:t>
            </a:r>
            <a:r>
              <a:rPr sz="2250" spc="50" dirty="0"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84508" y="2171768"/>
            <a:ext cx="636270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150" i="1" spc="-95" dirty="0">
                <a:latin typeface="Times New Roman"/>
                <a:cs typeface="Times New Roman"/>
              </a:rPr>
              <a:t>h</a:t>
            </a:r>
            <a:r>
              <a:rPr sz="1875" spc="-142" baseline="-24444" dirty="0">
                <a:latin typeface="Times New Roman"/>
                <a:cs typeface="Times New Roman"/>
              </a:rPr>
              <a:t>1</a:t>
            </a:r>
            <a:r>
              <a:rPr sz="1875" spc="-165" baseline="-2444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Times New Roman"/>
                <a:cs typeface="Times New Roman"/>
              </a:rPr>
              <a:t>(</a:t>
            </a:r>
            <a:r>
              <a:rPr sz="2150" i="1" dirty="0">
                <a:latin typeface="Times New Roman"/>
                <a:cs typeface="Times New Roman"/>
              </a:rPr>
              <a:t>k</a:t>
            </a:r>
            <a:r>
              <a:rPr sz="2150" i="1" spc="-265" dirty="0">
                <a:latin typeface="Times New Roman"/>
                <a:cs typeface="Times New Roman"/>
              </a:rPr>
              <a:t> </a:t>
            </a:r>
            <a:r>
              <a:rPr sz="2150" spc="-50" dirty="0">
                <a:latin typeface="Times New Roman"/>
                <a:cs typeface="Times New Roman"/>
              </a:rPr>
              <a:t>)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5640" y="813615"/>
            <a:ext cx="5873750" cy="128270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785"/>
              </a:spcBef>
              <a:buFont typeface="Times New Roman"/>
              <a:buChar char="•"/>
              <a:tabLst>
                <a:tab pos="3683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State</a:t>
            </a:r>
            <a:r>
              <a:rPr sz="2000" b="1" spc="-6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representation</a:t>
            </a:r>
            <a:r>
              <a:rPr sz="20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selective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endParaRPr sz="2000">
              <a:latin typeface="Times New Roman"/>
              <a:cs typeface="Times New Roman"/>
            </a:endParaRPr>
          </a:p>
          <a:p>
            <a:pPr marL="1695450">
              <a:lnSpc>
                <a:spcPct val="100000"/>
              </a:lnSpc>
              <a:spcBef>
                <a:spcPts val="770"/>
              </a:spcBef>
            </a:pPr>
            <a:r>
              <a:rPr sz="2250" i="1" dirty="0">
                <a:latin typeface="Times New Roman"/>
                <a:cs typeface="Times New Roman"/>
              </a:rPr>
              <a:t>y</a:t>
            </a:r>
            <a:r>
              <a:rPr sz="1950" i="1" baseline="-23504" dirty="0">
                <a:latin typeface="Times New Roman"/>
                <a:cs typeface="Times New Roman"/>
              </a:rPr>
              <a:t>k</a:t>
            </a:r>
            <a:r>
              <a:rPr sz="1950" i="1" spc="165" baseline="-23504" dirty="0">
                <a:latin typeface="Times New Roman"/>
                <a:cs typeface="Times New Roman"/>
              </a:rPr>
              <a:t> 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70" dirty="0">
                <a:latin typeface="Times New Roman"/>
                <a:cs typeface="Times New Roman"/>
              </a:rPr>
              <a:t> </a:t>
            </a:r>
            <a:r>
              <a:rPr sz="2250" i="1" spc="-50" dirty="0">
                <a:latin typeface="Times New Roman"/>
                <a:cs typeface="Times New Roman"/>
              </a:rPr>
              <a:t>h</a:t>
            </a:r>
            <a:r>
              <a:rPr sz="1950" spc="-75" baseline="-23504" dirty="0">
                <a:latin typeface="Times New Roman"/>
                <a:cs typeface="Times New Roman"/>
              </a:rPr>
              <a:t>0</a:t>
            </a:r>
            <a:r>
              <a:rPr sz="1950" spc="-150" baseline="-23504" dirty="0">
                <a:latin typeface="Times New Roman"/>
                <a:cs typeface="Times New Roman"/>
              </a:rPr>
              <a:t> </a:t>
            </a:r>
            <a:r>
              <a:rPr sz="2250" spc="80" dirty="0">
                <a:latin typeface="Times New Roman"/>
                <a:cs typeface="Times New Roman"/>
              </a:rPr>
              <a:t>(</a:t>
            </a:r>
            <a:r>
              <a:rPr sz="2250" i="1" spc="80" dirty="0">
                <a:latin typeface="Times New Roman"/>
                <a:cs typeface="Times New Roman"/>
              </a:rPr>
              <a:t>k</a:t>
            </a:r>
            <a:r>
              <a:rPr sz="2250" spc="80" dirty="0">
                <a:latin typeface="Times New Roman"/>
                <a:cs typeface="Times New Roman"/>
              </a:rPr>
              <a:t>)</a:t>
            </a:r>
            <a:r>
              <a:rPr sz="2250" i="1" spc="80" dirty="0">
                <a:latin typeface="Times New Roman"/>
                <a:cs typeface="Times New Roman"/>
              </a:rPr>
              <a:t>x</a:t>
            </a:r>
            <a:r>
              <a:rPr sz="1950" i="1" spc="120" baseline="-23504" dirty="0">
                <a:latin typeface="Times New Roman"/>
                <a:cs typeface="Times New Roman"/>
              </a:rPr>
              <a:t>k</a:t>
            </a:r>
            <a:r>
              <a:rPr sz="1950" i="1" spc="607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190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h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2250" dirty="0">
                <a:latin typeface="Times New Roman"/>
                <a:cs typeface="Times New Roman"/>
              </a:rPr>
              <a:t>(</a:t>
            </a:r>
            <a:r>
              <a:rPr sz="2250" i="1" dirty="0">
                <a:latin typeface="Times New Roman"/>
                <a:cs typeface="Times New Roman"/>
              </a:rPr>
              <a:t>k</a:t>
            </a:r>
            <a:r>
              <a:rPr sz="2250" dirty="0">
                <a:latin typeface="Times New Roman"/>
                <a:cs typeface="Times New Roman"/>
              </a:rPr>
              <a:t>)</a:t>
            </a:r>
            <a:r>
              <a:rPr sz="2250" i="1" dirty="0">
                <a:latin typeface="Times New Roman"/>
                <a:cs typeface="Times New Roman"/>
              </a:rPr>
              <a:t>x</a:t>
            </a:r>
            <a:r>
              <a:rPr sz="1950" i="1" baseline="-23504" dirty="0">
                <a:latin typeface="Times New Roman"/>
                <a:cs typeface="Times New Roman"/>
              </a:rPr>
              <a:t>k</a:t>
            </a:r>
            <a:r>
              <a:rPr sz="1950" i="1" spc="-270" baseline="-23504" dirty="0">
                <a:latin typeface="Times New Roman"/>
                <a:cs typeface="Times New Roman"/>
              </a:rPr>
              <a:t> </a:t>
            </a:r>
            <a:r>
              <a:rPr sz="1950" baseline="-23504" dirty="0">
                <a:latin typeface="Symbol"/>
                <a:cs typeface="Symbol"/>
              </a:rPr>
              <a:t>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1950" spc="262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190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n</a:t>
            </a:r>
            <a:r>
              <a:rPr sz="1950" i="1" baseline="-23504" dirty="0">
                <a:latin typeface="Times New Roman"/>
                <a:cs typeface="Times New Roman"/>
              </a:rPr>
              <a:t>k</a:t>
            </a:r>
            <a:r>
              <a:rPr sz="1950" i="1" spc="172" baseline="-23504" dirty="0">
                <a:latin typeface="Times New Roman"/>
                <a:cs typeface="Times New Roman"/>
              </a:rPr>
              <a:t> 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80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r</a:t>
            </a:r>
            <a:r>
              <a:rPr sz="1950" i="1" baseline="-23504" dirty="0">
                <a:latin typeface="Times New Roman"/>
                <a:cs typeface="Times New Roman"/>
              </a:rPr>
              <a:t>k</a:t>
            </a:r>
            <a:r>
              <a:rPr sz="1950" i="1" spc="607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190" dirty="0">
                <a:latin typeface="Times New Roman"/>
                <a:cs typeface="Times New Roman"/>
              </a:rPr>
              <a:t> </a:t>
            </a:r>
            <a:r>
              <a:rPr sz="2250" i="1" spc="-25" dirty="0">
                <a:latin typeface="Times New Roman"/>
                <a:cs typeface="Times New Roman"/>
              </a:rPr>
              <a:t>n</a:t>
            </a:r>
            <a:r>
              <a:rPr sz="1950" i="1" spc="-37" baseline="-23504" dirty="0">
                <a:latin typeface="Times New Roman"/>
                <a:cs typeface="Times New Roman"/>
              </a:rPr>
              <a:t>k</a:t>
            </a:r>
            <a:endParaRPr sz="1950" baseline="-23504">
              <a:latin typeface="Times New Roman"/>
              <a:cs typeface="Times New Roman"/>
            </a:endParaRPr>
          </a:p>
          <a:p>
            <a:pPr marL="5362575">
              <a:lnSpc>
                <a:spcPct val="100000"/>
              </a:lnSpc>
              <a:spcBef>
                <a:spcPts val="640"/>
              </a:spcBef>
            </a:pPr>
            <a:r>
              <a:rPr sz="2250" i="1" spc="-25" dirty="0">
                <a:latin typeface="Times New Roman"/>
                <a:cs typeface="Times New Roman"/>
              </a:rPr>
              <a:t>r</a:t>
            </a:r>
            <a:r>
              <a:rPr sz="1950" i="1" spc="-37" baseline="-23504" dirty="0">
                <a:latin typeface="Times New Roman"/>
                <a:cs typeface="Times New Roman"/>
              </a:rPr>
              <a:t>k</a:t>
            </a:r>
            <a:endParaRPr sz="1950" baseline="-23504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214751" y="3459162"/>
            <a:ext cx="1695450" cy="751205"/>
            <a:chOff x="3214751" y="3459162"/>
            <a:chExt cx="1695450" cy="751205"/>
          </a:xfrm>
        </p:grpSpPr>
        <p:sp>
          <p:nvSpPr>
            <p:cNvPr id="22" name="object 22"/>
            <p:cNvSpPr/>
            <p:nvPr/>
          </p:nvSpPr>
          <p:spPr>
            <a:xfrm>
              <a:off x="3214751" y="3459162"/>
              <a:ext cx="1695450" cy="751205"/>
            </a:xfrm>
            <a:custGeom>
              <a:avLst/>
              <a:gdLst/>
              <a:ahLst/>
              <a:cxnLst/>
              <a:rect l="l" t="t" r="r" b="b"/>
              <a:pathLst>
                <a:path w="1695450" h="751204">
                  <a:moveTo>
                    <a:pt x="1695450" y="0"/>
                  </a:moveTo>
                  <a:lnTo>
                    <a:pt x="0" y="0"/>
                  </a:lnTo>
                  <a:lnTo>
                    <a:pt x="0" y="750887"/>
                  </a:lnTo>
                  <a:lnTo>
                    <a:pt x="1695450" y="750887"/>
                  </a:lnTo>
                  <a:lnTo>
                    <a:pt x="169545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10600" y="3676106"/>
              <a:ext cx="726440" cy="318135"/>
            </a:xfrm>
            <a:custGeom>
              <a:avLst/>
              <a:gdLst/>
              <a:ahLst/>
              <a:cxnLst/>
              <a:rect l="l" t="t" r="r" b="b"/>
              <a:pathLst>
                <a:path w="726439" h="318135">
                  <a:moveTo>
                    <a:pt x="0" y="0"/>
                  </a:moveTo>
                  <a:lnTo>
                    <a:pt x="0" y="317515"/>
                  </a:lnTo>
                </a:path>
                <a:path w="726439" h="318135">
                  <a:moveTo>
                    <a:pt x="726400" y="0"/>
                  </a:moveTo>
                  <a:lnTo>
                    <a:pt x="726400" y="317515"/>
                  </a:lnTo>
                </a:path>
              </a:pathLst>
            </a:custGeom>
            <a:ln w="111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767922" y="3464342"/>
            <a:ext cx="116839" cy="2114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200" i="1" spc="-50" dirty="0">
                <a:latin typeface="Times New Roman"/>
                <a:cs typeface="Times New Roman"/>
              </a:rPr>
              <a:t>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86359" y="3799782"/>
            <a:ext cx="507365" cy="2114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424815" algn="l"/>
              </a:tabLst>
            </a:pPr>
            <a:r>
              <a:rPr sz="1200" i="1" spc="-50" dirty="0">
                <a:latin typeface="Times New Roman"/>
                <a:cs typeface="Times New Roman"/>
              </a:rPr>
              <a:t>k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-50" dirty="0">
                <a:latin typeface="Times New Roman"/>
                <a:cs typeface="Times New Roman"/>
              </a:rPr>
              <a:t>k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41792" y="3490686"/>
            <a:ext cx="143002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  <a:tabLst>
                <a:tab pos="1097280" algn="l"/>
              </a:tabLst>
            </a:pPr>
            <a:r>
              <a:rPr sz="2050" i="1" dirty="0">
                <a:latin typeface="Times New Roman"/>
                <a:cs typeface="Times New Roman"/>
              </a:rPr>
              <a:t>J</a:t>
            </a:r>
            <a:r>
              <a:rPr sz="2050" i="1" spc="23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</a:t>
            </a:r>
            <a:r>
              <a:rPr sz="2050" spc="-50" dirty="0">
                <a:latin typeface="Times New Roman"/>
                <a:cs typeface="Times New Roman"/>
              </a:rPr>
              <a:t> </a:t>
            </a:r>
            <a:r>
              <a:rPr sz="4650" baseline="-8960" dirty="0">
                <a:latin typeface="Symbol"/>
                <a:cs typeface="Symbol"/>
              </a:rPr>
              <a:t></a:t>
            </a:r>
            <a:r>
              <a:rPr sz="4650" spc="-15" baseline="-8960" dirty="0">
                <a:latin typeface="Times New Roman"/>
                <a:cs typeface="Times New Roman"/>
              </a:rPr>
              <a:t> </a:t>
            </a:r>
            <a:r>
              <a:rPr sz="2050" i="1" spc="-50" dirty="0">
                <a:latin typeface="Times New Roman"/>
                <a:cs typeface="Times New Roman"/>
              </a:rPr>
              <a:t>y</a:t>
            </a:r>
            <a:r>
              <a:rPr sz="2050" i="1" dirty="0">
                <a:latin typeface="Times New Roman"/>
                <a:cs typeface="Times New Roman"/>
              </a:rPr>
              <a:t>	</a:t>
            </a:r>
            <a:r>
              <a:rPr sz="2050" dirty="0">
                <a:latin typeface="Symbol"/>
                <a:cs typeface="Symbol"/>
              </a:rPr>
              <a:t></a:t>
            </a:r>
            <a:r>
              <a:rPr sz="2050" spc="-155" dirty="0">
                <a:latin typeface="Times New Roman"/>
                <a:cs typeface="Times New Roman"/>
              </a:rPr>
              <a:t> </a:t>
            </a:r>
            <a:r>
              <a:rPr sz="2050" i="1" spc="-50" dirty="0">
                <a:latin typeface="Times New Roman"/>
                <a:cs typeface="Times New Roman"/>
              </a:rPr>
              <a:t>r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09518" y="3987244"/>
            <a:ext cx="255904" cy="2114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200" i="1" dirty="0">
                <a:latin typeface="Times New Roman"/>
                <a:cs typeface="Times New Roman"/>
              </a:rPr>
              <a:t>k</a:t>
            </a:r>
            <a:r>
              <a:rPr sz="1200" i="1" spc="-14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Symbol"/>
                <a:cs typeface="Symbol"/>
              </a:rPr>
              <a:t></a:t>
            </a:r>
            <a:r>
              <a:rPr sz="1200" spc="-2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70450" y="3573355"/>
            <a:ext cx="90805" cy="2114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200" spc="-50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93316" y="3696716"/>
            <a:ext cx="1325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Cost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function: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99643" y="4317368"/>
            <a:ext cx="2444750" cy="7232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E.g.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QPSK</a:t>
            </a:r>
            <a:endParaRPr sz="20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How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many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states?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854700" y="3846448"/>
            <a:ext cx="2834005" cy="2252980"/>
            <a:chOff x="5854700" y="3846448"/>
            <a:chExt cx="2834005" cy="2252980"/>
          </a:xfrm>
        </p:grpSpPr>
        <p:sp>
          <p:nvSpPr>
            <p:cNvPr id="32" name="object 32"/>
            <p:cNvSpPr/>
            <p:nvPr/>
          </p:nvSpPr>
          <p:spPr>
            <a:xfrm>
              <a:off x="6435725" y="4202175"/>
              <a:ext cx="1673225" cy="1640205"/>
            </a:xfrm>
            <a:custGeom>
              <a:avLst/>
              <a:gdLst/>
              <a:ahLst/>
              <a:cxnLst/>
              <a:rect l="l" t="t" r="r" b="b"/>
              <a:pathLst>
                <a:path w="1673225" h="1640204">
                  <a:moveTo>
                    <a:pt x="0" y="819912"/>
                  </a:moveTo>
                  <a:lnTo>
                    <a:pt x="1420" y="771730"/>
                  </a:lnTo>
                  <a:lnTo>
                    <a:pt x="5627" y="724282"/>
                  </a:lnTo>
                  <a:lnTo>
                    <a:pt x="12545" y="677645"/>
                  </a:lnTo>
                  <a:lnTo>
                    <a:pt x="22093" y="631895"/>
                  </a:lnTo>
                  <a:lnTo>
                    <a:pt x="34194" y="587110"/>
                  </a:lnTo>
                  <a:lnTo>
                    <a:pt x="48769" y="543366"/>
                  </a:lnTo>
                  <a:lnTo>
                    <a:pt x="65740" y="500741"/>
                  </a:lnTo>
                  <a:lnTo>
                    <a:pt x="85028" y="459310"/>
                  </a:lnTo>
                  <a:lnTo>
                    <a:pt x="106555" y="419151"/>
                  </a:lnTo>
                  <a:lnTo>
                    <a:pt x="130243" y="380341"/>
                  </a:lnTo>
                  <a:lnTo>
                    <a:pt x="156012" y="342957"/>
                  </a:lnTo>
                  <a:lnTo>
                    <a:pt x="183786" y="307074"/>
                  </a:lnTo>
                  <a:lnTo>
                    <a:pt x="213485" y="272772"/>
                  </a:lnTo>
                  <a:lnTo>
                    <a:pt x="245030" y="240125"/>
                  </a:lnTo>
                  <a:lnTo>
                    <a:pt x="278344" y="209211"/>
                  </a:lnTo>
                  <a:lnTo>
                    <a:pt x="313348" y="180107"/>
                  </a:lnTo>
                  <a:lnTo>
                    <a:pt x="349964" y="152890"/>
                  </a:lnTo>
                  <a:lnTo>
                    <a:pt x="388113" y="127636"/>
                  </a:lnTo>
                  <a:lnTo>
                    <a:pt x="427716" y="104422"/>
                  </a:lnTo>
                  <a:lnTo>
                    <a:pt x="468696" y="83326"/>
                  </a:lnTo>
                  <a:lnTo>
                    <a:pt x="510974" y="64424"/>
                  </a:lnTo>
                  <a:lnTo>
                    <a:pt x="554472" y="47793"/>
                  </a:lnTo>
                  <a:lnTo>
                    <a:pt x="599110" y="33510"/>
                  </a:lnTo>
                  <a:lnTo>
                    <a:pt x="644811" y="21651"/>
                  </a:lnTo>
                  <a:lnTo>
                    <a:pt x="691497" y="12294"/>
                  </a:lnTo>
                  <a:lnTo>
                    <a:pt x="739089" y="5515"/>
                  </a:lnTo>
                  <a:lnTo>
                    <a:pt x="787507" y="1391"/>
                  </a:lnTo>
                  <a:lnTo>
                    <a:pt x="836676" y="0"/>
                  </a:lnTo>
                  <a:lnTo>
                    <a:pt x="885830" y="1391"/>
                  </a:lnTo>
                  <a:lnTo>
                    <a:pt x="934237" y="5515"/>
                  </a:lnTo>
                  <a:lnTo>
                    <a:pt x="981817" y="12294"/>
                  </a:lnTo>
                  <a:lnTo>
                    <a:pt x="1028493" y="21651"/>
                  </a:lnTo>
                  <a:lnTo>
                    <a:pt x="1074184" y="33510"/>
                  </a:lnTo>
                  <a:lnTo>
                    <a:pt x="1118814" y="47793"/>
                  </a:lnTo>
                  <a:lnTo>
                    <a:pt x="1162304" y="64424"/>
                  </a:lnTo>
                  <a:lnTo>
                    <a:pt x="1204574" y="83326"/>
                  </a:lnTo>
                  <a:lnTo>
                    <a:pt x="1245548" y="104422"/>
                  </a:lnTo>
                  <a:lnTo>
                    <a:pt x="1285145" y="127636"/>
                  </a:lnTo>
                  <a:lnTo>
                    <a:pt x="1323289" y="152890"/>
                  </a:lnTo>
                  <a:lnTo>
                    <a:pt x="1359900" y="180107"/>
                  </a:lnTo>
                  <a:lnTo>
                    <a:pt x="1394899" y="209211"/>
                  </a:lnTo>
                  <a:lnTo>
                    <a:pt x="1428210" y="240125"/>
                  </a:lnTo>
                  <a:lnTo>
                    <a:pt x="1459752" y="272772"/>
                  </a:lnTo>
                  <a:lnTo>
                    <a:pt x="1489448" y="307074"/>
                  </a:lnTo>
                  <a:lnTo>
                    <a:pt x="1517219" y="342957"/>
                  </a:lnTo>
                  <a:lnTo>
                    <a:pt x="1542987" y="380341"/>
                  </a:lnTo>
                  <a:lnTo>
                    <a:pt x="1566673" y="419151"/>
                  </a:lnTo>
                  <a:lnTo>
                    <a:pt x="1588199" y="459310"/>
                  </a:lnTo>
                  <a:lnTo>
                    <a:pt x="1607486" y="500741"/>
                  </a:lnTo>
                  <a:lnTo>
                    <a:pt x="1624456" y="543366"/>
                  </a:lnTo>
                  <a:lnTo>
                    <a:pt x="1639031" y="587110"/>
                  </a:lnTo>
                  <a:lnTo>
                    <a:pt x="1651131" y="631895"/>
                  </a:lnTo>
                  <a:lnTo>
                    <a:pt x="1660679" y="677645"/>
                  </a:lnTo>
                  <a:lnTo>
                    <a:pt x="1667597" y="724282"/>
                  </a:lnTo>
                  <a:lnTo>
                    <a:pt x="1671804" y="771730"/>
                  </a:lnTo>
                  <a:lnTo>
                    <a:pt x="1673225" y="819912"/>
                  </a:lnTo>
                  <a:lnTo>
                    <a:pt x="1671804" y="868081"/>
                  </a:lnTo>
                  <a:lnTo>
                    <a:pt x="1667597" y="915518"/>
                  </a:lnTo>
                  <a:lnTo>
                    <a:pt x="1660679" y="962146"/>
                  </a:lnTo>
                  <a:lnTo>
                    <a:pt x="1651131" y="1007888"/>
                  </a:lnTo>
                  <a:lnTo>
                    <a:pt x="1639031" y="1052667"/>
                  </a:lnTo>
                  <a:lnTo>
                    <a:pt x="1624456" y="1096406"/>
                  </a:lnTo>
                  <a:lnTo>
                    <a:pt x="1607486" y="1139029"/>
                  </a:lnTo>
                  <a:lnTo>
                    <a:pt x="1588199" y="1180457"/>
                  </a:lnTo>
                  <a:lnTo>
                    <a:pt x="1566673" y="1220615"/>
                  </a:lnTo>
                  <a:lnTo>
                    <a:pt x="1542987" y="1259426"/>
                  </a:lnTo>
                  <a:lnTo>
                    <a:pt x="1517219" y="1296811"/>
                  </a:lnTo>
                  <a:lnTo>
                    <a:pt x="1489448" y="1332695"/>
                  </a:lnTo>
                  <a:lnTo>
                    <a:pt x="1459752" y="1367001"/>
                  </a:lnTo>
                  <a:lnTo>
                    <a:pt x="1428210" y="1399651"/>
                  </a:lnTo>
                  <a:lnTo>
                    <a:pt x="1394899" y="1430568"/>
                  </a:lnTo>
                  <a:lnTo>
                    <a:pt x="1359900" y="1459676"/>
                  </a:lnTo>
                  <a:lnTo>
                    <a:pt x="1323289" y="1486898"/>
                  </a:lnTo>
                  <a:lnTo>
                    <a:pt x="1285145" y="1512156"/>
                  </a:lnTo>
                  <a:lnTo>
                    <a:pt x="1245548" y="1535374"/>
                  </a:lnTo>
                  <a:lnTo>
                    <a:pt x="1204574" y="1556474"/>
                  </a:lnTo>
                  <a:lnTo>
                    <a:pt x="1162303" y="1575381"/>
                  </a:lnTo>
                  <a:lnTo>
                    <a:pt x="1118814" y="1592016"/>
                  </a:lnTo>
                  <a:lnTo>
                    <a:pt x="1074184" y="1606303"/>
                  </a:lnTo>
                  <a:lnTo>
                    <a:pt x="1028493" y="1618165"/>
                  </a:lnTo>
                  <a:lnTo>
                    <a:pt x="981817" y="1627525"/>
                  </a:lnTo>
                  <a:lnTo>
                    <a:pt x="934237" y="1634306"/>
                  </a:lnTo>
                  <a:lnTo>
                    <a:pt x="885830" y="1638431"/>
                  </a:lnTo>
                  <a:lnTo>
                    <a:pt x="836676" y="1639824"/>
                  </a:lnTo>
                  <a:lnTo>
                    <a:pt x="787507" y="1638431"/>
                  </a:lnTo>
                  <a:lnTo>
                    <a:pt x="739089" y="1634306"/>
                  </a:lnTo>
                  <a:lnTo>
                    <a:pt x="691497" y="1627525"/>
                  </a:lnTo>
                  <a:lnTo>
                    <a:pt x="644811" y="1618165"/>
                  </a:lnTo>
                  <a:lnTo>
                    <a:pt x="599110" y="1606303"/>
                  </a:lnTo>
                  <a:lnTo>
                    <a:pt x="554472" y="1592016"/>
                  </a:lnTo>
                  <a:lnTo>
                    <a:pt x="510974" y="1575381"/>
                  </a:lnTo>
                  <a:lnTo>
                    <a:pt x="468696" y="1556474"/>
                  </a:lnTo>
                  <a:lnTo>
                    <a:pt x="427716" y="1535374"/>
                  </a:lnTo>
                  <a:lnTo>
                    <a:pt x="388113" y="1512156"/>
                  </a:lnTo>
                  <a:lnTo>
                    <a:pt x="349964" y="1486898"/>
                  </a:lnTo>
                  <a:lnTo>
                    <a:pt x="313348" y="1459676"/>
                  </a:lnTo>
                  <a:lnTo>
                    <a:pt x="278344" y="1430568"/>
                  </a:lnTo>
                  <a:lnTo>
                    <a:pt x="245030" y="1399651"/>
                  </a:lnTo>
                  <a:lnTo>
                    <a:pt x="213485" y="1367001"/>
                  </a:lnTo>
                  <a:lnTo>
                    <a:pt x="183786" y="1332695"/>
                  </a:lnTo>
                  <a:lnTo>
                    <a:pt x="156012" y="1296811"/>
                  </a:lnTo>
                  <a:lnTo>
                    <a:pt x="130243" y="1259426"/>
                  </a:lnTo>
                  <a:lnTo>
                    <a:pt x="106555" y="1220615"/>
                  </a:lnTo>
                  <a:lnTo>
                    <a:pt x="85028" y="1180457"/>
                  </a:lnTo>
                  <a:lnTo>
                    <a:pt x="65740" y="1139029"/>
                  </a:lnTo>
                  <a:lnTo>
                    <a:pt x="48769" y="1096406"/>
                  </a:lnTo>
                  <a:lnTo>
                    <a:pt x="34194" y="1052667"/>
                  </a:lnTo>
                  <a:lnTo>
                    <a:pt x="22093" y="1007888"/>
                  </a:lnTo>
                  <a:lnTo>
                    <a:pt x="12545" y="962146"/>
                  </a:lnTo>
                  <a:lnTo>
                    <a:pt x="5627" y="915518"/>
                  </a:lnTo>
                  <a:lnTo>
                    <a:pt x="1420" y="868081"/>
                  </a:lnTo>
                  <a:lnTo>
                    <a:pt x="0" y="81991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854700" y="3846448"/>
              <a:ext cx="2834005" cy="2252980"/>
            </a:xfrm>
            <a:custGeom>
              <a:avLst/>
              <a:gdLst/>
              <a:ahLst/>
              <a:cxnLst/>
              <a:rect l="l" t="t" r="r" b="b"/>
              <a:pathLst>
                <a:path w="2834004" h="2252979">
                  <a:moveTo>
                    <a:pt x="2833624" y="1225550"/>
                  </a:moveTo>
                  <a:lnTo>
                    <a:pt x="2820924" y="1219200"/>
                  </a:lnTo>
                  <a:lnTo>
                    <a:pt x="2757424" y="1187450"/>
                  </a:lnTo>
                  <a:lnTo>
                    <a:pt x="2757424" y="1219200"/>
                  </a:lnTo>
                  <a:lnTo>
                    <a:pt x="1429994" y="1219200"/>
                  </a:lnTo>
                  <a:lnTo>
                    <a:pt x="1424355" y="76238"/>
                  </a:lnTo>
                  <a:lnTo>
                    <a:pt x="1456055" y="76073"/>
                  </a:lnTo>
                  <a:lnTo>
                    <a:pt x="1449692" y="63500"/>
                  </a:lnTo>
                  <a:lnTo>
                    <a:pt x="1417574" y="0"/>
                  </a:lnTo>
                  <a:lnTo>
                    <a:pt x="1379855" y="76454"/>
                  </a:lnTo>
                  <a:lnTo>
                    <a:pt x="1411655" y="76301"/>
                  </a:lnTo>
                  <a:lnTo>
                    <a:pt x="1417294" y="1219200"/>
                  </a:lnTo>
                  <a:lnTo>
                    <a:pt x="0" y="1219200"/>
                  </a:lnTo>
                  <a:lnTo>
                    <a:pt x="0" y="1231900"/>
                  </a:lnTo>
                  <a:lnTo>
                    <a:pt x="1417358" y="1231900"/>
                  </a:lnTo>
                  <a:lnTo>
                    <a:pt x="1422400" y="2252751"/>
                  </a:lnTo>
                  <a:lnTo>
                    <a:pt x="1435100" y="2252688"/>
                  </a:lnTo>
                  <a:lnTo>
                    <a:pt x="1430058" y="1231900"/>
                  </a:lnTo>
                  <a:lnTo>
                    <a:pt x="2757424" y="1231900"/>
                  </a:lnTo>
                  <a:lnTo>
                    <a:pt x="2757424" y="1263650"/>
                  </a:lnTo>
                  <a:lnTo>
                    <a:pt x="2820924" y="1231900"/>
                  </a:lnTo>
                  <a:lnTo>
                    <a:pt x="2833624" y="1225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6537" y="5491162"/>
              <a:ext cx="98425" cy="9842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35963" y="4432236"/>
              <a:ext cx="98425" cy="9842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6062" y="4441761"/>
              <a:ext cx="98425" cy="9842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47012" y="5481637"/>
              <a:ext cx="98425" cy="98425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8452484" y="5063693"/>
            <a:ext cx="3073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Times New Roman"/>
                <a:cs typeface="Times New Roman"/>
              </a:rPr>
              <a:t>Re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315581" y="3703065"/>
            <a:ext cx="3098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Times New Roman"/>
                <a:cs typeface="Times New Roman"/>
              </a:rPr>
              <a:t>Im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291196" y="4701868"/>
            <a:ext cx="794385" cy="354330"/>
            <a:chOff x="7291196" y="4701868"/>
            <a:chExt cx="794385" cy="354330"/>
          </a:xfrm>
        </p:grpSpPr>
        <p:sp>
          <p:nvSpPr>
            <p:cNvPr id="41" name="object 41"/>
            <p:cNvSpPr/>
            <p:nvPr/>
          </p:nvSpPr>
          <p:spPr>
            <a:xfrm>
              <a:off x="7291196" y="4811522"/>
              <a:ext cx="794385" cy="244475"/>
            </a:xfrm>
            <a:custGeom>
              <a:avLst/>
              <a:gdLst/>
              <a:ahLst/>
              <a:cxnLst/>
              <a:rect l="l" t="t" r="r" b="b"/>
              <a:pathLst>
                <a:path w="794384" h="244475">
                  <a:moveTo>
                    <a:pt x="718872" y="30492"/>
                  </a:moveTo>
                  <a:lnTo>
                    <a:pt x="0" y="232155"/>
                  </a:lnTo>
                  <a:lnTo>
                    <a:pt x="3428" y="244475"/>
                  </a:lnTo>
                  <a:lnTo>
                    <a:pt x="722328" y="42803"/>
                  </a:lnTo>
                  <a:lnTo>
                    <a:pt x="718872" y="30492"/>
                  </a:lnTo>
                  <a:close/>
                </a:path>
                <a:path w="794384" h="244475">
                  <a:moveTo>
                    <a:pt x="781725" y="27050"/>
                  </a:moveTo>
                  <a:lnTo>
                    <a:pt x="731138" y="27050"/>
                  </a:lnTo>
                  <a:lnTo>
                    <a:pt x="734568" y="39369"/>
                  </a:lnTo>
                  <a:lnTo>
                    <a:pt x="722328" y="42803"/>
                  </a:lnTo>
                  <a:lnTo>
                    <a:pt x="730884" y="73278"/>
                  </a:lnTo>
                  <a:lnTo>
                    <a:pt x="781725" y="27050"/>
                  </a:lnTo>
                  <a:close/>
                </a:path>
                <a:path w="794384" h="244475">
                  <a:moveTo>
                    <a:pt x="731138" y="27050"/>
                  </a:moveTo>
                  <a:lnTo>
                    <a:pt x="718872" y="30492"/>
                  </a:lnTo>
                  <a:lnTo>
                    <a:pt x="722328" y="42803"/>
                  </a:lnTo>
                  <a:lnTo>
                    <a:pt x="734568" y="39369"/>
                  </a:lnTo>
                  <a:lnTo>
                    <a:pt x="731138" y="27050"/>
                  </a:lnTo>
                  <a:close/>
                </a:path>
                <a:path w="794384" h="244475">
                  <a:moveTo>
                    <a:pt x="710310" y="0"/>
                  </a:moveTo>
                  <a:lnTo>
                    <a:pt x="718872" y="30492"/>
                  </a:lnTo>
                  <a:lnTo>
                    <a:pt x="731138" y="27050"/>
                  </a:lnTo>
                  <a:lnTo>
                    <a:pt x="781725" y="27050"/>
                  </a:lnTo>
                  <a:lnTo>
                    <a:pt x="793876" y="16001"/>
                  </a:lnTo>
                  <a:lnTo>
                    <a:pt x="7103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64269" y="4861228"/>
              <a:ext cx="24765" cy="14604"/>
            </a:xfrm>
            <a:custGeom>
              <a:avLst/>
              <a:gdLst/>
              <a:ahLst/>
              <a:cxnLst/>
              <a:rect l="l" t="t" r="r" b="b"/>
              <a:pathLst>
                <a:path w="24765" h="14604">
                  <a:moveTo>
                    <a:pt x="0" y="14292"/>
                  </a:moveTo>
                  <a:lnTo>
                    <a:pt x="24484" y="0"/>
                  </a:lnTo>
                </a:path>
              </a:pathLst>
            </a:custGeom>
            <a:ln w="79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588753" y="4865365"/>
              <a:ext cx="36195" cy="85090"/>
            </a:xfrm>
            <a:custGeom>
              <a:avLst/>
              <a:gdLst/>
              <a:ahLst/>
              <a:cxnLst/>
              <a:rect l="l" t="t" r="r" b="b"/>
              <a:pathLst>
                <a:path w="36195" h="85089">
                  <a:moveTo>
                    <a:pt x="0" y="0"/>
                  </a:moveTo>
                  <a:lnTo>
                    <a:pt x="35961" y="85004"/>
                  </a:lnTo>
                </a:path>
              </a:pathLst>
            </a:custGeom>
            <a:ln w="160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628923" y="4705882"/>
              <a:ext cx="264795" cy="245110"/>
            </a:xfrm>
            <a:custGeom>
              <a:avLst/>
              <a:gdLst/>
              <a:ahLst/>
              <a:cxnLst/>
              <a:rect l="l" t="t" r="r" b="b"/>
              <a:pathLst>
                <a:path w="264795" h="245110">
                  <a:moveTo>
                    <a:pt x="0" y="244487"/>
                  </a:moveTo>
                  <a:lnTo>
                    <a:pt x="47055" y="0"/>
                  </a:lnTo>
                </a:path>
                <a:path w="264795" h="245110">
                  <a:moveTo>
                    <a:pt x="47055" y="0"/>
                  </a:moveTo>
                  <a:lnTo>
                    <a:pt x="264358" y="0"/>
                  </a:lnTo>
                </a:path>
              </a:pathLst>
            </a:custGeom>
            <a:ln w="79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7656241" y="4684166"/>
            <a:ext cx="24384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500" i="1" spc="-25" dirty="0">
                <a:latin typeface="Times New Roman"/>
                <a:cs typeface="Times New Roman"/>
              </a:rPr>
              <a:t>E</a:t>
            </a:r>
            <a:r>
              <a:rPr sz="1350" i="1" spc="-37" baseline="-24691" dirty="0">
                <a:latin typeface="Times New Roman"/>
                <a:cs typeface="Times New Roman"/>
              </a:rPr>
              <a:t>s</a:t>
            </a:r>
            <a:endParaRPr sz="1350" baseline="-24691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858632" y="3998467"/>
            <a:ext cx="719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-21604" dirty="0">
                <a:latin typeface="Times New Roman"/>
                <a:cs typeface="Times New Roman"/>
              </a:rPr>
              <a:t>00</a:t>
            </a:r>
            <a:r>
              <a:rPr sz="2700" spc="15" baseline="-21604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(s1)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039358" y="4009390"/>
            <a:ext cx="730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(s2)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2700" spc="-37" baseline="-18518" dirty="0">
                <a:latin typeface="Times New Roman"/>
                <a:cs typeface="Times New Roman"/>
              </a:rPr>
              <a:t>10</a:t>
            </a:r>
            <a:endParaRPr sz="2700" baseline="-18518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097904" y="5624271"/>
            <a:ext cx="639445" cy="46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5925">
              <a:lnSpc>
                <a:spcPts val="1750"/>
              </a:lnSpc>
              <a:spcBef>
                <a:spcPts val="100"/>
              </a:spcBef>
            </a:pPr>
            <a:r>
              <a:rPr sz="1800" spc="-45" dirty="0">
                <a:latin typeface="Times New Roman"/>
                <a:cs typeface="Times New Roman"/>
              </a:rPr>
              <a:t>11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ts val="1750"/>
              </a:lnSpc>
            </a:pPr>
            <a:r>
              <a:rPr sz="1800" spc="-20" dirty="0">
                <a:latin typeface="Times New Roman"/>
                <a:cs typeface="Times New Roman"/>
              </a:rPr>
              <a:t>(s3)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947659" y="5703823"/>
            <a:ext cx="687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30864" dirty="0">
                <a:latin typeface="Times New Roman"/>
                <a:cs typeface="Times New Roman"/>
              </a:rPr>
              <a:t>01</a:t>
            </a:r>
            <a:r>
              <a:rPr sz="2700" spc="-359" baseline="30864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(s4)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MLSE:</a:t>
            </a:r>
            <a:r>
              <a:rPr spc="-110" dirty="0"/>
              <a:t> </a:t>
            </a:r>
            <a:r>
              <a:rPr dirty="0"/>
              <a:t>STATE</a:t>
            </a:r>
            <a:r>
              <a:rPr spc="-90" dirty="0"/>
              <a:t> </a:t>
            </a:r>
            <a:r>
              <a:rPr spc="-10" dirty="0"/>
              <a:t>REPRESENTATION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5739765" cy="105219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State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representation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QPSK (four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symbols: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s1,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s2,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s3,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s4),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spc="-20" dirty="0">
                <a:latin typeface="Times New Roman"/>
                <a:cs typeface="Times New Roman"/>
              </a:rPr>
              <a:t>M^(L-</a:t>
            </a:r>
            <a:r>
              <a:rPr sz="1800" dirty="0">
                <a:latin typeface="Times New Roman"/>
                <a:cs typeface="Times New Roman"/>
              </a:rPr>
              <a:t>1)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4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states: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a: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(s1),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b: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(s2),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(s3),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(s4).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41375" y="2252662"/>
          <a:ext cx="6870699" cy="3552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95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73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spc="-1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Input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ts val="1785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Current</a:t>
                      </a:r>
                      <a:r>
                        <a:rPr sz="1600" spc="-4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state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584835">
                        <a:lnSpc>
                          <a:spcPts val="2565"/>
                        </a:lnSpc>
                        <a:tabLst>
                          <a:tab pos="1277620" algn="l"/>
                        </a:tabLst>
                      </a:pPr>
                      <a:r>
                        <a:rPr sz="3375" i="1" spc="-15" baseline="4938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950" i="1" spc="-15" baseline="-14957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950" i="1" spc="-262" baseline="-14957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spc="-37" baseline="-14957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950" spc="-37" baseline="-14957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950" baseline="-14957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6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now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Register</a:t>
                      </a:r>
                      <a:r>
                        <a:rPr sz="1600" spc="-6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contents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ts val="1785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Next</a:t>
                      </a:r>
                      <a:r>
                        <a:rPr sz="1600" spc="-4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state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29235">
                        <a:lnSpc>
                          <a:spcPts val="2565"/>
                        </a:lnSpc>
                        <a:tabLst>
                          <a:tab pos="770890" algn="l"/>
                        </a:tabLst>
                      </a:pPr>
                      <a:r>
                        <a:rPr sz="3375" i="1" spc="-15" baseline="4938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950" i="1" spc="-15" baseline="-14957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950" i="1" spc="-262" baseline="-14957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spc="-37" baseline="-14957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950" spc="-37" baseline="-14957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950" baseline="-14957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6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after</a:t>
                      </a:r>
                      <a:r>
                        <a:rPr sz="1600" spc="-1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shift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(s1)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(s1,</a:t>
                      </a:r>
                      <a:r>
                        <a:rPr sz="1800" spc="-5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s1)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43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(s1)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(s2)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(s1,</a:t>
                      </a:r>
                      <a:r>
                        <a:rPr sz="1800" spc="-5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s2)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43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(s1)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00" spc="-3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(s3)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(s1,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s3)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41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(s1)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(s4)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(s1,</a:t>
                      </a:r>
                      <a:r>
                        <a:rPr sz="1800" spc="-5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s4)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43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(s1)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(s1)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(s1,</a:t>
                      </a:r>
                      <a:r>
                        <a:rPr sz="1800" spc="-5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s1)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1800" spc="434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(s2)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(s2)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(s1,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s2)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1800" spc="43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(s2)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(s3)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(s1,</a:t>
                      </a:r>
                      <a:r>
                        <a:rPr sz="1800" spc="-5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s3)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1800" spc="434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(s2)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(s4)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(s1,</a:t>
                      </a:r>
                      <a:r>
                        <a:rPr sz="1800" spc="-5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s4)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1800" spc="434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(s2)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MLSE:</a:t>
            </a:r>
            <a:r>
              <a:rPr spc="-110" dirty="0"/>
              <a:t> </a:t>
            </a:r>
            <a:r>
              <a:rPr dirty="0"/>
              <a:t>STATE</a:t>
            </a:r>
            <a:r>
              <a:rPr spc="-90" dirty="0"/>
              <a:t> </a:t>
            </a:r>
            <a:r>
              <a:rPr spc="-10" dirty="0"/>
              <a:t>REPRESENTATION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98905"/>
            <a:ext cx="3001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State</a:t>
            </a:r>
            <a:r>
              <a:rPr sz="2400" b="1" spc="-7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representation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41375" y="1884362"/>
          <a:ext cx="6870699" cy="3551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95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73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1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Input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ts val="1785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Current</a:t>
                      </a:r>
                      <a:r>
                        <a:rPr sz="1600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state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529590">
                        <a:lnSpc>
                          <a:spcPts val="2565"/>
                        </a:lnSpc>
                        <a:tabLst>
                          <a:tab pos="1277620" algn="l"/>
                        </a:tabLst>
                      </a:pPr>
                      <a:r>
                        <a:rPr sz="3375" i="1" spc="-15" baseline="4938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950" i="1" spc="-15" baseline="-14957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950" i="1" spc="-262" baseline="-14957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spc="-37" baseline="-14957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950" spc="-37" baseline="-14957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950" baseline="-14957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6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now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Register</a:t>
                      </a:r>
                      <a:r>
                        <a:rPr sz="1600" spc="-4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contents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ts val="1785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Next</a:t>
                      </a:r>
                      <a:r>
                        <a:rPr sz="1600" spc="-4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state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46379">
                        <a:lnSpc>
                          <a:spcPts val="2565"/>
                        </a:lnSpc>
                        <a:tabLst>
                          <a:tab pos="770890" algn="l"/>
                        </a:tabLst>
                      </a:pPr>
                      <a:r>
                        <a:rPr sz="3375" i="1" spc="-120" baseline="-3703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950" i="1" spc="-120" baseline="-29914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950" i="1" spc="-284" baseline="-299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spc="-37" baseline="-29914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950" spc="-37" baseline="-29914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950" baseline="-29914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6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after</a:t>
                      </a:r>
                      <a:r>
                        <a:rPr sz="1600" spc="-1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shift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(s1)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(s3,</a:t>
                      </a:r>
                      <a:r>
                        <a:rPr sz="1800" spc="-5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s1)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00" spc="43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(s3)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(s2)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(s3,</a:t>
                      </a:r>
                      <a:r>
                        <a:rPr sz="1800" spc="-5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s2)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00" spc="43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(s3)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(s3)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(s3,</a:t>
                      </a:r>
                      <a:r>
                        <a:rPr sz="1800" spc="-5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s3)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00" spc="43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(s3)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(s4)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(s3,</a:t>
                      </a:r>
                      <a:r>
                        <a:rPr sz="1800" spc="-5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s4)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00" spc="43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(s3)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-3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(s1)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(s4,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s1)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800" spc="43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(s4)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(s2)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(s4,</a:t>
                      </a:r>
                      <a:r>
                        <a:rPr sz="1800" spc="-5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s2)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800" spc="434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(s4)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(s3)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(s4,</a:t>
                      </a:r>
                      <a:r>
                        <a:rPr sz="1800" spc="-5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s3)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800" spc="434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(s4)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(s4)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(s4,</a:t>
                      </a:r>
                      <a:r>
                        <a:rPr sz="1800" spc="-5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s4)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800" spc="434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(s4)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141" y="343661"/>
            <a:ext cx="7073900" cy="2107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JOINT</a:t>
            </a:r>
            <a:r>
              <a:rPr sz="2400" spc="-100" dirty="0">
                <a:latin typeface="Arial Black"/>
                <a:cs typeface="Arial Black"/>
              </a:rPr>
              <a:t> </a:t>
            </a:r>
            <a:r>
              <a:rPr sz="2400" spc="-10" dirty="0">
                <a:latin typeface="Arial Black"/>
                <a:cs typeface="Arial Black"/>
              </a:rPr>
              <a:t>DISTRIBUTION</a:t>
            </a:r>
            <a:endParaRPr sz="2400">
              <a:latin typeface="Arial Black"/>
              <a:cs typeface="Arial Black"/>
            </a:endParaRPr>
          </a:p>
          <a:p>
            <a:pPr marL="723900" indent="-343535">
              <a:lnSpc>
                <a:spcPct val="100000"/>
              </a:lnSpc>
              <a:spcBef>
                <a:spcPts val="1505"/>
              </a:spcBef>
              <a:buFont typeface="Times New Roman"/>
              <a:buChar char="•"/>
              <a:tabLst>
                <a:tab pos="7239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Consider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two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RVs,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Times New Roman"/>
                <a:cs typeface="Times New Roman"/>
              </a:rPr>
              <a:t>X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,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and,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Times New Roman"/>
                <a:cs typeface="Times New Roman"/>
              </a:rPr>
              <a:t>Y.</a:t>
            </a:r>
            <a:r>
              <a:rPr sz="2000" b="1" i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joint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CDF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X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Y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endParaRPr sz="2000">
              <a:latin typeface="Times New Roman"/>
              <a:cs typeface="Times New Roman"/>
            </a:endParaRPr>
          </a:p>
          <a:p>
            <a:pPr marL="60960" algn="ctr">
              <a:lnSpc>
                <a:spcPct val="100000"/>
              </a:lnSpc>
              <a:spcBef>
                <a:spcPts val="1060"/>
              </a:spcBef>
            </a:pPr>
            <a:r>
              <a:rPr sz="2150" i="1" dirty="0">
                <a:latin typeface="Times New Roman"/>
                <a:cs typeface="Times New Roman"/>
              </a:rPr>
              <a:t>F</a:t>
            </a:r>
            <a:r>
              <a:rPr sz="1875" i="1" baseline="-24444" dirty="0">
                <a:latin typeface="Times New Roman"/>
                <a:cs typeface="Times New Roman"/>
              </a:rPr>
              <a:t>X</a:t>
            </a:r>
            <a:r>
              <a:rPr sz="1875" i="1" spc="-82" baseline="-24444" dirty="0">
                <a:latin typeface="Times New Roman"/>
                <a:cs typeface="Times New Roman"/>
              </a:rPr>
              <a:t> </a:t>
            </a:r>
            <a:r>
              <a:rPr sz="1875" baseline="-24444" dirty="0">
                <a:latin typeface="Times New Roman"/>
                <a:cs typeface="Times New Roman"/>
              </a:rPr>
              <a:t>,</a:t>
            </a:r>
            <a:r>
              <a:rPr sz="1875" i="1" baseline="-24444" dirty="0">
                <a:latin typeface="Times New Roman"/>
                <a:cs typeface="Times New Roman"/>
              </a:rPr>
              <a:t>Y</a:t>
            </a:r>
            <a:r>
              <a:rPr sz="1875" i="1" spc="135" baseline="-24444" dirty="0">
                <a:latin typeface="Times New Roman"/>
                <a:cs typeface="Times New Roman"/>
              </a:rPr>
              <a:t> </a:t>
            </a:r>
            <a:r>
              <a:rPr sz="2150" spc="70" dirty="0">
                <a:latin typeface="Times New Roman"/>
                <a:cs typeface="Times New Roman"/>
              </a:rPr>
              <a:t>(</a:t>
            </a:r>
            <a:r>
              <a:rPr sz="2150" i="1" spc="70" dirty="0">
                <a:latin typeface="Times New Roman"/>
                <a:cs typeface="Times New Roman"/>
              </a:rPr>
              <a:t>x</a:t>
            </a:r>
            <a:r>
              <a:rPr sz="2150" spc="70" dirty="0">
                <a:latin typeface="Times New Roman"/>
                <a:cs typeface="Times New Roman"/>
              </a:rPr>
              <a:t>,</a:t>
            </a:r>
            <a:r>
              <a:rPr sz="2150" spc="-60" dirty="0">
                <a:latin typeface="Times New Roman"/>
                <a:cs typeface="Times New Roman"/>
              </a:rPr>
              <a:t> </a:t>
            </a:r>
            <a:r>
              <a:rPr sz="2150" i="1" spc="55" dirty="0">
                <a:latin typeface="Times New Roman"/>
                <a:cs typeface="Times New Roman"/>
              </a:rPr>
              <a:t>y</a:t>
            </a:r>
            <a:r>
              <a:rPr sz="2150" spc="55" dirty="0">
                <a:latin typeface="Times New Roman"/>
                <a:cs typeface="Times New Roman"/>
              </a:rPr>
              <a:t>)</a:t>
            </a:r>
            <a:r>
              <a:rPr sz="2150" spc="-4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Symbol"/>
                <a:cs typeface="Symbol"/>
              </a:rPr>
              <a:t></a:t>
            </a:r>
            <a:r>
              <a:rPr sz="2150" spc="25" dirty="0">
                <a:latin typeface="Times New Roman"/>
                <a:cs typeface="Times New Roman"/>
              </a:rPr>
              <a:t> </a:t>
            </a:r>
            <a:r>
              <a:rPr sz="2150" i="1" spc="50" dirty="0">
                <a:latin typeface="Times New Roman"/>
                <a:cs typeface="Times New Roman"/>
              </a:rPr>
              <a:t>P</a:t>
            </a:r>
            <a:r>
              <a:rPr sz="2150" spc="50" dirty="0">
                <a:latin typeface="Times New Roman"/>
                <a:cs typeface="Times New Roman"/>
              </a:rPr>
              <a:t>(</a:t>
            </a:r>
            <a:r>
              <a:rPr sz="2150" spc="-325" dirty="0">
                <a:latin typeface="Times New Roman"/>
                <a:cs typeface="Times New Roman"/>
              </a:rPr>
              <a:t> </a:t>
            </a:r>
            <a:r>
              <a:rPr sz="2150" i="1" dirty="0">
                <a:latin typeface="Times New Roman"/>
                <a:cs typeface="Times New Roman"/>
              </a:rPr>
              <a:t>X</a:t>
            </a:r>
            <a:r>
              <a:rPr sz="2150" i="1" spc="27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Symbol"/>
                <a:cs typeface="Symbol"/>
              </a:rPr>
              <a:t></a:t>
            </a:r>
            <a:r>
              <a:rPr sz="2150" spc="55" dirty="0">
                <a:latin typeface="Times New Roman"/>
                <a:cs typeface="Times New Roman"/>
              </a:rPr>
              <a:t> </a:t>
            </a:r>
            <a:r>
              <a:rPr sz="2150" i="1" spc="60" dirty="0">
                <a:latin typeface="Times New Roman"/>
                <a:cs typeface="Times New Roman"/>
              </a:rPr>
              <a:t>x</a:t>
            </a:r>
            <a:r>
              <a:rPr sz="2150" spc="60" dirty="0">
                <a:latin typeface="Times New Roman"/>
                <a:cs typeface="Times New Roman"/>
              </a:rPr>
              <a:t>,</a:t>
            </a:r>
            <a:r>
              <a:rPr sz="2150" i="1" spc="60" dirty="0">
                <a:latin typeface="Times New Roman"/>
                <a:cs typeface="Times New Roman"/>
              </a:rPr>
              <a:t>Y</a:t>
            </a:r>
            <a:r>
              <a:rPr sz="2150" i="1" spc="18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Symbol"/>
                <a:cs typeface="Symbol"/>
              </a:rPr>
              <a:t></a:t>
            </a:r>
            <a:r>
              <a:rPr sz="2150" spc="165" dirty="0">
                <a:latin typeface="Times New Roman"/>
                <a:cs typeface="Times New Roman"/>
              </a:rPr>
              <a:t> </a:t>
            </a:r>
            <a:r>
              <a:rPr sz="2150" i="1" spc="30" dirty="0">
                <a:latin typeface="Times New Roman"/>
                <a:cs typeface="Times New Roman"/>
              </a:rPr>
              <a:t>y</a:t>
            </a:r>
            <a:r>
              <a:rPr sz="2150" spc="30" dirty="0">
                <a:latin typeface="Times New Roman"/>
                <a:cs typeface="Times New Roman"/>
              </a:rPr>
              <a:t>)</a:t>
            </a:r>
            <a:endParaRPr sz="2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90"/>
              </a:spcBef>
            </a:pPr>
            <a:endParaRPr sz="2150">
              <a:latin typeface="Times New Roman"/>
              <a:cs typeface="Times New Roman"/>
            </a:endParaRPr>
          </a:p>
          <a:p>
            <a:pPr marL="685165" indent="-342900">
              <a:lnSpc>
                <a:spcPct val="100000"/>
              </a:lnSpc>
              <a:buFont typeface="Times New Roman"/>
              <a:buChar char="•"/>
              <a:tabLst>
                <a:tab pos="6851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Joint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pdf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58532" y="2761210"/>
            <a:ext cx="1221105" cy="0"/>
          </a:xfrm>
          <a:custGeom>
            <a:avLst/>
            <a:gdLst/>
            <a:ahLst/>
            <a:cxnLst/>
            <a:rect l="l" t="t" r="r" b="b"/>
            <a:pathLst>
              <a:path w="1221104">
                <a:moveTo>
                  <a:pt x="0" y="0"/>
                </a:moveTo>
                <a:lnTo>
                  <a:pt x="1220597" y="0"/>
                </a:lnTo>
              </a:path>
            </a:pathLst>
          </a:custGeom>
          <a:ln w="114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98613" y="2756674"/>
            <a:ext cx="536575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-20" dirty="0">
                <a:latin typeface="Symbol"/>
                <a:cs typeface="Symbol"/>
              </a:rPr>
              <a:t></a:t>
            </a:r>
            <a:r>
              <a:rPr sz="2150" i="1" spc="-20" dirty="0">
                <a:latin typeface="Times New Roman"/>
                <a:cs typeface="Times New Roman"/>
              </a:rPr>
              <a:t>x</a:t>
            </a:r>
            <a:r>
              <a:rPr sz="2150" spc="-20" dirty="0">
                <a:latin typeface="Symbol"/>
                <a:cs typeface="Symbol"/>
              </a:rPr>
              <a:t></a:t>
            </a:r>
            <a:r>
              <a:rPr sz="2150" i="1" spc="-20" dirty="0">
                <a:latin typeface="Times New Roman"/>
                <a:cs typeface="Times New Roman"/>
              </a:rPr>
              <a:t>y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49895" y="2343187"/>
            <a:ext cx="2157095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3225" spc="97" baseline="-40051" dirty="0">
                <a:latin typeface="Times New Roman"/>
                <a:cs typeface="Times New Roman"/>
              </a:rPr>
              <a:t>(</a:t>
            </a:r>
            <a:r>
              <a:rPr sz="3225" i="1" spc="97" baseline="-40051" dirty="0">
                <a:latin typeface="Times New Roman"/>
                <a:cs typeface="Times New Roman"/>
              </a:rPr>
              <a:t>x</a:t>
            </a:r>
            <a:r>
              <a:rPr sz="3225" spc="97" baseline="-40051" dirty="0">
                <a:latin typeface="Times New Roman"/>
                <a:cs typeface="Times New Roman"/>
              </a:rPr>
              <a:t>,</a:t>
            </a:r>
            <a:r>
              <a:rPr sz="3225" spc="-112" baseline="-40051" dirty="0">
                <a:latin typeface="Times New Roman"/>
                <a:cs typeface="Times New Roman"/>
              </a:rPr>
              <a:t> </a:t>
            </a:r>
            <a:r>
              <a:rPr sz="3225" i="1" spc="75" baseline="-40051" dirty="0">
                <a:latin typeface="Times New Roman"/>
                <a:cs typeface="Times New Roman"/>
              </a:rPr>
              <a:t>y</a:t>
            </a:r>
            <a:r>
              <a:rPr sz="3225" spc="75" baseline="-40051" dirty="0">
                <a:latin typeface="Times New Roman"/>
                <a:cs typeface="Times New Roman"/>
              </a:rPr>
              <a:t>)</a:t>
            </a:r>
            <a:r>
              <a:rPr sz="3225" spc="-75" baseline="-40051" dirty="0">
                <a:latin typeface="Times New Roman"/>
                <a:cs typeface="Times New Roman"/>
              </a:rPr>
              <a:t> </a:t>
            </a:r>
            <a:r>
              <a:rPr sz="3225" baseline="-40051" dirty="0">
                <a:latin typeface="Symbol"/>
                <a:cs typeface="Symbol"/>
              </a:rPr>
              <a:t></a:t>
            </a:r>
            <a:r>
              <a:rPr sz="3225" spc="135" baseline="-40051" dirty="0">
                <a:latin typeface="Times New Roman"/>
                <a:cs typeface="Times New Roman"/>
              </a:rPr>
              <a:t> </a:t>
            </a:r>
            <a:r>
              <a:rPr sz="2150" spc="-20" dirty="0">
                <a:latin typeface="Symbol"/>
                <a:cs typeface="Symbol"/>
              </a:rPr>
              <a:t></a:t>
            </a:r>
            <a:r>
              <a:rPr sz="2150" i="1" spc="-20" dirty="0">
                <a:latin typeface="Times New Roman"/>
                <a:cs typeface="Times New Roman"/>
              </a:rPr>
              <a:t>F</a:t>
            </a:r>
            <a:r>
              <a:rPr sz="1875" i="1" spc="-30" baseline="-24444" dirty="0">
                <a:latin typeface="Times New Roman"/>
                <a:cs typeface="Times New Roman"/>
              </a:rPr>
              <a:t>X</a:t>
            </a:r>
            <a:r>
              <a:rPr sz="1875" i="1" spc="-89" baseline="-24444" dirty="0">
                <a:latin typeface="Times New Roman"/>
                <a:cs typeface="Times New Roman"/>
              </a:rPr>
              <a:t> </a:t>
            </a:r>
            <a:r>
              <a:rPr sz="1875" baseline="-24444" dirty="0">
                <a:latin typeface="Times New Roman"/>
                <a:cs typeface="Times New Roman"/>
              </a:rPr>
              <a:t>,</a:t>
            </a:r>
            <a:r>
              <a:rPr sz="1875" i="1" baseline="-24444" dirty="0">
                <a:latin typeface="Times New Roman"/>
                <a:cs typeface="Times New Roman"/>
              </a:rPr>
              <a:t>Y</a:t>
            </a:r>
            <a:r>
              <a:rPr sz="1875" i="1" spc="127" baseline="-24444" dirty="0">
                <a:latin typeface="Times New Roman"/>
                <a:cs typeface="Times New Roman"/>
              </a:rPr>
              <a:t> </a:t>
            </a:r>
            <a:r>
              <a:rPr sz="2150" spc="65" dirty="0">
                <a:latin typeface="Times New Roman"/>
                <a:cs typeface="Times New Roman"/>
              </a:rPr>
              <a:t>(</a:t>
            </a:r>
            <a:r>
              <a:rPr sz="2150" i="1" spc="65" dirty="0">
                <a:latin typeface="Times New Roman"/>
                <a:cs typeface="Times New Roman"/>
              </a:rPr>
              <a:t>x</a:t>
            </a:r>
            <a:r>
              <a:rPr sz="2150" spc="65" dirty="0">
                <a:latin typeface="Times New Roman"/>
                <a:cs typeface="Times New Roman"/>
              </a:rPr>
              <a:t>,</a:t>
            </a:r>
            <a:r>
              <a:rPr sz="2150" spc="-70" dirty="0">
                <a:latin typeface="Times New Roman"/>
                <a:cs typeface="Times New Roman"/>
              </a:rPr>
              <a:t> </a:t>
            </a:r>
            <a:r>
              <a:rPr sz="2150" i="1" spc="30" dirty="0">
                <a:latin typeface="Times New Roman"/>
                <a:cs typeface="Times New Roman"/>
              </a:rPr>
              <a:t>y</a:t>
            </a:r>
            <a:r>
              <a:rPr sz="2150" spc="30" dirty="0">
                <a:latin typeface="Times New Roman"/>
                <a:cs typeface="Times New Roman"/>
              </a:rPr>
              <a:t>)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60097" y="2542291"/>
            <a:ext cx="103505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i="1" spc="-50" dirty="0">
                <a:latin typeface="Times New Roman"/>
                <a:cs typeface="Times New Roman"/>
              </a:rPr>
              <a:t>f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65431" y="2725045"/>
            <a:ext cx="285750" cy="2184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i="1" dirty="0">
                <a:latin typeface="Times New Roman"/>
                <a:cs typeface="Times New Roman"/>
              </a:rPr>
              <a:t>X</a:t>
            </a:r>
            <a:r>
              <a:rPr sz="1250" i="1" spc="-45" dirty="0">
                <a:latin typeface="Times New Roman"/>
                <a:cs typeface="Times New Roman"/>
              </a:rPr>
              <a:t> </a:t>
            </a:r>
            <a:r>
              <a:rPr sz="1250" spc="-25" dirty="0">
                <a:latin typeface="Times New Roman"/>
                <a:cs typeface="Times New Roman"/>
              </a:rPr>
              <a:t>,</a:t>
            </a:r>
            <a:r>
              <a:rPr sz="1250" i="1" spc="-25" dirty="0">
                <a:latin typeface="Times New Roman"/>
                <a:cs typeface="Times New Roman"/>
              </a:rPr>
              <a:t>Y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5693" y="3749166"/>
            <a:ext cx="691895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Given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joint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pdf,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we</a:t>
            </a:r>
            <a:r>
              <a:rPr sz="2000" b="1" spc="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can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find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marginal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pdf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each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RV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74501" y="4357226"/>
            <a:ext cx="128905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-50" dirty="0">
                <a:latin typeface="Symbol"/>
                <a:cs typeface="Symbol"/>
              </a:rPr>
              <a:t>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65287" y="4706526"/>
            <a:ext cx="15748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25" dirty="0">
                <a:latin typeface="Symbol"/>
                <a:cs typeface="Symbol"/>
              </a:rPr>
              <a:t></a:t>
            </a:r>
            <a:endParaRPr sz="8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85744" y="4308938"/>
            <a:ext cx="1430020" cy="4044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990"/>
              </a:lnSpc>
              <a:spcBef>
                <a:spcPts val="130"/>
              </a:spcBef>
            </a:pPr>
            <a:r>
              <a:rPr sz="1100" spc="-25" dirty="0">
                <a:latin typeface="Symbol"/>
                <a:cs typeface="Symbol"/>
              </a:rPr>
              <a:t></a:t>
            </a:r>
            <a:endParaRPr sz="1100">
              <a:latin typeface="Symbol"/>
              <a:cs typeface="Symbol"/>
            </a:endParaRPr>
          </a:p>
          <a:p>
            <a:pPr marL="277495">
              <a:lnSpc>
                <a:spcPts val="1950"/>
              </a:lnSpc>
              <a:tabLst>
                <a:tab pos="648970" algn="l"/>
              </a:tabLst>
            </a:pPr>
            <a:r>
              <a:rPr sz="1900" i="1" spc="-50" dirty="0">
                <a:latin typeface="Times New Roman"/>
                <a:cs typeface="Times New Roman"/>
              </a:rPr>
              <a:t>f</a:t>
            </a:r>
            <a:r>
              <a:rPr sz="1900" i="1" dirty="0">
                <a:latin typeface="Times New Roman"/>
                <a:cs typeface="Times New Roman"/>
              </a:rPr>
              <a:t>	</a:t>
            </a:r>
            <a:r>
              <a:rPr sz="1900" spc="65" dirty="0">
                <a:latin typeface="Times New Roman"/>
                <a:cs typeface="Times New Roman"/>
              </a:rPr>
              <a:t>(</a:t>
            </a:r>
            <a:r>
              <a:rPr sz="1900" i="1" spc="65" dirty="0">
                <a:latin typeface="Times New Roman"/>
                <a:cs typeface="Times New Roman"/>
              </a:rPr>
              <a:t>x</a:t>
            </a:r>
            <a:r>
              <a:rPr sz="1900" spc="65" dirty="0">
                <a:latin typeface="Times New Roman"/>
                <a:cs typeface="Times New Roman"/>
              </a:rPr>
              <a:t>,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i="1" spc="-20" dirty="0">
                <a:latin typeface="Times New Roman"/>
                <a:cs typeface="Times New Roman"/>
              </a:rPr>
              <a:t>y</a:t>
            </a:r>
            <a:r>
              <a:rPr sz="1900" spc="-20" dirty="0">
                <a:latin typeface="Times New Roman"/>
                <a:cs typeface="Times New Roman"/>
              </a:rPr>
              <a:t>)</a:t>
            </a:r>
            <a:r>
              <a:rPr sz="1900" i="1" spc="-20" dirty="0">
                <a:latin typeface="Times New Roman"/>
                <a:cs typeface="Times New Roman"/>
              </a:rPr>
              <a:t>dy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45391" y="4556272"/>
            <a:ext cx="258445" cy="198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i="1" dirty="0">
                <a:latin typeface="Times New Roman"/>
                <a:cs typeface="Times New Roman"/>
              </a:rPr>
              <a:t>X</a:t>
            </a:r>
            <a:r>
              <a:rPr sz="1100" i="1" spc="-30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Times New Roman"/>
                <a:cs typeface="Times New Roman"/>
              </a:rPr>
              <a:t>,</a:t>
            </a:r>
            <a:r>
              <a:rPr sz="1100" i="1" spc="-25" dirty="0">
                <a:latin typeface="Times New Roman"/>
                <a:cs typeface="Times New Roman"/>
              </a:rPr>
              <a:t>Y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86139" y="4556272"/>
            <a:ext cx="115570" cy="198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i="1" spc="-50" dirty="0">
                <a:latin typeface="Times New Roman"/>
                <a:cs typeface="Times New Roman"/>
              </a:rPr>
              <a:t>X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91363" y="4391864"/>
            <a:ext cx="751205" cy="3213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246379" algn="l"/>
              </a:tabLst>
            </a:pPr>
            <a:r>
              <a:rPr sz="1900" i="1" spc="-50" dirty="0">
                <a:latin typeface="Times New Roman"/>
                <a:cs typeface="Times New Roman"/>
              </a:rPr>
              <a:t>f</a:t>
            </a:r>
            <a:r>
              <a:rPr sz="1900" i="1" dirty="0">
                <a:latin typeface="Times New Roman"/>
                <a:cs typeface="Times New Roman"/>
              </a:rPr>
              <a:t>	</a:t>
            </a:r>
            <a:r>
              <a:rPr sz="1900" spc="75" dirty="0">
                <a:latin typeface="Times New Roman"/>
                <a:cs typeface="Times New Roman"/>
              </a:rPr>
              <a:t>(</a:t>
            </a:r>
            <a:r>
              <a:rPr sz="1900" i="1" spc="75" dirty="0">
                <a:latin typeface="Times New Roman"/>
                <a:cs typeface="Times New Roman"/>
              </a:rPr>
              <a:t>x</a:t>
            </a:r>
            <a:r>
              <a:rPr sz="1900" spc="75" dirty="0">
                <a:latin typeface="Times New Roman"/>
                <a:cs typeface="Times New Roman"/>
              </a:rPr>
              <a:t>)</a:t>
            </a:r>
            <a:r>
              <a:rPr sz="1900" spc="-45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Symbol"/>
                <a:cs typeface="Symbol"/>
              </a:rPr>
              <a:t>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28107" y="4391458"/>
            <a:ext cx="123189" cy="4432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700" spc="-50" dirty="0">
                <a:latin typeface="Symbol"/>
                <a:cs typeface="Symbol"/>
              </a:rPr>
              <a:t>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14016" y="4720493"/>
            <a:ext cx="149860" cy="1416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-25" dirty="0">
                <a:latin typeface="Symbol"/>
                <a:cs typeface="Symbol"/>
              </a:rPr>
              <a:t></a:t>
            </a:r>
            <a:endParaRPr sz="7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33246" y="4345971"/>
            <a:ext cx="1353820" cy="3822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944"/>
              </a:lnSpc>
              <a:spcBef>
                <a:spcPts val="110"/>
              </a:spcBef>
            </a:pPr>
            <a:r>
              <a:rPr sz="1050" spc="-25" dirty="0">
                <a:latin typeface="Symbol"/>
                <a:cs typeface="Symbol"/>
              </a:rPr>
              <a:t></a:t>
            </a:r>
            <a:endParaRPr sz="1050">
              <a:latin typeface="Symbol"/>
              <a:cs typeface="Symbol"/>
            </a:endParaRPr>
          </a:p>
          <a:p>
            <a:pPr marL="262890">
              <a:lnSpc>
                <a:spcPts val="1845"/>
              </a:lnSpc>
              <a:tabLst>
                <a:tab pos="614680" algn="l"/>
              </a:tabLst>
            </a:pPr>
            <a:r>
              <a:rPr sz="1800" i="1" spc="-50" dirty="0">
                <a:latin typeface="Times New Roman"/>
                <a:cs typeface="Times New Roman"/>
              </a:rPr>
              <a:t>f</a:t>
            </a:r>
            <a:r>
              <a:rPr sz="1800" i="1" dirty="0">
                <a:latin typeface="Times New Roman"/>
                <a:cs typeface="Times New Roman"/>
              </a:rPr>
              <a:t>	</a:t>
            </a:r>
            <a:r>
              <a:rPr sz="1800" spc="55" dirty="0">
                <a:latin typeface="Times New Roman"/>
                <a:cs typeface="Times New Roman"/>
              </a:rPr>
              <a:t>(</a:t>
            </a:r>
            <a:r>
              <a:rPr sz="1800" i="1" spc="55" dirty="0">
                <a:latin typeface="Times New Roman"/>
                <a:cs typeface="Times New Roman"/>
              </a:rPr>
              <a:t>x</a:t>
            </a:r>
            <a:r>
              <a:rPr sz="1800" spc="55" dirty="0">
                <a:latin typeface="Times New Roman"/>
                <a:cs typeface="Times New Roman"/>
              </a:rPr>
              <a:t>,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i="1" spc="-20" dirty="0">
                <a:latin typeface="Times New Roman"/>
                <a:cs typeface="Times New Roman"/>
              </a:rPr>
              <a:t>y</a:t>
            </a:r>
            <a:r>
              <a:rPr sz="1800" spc="-20" dirty="0">
                <a:latin typeface="Times New Roman"/>
                <a:cs typeface="Times New Roman"/>
              </a:rPr>
              <a:t>)</a:t>
            </a:r>
            <a:r>
              <a:rPr sz="1800" i="1" spc="-20" dirty="0">
                <a:latin typeface="Times New Roman"/>
                <a:cs typeface="Times New Roman"/>
              </a:rPr>
              <a:t>dx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73555" y="4578956"/>
            <a:ext cx="245110" cy="1879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i="1" dirty="0">
                <a:latin typeface="Times New Roman"/>
                <a:cs typeface="Times New Roman"/>
              </a:rPr>
              <a:t>X</a:t>
            </a:r>
            <a:r>
              <a:rPr sz="1050" i="1" spc="-30" dirty="0">
                <a:latin typeface="Times New Roman"/>
                <a:cs typeface="Times New Roman"/>
              </a:rPr>
              <a:t> </a:t>
            </a:r>
            <a:r>
              <a:rPr sz="1050" spc="-25" dirty="0">
                <a:latin typeface="Times New Roman"/>
                <a:cs typeface="Times New Roman"/>
              </a:rPr>
              <a:t>,</a:t>
            </a:r>
            <a:r>
              <a:rPr sz="1050" i="1" spc="-25" dirty="0">
                <a:latin typeface="Times New Roman"/>
                <a:cs typeface="Times New Roman"/>
              </a:rPr>
              <a:t>Y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75211" y="4578956"/>
            <a:ext cx="102235" cy="1879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i="1" spc="-50" dirty="0">
                <a:latin typeface="Times New Roman"/>
                <a:cs typeface="Times New Roman"/>
              </a:rPr>
              <a:t>Y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04804" y="4424086"/>
            <a:ext cx="694055" cy="304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i="1" spc="70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spc="-22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y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Symbol"/>
                <a:cs typeface="Symbol"/>
              </a:rPr>
              <a:t>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25" name="object 14"/>
          <p:cNvSpPr txBox="1"/>
          <p:nvPr/>
        </p:nvSpPr>
        <p:spPr>
          <a:xfrm>
            <a:off x="642065" y="5260422"/>
            <a:ext cx="6816725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80365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Independent</a:t>
            </a:r>
            <a:endParaRPr sz="2000" dirty="0">
              <a:latin typeface="Times New Roman"/>
              <a:cs typeface="Times New Roman"/>
            </a:endParaRPr>
          </a:p>
          <a:p>
            <a:pPr marL="495300">
              <a:lnSpc>
                <a:spcPct val="100000"/>
              </a:lnSpc>
              <a:spcBef>
                <a:spcPts val="95"/>
              </a:spcBef>
              <a:tabLst>
                <a:tab pos="781685" algn="l"/>
                <a:tab pos="123507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25" dirty="0">
                <a:latin typeface="Times New Roman"/>
                <a:cs typeface="Times New Roman"/>
              </a:rPr>
              <a:t>If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3225" i="1" baseline="6459" dirty="0">
                <a:latin typeface="Times New Roman"/>
                <a:cs typeface="Times New Roman"/>
              </a:rPr>
              <a:t>f</a:t>
            </a:r>
            <a:r>
              <a:rPr sz="3225" i="1" spc="-480" baseline="6459" dirty="0">
                <a:latin typeface="Times New Roman"/>
                <a:cs typeface="Times New Roman"/>
              </a:rPr>
              <a:t> </a:t>
            </a:r>
            <a:r>
              <a:rPr sz="1875" i="1" baseline="-13333" dirty="0">
                <a:latin typeface="Times New Roman"/>
                <a:cs typeface="Times New Roman"/>
              </a:rPr>
              <a:t>X</a:t>
            </a:r>
            <a:r>
              <a:rPr sz="1875" i="1" spc="-97" baseline="-13333" dirty="0">
                <a:latin typeface="Times New Roman"/>
                <a:cs typeface="Times New Roman"/>
              </a:rPr>
              <a:t> </a:t>
            </a:r>
            <a:r>
              <a:rPr sz="1875" baseline="-13333" dirty="0">
                <a:latin typeface="Times New Roman"/>
                <a:cs typeface="Times New Roman"/>
              </a:rPr>
              <a:t>,</a:t>
            </a:r>
            <a:r>
              <a:rPr sz="1875" i="1" baseline="-13333" dirty="0">
                <a:latin typeface="Times New Roman"/>
                <a:cs typeface="Times New Roman"/>
              </a:rPr>
              <a:t>Y</a:t>
            </a:r>
            <a:r>
              <a:rPr sz="1875" i="1" spc="120" baseline="-13333" dirty="0">
                <a:latin typeface="Times New Roman"/>
                <a:cs typeface="Times New Roman"/>
              </a:rPr>
              <a:t> </a:t>
            </a:r>
            <a:r>
              <a:rPr sz="3225" spc="97" baseline="6459" dirty="0">
                <a:latin typeface="Times New Roman"/>
                <a:cs typeface="Times New Roman"/>
              </a:rPr>
              <a:t>(</a:t>
            </a:r>
            <a:r>
              <a:rPr sz="3225" i="1" spc="97" baseline="6459" dirty="0">
                <a:latin typeface="Times New Roman"/>
                <a:cs typeface="Times New Roman"/>
              </a:rPr>
              <a:t>x</a:t>
            </a:r>
            <a:r>
              <a:rPr sz="3225" spc="97" baseline="6459" dirty="0">
                <a:latin typeface="Times New Roman"/>
                <a:cs typeface="Times New Roman"/>
              </a:rPr>
              <a:t>,</a:t>
            </a:r>
            <a:r>
              <a:rPr sz="3225" spc="-97" baseline="6459" dirty="0">
                <a:latin typeface="Times New Roman"/>
                <a:cs typeface="Times New Roman"/>
              </a:rPr>
              <a:t> </a:t>
            </a:r>
            <a:r>
              <a:rPr sz="3225" i="1" spc="82" baseline="6459" dirty="0">
                <a:latin typeface="Times New Roman"/>
                <a:cs typeface="Times New Roman"/>
              </a:rPr>
              <a:t>y</a:t>
            </a:r>
            <a:r>
              <a:rPr sz="3225" spc="82" baseline="6459" dirty="0">
                <a:latin typeface="Times New Roman"/>
                <a:cs typeface="Times New Roman"/>
              </a:rPr>
              <a:t>)</a:t>
            </a:r>
            <a:r>
              <a:rPr sz="3225" spc="-67" baseline="6459" dirty="0">
                <a:latin typeface="Times New Roman"/>
                <a:cs typeface="Times New Roman"/>
              </a:rPr>
              <a:t> </a:t>
            </a:r>
            <a:r>
              <a:rPr sz="3225" baseline="6459" dirty="0">
                <a:latin typeface="Symbol"/>
                <a:cs typeface="Symbol"/>
              </a:rPr>
              <a:t></a:t>
            </a:r>
            <a:r>
              <a:rPr sz="3225" spc="547" baseline="6459" dirty="0">
                <a:latin typeface="Times New Roman"/>
                <a:cs typeface="Times New Roman"/>
              </a:rPr>
              <a:t> </a:t>
            </a:r>
            <a:r>
              <a:rPr sz="3225" i="1" baseline="6459" dirty="0">
                <a:latin typeface="Times New Roman"/>
                <a:cs typeface="Times New Roman"/>
              </a:rPr>
              <a:t>f</a:t>
            </a:r>
            <a:r>
              <a:rPr sz="3225" i="1" spc="-480" baseline="6459" dirty="0">
                <a:latin typeface="Times New Roman"/>
                <a:cs typeface="Times New Roman"/>
              </a:rPr>
              <a:t> </a:t>
            </a:r>
            <a:r>
              <a:rPr sz="1875" i="1" baseline="-13333" dirty="0">
                <a:latin typeface="Times New Roman"/>
                <a:cs typeface="Times New Roman"/>
              </a:rPr>
              <a:t>X</a:t>
            </a:r>
            <a:r>
              <a:rPr sz="1875" i="1" spc="209" baseline="-13333" dirty="0">
                <a:latin typeface="Times New Roman"/>
                <a:cs typeface="Times New Roman"/>
              </a:rPr>
              <a:t> </a:t>
            </a:r>
            <a:r>
              <a:rPr sz="3225" spc="120" baseline="6459" dirty="0">
                <a:latin typeface="Times New Roman"/>
                <a:cs typeface="Times New Roman"/>
              </a:rPr>
              <a:t>(</a:t>
            </a:r>
            <a:r>
              <a:rPr sz="3225" i="1" spc="120" baseline="6459" dirty="0">
                <a:latin typeface="Times New Roman"/>
                <a:cs typeface="Times New Roman"/>
              </a:rPr>
              <a:t>x</a:t>
            </a:r>
            <a:r>
              <a:rPr sz="3225" spc="120" baseline="6459" dirty="0">
                <a:latin typeface="Times New Roman"/>
                <a:cs typeface="Times New Roman"/>
              </a:rPr>
              <a:t>)</a:t>
            </a:r>
            <a:r>
              <a:rPr sz="3225" spc="-127" baseline="6459" dirty="0">
                <a:latin typeface="Times New Roman"/>
                <a:cs typeface="Times New Roman"/>
              </a:rPr>
              <a:t> </a:t>
            </a:r>
            <a:r>
              <a:rPr sz="3225" i="1" baseline="6459" dirty="0">
                <a:latin typeface="Times New Roman"/>
                <a:cs typeface="Times New Roman"/>
              </a:rPr>
              <a:t>f</a:t>
            </a:r>
            <a:r>
              <a:rPr sz="1875" i="1" baseline="-13333" dirty="0">
                <a:latin typeface="Times New Roman"/>
                <a:cs typeface="Times New Roman"/>
              </a:rPr>
              <a:t>Y</a:t>
            </a:r>
            <a:r>
              <a:rPr sz="1875" i="1" spc="135" baseline="-13333" dirty="0">
                <a:latin typeface="Times New Roman"/>
                <a:cs typeface="Times New Roman"/>
              </a:rPr>
              <a:t> </a:t>
            </a:r>
            <a:r>
              <a:rPr sz="3225" baseline="6459" dirty="0">
                <a:latin typeface="Times New Roman"/>
                <a:cs typeface="Times New Roman"/>
              </a:rPr>
              <a:t>(</a:t>
            </a:r>
            <a:r>
              <a:rPr sz="3225" spc="-442" baseline="6459" dirty="0">
                <a:latin typeface="Times New Roman"/>
                <a:cs typeface="Times New Roman"/>
              </a:rPr>
              <a:t> </a:t>
            </a:r>
            <a:r>
              <a:rPr sz="3225" i="1" spc="82" baseline="6459" dirty="0">
                <a:latin typeface="Times New Roman"/>
                <a:cs typeface="Times New Roman"/>
              </a:rPr>
              <a:t>y</a:t>
            </a:r>
            <a:r>
              <a:rPr sz="3225" spc="82" baseline="6459" dirty="0">
                <a:latin typeface="Times New Roman"/>
                <a:cs typeface="Times New Roman"/>
              </a:rPr>
              <a:t>)</a:t>
            </a:r>
            <a:r>
              <a:rPr sz="3225" spc="-270" baseline="6459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X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Y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independent.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MLSE:</a:t>
            </a:r>
            <a:r>
              <a:rPr spc="-120" dirty="0"/>
              <a:t> </a:t>
            </a:r>
            <a:r>
              <a:rPr dirty="0"/>
              <a:t>TRELLIS</a:t>
            </a:r>
            <a:r>
              <a:rPr spc="-95" dirty="0"/>
              <a:t> </a:t>
            </a:r>
            <a:r>
              <a:rPr spc="-10" dirty="0"/>
              <a:t>REPRESENTATION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322387" y="1422463"/>
            <a:ext cx="120650" cy="3924300"/>
            <a:chOff x="1322387" y="1422463"/>
            <a:chExt cx="120650" cy="39243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3563" y="1422463"/>
              <a:ext cx="98425" cy="1094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4612" y="2705036"/>
              <a:ext cx="98425" cy="109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4612" y="3943286"/>
              <a:ext cx="98425" cy="1096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2387" y="5237162"/>
              <a:ext cx="98425" cy="1096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985517" y="1235455"/>
            <a:ext cx="8108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s1/(s1,s1)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7139" y="1632330"/>
            <a:ext cx="538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(s1)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1640" y="3574542"/>
            <a:ext cx="538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c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(s3)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5168" y="4600194"/>
            <a:ext cx="550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d</a:t>
            </a:r>
            <a:r>
              <a:rPr sz="1800" spc="-20" dirty="0">
                <a:latin typeface="Times New Roman"/>
                <a:cs typeface="Times New Roman"/>
              </a:rPr>
              <a:t> (s4)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09394" y="1703654"/>
            <a:ext cx="8108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s2/(s2,s1)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0667" y="2359532"/>
            <a:ext cx="2474595" cy="487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76400">
              <a:lnSpc>
                <a:spcPts val="17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s3/(s3,s1)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ts val="1939"/>
              </a:lnSpc>
            </a:pPr>
            <a:r>
              <a:rPr sz="180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 (s2)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85594" y="3442461"/>
            <a:ext cx="8108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s4/(s4,s1)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366837" y="1411287"/>
            <a:ext cx="4002404" cy="3935729"/>
            <a:chOff x="1366837" y="1411287"/>
            <a:chExt cx="4002404" cy="3935729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06762" y="1422463"/>
              <a:ext cx="98425" cy="1094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17938" y="2705036"/>
              <a:ext cx="98425" cy="109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17938" y="3943286"/>
              <a:ext cx="98425" cy="1096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95713" y="5237162"/>
              <a:ext cx="98425" cy="1096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371600" y="1460500"/>
              <a:ext cx="1995805" cy="3837304"/>
            </a:xfrm>
            <a:custGeom>
              <a:avLst/>
              <a:gdLst/>
              <a:ahLst/>
              <a:cxnLst/>
              <a:rect l="l" t="t" r="r" b="b"/>
              <a:pathLst>
                <a:path w="1995804" h="3837304">
                  <a:moveTo>
                    <a:pt x="11175" y="11175"/>
                  </a:moveTo>
                  <a:lnTo>
                    <a:pt x="1962150" y="11175"/>
                  </a:lnTo>
                </a:path>
                <a:path w="1995804" h="3837304">
                  <a:moveTo>
                    <a:pt x="0" y="11175"/>
                  </a:moveTo>
                  <a:lnTo>
                    <a:pt x="1995551" y="1304925"/>
                  </a:lnTo>
                </a:path>
                <a:path w="1995804" h="3837304">
                  <a:moveTo>
                    <a:pt x="0" y="0"/>
                  </a:moveTo>
                  <a:lnTo>
                    <a:pt x="1984375" y="2554224"/>
                  </a:lnTo>
                </a:path>
                <a:path w="1995804" h="3837304">
                  <a:moveTo>
                    <a:pt x="11175" y="11175"/>
                  </a:moveTo>
                  <a:lnTo>
                    <a:pt x="1962150" y="383705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59387" y="1411287"/>
              <a:ext cx="98425" cy="109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70563" y="2693987"/>
              <a:ext cx="98425" cy="1096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70563" y="3932237"/>
              <a:ext cx="98425" cy="1096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48338" y="5225986"/>
              <a:ext cx="98425" cy="1096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324225" y="1449451"/>
              <a:ext cx="1995805" cy="3881754"/>
            </a:xfrm>
            <a:custGeom>
              <a:avLst/>
              <a:gdLst/>
              <a:ahLst/>
              <a:cxnLst/>
              <a:rect l="l" t="t" r="r" b="b"/>
              <a:pathLst>
                <a:path w="1995804" h="3881754">
                  <a:moveTo>
                    <a:pt x="22225" y="22225"/>
                  </a:moveTo>
                  <a:lnTo>
                    <a:pt x="1973326" y="22225"/>
                  </a:lnTo>
                </a:path>
                <a:path w="1995804" h="3881754">
                  <a:moveTo>
                    <a:pt x="0" y="22225"/>
                  </a:moveTo>
                  <a:lnTo>
                    <a:pt x="1995551" y="1315974"/>
                  </a:lnTo>
                </a:path>
                <a:path w="1995804" h="3881754">
                  <a:moveTo>
                    <a:pt x="9525" y="33274"/>
                  </a:moveTo>
                  <a:lnTo>
                    <a:pt x="1993900" y="2587498"/>
                  </a:lnTo>
                </a:path>
                <a:path w="1995804" h="3881754">
                  <a:moveTo>
                    <a:pt x="9525" y="44450"/>
                  </a:moveTo>
                  <a:lnTo>
                    <a:pt x="1960626" y="3870325"/>
                  </a:lnTo>
                </a:path>
                <a:path w="1995804" h="3881754">
                  <a:moveTo>
                    <a:pt x="53975" y="1315974"/>
                  </a:moveTo>
                  <a:lnTo>
                    <a:pt x="1973326" y="11049"/>
                  </a:lnTo>
                </a:path>
                <a:path w="1995804" h="3881754">
                  <a:moveTo>
                    <a:pt x="53975" y="1293749"/>
                  </a:moveTo>
                  <a:lnTo>
                    <a:pt x="1984375" y="1293749"/>
                  </a:lnTo>
                </a:path>
                <a:path w="1995804" h="3881754">
                  <a:moveTo>
                    <a:pt x="53975" y="1304798"/>
                  </a:moveTo>
                  <a:lnTo>
                    <a:pt x="1973326" y="2576449"/>
                  </a:lnTo>
                </a:path>
                <a:path w="1995804" h="3881754">
                  <a:moveTo>
                    <a:pt x="42925" y="1293749"/>
                  </a:moveTo>
                  <a:lnTo>
                    <a:pt x="1951101" y="3881374"/>
                  </a:lnTo>
                </a:path>
                <a:path w="1995804" h="3881754">
                  <a:moveTo>
                    <a:pt x="53975" y="2565273"/>
                  </a:moveTo>
                  <a:lnTo>
                    <a:pt x="1984375" y="11049"/>
                  </a:lnTo>
                </a:path>
                <a:path w="1995804" h="3881754">
                  <a:moveTo>
                    <a:pt x="53975" y="2543048"/>
                  </a:moveTo>
                  <a:lnTo>
                    <a:pt x="1995551" y="1304798"/>
                  </a:lnTo>
                </a:path>
                <a:path w="1995804" h="3881754">
                  <a:moveTo>
                    <a:pt x="31750" y="2543048"/>
                  </a:moveTo>
                  <a:lnTo>
                    <a:pt x="1984375" y="2543048"/>
                  </a:lnTo>
                </a:path>
                <a:path w="1995804" h="3881754">
                  <a:moveTo>
                    <a:pt x="42925" y="2554224"/>
                  </a:moveTo>
                  <a:lnTo>
                    <a:pt x="1973326" y="3859149"/>
                  </a:lnTo>
                </a:path>
                <a:path w="1995804" h="3881754">
                  <a:moveTo>
                    <a:pt x="20700" y="3836924"/>
                  </a:moveTo>
                  <a:lnTo>
                    <a:pt x="1984375" y="0"/>
                  </a:lnTo>
                </a:path>
                <a:path w="1995804" h="3881754">
                  <a:moveTo>
                    <a:pt x="9525" y="3848100"/>
                  </a:moveTo>
                  <a:lnTo>
                    <a:pt x="1995551" y="1304798"/>
                  </a:lnTo>
                </a:path>
                <a:path w="1995804" h="3881754">
                  <a:moveTo>
                    <a:pt x="9525" y="3848100"/>
                  </a:moveTo>
                  <a:lnTo>
                    <a:pt x="1995551" y="2531999"/>
                  </a:lnTo>
                </a:path>
                <a:path w="1995804" h="3881754">
                  <a:moveTo>
                    <a:pt x="20700" y="3848100"/>
                  </a:moveTo>
                  <a:lnTo>
                    <a:pt x="1973326" y="38481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758431" y="1703654"/>
            <a:ext cx="19767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Times New Roman"/>
                <a:cs typeface="Times New Roman"/>
              </a:rPr>
              <a:t>input/(register</a:t>
            </a:r>
            <a:r>
              <a:rPr sz="1600" spc="-8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contents)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MLSE:</a:t>
            </a:r>
            <a:r>
              <a:rPr spc="-120" dirty="0"/>
              <a:t> </a:t>
            </a:r>
            <a:r>
              <a:rPr dirty="0"/>
              <a:t>TRELLIS</a:t>
            </a:r>
            <a:r>
              <a:rPr spc="-95" dirty="0"/>
              <a:t> </a:t>
            </a:r>
            <a:r>
              <a:rPr spc="-10" dirty="0"/>
              <a:t>REPRESENTATION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074"/>
            <a:ext cx="7531734" cy="113919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Example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95"/>
              </a:spcBef>
              <a:tabLst>
                <a:tab pos="7562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For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BPSK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channel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length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three,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how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many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states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do</a:t>
            </a:r>
            <a:endParaRPr sz="20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have?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Draw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trellis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diagram.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MLSE:</a:t>
            </a:r>
            <a:r>
              <a:rPr spc="-90" dirty="0"/>
              <a:t> </a:t>
            </a:r>
            <a:r>
              <a:rPr dirty="0"/>
              <a:t>VITERBI</a:t>
            </a:r>
            <a:r>
              <a:rPr spc="-85" dirty="0"/>
              <a:t> </a:t>
            </a:r>
            <a:r>
              <a:rPr spc="-10" dirty="0"/>
              <a:t>ALGORITHM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69950"/>
            <a:ext cx="22802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Viterbi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algorithm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844" y="1203705"/>
            <a:ext cx="4607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Each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state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transition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corresponds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pair</a:t>
            </a:r>
            <a:r>
              <a:rPr sz="1800" spc="-25" dirty="0">
                <a:latin typeface="Times New Roman"/>
                <a:cs typeface="Times New Roman"/>
              </a:rPr>
              <a:t> of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2994" y="1505458"/>
            <a:ext cx="2740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82850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(state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state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c)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solidFill>
                  <a:srgbClr val="000099"/>
                </a:solidFill>
                <a:latin typeface="Wingdings"/>
                <a:cs typeface="Wingdings"/>
              </a:rPr>
              <a:t></a:t>
            </a:r>
            <a:endParaRPr sz="1800">
              <a:latin typeface="Wingdings"/>
              <a:cs typeface="Wingding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41575" y="3033648"/>
            <a:ext cx="4359275" cy="485775"/>
            <a:chOff x="2441575" y="3033648"/>
            <a:chExt cx="4359275" cy="485775"/>
          </a:xfrm>
        </p:grpSpPr>
        <p:sp>
          <p:nvSpPr>
            <p:cNvPr id="11" name="object 11"/>
            <p:cNvSpPr/>
            <p:nvPr/>
          </p:nvSpPr>
          <p:spPr>
            <a:xfrm>
              <a:off x="2441575" y="3033648"/>
              <a:ext cx="4359275" cy="485775"/>
            </a:xfrm>
            <a:custGeom>
              <a:avLst/>
              <a:gdLst/>
              <a:ahLst/>
              <a:cxnLst/>
              <a:rect l="l" t="t" r="r" b="b"/>
              <a:pathLst>
                <a:path w="4359275" h="485775">
                  <a:moveTo>
                    <a:pt x="4359275" y="0"/>
                  </a:moveTo>
                  <a:lnTo>
                    <a:pt x="0" y="0"/>
                  </a:lnTo>
                  <a:lnTo>
                    <a:pt x="0" y="485775"/>
                  </a:lnTo>
                  <a:lnTo>
                    <a:pt x="4359275" y="485775"/>
                  </a:lnTo>
                  <a:lnTo>
                    <a:pt x="4359275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19573" y="3139815"/>
              <a:ext cx="3626485" cy="316230"/>
            </a:xfrm>
            <a:custGeom>
              <a:avLst/>
              <a:gdLst/>
              <a:ahLst/>
              <a:cxnLst/>
              <a:rect l="l" t="t" r="r" b="b"/>
              <a:pathLst>
                <a:path w="3626484" h="316229">
                  <a:moveTo>
                    <a:pt x="0" y="0"/>
                  </a:moveTo>
                  <a:lnTo>
                    <a:pt x="0" y="316009"/>
                  </a:lnTo>
                </a:path>
                <a:path w="3626484" h="316229">
                  <a:moveTo>
                    <a:pt x="725573" y="0"/>
                  </a:moveTo>
                  <a:lnTo>
                    <a:pt x="725573" y="316009"/>
                  </a:lnTo>
                </a:path>
                <a:path w="3626484" h="316229">
                  <a:moveTo>
                    <a:pt x="1139967" y="0"/>
                  </a:moveTo>
                  <a:lnTo>
                    <a:pt x="1139967" y="316009"/>
                  </a:lnTo>
                </a:path>
                <a:path w="3626484" h="316229">
                  <a:moveTo>
                    <a:pt x="3626245" y="0"/>
                  </a:moveTo>
                  <a:lnTo>
                    <a:pt x="3626245" y="316009"/>
                  </a:lnTo>
                </a:path>
              </a:pathLst>
            </a:custGeom>
            <a:ln w="11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778850" y="3037267"/>
            <a:ext cx="2992755" cy="210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2900680" algn="l"/>
              </a:tabLst>
            </a:pPr>
            <a:r>
              <a:rPr sz="1200" spc="-50" dirty="0">
                <a:latin typeface="Times New Roman"/>
                <a:cs typeface="Times New Roman"/>
              </a:rPr>
              <a:t>2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spc="-50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34064" y="3262917"/>
            <a:ext cx="3994785" cy="210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560705" algn="l"/>
                <a:tab pos="984885" algn="l"/>
                <a:tab pos="1700530" algn="l"/>
                <a:tab pos="2163445" algn="l"/>
                <a:tab pos="2731770" algn="l"/>
                <a:tab pos="3180715" algn="l"/>
                <a:tab pos="3737610" algn="l"/>
              </a:tabLst>
            </a:pPr>
            <a:r>
              <a:rPr sz="1200" i="1" spc="-50" dirty="0">
                <a:latin typeface="Times New Roman"/>
                <a:cs typeface="Times New Roman"/>
              </a:rPr>
              <a:t>k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-50" dirty="0">
                <a:latin typeface="Times New Roman"/>
                <a:cs typeface="Times New Roman"/>
              </a:rPr>
              <a:t>k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-50" dirty="0">
                <a:latin typeface="Times New Roman"/>
                <a:cs typeface="Times New Roman"/>
              </a:rPr>
              <a:t>k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-50" dirty="0">
                <a:latin typeface="Times New Roman"/>
                <a:cs typeface="Times New Roman"/>
              </a:rPr>
              <a:t>k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spc="-50" dirty="0">
                <a:latin typeface="Times New Roman"/>
                <a:cs typeface="Times New Roman"/>
              </a:rPr>
              <a:t>0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i="1" spc="-50" dirty="0">
                <a:latin typeface="Times New Roman"/>
                <a:cs typeface="Times New Roman"/>
              </a:rPr>
              <a:t>k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spc="-50" dirty="0">
                <a:latin typeface="Times New Roman"/>
                <a:cs typeface="Times New Roman"/>
              </a:rPr>
              <a:t>1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i="1" dirty="0">
                <a:latin typeface="Times New Roman"/>
                <a:cs typeface="Times New Roman"/>
              </a:rPr>
              <a:t>k</a:t>
            </a:r>
            <a:r>
              <a:rPr sz="1200" i="1" spc="-14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Symbol"/>
                <a:cs typeface="Symbol"/>
              </a:rPr>
              <a:t></a:t>
            </a:r>
            <a:r>
              <a:rPr sz="1200" spc="-2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93973" y="3086898"/>
            <a:ext cx="3891915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  <a:tabLst>
                <a:tab pos="309245" algn="l"/>
                <a:tab pos="853440" algn="l"/>
                <a:tab pos="1448435" algn="l"/>
                <a:tab pos="1993264" algn="l"/>
                <a:tab pos="3024505" algn="l"/>
              </a:tabLst>
            </a:pPr>
            <a:r>
              <a:rPr sz="2050" i="1" spc="-50" dirty="0">
                <a:latin typeface="Times New Roman"/>
                <a:cs typeface="Times New Roman"/>
              </a:rPr>
              <a:t>J</a:t>
            </a:r>
            <a:r>
              <a:rPr sz="2050" i="1" dirty="0">
                <a:latin typeface="Times New Roman"/>
                <a:cs typeface="Times New Roman"/>
              </a:rPr>
              <a:t>	</a:t>
            </a:r>
            <a:r>
              <a:rPr sz="2050" dirty="0">
                <a:latin typeface="Symbol"/>
                <a:cs typeface="Symbol"/>
              </a:rPr>
              <a:t></a:t>
            </a:r>
            <a:r>
              <a:rPr sz="2050" spc="450" dirty="0">
                <a:latin typeface="Times New Roman"/>
                <a:cs typeface="Times New Roman"/>
              </a:rPr>
              <a:t> </a:t>
            </a:r>
            <a:r>
              <a:rPr sz="2050" i="1" spc="-50" dirty="0">
                <a:latin typeface="Times New Roman"/>
                <a:cs typeface="Times New Roman"/>
              </a:rPr>
              <a:t>y</a:t>
            </a:r>
            <a:r>
              <a:rPr sz="2050" i="1" dirty="0">
                <a:latin typeface="Times New Roman"/>
                <a:cs typeface="Times New Roman"/>
              </a:rPr>
              <a:t>	</a:t>
            </a:r>
            <a:r>
              <a:rPr sz="2050" dirty="0">
                <a:latin typeface="Symbol"/>
                <a:cs typeface="Symbol"/>
              </a:rPr>
              <a:t></a:t>
            </a:r>
            <a:r>
              <a:rPr sz="2050" spc="-160" dirty="0">
                <a:latin typeface="Times New Roman"/>
                <a:cs typeface="Times New Roman"/>
              </a:rPr>
              <a:t> </a:t>
            </a:r>
            <a:r>
              <a:rPr sz="2050" i="1" spc="-50" dirty="0">
                <a:latin typeface="Times New Roman"/>
                <a:cs typeface="Times New Roman"/>
              </a:rPr>
              <a:t>r</a:t>
            </a:r>
            <a:r>
              <a:rPr sz="2050" i="1" dirty="0">
                <a:latin typeface="Times New Roman"/>
                <a:cs typeface="Times New Roman"/>
              </a:rPr>
              <a:t>	</a:t>
            </a:r>
            <a:r>
              <a:rPr sz="2050" dirty="0">
                <a:latin typeface="Symbol"/>
                <a:cs typeface="Symbol"/>
              </a:rPr>
              <a:t></a:t>
            </a:r>
            <a:r>
              <a:rPr sz="2050" spc="450" dirty="0">
                <a:latin typeface="Times New Roman"/>
                <a:cs typeface="Times New Roman"/>
              </a:rPr>
              <a:t> </a:t>
            </a:r>
            <a:r>
              <a:rPr sz="2050" i="1" spc="-50" dirty="0">
                <a:latin typeface="Times New Roman"/>
                <a:cs typeface="Times New Roman"/>
              </a:rPr>
              <a:t>y</a:t>
            </a:r>
            <a:r>
              <a:rPr sz="2050" i="1" dirty="0">
                <a:latin typeface="Times New Roman"/>
                <a:cs typeface="Times New Roman"/>
              </a:rPr>
              <a:t>	</a:t>
            </a:r>
            <a:r>
              <a:rPr sz="2050" dirty="0">
                <a:latin typeface="Symbol"/>
                <a:cs typeface="Symbol"/>
              </a:rPr>
              <a:t></a:t>
            </a:r>
            <a:r>
              <a:rPr sz="2050" spc="-175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h</a:t>
            </a:r>
            <a:r>
              <a:rPr sz="2050" i="1" spc="250" dirty="0">
                <a:latin typeface="Times New Roman"/>
                <a:cs typeface="Times New Roman"/>
              </a:rPr>
              <a:t> </a:t>
            </a:r>
            <a:r>
              <a:rPr sz="2050" spc="85" dirty="0">
                <a:latin typeface="Times New Roman"/>
                <a:cs typeface="Times New Roman"/>
              </a:rPr>
              <a:t>(</a:t>
            </a:r>
            <a:r>
              <a:rPr sz="2050" i="1" spc="85" dirty="0">
                <a:latin typeface="Times New Roman"/>
                <a:cs typeface="Times New Roman"/>
              </a:rPr>
              <a:t>k</a:t>
            </a:r>
            <a:r>
              <a:rPr sz="2050" spc="85" dirty="0">
                <a:latin typeface="Times New Roman"/>
                <a:cs typeface="Times New Roman"/>
              </a:rPr>
              <a:t>)</a:t>
            </a:r>
            <a:r>
              <a:rPr sz="2050" i="1" spc="85" dirty="0">
                <a:latin typeface="Times New Roman"/>
                <a:cs typeface="Times New Roman"/>
              </a:rPr>
              <a:t>x</a:t>
            </a:r>
            <a:r>
              <a:rPr sz="2050" i="1" dirty="0">
                <a:latin typeface="Times New Roman"/>
                <a:cs typeface="Times New Roman"/>
              </a:rPr>
              <a:t>	</a:t>
            </a:r>
            <a:r>
              <a:rPr sz="2050" dirty="0">
                <a:latin typeface="Symbol"/>
                <a:cs typeface="Symbol"/>
              </a:rPr>
              <a:t></a:t>
            </a:r>
            <a:r>
              <a:rPr sz="2050" spc="-170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h</a:t>
            </a:r>
            <a:r>
              <a:rPr sz="2050" i="1" spc="45" dirty="0">
                <a:latin typeface="Times New Roman"/>
                <a:cs typeface="Times New Roman"/>
              </a:rPr>
              <a:t> </a:t>
            </a:r>
            <a:r>
              <a:rPr sz="2050" spc="85" dirty="0">
                <a:latin typeface="Times New Roman"/>
                <a:cs typeface="Times New Roman"/>
              </a:rPr>
              <a:t>(</a:t>
            </a:r>
            <a:r>
              <a:rPr sz="2050" i="1" spc="85" dirty="0">
                <a:latin typeface="Times New Roman"/>
                <a:cs typeface="Times New Roman"/>
              </a:rPr>
              <a:t>k</a:t>
            </a:r>
            <a:r>
              <a:rPr sz="2050" spc="85" dirty="0">
                <a:latin typeface="Times New Roman"/>
                <a:cs typeface="Times New Roman"/>
              </a:rPr>
              <a:t>)</a:t>
            </a:r>
            <a:r>
              <a:rPr sz="2050" i="1" spc="85" dirty="0">
                <a:latin typeface="Times New Roman"/>
                <a:cs typeface="Times New Roman"/>
              </a:rPr>
              <a:t>x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31656" y="1103383"/>
            <a:ext cx="98679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dirty="0">
                <a:latin typeface="Times New Roman"/>
                <a:cs typeface="Times New Roman"/>
              </a:rPr>
              <a:t>(</a:t>
            </a:r>
            <a:r>
              <a:rPr sz="2100" i="1" dirty="0">
                <a:latin typeface="Times New Roman"/>
                <a:cs typeface="Times New Roman"/>
              </a:rPr>
              <a:t>x</a:t>
            </a:r>
            <a:r>
              <a:rPr sz="1800" i="1" baseline="-23148" dirty="0">
                <a:latin typeface="Times New Roman"/>
                <a:cs typeface="Times New Roman"/>
              </a:rPr>
              <a:t>k</a:t>
            </a:r>
            <a:r>
              <a:rPr sz="1800" i="1" spc="44" baseline="-23148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,</a:t>
            </a:r>
            <a:r>
              <a:rPr sz="2100" spc="-120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x</a:t>
            </a:r>
            <a:r>
              <a:rPr sz="1800" i="1" baseline="-23148" dirty="0">
                <a:latin typeface="Times New Roman"/>
                <a:cs typeface="Times New Roman"/>
              </a:rPr>
              <a:t>k</a:t>
            </a:r>
            <a:r>
              <a:rPr sz="1800" i="1" spc="-209" baseline="-23148" dirty="0">
                <a:latin typeface="Times New Roman"/>
                <a:cs typeface="Times New Roman"/>
              </a:rPr>
              <a:t> </a:t>
            </a:r>
            <a:r>
              <a:rPr sz="1800" spc="-37" baseline="-23148" dirty="0">
                <a:latin typeface="Symbol"/>
                <a:cs typeface="Symbol"/>
              </a:rPr>
              <a:t></a:t>
            </a:r>
            <a:r>
              <a:rPr sz="1800" spc="-37" baseline="-23148" dirty="0">
                <a:latin typeface="Times New Roman"/>
                <a:cs typeface="Times New Roman"/>
              </a:rPr>
              <a:t>1</a:t>
            </a:r>
            <a:r>
              <a:rPr sz="2100" spc="-25" dirty="0"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26026" y="1473200"/>
            <a:ext cx="1958975" cy="396875"/>
          </a:xfrm>
          <a:custGeom>
            <a:avLst/>
            <a:gdLst/>
            <a:ahLst/>
            <a:cxnLst/>
            <a:rect l="l" t="t" r="r" b="b"/>
            <a:pathLst>
              <a:path w="1958975" h="396875">
                <a:moveTo>
                  <a:pt x="1958975" y="0"/>
                </a:moveTo>
                <a:lnTo>
                  <a:pt x="0" y="0"/>
                </a:lnTo>
                <a:lnTo>
                  <a:pt x="0" y="396875"/>
                </a:lnTo>
                <a:lnTo>
                  <a:pt x="1958975" y="396875"/>
                </a:lnTo>
                <a:lnTo>
                  <a:pt x="19589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24036" y="1460498"/>
            <a:ext cx="196278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spc="50" dirty="0">
                <a:latin typeface="Times New Roman"/>
                <a:cs typeface="Times New Roman"/>
              </a:rPr>
              <a:t>(</a:t>
            </a:r>
            <a:r>
              <a:rPr sz="2100" i="1" spc="50" dirty="0">
                <a:latin typeface="Times New Roman"/>
                <a:cs typeface="Times New Roman"/>
              </a:rPr>
              <a:t>x</a:t>
            </a:r>
            <a:r>
              <a:rPr sz="1800" i="1" spc="75" baseline="-23148" dirty="0">
                <a:latin typeface="Times New Roman"/>
                <a:cs typeface="Times New Roman"/>
              </a:rPr>
              <a:t>k</a:t>
            </a:r>
            <a:r>
              <a:rPr sz="1800" i="1" spc="727" baseline="-23148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-50" dirty="0">
                <a:latin typeface="Times New Roman"/>
                <a:cs typeface="Times New Roman"/>
              </a:rPr>
              <a:t> </a:t>
            </a:r>
            <a:r>
              <a:rPr sz="2100" i="1" spc="-30" dirty="0">
                <a:latin typeface="Times New Roman"/>
                <a:cs typeface="Times New Roman"/>
              </a:rPr>
              <a:t>s</a:t>
            </a:r>
            <a:r>
              <a:rPr sz="2100" spc="-30" dirty="0">
                <a:latin typeface="Times New Roman"/>
                <a:cs typeface="Times New Roman"/>
              </a:rPr>
              <a:t>3,</a:t>
            </a:r>
            <a:r>
              <a:rPr sz="2100" spc="-180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x</a:t>
            </a:r>
            <a:r>
              <a:rPr sz="1800" i="1" baseline="-23148" dirty="0">
                <a:latin typeface="Times New Roman"/>
                <a:cs typeface="Times New Roman"/>
              </a:rPr>
              <a:t>k</a:t>
            </a:r>
            <a:r>
              <a:rPr sz="1800" i="1" spc="-254" baseline="-23148" dirty="0">
                <a:latin typeface="Times New Roman"/>
                <a:cs typeface="Times New Roman"/>
              </a:rPr>
              <a:t> </a:t>
            </a:r>
            <a:r>
              <a:rPr sz="1800" baseline="-23148" dirty="0">
                <a:latin typeface="Symbol"/>
                <a:cs typeface="Symbol"/>
              </a:rPr>
              <a:t></a:t>
            </a:r>
            <a:r>
              <a:rPr sz="1800" baseline="-23148" dirty="0">
                <a:latin typeface="Times New Roman"/>
                <a:cs typeface="Times New Roman"/>
              </a:rPr>
              <a:t>1</a:t>
            </a:r>
            <a:r>
              <a:rPr sz="1800" spc="427" baseline="-23148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-50" dirty="0">
                <a:latin typeface="Times New Roman"/>
                <a:cs typeface="Times New Roman"/>
              </a:rPr>
              <a:t> </a:t>
            </a:r>
            <a:r>
              <a:rPr sz="2100" i="1" spc="-25" dirty="0">
                <a:latin typeface="Times New Roman"/>
                <a:cs typeface="Times New Roman"/>
              </a:rPr>
              <a:t>s</a:t>
            </a:r>
            <a:r>
              <a:rPr sz="2100" spc="-25" dirty="0">
                <a:latin typeface="Times New Roman"/>
                <a:cs typeface="Times New Roman"/>
              </a:rPr>
              <a:t>1)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07744" y="1776612"/>
            <a:ext cx="7696834" cy="112522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37185" indent="-286385">
              <a:lnSpc>
                <a:spcPct val="100000"/>
              </a:lnSpc>
              <a:spcBef>
                <a:spcPts val="340"/>
              </a:spcBef>
              <a:buChar char="–"/>
              <a:tabLst>
                <a:tab pos="337185" algn="l"/>
              </a:tabLst>
            </a:pPr>
            <a:r>
              <a:rPr sz="1800" dirty="0">
                <a:latin typeface="Times New Roman"/>
                <a:cs typeface="Times New Roman"/>
              </a:rPr>
              <a:t>Thus,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 state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transition,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 can </a:t>
            </a:r>
            <a:r>
              <a:rPr sz="1800" spc="-10" dirty="0">
                <a:latin typeface="Times New Roman"/>
                <a:cs typeface="Times New Roman"/>
              </a:rPr>
              <a:t>calculate</a:t>
            </a:r>
            <a:endParaRPr sz="1800">
              <a:latin typeface="Times New Roman"/>
              <a:cs typeface="Times New Roman"/>
            </a:endParaRPr>
          </a:p>
          <a:p>
            <a:pPr marL="1851660">
              <a:lnSpc>
                <a:spcPct val="100000"/>
              </a:lnSpc>
              <a:spcBef>
                <a:spcPts val="285"/>
              </a:spcBef>
            </a:pPr>
            <a:r>
              <a:rPr sz="2100" i="1" dirty="0">
                <a:latin typeface="Times New Roman"/>
                <a:cs typeface="Times New Roman"/>
              </a:rPr>
              <a:t>r</a:t>
            </a:r>
            <a:r>
              <a:rPr sz="1800" i="1" baseline="-23148" dirty="0">
                <a:latin typeface="Times New Roman"/>
                <a:cs typeface="Times New Roman"/>
              </a:rPr>
              <a:t>k</a:t>
            </a:r>
            <a:r>
              <a:rPr sz="1800" i="1" spc="179" baseline="-23148" dirty="0">
                <a:latin typeface="Times New Roman"/>
                <a:cs typeface="Times New Roman"/>
              </a:rPr>
              <a:t> 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-65" dirty="0">
                <a:latin typeface="Times New Roman"/>
                <a:cs typeface="Times New Roman"/>
              </a:rPr>
              <a:t> </a:t>
            </a:r>
            <a:r>
              <a:rPr sz="2100" i="1" spc="-45" dirty="0">
                <a:latin typeface="Times New Roman"/>
                <a:cs typeface="Times New Roman"/>
              </a:rPr>
              <a:t>h</a:t>
            </a:r>
            <a:r>
              <a:rPr sz="1800" spc="-67" baseline="-23148" dirty="0">
                <a:latin typeface="Times New Roman"/>
                <a:cs typeface="Times New Roman"/>
              </a:rPr>
              <a:t>0</a:t>
            </a:r>
            <a:r>
              <a:rPr sz="1800" spc="-120" baseline="-23148" dirty="0">
                <a:latin typeface="Times New Roman"/>
                <a:cs typeface="Times New Roman"/>
              </a:rPr>
              <a:t> </a:t>
            </a:r>
            <a:r>
              <a:rPr sz="2100" spc="70" dirty="0">
                <a:latin typeface="Times New Roman"/>
                <a:cs typeface="Times New Roman"/>
              </a:rPr>
              <a:t>(</a:t>
            </a:r>
            <a:r>
              <a:rPr sz="2100" i="1" spc="70" dirty="0">
                <a:latin typeface="Times New Roman"/>
                <a:cs typeface="Times New Roman"/>
              </a:rPr>
              <a:t>k</a:t>
            </a:r>
            <a:r>
              <a:rPr sz="2100" spc="70" dirty="0">
                <a:latin typeface="Times New Roman"/>
                <a:cs typeface="Times New Roman"/>
              </a:rPr>
              <a:t>)</a:t>
            </a:r>
            <a:r>
              <a:rPr sz="2100" i="1" spc="70" dirty="0">
                <a:latin typeface="Times New Roman"/>
                <a:cs typeface="Times New Roman"/>
              </a:rPr>
              <a:t>x</a:t>
            </a:r>
            <a:r>
              <a:rPr sz="1800" i="1" spc="104" baseline="-23148" dirty="0">
                <a:latin typeface="Times New Roman"/>
                <a:cs typeface="Times New Roman"/>
              </a:rPr>
              <a:t>k</a:t>
            </a:r>
            <a:r>
              <a:rPr sz="1800" i="1" spc="592" baseline="-23148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</a:t>
            </a:r>
            <a:r>
              <a:rPr sz="2100" spc="-175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h</a:t>
            </a:r>
            <a:r>
              <a:rPr sz="1800" baseline="-23148" dirty="0">
                <a:latin typeface="Times New Roman"/>
                <a:cs typeface="Times New Roman"/>
              </a:rPr>
              <a:t>1</a:t>
            </a:r>
            <a:r>
              <a:rPr sz="2100" dirty="0">
                <a:latin typeface="Times New Roman"/>
                <a:cs typeface="Times New Roman"/>
              </a:rPr>
              <a:t>(</a:t>
            </a:r>
            <a:r>
              <a:rPr sz="2100" i="1" dirty="0">
                <a:latin typeface="Times New Roman"/>
                <a:cs typeface="Times New Roman"/>
              </a:rPr>
              <a:t>k</a:t>
            </a:r>
            <a:r>
              <a:rPr sz="2100" dirty="0">
                <a:latin typeface="Times New Roman"/>
                <a:cs typeface="Times New Roman"/>
              </a:rPr>
              <a:t>)</a:t>
            </a:r>
            <a:r>
              <a:rPr sz="2100" i="1" dirty="0">
                <a:latin typeface="Times New Roman"/>
                <a:cs typeface="Times New Roman"/>
              </a:rPr>
              <a:t>x</a:t>
            </a:r>
            <a:r>
              <a:rPr sz="1800" i="1" baseline="-23148" dirty="0">
                <a:latin typeface="Times New Roman"/>
                <a:cs typeface="Times New Roman"/>
              </a:rPr>
              <a:t>k</a:t>
            </a:r>
            <a:r>
              <a:rPr sz="1800" i="1" spc="-232" baseline="-23148" dirty="0">
                <a:latin typeface="Times New Roman"/>
                <a:cs typeface="Times New Roman"/>
              </a:rPr>
              <a:t> </a:t>
            </a:r>
            <a:r>
              <a:rPr sz="1800" spc="-37" baseline="-23148" dirty="0">
                <a:latin typeface="Symbol"/>
                <a:cs typeface="Symbol"/>
              </a:rPr>
              <a:t></a:t>
            </a:r>
            <a:r>
              <a:rPr sz="1800" spc="-37" baseline="-23148" dirty="0">
                <a:latin typeface="Times New Roman"/>
                <a:cs typeface="Times New Roman"/>
              </a:rPr>
              <a:t>1</a:t>
            </a:r>
            <a:endParaRPr sz="1800" baseline="-23148">
              <a:latin typeface="Times New Roman"/>
              <a:cs typeface="Times New Roman"/>
            </a:endParaRPr>
          </a:p>
          <a:p>
            <a:pPr marL="359410" indent="-286385">
              <a:lnSpc>
                <a:spcPct val="100000"/>
              </a:lnSpc>
              <a:spcBef>
                <a:spcPts val="930"/>
              </a:spcBef>
              <a:buChar char="–"/>
              <a:tabLst>
                <a:tab pos="359410" algn="l"/>
                <a:tab pos="6690359" algn="l"/>
                <a:tab pos="7481570" algn="l"/>
              </a:tabLst>
            </a:pP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transition,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Euclidean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distance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between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2100" i="1" dirty="0">
                <a:latin typeface="Times New Roman"/>
                <a:cs typeface="Times New Roman"/>
              </a:rPr>
              <a:t>y</a:t>
            </a:r>
            <a:r>
              <a:rPr sz="1800" i="1" baseline="-23148" dirty="0">
                <a:latin typeface="Times New Roman"/>
                <a:cs typeface="Times New Roman"/>
              </a:rPr>
              <a:t>k</a:t>
            </a:r>
            <a:r>
              <a:rPr sz="1800" i="1" spc="195" baseline="-23148" dirty="0">
                <a:latin typeface="Times New Roman"/>
                <a:cs typeface="Times New Roman"/>
              </a:rPr>
              <a:t>  </a:t>
            </a:r>
            <a:r>
              <a:rPr sz="1800" spc="-25" dirty="0">
                <a:latin typeface="Times New Roman"/>
                <a:cs typeface="Times New Roman"/>
              </a:rPr>
              <a:t>and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3150" i="1" spc="-37" baseline="1322" dirty="0">
                <a:latin typeface="Times New Roman"/>
                <a:cs typeface="Times New Roman"/>
              </a:rPr>
              <a:t>r</a:t>
            </a:r>
            <a:r>
              <a:rPr sz="1800" i="1" spc="-37" baseline="-23148" dirty="0">
                <a:latin typeface="Times New Roman"/>
                <a:cs typeface="Times New Roman"/>
              </a:rPr>
              <a:t>k</a:t>
            </a:r>
            <a:endParaRPr sz="1800" baseline="-23148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45844" y="3686682"/>
            <a:ext cx="7424420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99085" marR="5080" indent="-287020">
              <a:lnSpc>
                <a:spcPts val="1939"/>
              </a:lnSpc>
              <a:spcBef>
                <a:spcPts val="345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Utilizing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trellis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diagram,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path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minimum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accumulated </a:t>
            </a:r>
            <a:r>
              <a:rPr sz="1800" dirty="0">
                <a:latin typeface="Times New Roman"/>
                <a:cs typeface="Times New Roman"/>
              </a:rPr>
              <a:t>Euclidean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distance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289300" y="4462462"/>
            <a:ext cx="2552700" cy="751205"/>
            <a:chOff x="3289300" y="4462462"/>
            <a:chExt cx="2552700" cy="751205"/>
          </a:xfrm>
        </p:grpSpPr>
        <p:sp>
          <p:nvSpPr>
            <p:cNvPr id="22" name="object 22"/>
            <p:cNvSpPr/>
            <p:nvPr/>
          </p:nvSpPr>
          <p:spPr>
            <a:xfrm>
              <a:off x="3289300" y="4462462"/>
              <a:ext cx="2552700" cy="751205"/>
            </a:xfrm>
            <a:custGeom>
              <a:avLst/>
              <a:gdLst/>
              <a:ahLst/>
              <a:cxnLst/>
              <a:rect l="l" t="t" r="r" b="b"/>
              <a:pathLst>
                <a:path w="2552700" h="751204">
                  <a:moveTo>
                    <a:pt x="2552700" y="0"/>
                  </a:moveTo>
                  <a:lnTo>
                    <a:pt x="0" y="0"/>
                  </a:lnTo>
                  <a:lnTo>
                    <a:pt x="0" y="750887"/>
                  </a:lnTo>
                  <a:lnTo>
                    <a:pt x="2552700" y="750887"/>
                  </a:lnTo>
                  <a:lnTo>
                    <a:pt x="255270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22858" y="4679406"/>
              <a:ext cx="722630" cy="318135"/>
            </a:xfrm>
            <a:custGeom>
              <a:avLst/>
              <a:gdLst/>
              <a:ahLst/>
              <a:cxnLst/>
              <a:rect l="l" t="t" r="r" b="b"/>
              <a:pathLst>
                <a:path w="722629" h="318135">
                  <a:moveTo>
                    <a:pt x="0" y="0"/>
                  </a:moveTo>
                  <a:lnTo>
                    <a:pt x="0" y="317515"/>
                  </a:lnTo>
                </a:path>
                <a:path w="722629" h="318135">
                  <a:moveTo>
                    <a:pt x="722495" y="0"/>
                  </a:moveTo>
                  <a:lnTo>
                    <a:pt x="722495" y="317515"/>
                  </a:lnTo>
                </a:path>
              </a:pathLst>
            </a:custGeom>
            <a:ln w="11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840069" y="4467642"/>
            <a:ext cx="958850" cy="2114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840740" algn="l"/>
              </a:tabLst>
            </a:pPr>
            <a:r>
              <a:rPr sz="1200" i="1" spc="-50" dirty="0">
                <a:latin typeface="Times New Roman"/>
                <a:cs typeface="Times New Roman"/>
              </a:rPr>
              <a:t>N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-50" dirty="0">
                <a:latin typeface="Times New Roman"/>
                <a:cs typeface="Times New Roman"/>
              </a:rPr>
              <a:t>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23980" y="4803082"/>
            <a:ext cx="1379220" cy="2114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873125" algn="l"/>
                <a:tab pos="1296035" algn="l"/>
              </a:tabLst>
            </a:pPr>
            <a:r>
              <a:rPr sz="1200" i="1" spc="-50" dirty="0">
                <a:latin typeface="Times New Roman"/>
                <a:cs typeface="Times New Roman"/>
              </a:rPr>
              <a:t>k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-50" dirty="0">
                <a:latin typeface="Times New Roman"/>
                <a:cs typeface="Times New Roman"/>
              </a:rPr>
              <a:t>k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-50" dirty="0">
                <a:latin typeface="Times New Roman"/>
                <a:cs typeface="Times New Roman"/>
              </a:rPr>
              <a:t>k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03068" y="4493986"/>
            <a:ext cx="2291715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1089025" algn="l"/>
                <a:tab pos="1946275" algn="l"/>
              </a:tabLst>
            </a:pPr>
            <a:r>
              <a:rPr sz="2050" i="1" dirty="0">
                <a:latin typeface="Times New Roman"/>
                <a:cs typeface="Times New Roman"/>
              </a:rPr>
              <a:t>J</a:t>
            </a:r>
            <a:r>
              <a:rPr sz="2050" i="1" spc="25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</a:t>
            </a:r>
            <a:r>
              <a:rPr sz="2050" spc="-45" dirty="0">
                <a:latin typeface="Times New Roman"/>
                <a:cs typeface="Times New Roman"/>
              </a:rPr>
              <a:t> </a:t>
            </a:r>
            <a:r>
              <a:rPr sz="4650" baseline="-8960" dirty="0">
                <a:latin typeface="Symbol"/>
                <a:cs typeface="Symbol"/>
              </a:rPr>
              <a:t></a:t>
            </a:r>
            <a:r>
              <a:rPr sz="4650" spc="-644" baseline="-8960" dirty="0">
                <a:latin typeface="Times New Roman"/>
                <a:cs typeface="Times New Roman"/>
              </a:rPr>
              <a:t> </a:t>
            </a:r>
            <a:r>
              <a:rPr sz="2050" i="1" spc="-50" dirty="0">
                <a:latin typeface="Times New Roman"/>
                <a:cs typeface="Times New Roman"/>
              </a:rPr>
              <a:t>J</a:t>
            </a:r>
            <a:r>
              <a:rPr sz="2050" i="1" dirty="0">
                <a:latin typeface="Times New Roman"/>
                <a:cs typeface="Times New Roman"/>
              </a:rPr>
              <a:t>	</a:t>
            </a:r>
            <a:r>
              <a:rPr sz="2050" dirty="0">
                <a:latin typeface="Symbol"/>
                <a:cs typeface="Symbol"/>
              </a:rPr>
              <a:t></a:t>
            </a:r>
            <a:r>
              <a:rPr sz="2050" spc="-50" dirty="0">
                <a:latin typeface="Times New Roman"/>
                <a:cs typeface="Times New Roman"/>
              </a:rPr>
              <a:t> </a:t>
            </a:r>
            <a:r>
              <a:rPr sz="4650" baseline="-8960" dirty="0">
                <a:latin typeface="Symbol"/>
                <a:cs typeface="Symbol"/>
              </a:rPr>
              <a:t></a:t>
            </a:r>
            <a:r>
              <a:rPr sz="4650" spc="-22" baseline="-8960" dirty="0">
                <a:latin typeface="Times New Roman"/>
                <a:cs typeface="Times New Roman"/>
              </a:rPr>
              <a:t> </a:t>
            </a:r>
            <a:r>
              <a:rPr sz="2050" i="1" spc="-50" dirty="0">
                <a:latin typeface="Times New Roman"/>
                <a:cs typeface="Times New Roman"/>
              </a:rPr>
              <a:t>y</a:t>
            </a:r>
            <a:r>
              <a:rPr sz="2050" i="1" dirty="0">
                <a:latin typeface="Times New Roman"/>
                <a:cs typeface="Times New Roman"/>
              </a:rPr>
              <a:t>	</a:t>
            </a:r>
            <a:r>
              <a:rPr sz="2050" dirty="0">
                <a:latin typeface="Symbol"/>
                <a:cs typeface="Symbol"/>
              </a:rPr>
              <a:t></a:t>
            </a:r>
            <a:r>
              <a:rPr sz="2050" spc="-160" dirty="0">
                <a:latin typeface="Times New Roman"/>
                <a:cs typeface="Times New Roman"/>
              </a:rPr>
              <a:t> </a:t>
            </a:r>
            <a:r>
              <a:rPr sz="2050" i="1" spc="-50" dirty="0">
                <a:latin typeface="Times New Roman"/>
                <a:cs typeface="Times New Roman"/>
              </a:rPr>
              <a:t>r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22891" y="4990544"/>
            <a:ext cx="256540" cy="2114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200" i="1" dirty="0">
                <a:latin typeface="Times New Roman"/>
                <a:cs typeface="Times New Roman"/>
              </a:rPr>
              <a:t>k</a:t>
            </a:r>
            <a:r>
              <a:rPr sz="1200" i="1" spc="-14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Symbol"/>
                <a:cs typeface="Symbol"/>
              </a:rPr>
              <a:t></a:t>
            </a:r>
            <a:r>
              <a:rPr sz="1200" spc="-2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678905" y="4576655"/>
            <a:ext cx="91440" cy="2114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200" spc="-50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81781" y="4990544"/>
            <a:ext cx="255904" cy="2114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200" i="1" dirty="0">
                <a:latin typeface="Times New Roman"/>
                <a:cs typeface="Times New Roman"/>
              </a:rPr>
              <a:t>k</a:t>
            </a:r>
            <a:r>
              <a:rPr sz="1200" i="1" spc="-14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Symbol"/>
                <a:cs typeface="Symbol"/>
              </a:rPr>
              <a:t></a:t>
            </a:r>
            <a:r>
              <a:rPr sz="1200" spc="-2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MLSE:</a:t>
            </a:r>
            <a:r>
              <a:rPr spc="-90" dirty="0"/>
              <a:t> </a:t>
            </a:r>
            <a:r>
              <a:rPr dirty="0"/>
              <a:t>VITERBI</a:t>
            </a:r>
            <a:r>
              <a:rPr spc="-85" dirty="0"/>
              <a:t> </a:t>
            </a:r>
            <a:r>
              <a:rPr spc="-10" dirty="0"/>
              <a:t>ALGORITHM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074"/>
            <a:ext cx="1618615" cy="120015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Example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spc="-20" dirty="0">
                <a:latin typeface="Times New Roman"/>
                <a:cs typeface="Times New Roman"/>
              </a:rPr>
              <a:t>BPSK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spc="-10" dirty="0">
                <a:latin typeface="Times New Roman"/>
                <a:cs typeface="Times New Roman"/>
              </a:rPr>
              <a:t>Channel</a:t>
            </a:r>
            <a:endParaRPr sz="200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612963" y="2035175"/>
          <a:ext cx="4827904" cy="18059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5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2969">
                <a:tc>
                  <a:txBody>
                    <a:bodyPr/>
                    <a:lstStyle/>
                    <a:p>
                      <a:pPr marL="45910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950" i="1" spc="-55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725" spc="-82" baseline="-24154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725" spc="-142" baseline="-241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spc="-25" dirty="0">
                          <a:latin typeface="Times New Roman"/>
                          <a:cs typeface="Times New Roman"/>
                        </a:rPr>
                        <a:t>(1)</a:t>
                      </a: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231140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900" dirty="0">
                          <a:latin typeface="Times New Roman"/>
                          <a:cs typeface="Times New Roman"/>
                        </a:rPr>
                        <a:t>0.3</a:t>
                      </a:r>
                      <a:r>
                        <a:rPr sz="1900" spc="-2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190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dirty="0">
                          <a:latin typeface="Times New Roman"/>
                          <a:cs typeface="Times New Roman"/>
                        </a:rPr>
                        <a:t>0.5</a:t>
                      </a:r>
                      <a:r>
                        <a:rPr sz="19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i="1" spc="-50" dirty="0">
                          <a:latin typeface="Times New Roman"/>
                          <a:cs typeface="Times New Roman"/>
                        </a:rPr>
                        <a:t>j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277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950" i="1" spc="-5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725" spc="-75" baseline="-24154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725" spc="-112" baseline="-241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spc="-25" dirty="0">
                          <a:latin typeface="Times New Roman"/>
                          <a:cs typeface="Times New Roman"/>
                        </a:rPr>
                        <a:t>(2)</a:t>
                      </a: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344805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900" dirty="0">
                          <a:latin typeface="Times New Roman"/>
                          <a:cs typeface="Times New Roman"/>
                        </a:rPr>
                        <a:t>0.4</a:t>
                      </a:r>
                      <a:r>
                        <a:rPr sz="1900" spc="-1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190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dirty="0">
                          <a:latin typeface="Times New Roman"/>
                          <a:cs typeface="Times New Roman"/>
                        </a:rPr>
                        <a:t>0.6</a:t>
                      </a:r>
                      <a:r>
                        <a:rPr sz="19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i="1" spc="-50" dirty="0">
                          <a:latin typeface="Times New Roman"/>
                          <a:cs typeface="Times New Roman"/>
                        </a:rPr>
                        <a:t>j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59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950" i="1" spc="-5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725" spc="-75" baseline="-24154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725" spc="-112" baseline="-241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spc="-25" dirty="0">
                          <a:latin typeface="Times New Roman"/>
                          <a:cs typeface="Times New Roman"/>
                        </a:rPr>
                        <a:t>(3)</a:t>
                      </a: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44386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900" dirty="0">
                          <a:latin typeface="Times New Roman"/>
                          <a:cs typeface="Times New Roman"/>
                        </a:rPr>
                        <a:t>0.5</a:t>
                      </a:r>
                      <a:r>
                        <a:rPr sz="1900" spc="-1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190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dirty="0">
                          <a:latin typeface="Times New Roman"/>
                          <a:cs typeface="Times New Roman"/>
                        </a:rPr>
                        <a:t>0.7 </a:t>
                      </a:r>
                      <a:r>
                        <a:rPr sz="1900" i="1" spc="-50" dirty="0">
                          <a:latin typeface="Times New Roman"/>
                          <a:cs typeface="Times New Roman"/>
                        </a:rPr>
                        <a:t>j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2969">
                <a:tc>
                  <a:txBody>
                    <a:bodyPr/>
                    <a:lstStyle/>
                    <a:p>
                      <a:pPr marL="46863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900" i="1" spc="-95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650" spc="-142" baseline="-22727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650" spc="-179" baseline="-22727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25" dirty="0">
                          <a:latin typeface="Times New Roman"/>
                          <a:cs typeface="Times New Roman"/>
                        </a:rPr>
                        <a:t>(1)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23114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900" dirty="0">
                          <a:latin typeface="Times New Roman"/>
                          <a:cs typeface="Times New Roman"/>
                        </a:rPr>
                        <a:t>0.8</a:t>
                      </a:r>
                      <a:r>
                        <a:rPr sz="1900" spc="-1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190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dirty="0">
                          <a:latin typeface="Times New Roman"/>
                          <a:cs typeface="Times New Roman"/>
                        </a:rPr>
                        <a:t>0.4</a:t>
                      </a:r>
                      <a:r>
                        <a:rPr sz="19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i="1" spc="-50" dirty="0">
                          <a:latin typeface="Times New Roman"/>
                          <a:cs typeface="Times New Roman"/>
                        </a:rPr>
                        <a:t>j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8001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927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900" i="1" spc="-9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650" spc="-135" baseline="-22727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650" spc="-157" baseline="-22727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25" dirty="0">
                          <a:latin typeface="Times New Roman"/>
                          <a:cs typeface="Times New Roman"/>
                        </a:rPr>
                        <a:t>(2)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33528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900" dirty="0">
                          <a:latin typeface="Times New Roman"/>
                          <a:cs typeface="Times New Roman"/>
                        </a:rPr>
                        <a:t>0.7</a:t>
                      </a:r>
                      <a:r>
                        <a:rPr sz="1900" spc="-1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5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1900" spc="-1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dirty="0">
                          <a:latin typeface="Times New Roman"/>
                          <a:cs typeface="Times New Roman"/>
                        </a:rPr>
                        <a:t>0.2</a:t>
                      </a:r>
                      <a:r>
                        <a:rPr sz="19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i="1" spc="-50" dirty="0">
                          <a:latin typeface="Times New Roman"/>
                          <a:cs typeface="Times New Roman"/>
                        </a:rPr>
                        <a:t>j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468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900" i="1" spc="-95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650" spc="-142" baseline="-22727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650" spc="-165" baseline="-22727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25" dirty="0">
                          <a:latin typeface="Times New Roman"/>
                          <a:cs typeface="Times New Roman"/>
                        </a:rPr>
                        <a:t>(3)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443865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900" dirty="0">
                          <a:latin typeface="Times New Roman"/>
                          <a:cs typeface="Times New Roman"/>
                        </a:rPr>
                        <a:t>0.6</a:t>
                      </a:r>
                      <a:r>
                        <a:rPr sz="1900" spc="-1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190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dirty="0">
                          <a:latin typeface="Times New Roman"/>
                          <a:cs typeface="Times New Roman"/>
                        </a:rPr>
                        <a:t>0.3</a:t>
                      </a:r>
                      <a:r>
                        <a:rPr sz="19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i="1" spc="-50" dirty="0">
                          <a:latin typeface="Times New Roman"/>
                          <a:cs typeface="Times New Roman"/>
                        </a:rPr>
                        <a:t>j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7937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209141" y="3969648"/>
            <a:ext cx="1727200" cy="114617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40"/>
              </a:spcBef>
              <a:tabLst>
                <a:tab pos="3244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Rx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symbols</a:t>
            </a:r>
            <a:endParaRPr sz="2000">
              <a:latin typeface="Times New Roman"/>
              <a:cs typeface="Times New Roman"/>
            </a:endParaRPr>
          </a:p>
          <a:p>
            <a:pPr marL="1224915">
              <a:lnSpc>
                <a:spcPct val="100000"/>
              </a:lnSpc>
              <a:spcBef>
                <a:spcPts val="330"/>
              </a:spcBef>
            </a:pPr>
            <a:r>
              <a:rPr sz="1900" i="1" spc="-25" dirty="0">
                <a:latin typeface="Times New Roman"/>
                <a:cs typeface="Times New Roman"/>
              </a:rPr>
              <a:t>y</a:t>
            </a:r>
            <a:r>
              <a:rPr sz="1650" spc="-37" baseline="-22727" dirty="0">
                <a:latin typeface="Times New Roman"/>
                <a:cs typeface="Times New Roman"/>
              </a:rPr>
              <a:t>1</a:t>
            </a:r>
            <a:endParaRPr sz="1650" baseline="-22727">
              <a:latin typeface="Times New Roman"/>
              <a:cs typeface="Times New Roman"/>
            </a:endParaRPr>
          </a:p>
          <a:p>
            <a:pPr marL="933450">
              <a:lnSpc>
                <a:spcPct val="100000"/>
              </a:lnSpc>
              <a:spcBef>
                <a:spcPts val="1185"/>
              </a:spcBef>
            </a:pPr>
            <a:r>
              <a:rPr sz="1900" dirty="0">
                <a:latin typeface="Times New Roman"/>
                <a:cs typeface="Times New Roman"/>
              </a:rPr>
              <a:t>0</a:t>
            </a:r>
            <a:r>
              <a:rPr sz="1900" spc="-15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</a:t>
            </a:r>
            <a:r>
              <a:rPr sz="1900" spc="-1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0.3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64898" y="4192069"/>
            <a:ext cx="1175385" cy="90170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23495" algn="ctr">
              <a:lnSpc>
                <a:spcPct val="100000"/>
              </a:lnSpc>
              <a:spcBef>
                <a:spcPts val="1245"/>
              </a:spcBef>
            </a:pPr>
            <a:r>
              <a:rPr sz="1900" i="1" spc="-25" dirty="0">
                <a:latin typeface="Times New Roman"/>
                <a:cs typeface="Times New Roman"/>
              </a:rPr>
              <a:t>y</a:t>
            </a:r>
            <a:r>
              <a:rPr sz="1650" spc="-37" baseline="-22727" dirty="0">
                <a:latin typeface="Times New Roman"/>
                <a:cs typeface="Times New Roman"/>
              </a:rPr>
              <a:t>2</a:t>
            </a:r>
            <a:endParaRPr sz="1650" baseline="-22727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85"/>
              </a:spcBef>
            </a:pPr>
            <a:r>
              <a:rPr sz="1900" dirty="0">
                <a:latin typeface="Symbol"/>
                <a:cs typeface="Symbol"/>
              </a:rPr>
              <a:t></a:t>
            </a:r>
            <a:r>
              <a:rPr sz="1900" spc="-1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0.4</a:t>
            </a:r>
            <a:r>
              <a:rPr sz="1900" spc="-150" dirty="0">
                <a:latin typeface="Times New Roman"/>
                <a:cs typeface="Times New Roman"/>
              </a:rPr>
              <a:t> </a:t>
            </a:r>
            <a:r>
              <a:rPr sz="1900" spc="55" dirty="0">
                <a:latin typeface="Symbol"/>
                <a:cs typeface="Symbol"/>
              </a:rPr>
              <a:t></a:t>
            </a:r>
            <a:r>
              <a:rPr sz="1900" spc="55" dirty="0">
                <a:latin typeface="Times New Roman"/>
                <a:cs typeface="Times New Roman"/>
              </a:rPr>
              <a:t>1.3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68171" y="4211433"/>
            <a:ext cx="1032510" cy="848994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025"/>
              </a:spcBef>
            </a:pPr>
            <a:r>
              <a:rPr sz="1950" i="1" spc="-25" dirty="0">
                <a:latin typeface="Times New Roman"/>
                <a:cs typeface="Times New Roman"/>
              </a:rPr>
              <a:t>y</a:t>
            </a:r>
            <a:r>
              <a:rPr sz="1725" spc="-37" baseline="-24154" dirty="0">
                <a:latin typeface="Times New Roman"/>
                <a:cs typeface="Times New Roman"/>
              </a:rPr>
              <a:t>3</a:t>
            </a:r>
            <a:endParaRPr sz="1725" baseline="-24154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930"/>
              </a:spcBef>
            </a:pPr>
            <a:r>
              <a:rPr sz="1900" dirty="0">
                <a:latin typeface="Times New Roman"/>
                <a:cs typeface="Times New Roman"/>
              </a:rPr>
              <a:t>1.7</a:t>
            </a:r>
            <a:r>
              <a:rPr sz="1900" spc="-10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0.8</a:t>
            </a:r>
            <a:r>
              <a:rPr sz="1900" spc="-7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34541" y="5238445"/>
            <a:ext cx="60667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Using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Viterbi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algorithm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finding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what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sending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1078" y="5543499"/>
            <a:ext cx="26962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69845" algn="l"/>
              </a:tabLst>
            </a:pPr>
            <a:r>
              <a:rPr sz="2000" spc="-10" dirty="0">
                <a:latin typeface="Times New Roman"/>
                <a:cs typeface="Times New Roman"/>
              </a:rPr>
              <a:t>symbols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50" dirty="0">
                <a:latin typeface="Times New Roman"/>
                <a:cs typeface="Times New Roman"/>
              </a:rPr>
              <a:t>?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92200" y="5568152"/>
            <a:ext cx="1374140" cy="324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10"/>
              </a:spcBef>
              <a:tabLst>
                <a:tab pos="588010" algn="l"/>
                <a:tab pos="1144905" algn="l"/>
              </a:tabLst>
            </a:pPr>
            <a:r>
              <a:rPr sz="1900" i="1" spc="-25" dirty="0">
                <a:latin typeface="Times New Roman"/>
                <a:cs typeface="Times New Roman"/>
              </a:rPr>
              <a:t>x</a:t>
            </a:r>
            <a:r>
              <a:rPr sz="1650" spc="-37" baseline="-22727" dirty="0">
                <a:latin typeface="Times New Roman"/>
                <a:cs typeface="Times New Roman"/>
              </a:rPr>
              <a:t>1</a:t>
            </a:r>
            <a:r>
              <a:rPr sz="1650" baseline="-22727" dirty="0">
                <a:latin typeface="Times New Roman"/>
                <a:cs typeface="Times New Roman"/>
              </a:rPr>
              <a:t>	</a:t>
            </a:r>
            <a:r>
              <a:rPr sz="1900" i="1" spc="-25" dirty="0">
                <a:latin typeface="Times New Roman"/>
                <a:cs typeface="Times New Roman"/>
              </a:rPr>
              <a:t>x</a:t>
            </a:r>
            <a:r>
              <a:rPr sz="1650" spc="-37" baseline="-22727" dirty="0">
                <a:latin typeface="Times New Roman"/>
                <a:cs typeface="Times New Roman"/>
              </a:rPr>
              <a:t>2</a:t>
            </a:r>
            <a:r>
              <a:rPr sz="1650" baseline="-22727" dirty="0">
                <a:latin typeface="Times New Roman"/>
                <a:cs typeface="Times New Roman"/>
              </a:rPr>
              <a:t>	</a:t>
            </a:r>
            <a:r>
              <a:rPr sz="1950" i="1" spc="-25" dirty="0">
                <a:latin typeface="Times New Roman"/>
                <a:cs typeface="Times New Roman"/>
              </a:rPr>
              <a:t>x</a:t>
            </a:r>
            <a:r>
              <a:rPr sz="1725" spc="-37" baseline="-21739" dirty="0">
                <a:latin typeface="Times New Roman"/>
                <a:cs typeface="Times New Roman"/>
              </a:rPr>
              <a:t>3</a:t>
            </a:r>
            <a:endParaRPr sz="1725" baseline="-21739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51296" y="1292236"/>
            <a:ext cx="755015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900" i="1" dirty="0">
                <a:latin typeface="Times New Roman"/>
                <a:cs typeface="Times New Roman"/>
              </a:rPr>
              <a:t>s</a:t>
            </a:r>
            <a:r>
              <a:rPr sz="1650" baseline="-22727" dirty="0">
                <a:latin typeface="Times New Roman"/>
                <a:cs typeface="Times New Roman"/>
              </a:rPr>
              <a:t>1</a:t>
            </a:r>
            <a:r>
              <a:rPr sz="1650" spc="382" baseline="-22727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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Symbol"/>
                <a:cs typeface="Symbol"/>
              </a:rPr>
              <a:t></a:t>
            </a:r>
            <a:r>
              <a:rPr sz="1900" spc="-25" dirty="0">
                <a:latin typeface="Times New Roman"/>
                <a:cs typeface="Times New Roman"/>
              </a:rPr>
              <a:t>1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41503" y="1292236"/>
            <a:ext cx="614045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900" i="1" dirty="0">
                <a:latin typeface="Times New Roman"/>
                <a:cs typeface="Times New Roman"/>
              </a:rPr>
              <a:t>s</a:t>
            </a:r>
            <a:r>
              <a:rPr sz="1650" baseline="-22727" dirty="0">
                <a:latin typeface="Times New Roman"/>
                <a:cs typeface="Times New Roman"/>
              </a:rPr>
              <a:t>2</a:t>
            </a:r>
            <a:r>
              <a:rPr sz="1650" spc="600" baseline="-22727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</a:t>
            </a:r>
            <a:r>
              <a:rPr sz="1900" spc="-220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1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21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MLSE:</a:t>
            </a:r>
            <a:r>
              <a:rPr spc="-90" dirty="0"/>
              <a:t> </a:t>
            </a:r>
            <a:r>
              <a:rPr dirty="0"/>
              <a:t>VITERBI</a:t>
            </a:r>
            <a:r>
              <a:rPr spc="-85" dirty="0"/>
              <a:t> </a:t>
            </a:r>
            <a:r>
              <a:rPr spc="-10" dirty="0"/>
              <a:t>ALGORITHM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519237" y="2309812"/>
            <a:ext cx="4316730" cy="2208530"/>
            <a:chOff x="1519237" y="2309812"/>
            <a:chExt cx="4316730" cy="220853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9237" y="2332037"/>
              <a:ext cx="98425" cy="109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0888" y="4408487"/>
              <a:ext cx="98425" cy="109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7437" y="2332037"/>
              <a:ext cx="98425" cy="10896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9088" y="4397946"/>
              <a:ext cx="98425" cy="10896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60576" y="2386076"/>
              <a:ext cx="2119630" cy="2085975"/>
            </a:xfrm>
            <a:custGeom>
              <a:avLst/>
              <a:gdLst/>
              <a:ahLst/>
              <a:cxnLst/>
              <a:rect l="l" t="t" r="r" b="b"/>
              <a:pathLst>
                <a:path w="2119629" h="2085975">
                  <a:moveTo>
                    <a:pt x="0" y="0"/>
                  </a:moveTo>
                  <a:lnTo>
                    <a:pt x="2097024" y="0"/>
                  </a:lnTo>
                </a:path>
                <a:path w="2119629" h="2085975">
                  <a:moveTo>
                    <a:pt x="0" y="0"/>
                  </a:moveTo>
                  <a:lnTo>
                    <a:pt x="2119249" y="2085848"/>
                  </a:lnTo>
                </a:path>
                <a:path w="2119629" h="2085975">
                  <a:moveTo>
                    <a:pt x="0" y="0"/>
                  </a:moveTo>
                  <a:lnTo>
                    <a:pt x="2119249" y="208584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5637" y="2309812"/>
              <a:ext cx="98425" cy="10896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37288" y="4375721"/>
              <a:ext cx="98425" cy="10896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657600" y="2386076"/>
              <a:ext cx="2152650" cy="2097405"/>
            </a:xfrm>
            <a:custGeom>
              <a:avLst/>
              <a:gdLst/>
              <a:ahLst/>
              <a:cxnLst/>
              <a:rect l="l" t="t" r="r" b="b"/>
              <a:pathLst>
                <a:path w="2152650" h="2097404">
                  <a:moveTo>
                    <a:pt x="0" y="2063623"/>
                  </a:moveTo>
                  <a:lnTo>
                    <a:pt x="2097151" y="2063623"/>
                  </a:lnTo>
                </a:path>
                <a:path w="2152650" h="2097404">
                  <a:moveTo>
                    <a:pt x="22225" y="0"/>
                  </a:moveTo>
                  <a:lnTo>
                    <a:pt x="2119376" y="0"/>
                  </a:lnTo>
                </a:path>
                <a:path w="2152650" h="2097404">
                  <a:moveTo>
                    <a:pt x="33400" y="11049"/>
                  </a:moveTo>
                  <a:lnTo>
                    <a:pt x="2152650" y="209702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339720" y="2000757"/>
            <a:ext cx="8108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s1/(s1,s1)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5116" y="768396"/>
            <a:ext cx="4157979" cy="83439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90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Trellis</a:t>
            </a:r>
            <a:r>
              <a:rPr sz="24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diagram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95"/>
              </a:spcBef>
              <a:tabLst>
                <a:tab pos="7562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#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states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M^(L-</a:t>
            </a:r>
            <a:r>
              <a:rPr sz="2000" dirty="0">
                <a:latin typeface="Times New Roman"/>
                <a:cs typeface="Times New Roman"/>
              </a:rPr>
              <a:t>1)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2^(2-1)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13352" y="2067255"/>
            <a:ext cx="8108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s1/(s1,s1)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679825" y="2374900"/>
            <a:ext cx="2097405" cy="2085975"/>
          </a:xfrm>
          <a:custGeom>
            <a:avLst/>
            <a:gdLst/>
            <a:ahLst/>
            <a:cxnLst/>
            <a:rect l="l" t="t" r="r" b="b"/>
            <a:pathLst>
              <a:path w="2097404" h="2085975">
                <a:moveTo>
                  <a:pt x="0" y="2085975"/>
                </a:moveTo>
                <a:lnTo>
                  <a:pt x="20971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472944" y="2680207"/>
            <a:ext cx="2562225" cy="1908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8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s2/(s2,s1)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1600" spc="-10" dirty="0">
                <a:latin typeface="Times New Roman"/>
                <a:cs typeface="Times New Roman"/>
              </a:rPr>
              <a:t>s2/(s2,s1)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55"/>
              </a:spcBef>
            </a:pPr>
            <a:endParaRPr sz="1600">
              <a:latin typeface="Times New Roman"/>
              <a:cs typeface="Times New Roman"/>
            </a:endParaRPr>
          </a:p>
          <a:p>
            <a:pPr marL="1406525">
              <a:lnSpc>
                <a:spcPct val="100000"/>
              </a:lnSpc>
            </a:pPr>
            <a:r>
              <a:rPr sz="1600" spc="-10" dirty="0">
                <a:latin typeface="Times New Roman"/>
                <a:cs typeface="Times New Roman"/>
              </a:rPr>
              <a:t>s1/(s1,s2)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80"/>
              </a:spcBef>
            </a:pPr>
            <a:endParaRPr sz="16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600" spc="-10" dirty="0">
                <a:latin typeface="Times New Roman"/>
                <a:cs typeface="Times New Roman"/>
              </a:rPr>
              <a:t>s2/(s2,s2)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MLSE:</a:t>
            </a:r>
            <a:r>
              <a:rPr spc="-90" dirty="0"/>
              <a:t> </a:t>
            </a:r>
            <a:r>
              <a:rPr dirty="0"/>
              <a:t>VITERBI</a:t>
            </a:r>
            <a:r>
              <a:rPr spc="-85" dirty="0"/>
              <a:t> </a:t>
            </a:r>
            <a:r>
              <a:rPr spc="-10" dirty="0"/>
              <a:t>ALGORITHM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671637" y="2171763"/>
            <a:ext cx="2208530" cy="2186305"/>
            <a:chOff x="1671637" y="2171763"/>
            <a:chExt cx="2208530" cy="218630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1637" y="2171763"/>
              <a:ext cx="98425" cy="1094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3288" y="4248086"/>
              <a:ext cx="98425" cy="109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9837" y="2171763"/>
              <a:ext cx="98425" cy="10896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1488" y="4237545"/>
              <a:ext cx="98425" cy="10896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12976" y="2225675"/>
              <a:ext cx="2119630" cy="2085975"/>
            </a:xfrm>
            <a:custGeom>
              <a:avLst/>
              <a:gdLst/>
              <a:ahLst/>
              <a:cxnLst/>
              <a:rect l="l" t="t" r="r" b="b"/>
              <a:pathLst>
                <a:path w="2119629" h="2085975">
                  <a:moveTo>
                    <a:pt x="0" y="0"/>
                  </a:moveTo>
                  <a:lnTo>
                    <a:pt x="2097024" y="0"/>
                  </a:lnTo>
                </a:path>
                <a:path w="2119629" h="2085975">
                  <a:moveTo>
                    <a:pt x="0" y="0"/>
                  </a:moveTo>
                  <a:lnTo>
                    <a:pt x="2119249" y="208597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333370" y="2866136"/>
            <a:ext cx="8108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s2/(s2,s1)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12976" y="2225675"/>
            <a:ext cx="2119630" cy="2085975"/>
          </a:xfrm>
          <a:custGeom>
            <a:avLst/>
            <a:gdLst/>
            <a:ahLst/>
            <a:cxnLst/>
            <a:rect l="l" t="t" r="r" b="b"/>
            <a:pathLst>
              <a:path w="2119629" h="2085975">
                <a:moveTo>
                  <a:pt x="0" y="0"/>
                </a:moveTo>
                <a:lnTo>
                  <a:pt x="2119249" y="208597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88037" y="2149538"/>
            <a:ext cx="98425" cy="10896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89688" y="4215320"/>
            <a:ext cx="98425" cy="10896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62988" y="2238438"/>
            <a:ext cx="98425" cy="10896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164512" y="4304220"/>
            <a:ext cx="98425" cy="108966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158908" y="841762"/>
            <a:ext cx="973455" cy="141224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900" dirty="0">
                <a:latin typeface="Times New Roman"/>
                <a:cs typeface="Times New Roman"/>
              </a:rPr>
              <a:t>0.3</a:t>
            </a:r>
            <a:r>
              <a:rPr sz="1900" spc="-2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0.5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1900" dirty="0">
                <a:latin typeface="Times New Roman"/>
                <a:cs typeface="Times New Roman"/>
              </a:rPr>
              <a:t>0.8</a:t>
            </a:r>
            <a:r>
              <a:rPr sz="1900" spc="-1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0.4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70"/>
              </a:spcBef>
            </a:pPr>
            <a:r>
              <a:rPr sz="1900" dirty="0">
                <a:latin typeface="Times New Roman"/>
                <a:cs typeface="Times New Roman"/>
              </a:rPr>
              <a:t>0</a:t>
            </a:r>
            <a:r>
              <a:rPr sz="1900" spc="-15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</a:t>
            </a:r>
            <a:r>
              <a:rPr sz="1900" spc="-1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0.3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32715">
              <a:lnSpc>
                <a:spcPct val="100000"/>
              </a:lnSpc>
              <a:spcBef>
                <a:spcPts val="1625"/>
              </a:spcBef>
            </a:pPr>
            <a:r>
              <a:rPr sz="1600" spc="-10" dirty="0">
                <a:latin typeface="Times New Roman"/>
                <a:cs typeface="Times New Roman"/>
              </a:rPr>
              <a:t>s1/(s1,s1)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3288" y="5174996"/>
            <a:ext cx="44754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536700" algn="l"/>
              </a:tabLst>
            </a:pP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a:</a:t>
            </a:r>
            <a:r>
              <a:rPr sz="2000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(s1,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s1)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Wingdings"/>
                <a:cs typeface="Wingdings"/>
              </a:rPr>
              <a:t>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925" i="1" spc="-75" baseline="1424" dirty="0">
                <a:latin typeface="Times New Roman"/>
                <a:cs typeface="Times New Roman"/>
              </a:rPr>
              <a:t>r</a:t>
            </a:r>
            <a:r>
              <a:rPr sz="1725" spc="-75" baseline="-21739" dirty="0">
                <a:latin typeface="Times New Roman"/>
                <a:cs typeface="Times New Roman"/>
              </a:rPr>
              <a:t>1</a:t>
            </a:r>
            <a:r>
              <a:rPr sz="1725" spc="292" baseline="-21739" dirty="0">
                <a:latin typeface="Times New Roman"/>
                <a:cs typeface="Times New Roman"/>
              </a:rPr>
              <a:t> </a:t>
            </a:r>
            <a:r>
              <a:rPr sz="2925" baseline="1424" dirty="0">
                <a:latin typeface="Symbol"/>
                <a:cs typeface="Symbol"/>
              </a:rPr>
              <a:t></a:t>
            </a:r>
            <a:r>
              <a:rPr sz="2925" spc="-150" baseline="1424" dirty="0">
                <a:latin typeface="Times New Roman"/>
                <a:cs typeface="Times New Roman"/>
              </a:rPr>
              <a:t> </a:t>
            </a:r>
            <a:r>
              <a:rPr sz="2925" baseline="1424" dirty="0">
                <a:latin typeface="Symbol"/>
                <a:cs typeface="Symbol"/>
              </a:rPr>
              <a:t></a:t>
            </a:r>
            <a:r>
              <a:rPr sz="2925" baseline="1424" dirty="0">
                <a:latin typeface="Times New Roman"/>
                <a:cs typeface="Times New Roman"/>
              </a:rPr>
              <a:t>1</a:t>
            </a:r>
            <a:r>
              <a:rPr sz="2925" baseline="1424" dirty="0">
                <a:latin typeface="Symbol"/>
                <a:cs typeface="Symbol"/>
              </a:rPr>
              <a:t></a:t>
            </a:r>
            <a:r>
              <a:rPr sz="2925" spc="-412" baseline="1424" dirty="0">
                <a:latin typeface="Times New Roman"/>
                <a:cs typeface="Times New Roman"/>
              </a:rPr>
              <a:t> </a:t>
            </a:r>
            <a:r>
              <a:rPr sz="2925" i="1" baseline="1424" dirty="0">
                <a:latin typeface="Times New Roman"/>
                <a:cs typeface="Times New Roman"/>
              </a:rPr>
              <a:t>h</a:t>
            </a:r>
            <a:r>
              <a:rPr sz="1725" baseline="-21739" dirty="0">
                <a:latin typeface="Times New Roman"/>
                <a:cs typeface="Times New Roman"/>
              </a:rPr>
              <a:t>0</a:t>
            </a:r>
            <a:r>
              <a:rPr sz="1725" spc="292" baseline="-21739" dirty="0">
                <a:latin typeface="Times New Roman"/>
                <a:cs typeface="Times New Roman"/>
              </a:rPr>
              <a:t> </a:t>
            </a:r>
            <a:r>
              <a:rPr sz="2925" spc="82" baseline="1424" dirty="0">
                <a:latin typeface="Symbol"/>
                <a:cs typeface="Symbol"/>
              </a:rPr>
              <a:t></a:t>
            </a:r>
            <a:r>
              <a:rPr sz="2925" spc="82" baseline="1424" dirty="0">
                <a:latin typeface="Times New Roman"/>
                <a:cs typeface="Times New Roman"/>
              </a:rPr>
              <a:t>1</a:t>
            </a:r>
            <a:r>
              <a:rPr sz="2925" spc="82" baseline="1424" dirty="0">
                <a:latin typeface="Symbol"/>
                <a:cs typeface="Symbol"/>
              </a:rPr>
              <a:t></a:t>
            </a:r>
            <a:r>
              <a:rPr sz="2925" spc="-412" baseline="1424" dirty="0">
                <a:latin typeface="Times New Roman"/>
                <a:cs typeface="Times New Roman"/>
              </a:rPr>
              <a:t> </a:t>
            </a:r>
            <a:r>
              <a:rPr sz="2925" i="1" baseline="1424" dirty="0">
                <a:latin typeface="Times New Roman"/>
                <a:cs typeface="Times New Roman"/>
              </a:rPr>
              <a:t>h</a:t>
            </a:r>
            <a:r>
              <a:rPr sz="1725" baseline="-21739" dirty="0">
                <a:latin typeface="Times New Roman"/>
                <a:cs typeface="Times New Roman"/>
              </a:rPr>
              <a:t>1</a:t>
            </a:r>
            <a:r>
              <a:rPr sz="1725" spc="337" baseline="-21739" dirty="0">
                <a:latin typeface="Times New Roman"/>
                <a:cs typeface="Times New Roman"/>
              </a:rPr>
              <a:t> </a:t>
            </a:r>
            <a:r>
              <a:rPr sz="2925" baseline="1424" dirty="0">
                <a:latin typeface="Symbol"/>
                <a:cs typeface="Symbol"/>
              </a:rPr>
              <a:t></a:t>
            </a:r>
            <a:r>
              <a:rPr sz="2925" spc="-150" baseline="1424" dirty="0">
                <a:latin typeface="Times New Roman"/>
                <a:cs typeface="Times New Roman"/>
              </a:rPr>
              <a:t> </a:t>
            </a:r>
            <a:r>
              <a:rPr sz="2925" baseline="1424" dirty="0">
                <a:latin typeface="Symbol"/>
                <a:cs typeface="Symbol"/>
              </a:rPr>
              <a:t></a:t>
            </a:r>
            <a:r>
              <a:rPr sz="2925" baseline="1424" dirty="0">
                <a:latin typeface="Times New Roman"/>
                <a:cs typeface="Times New Roman"/>
              </a:rPr>
              <a:t>1.1</a:t>
            </a:r>
            <a:r>
              <a:rPr sz="2925" baseline="1424" dirty="0">
                <a:latin typeface="Symbol"/>
                <a:cs typeface="Symbol"/>
              </a:rPr>
              <a:t></a:t>
            </a:r>
            <a:r>
              <a:rPr sz="2925" spc="-367" baseline="1424" dirty="0">
                <a:latin typeface="Times New Roman"/>
                <a:cs typeface="Times New Roman"/>
              </a:rPr>
              <a:t> </a:t>
            </a:r>
            <a:r>
              <a:rPr sz="2925" baseline="1424" dirty="0">
                <a:latin typeface="Times New Roman"/>
                <a:cs typeface="Times New Roman"/>
              </a:rPr>
              <a:t>0.9</a:t>
            </a:r>
            <a:r>
              <a:rPr sz="2925" spc="-217" baseline="1424" dirty="0">
                <a:latin typeface="Times New Roman"/>
                <a:cs typeface="Times New Roman"/>
              </a:rPr>
              <a:t> </a:t>
            </a:r>
            <a:r>
              <a:rPr sz="2925" i="1" spc="-75" baseline="1424" dirty="0">
                <a:latin typeface="Times New Roman"/>
                <a:cs typeface="Times New Roman"/>
              </a:rPr>
              <a:t>j</a:t>
            </a:r>
            <a:endParaRPr sz="2925" baseline="1424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57642" y="803112"/>
            <a:ext cx="297180" cy="960119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49530" marR="30480" indent="-12065" algn="just">
              <a:lnSpc>
                <a:spcPct val="105400"/>
              </a:lnSpc>
              <a:spcBef>
                <a:spcPts val="175"/>
              </a:spcBef>
            </a:pPr>
            <a:r>
              <a:rPr sz="1950" b="1" spc="-25" dirty="0">
                <a:latin typeface="Times New Roman"/>
                <a:cs typeface="Times New Roman"/>
              </a:rPr>
              <a:t>h</a:t>
            </a:r>
            <a:r>
              <a:rPr sz="1725" spc="-37" baseline="-24154" dirty="0">
                <a:latin typeface="Times New Roman"/>
                <a:cs typeface="Times New Roman"/>
              </a:rPr>
              <a:t>0 </a:t>
            </a:r>
            <a:r>
              <a:rPr sz="1900" b="1" spc="-25" dirty="0">
                <a:latin typeface="Times New Roman"/>
                <a:cs typeface="Times New Roman"/>
              </a:rPr>
              <a:t>h</a:t>
            </a:r>
            <a:r>
              <a:rPr sz="1650" spc="-37" baseline="-22727" dirty="0">
                <a:latin typeface="Times New Roman"/>
                <a:cs typeface="Times New Roman"/>
              </a:rPr>
              <a:t>1 </a:t>
            </a:r>
            <a:r>
              <a:rPr sz="1900" b="1" spc="-50" dirty="0">
                <a:latin typeface="Times New Roman"/>
                <a:cs typeface="Times New Roman"/>
              </a:rPr>
              <a:t>y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91948" y="860834"/>
            <a:ext cx="1124585" cy="8642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6200">
              <a:lnSpc>
                <a:spcPts val="2150"/>
              </a:lnSpc>
              <a:spcBef>
                <a:spcPts val="125"/>
              </a:spcBef>
            </a:pPr>
            <a:r>
              <a:rPr sz="1900" dirty="0">
                <a:latin typeface="Times New Roman"/>
                <a:cs typeface="Times New Roman"/>
              </a:rPr>
              <a:t>0.4</a:t>
            </a:r>
            <a:r>
              <a:rPr sz="1900" spc="-15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0.6</a:t>
            </a:r>
            <a:r>
              <a:rPr sz="1900" spc="-40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55880">
              <a:lnSpc>
                <a:spcPts val="2145"/>
              </a:lnSpc>
            </a:pPr>
            <a:r>
              <a:rPr sz="1900" dirty="0">
                <a:latin typeface="Times New Roman"/>
                <a:cs typeface="Times New Roman"/>
              </a:rPr>
              <a:t>0.7</a:t>
            </a:r>
            <a:r>
              <a:rPr sz="1900" spc="-145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Symbol"/>
                <a:cs typeface="Symbol"/>
              </a:rPr>
              <a:t></a:t>
            </a:r>
            <a:r>
              <a:rPr sz="1900" spc="-16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0.2</a:t>
            </a:r>
            <a:r>
              <a:rPr sz="1900" spc="-8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ts val="2270"/>
              </a:lnSpc>
            </a:pPr>
            <a:r>
              <a:rPr sz="1900" dirty="0">
                <a:latin typeface="Symbol"/>
                <a:cs typeface="Symbol"/>
              </a:rPr>
              <a:t></a:t>
            </a:r>
            <a:r>
              <a:rPr sz="1900" spc="-1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0.4</a:t>
            </a:r>
            <a:r>
              <a:rPr sz="1900" spc="-150" dirty="0">
                <a:latin typeface="Times New Roman"/>
                <a:cs typeface="Times New Roman"/>
              </a:rPr>
              <a:t> </a:t>
            </a:r>
            <a:r>
              <a:rPr sz="1900" spc="55" dirty="0">
                <a:latin typeface="Symbol"/>
                <a:cs typeface="Symbol"/>
              </a:rPr>
              <a:t></a:t>
            </a:r>
            <a:r>
              <a:rPr sz="1900" spc="55" dirty="0">
                <a:latin typeface="Times New Roman"/>
                <a:cs typeface="Times New Roman"/>
              </a:rPr>
              <a:t>1.3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76170" y="827551"/>
            <a:ext cx="997585" cy="8763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1750">
              <a:lnSpc>
                <a:spcPts val="2240"/>
              </a:lnSpc>
              <a:spcBef>
                <a:spcPts val="125"/>
              </a:spcBef>
            </a:pPr>
            <a:r>
              <a:rPr sz="1900" dirty="0">
                <a:latin typeface="Times New Roman"/>
                <a:cs typeface="Times New Roman"/>
              </a:rPr>
              <a:t>0.5</a:t>
            </a:r>
            <a:r>
              <a:rPr sz="1900" spc="-1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0.7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33655">
              <a:lnSpc>
                <a:spcPts val="2195"/>
              </a:lnSpc>
            </a:pPr>
            <a:r>
              <a:rPr sz="1900" dirty="0">
                <a:latin typeface="Times New Roman"/>
                <a:cs typeface="Times New Roman"/>
              </a:rPr>
              <a:t>0.6</a:t>
            </a:r>
            <a:r>
              <a:rPr sz="1900" spc="-14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0.3</a:t>
            </a:r>
            <a:r>
              <a:rPr sz="1900" spc="-10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ts val="2235"/>
              </a:lnSpc>
            </a:pPr>
            <a:r>
              <a:rPr sz="1900" dirty="0">
                <a:latin typeface="Times New Roman"/>
                <a:cs typeface="Times New Roman"/>
              </a:rPr>
              <a:t>1.7</a:t>
            </a:r>
            <a:r>
              <a:rPr sz="1900" spc="-10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0.8</a:t>
            </a:r>
            <a:r>
              <a:rPr sz="1900" spc="-7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09061" y="5749912"/>
            <a:ext cx="0" cy="293370"/>
          </a:xfrm>
          <a:custGeom>
            <a:avLst/>
            <a:gdLst/>
            <a:ahLst/>
            <a:cxnLst/>
            <a:rect l="l" t="t" r="r" b="b"/>
            <a:pathLst>
              <a:path h="293370">
                <a:moveTo>
                  <a:pt x="0" y="0"/>
                </a:moveTo>
                <a:lnTo>
                  <a:pt x="0" y="293292"/>
                </a:lnTo>
              </a:path>
            </a:pathLst>
          </a:custGeom>
          <a:ln w="1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23918" y="5749912"/>
            <a:ext cx="0" cy="293370"/>
          </a:xfrm>
          <a:custGeom>
            <a:avLst/>
            <a:gdLst/>
            <a:ahLst/>
            <a:cxnLst/>
            <a:rect l="l" t="t" r="r" b="b"/>
            <a:pathLst>
              <a:path h="293370">
                <a:moveTo>
                  <a:pt x="0" y="0"/>
                </a:moveTo>
                <a:lnTo>
                  <a:pt x="0" y="293292"/>
                </a:lnTo>
              </a:path>
            </a:pathLst>
          </a:custGeom>
          <a:ln w="1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11199" y="5749912"/>
            <a:ext cx="0" cy="293370"/>
          </a:xfrm>
          <a:custGeom>
            <a:avLst/>
            <a:gdLst/>
            <a:ahLst/>
            <a:cxnLst/>
            <a:rect l="l" t="t" r="r" b="b"/>
            <a:pathLst>
              <a:path h="293370">
                <a:moveTo>
                  <a:pt x="0" y="0"/>
                </a:moveTo>
                <a:lnTo>
                  <a:pt x="0" y="293292"/>
                </a:lnTo>
              </a:path>
            </a:pathLst>
          </a:custGeom>
          <a:ln w="1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76413" y="5749912"/>
            <a:ext cx="0" cy="293370"/>
          </a:xfrm>
          <a:custGeom>
            <a:avLst/>
            <a:gdLst/>
            <a:ahLst/>
            <a:cxnLst/>
            <a:rect l="l" t="t" r="r" b="b"/>
            <a:pathLst>
              <a:path h="293370">
                <a:moveTo>
                  <a:pt x="0" y="0"/>
                </a:moveTo>
                <a:lnTo>
                  <a:pt x="0" y="293292"/>
                </a:lnTo>
              </a:path>
            </a:pathLst>
          </a:custGeom>
          <a:ln w="1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-1891" y="5699886"/>
            <a:ext cx="4653915" cy="360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ts val="1780"/>
              </a:lnSpc>
              <a:spcBef>
                <a:spcPts val="130"/>
              </a:spcBef>
              <a:tabLst>
                <a:tab pos="308610" algn="l"/>
              </a:tabLst>
            </a:pPr>
            <a:r>
              <a:rPr sz="1900" i="1" spc="-50" dirty="0">
                <a:latin typeface="Times New Roman"/>
                <a:cs typeface="Times New Roman"/>
              </a:rPr>
              <a:t>J</a:t>
            </a:r>
            <a:r>
              <a:rPr sz="1900" i="1" dirty="0">
                <a:latin typeface="Times New Roman"/>
                <a:cs typeface="Times New Roman"/>
              </a:rPr>
              <a:t>	</a:t>
            </a:r>
            <a:r>
              <a:rPr sz="1900" spc="50" dirty="0">
                <a:latin typeface="Symbol"/>
                <a:cs typeface="Symbol"/>
              </a:rPr>
              <a:t></a:t>
            </a:r>
            <a:r>
              <a:rPr sz="1900" spc="445" dirty="0">
                <a:latin typeface="Times New Roman"/>
                <a:cs typeface="Times New Roman"/>
              </a:rPr>
              <a:t> </a:t>
            </a:r>
            <a:r>
              <a:rPr sz="1900" i="1" dirty="0">
                <a:latin typeface="Times New Roman"/>
                <a:cs typeface="Times New Roman"/>
              </a:rPr>
              <a:t>y</a:t>
            </a:r>
            <a:r>
              <a:rPr sz="1900" i="1" spc="459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Symbol"/>
                <a:cs typeface="Symbol"/>
              </a:rPr>
              <a:t></a:t>
            </a:r>
            <a:r>
              <a:rPr sz="1900" spc="-155" dirty="0">
                <a:latin typeface="Times New Roman"/>
                <a:cs typeface="Times New Roman"/>
              </a:rPr>
              <a:t> </a:t>
            </a:r>
            <a:r>
              <a:rPr sz="1900" i="1" dirty="0">
                <a:latin typeface="Times New Roman"/>
                <a:cs typeface="Times New Roman"/>
              </a:rPr>
              <a:t>r</a:t>
            </a:r>
            <a:r>
              <a:rPr sz="1900" i="1" spc="305" dirty="0">
                <a:latin typeface="Times New Roman"/>
                <a:cs typeface="Times New Roman"/>
              </a:rPr>
              <a:t> </a:t>
            </a:r>
            <a:r>
              <a:rPr sz="1650" baseline="58080" dirty="0">
                <a:latin typeface="Times New Roman"/>
                <a:cs typeface="Times New Roman"/>
              </a:rPr>
              <a:t>2</a:t>
            </a:r>
            <a:r>
              <a:rPr sz="1650" spc="577" baseline="58080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Symbol"/>
                <a:cs typeface="Symbol"/>
              </a:rPr>
              <a:t></a:t>
            </a:r>
            <a:r>
              <a:rPr sz="1900" spc="2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</a:t>
            </a:r>
            <a:r>
              <a:rPr sz="1900" spc="-185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Symbol"/>
                <a:cs typeface="Symbol"/>
              </a:rPr>
              <a:t></a:t>
            </a:r>
            <a:r>
              <a:rPr sz="1900" spc="-1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0.3</a:t>
            </a:r>
            <a:r>
              <a:rPr sz="1900" spc="-150" dirty="0">
                <a:latin typeface="Times New Roman"/>
                <a:cs typeface="Times New Roman"/>
              </a:rPr>
              <a:t> </a:t>
            </a:r>
            <a:r>
              <a:rPr sz="1900" i="1" dirty="0">
                <a:latin typeface="Times New Roman"/>
                <a:cs typeface="Times New Roman"/>
              </a:rPr>
              <a:t>j</a:t>
            </a:r>
            <a:r>
              <a:rPr sz="1900" i="1" spc="-70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Symbol"/>
                <a:cs typeface="Symbol"/>
              </a:rPr>
              <a:t></a:t>
            </a:r>
            <a:r>
              <a:rPr sz="1900" spc="-185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Times New Roman"/>
                <a:cs typeface="Times New Roman"/>
              </a:rPr>
              <a:t>(</a:t>
            </a:r>
            <a:r>
              <a:rPr sz="1900" spc="50" dirty="0">
                <a:latin typeface="Symbol"/>
                <a:cs typeface="Symbol"/>
              </a:rPr>
              <a:t></a:t>
            </a:r>
            <a:r>
              <a:rPr sz="1900" spc="50" dirty="0">
                <a:latin typeface="Times New Roman"/>
                <a:cs typeface="Times New Roman"/>
              </a:rPr>
              <a:t>1.1</a:t>
            </a:r>
            <a:r>
              <a:rPr sz="1900" spc="50" dirty="0">
                <a:latin typeface="Symbol"/>
                <a:cs typeface="Symbol"/>
              </a:rPr>
              <a:t></a:t>
            </a:r>
            <a:r>
              <a:rPr sz="1900" spc="-1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0.9</a:t>
            </a:r>
            <a:r>
              <a:rPr sz="1900" spc="-90" dirty="0">
                <a:latin typeface="Times New Roman"/>
                <a:cs typeface="Times New Roman"/>
              </a:rPr>
              <a:t> </a:t>
            </a:r>
            <a:r>
              <a:rPr sz="1900" i="1" spc="60" dirty="0">
                <a:latin typeface="Times New Roman"/>
                <a:cs typeface="Times New Roman"/>
              </a:rPr>
              <a:t>j</a:t>
            </a:r>
            <a:r>
              <a:rPr sz="1900" spc="60" dirty="0">
                <a:latin typeface="Times New Roman"/>
                <a:cs typeface="Times New Roman"/>
              </a:rPr>
              <a:t>)</a:t>
            </a:r>
            <a:r>
              <a:rPr sz="1900" spc="-105" dirty="0">
                <a:latin typeface="Times New Roman"/>
                <a:cs typeface="Times New Roman"/>
              </a:rPr>
              <a:t> </a:t>
            </a:r>
            <a:r>
              <a:rPr sz="1650" baseline="58080" dirty="0">
                <a:latin typeface="Times New Roman"/>
                <a:cs typeface="Times New Roman"/>
              </a:rPr>
              <a:t>2</a:t>
            </a:r>
            <a:r>
              <a:rPr sz="1650" spc="577" baseline="58080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Symbol"/>
                <a:cs typeface="Symbol"/>
              </a:rPr>
              <a:t></a:t>
            </a:r>
            <a:r>
              <a:rPr sz="1900" spc="-3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2.65</a:t>
            </a:r>
            <a:endParaRPr sz="1900">
              <a:latin typeface="Times New Roman"/>
              <a:cs typeface="Times New Roman"/>
            </a:endParaRPr>
          </a:p>
          <a:p>
            <a:pPr marL="165735">
              <a:lnSpc>
                <a:spcPts val="819"/>
              </a:lnSpc>
              <a:tabLst>
                <a:tab pos="658495" algn="l"/>
                <a:tab pos="1023619" algn="l"/>
              </a:tabLst>
            </a:pPr>
            <a:r>
              <a:rPr sz="1100" spc="-50" dirty="0">
                <a:latin typeface="Times New Roman"/>
                <a:cs typeface="Times New Roman"/>
              </a:rPr>
              <a:t>1</a:t>
            </a:r>
            <a:r>
              <a:rPr sz="1100" dirty="0">
                <a:latin typeface="Times New Roman"/>
                <a:cs typeface="Times New Roman"/>
              </a:rPr>
              <a:t>	</a:t>
            </a:r>
            <a:r>
              <a:rPr sz="1100" spc="-50" dirty="0">
                <a:latin typeface="Times New Roman"/>
                <a:cs typeface="Times New Roman"/>
              </a:rPr>
              <a:t>1</a:t>
            </a:r>
            <a:r>
              <a:rPr sz="1100" dirty="0">
                <a:latin typeface="Times New Roman"/>
                <a:cs typeface="Times New Roman"/>
              </a:rPr>
              <a:t>	</a:t>
            </a:r>
            <a:r>
              <a:rPr sz="1100" spc="-5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29076" y="1940432"/>
            <a:ext cx="381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2.65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81626" y="5126539"/>
            <a:ext cx="42614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503680" algn="l"/>
              </a:tabLst>
            </a:pPr>
            <a:r>
              <a:rPr sz="3000" baseline="-2777" dirty="0">
                <a:solidFill>
                  <a:srgbClr val="000099"/>
                </a:solidFill>
                <a:latin typeface="Times New Roman"/>
                <a:cs typeface="Times New Roman"/>
              </a:rPr>
              <a:t>b:</a:t>
            </a:r>
            <a:r>
              <a:rPr sz="3000" spc="-44" baseline="-2777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3000" baseline="-2777" dirty="0">
                <a:latin typeface="Times New Roman"/>
                <a:cs typeface="Times New Roman"/>
              </a:rPr>
              <a:t>(s2,</a:t>
            </a:r>
            <a:r>
              <a:rPr sz="3000" spc="-37" baseline="-2777" dirty="0">
                <a:latin typeface="Times New Roman"/>
                <a:cs typeface="Times New Roman"/>
              </a:rPr>
              <a:t> </a:t>
            </a:r>
            <a:r>
              <a:rPr sz="3000" baseline="-2777" dirty="0">
                <a:latin typeface="Times New Roman"/>
                <a:cs typeface="Times New Roman"/>
              </a:rPr>
              <a:t>s1)</a:t>
            </a:r>
            <a:r>
              <a:rPr sz="3000" spc="-15" baseline="-2777" dirty="0">
                <a:latin typeface="Times New Roman"/>
                <a:cs typeface="Times New Roman"/>
              </a:rPr>
              <a:t> </a:t>
            </a:r>
            <a:r>
              <a:rPr sz="3000" spc="-75" baseline="-2777" dirty="0">
                <a:latin typeface="Wingdings"/>
                <a:cs typeface="Wingdings"/>
              </a:rPr>
              <a:t></a:t>
            </a:r>
            <a:r>
              <a:rPr sz="3000" baseline="-2777" dirty="0">
                <a:latin typeface="Times New Roman"/>
                <a:cs typeface="Times New Roman"/>
              </a:rPr>
              <a:t>	</a:t>
            </a:r>
            <a:r>
              <a:rPr sz="1950" i="1" spc="-55" dirty="0">
                <a:latin typeface="Times New Roman"/>
                <a:cs typeface="Times New Roman"/>
              </a:rPr>
              <a:t>r</a:t>
            </a:r>
            <a:r>
              <a:rPr sz="1725" spc="-82" baseline="-24154" dirty="0">
                <a:latin typeface="Times New Roman"/>
                <a:cs typeface="Times New Roman"/>
              </a:rPr>
              <a:t>1</a:t>
            </a:r>
            <a:r>
              <a:rPr sz="1725" spc="179" baseline="-24154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</a:t>
            </a:r>
            <a:r>
              <a:rPr sz="1950" spc="-30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1</a:t>
            </a:r>
            <a:r>
              <a:rPr sz="1950" dirty="0">
                <a:latin typeface="Symbol"/>
                <a:cs typeface="Symbol"/>
              </a:rPr>
              <a:t></a:t>
            </a:r>
            <a:r>
              <a:rPr sz="1950" spc="-275" dirty="0">
                <a:latin typeface="Times New Roman"/>
                <a:cs typeface="Times New Roman"/>
              </a:rPr>
              <a:t> </a:t>
            </a:r>
            <a:r>
              <a:rPr sz="1950" i="1" dirty="0">
                <a:latin typeface="Times New Roman"/>
                <a:cs typeface="Times New Roman"/>
              </a:rPr>
              <a:t>h</a:t>
            </a:r>
            <a:r>
              <a:rPr sz="1725" baseline="-24154" dirty="0">
                <a:latin typeface="Times New Roman"/>
                <a:cs typeface="Times New Roman"/>
              </a:rPr>
              <a:t>0</a:t>
            </a:r>
            <a:r>
              <a:rPr sz="1725" spc="254" baseline="-24154" dirty="0">
                <a:latin typeface="Times New Roman"/>
                <a:cs typeface="Times New Roman"/>
              </a:rPr>
              <a:t> </a:t>
            </a:r>
            <a:r>
              <a:rPr sz="1950" spc="55" dirty="0">
                <a:latin typeface="Symbol"/>
                <a:cs typeface="Symbol"/>
              </a:rPr>
              <a:t></a:t>
            </a:r>
            <a:r>
              <a:rPr sz="1950" spc="55" dirty="0">
                <a:latin typeface="Times New Roman"/>
                <a:cs typeface="Times New Roman"/>
              </a:rPr>
              <a:t>1</a:t>
            </a:r>
            <a:r>
              <a:rPr sz="1950" spc="55" dirty="0">
                <a:latin typeface="Symbol"/>
                <a:cs typeface="Symbol"/>
              </a:rPr>
              <a:t></a:t>
            </a:r>
            <a:r>
              <a:rPr sz="1950" spc="-270" dirty="0">
                <a:latin typeface="Times New Roman"/>
                <a:cs typeface="Times New Roman"/>
              </a:rPr>
              <a:t> </a:t>
            </a:r>
            <a:r>
              <a:rPr sz="1950" i="1" spc="-10" dirty="0">
                <a:latin typeface="Times New Roman"/>
                <a:cs typeface="Times New Roman"/>
              </a:rPr>
              <a:t>h</a:t>
            </a:r>
            <a:r>
              <a:rPr sz="1725" spc="-15" baseline="-24154" dirty="0">
                <a:latin typeface="Times New Roman"/>
                <a:cs typeface="Times New Roman"/>
              </a:rPr>
              <a:t>1</a:t>
            </a:r>
            <a:r>
              <a:rPr sz="1725" spc="307" baseline="-24154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</a:t>
            </a:r>
            <a:r>
              <a:rPr sz="1950" spc="-12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</a:t>
            </a:r>
            <a:r>
              <a:rPr sz="1950" dirty="0">
                <a:latin typeface="Times New Roman"/>
                <a:cs typeface="Times New Roman"/>
              </a:rPr>
              <a:t>0.5</a:t>
            </a:r>
            <a:r>
              <a:rPr sz="1950" spc="-27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</a:t>
            </a:r>
            <a:r>
              <a:rPr sz="1950" spc="-21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0.1</a:t>
            </a:r>
            <a:r>
              <a:rPr sz="1950" spc="-300" dirty="0">
                <a:latin typeface="Times New Roman"/>
                <a:cs typeface="Times New Roman"/>
              </a:rPr>
              <a:t> </a:t>
            </a:r>
            <a:r>
              <a:rPr sz="1950" i="1" spc="-50" dirty="0">
                <a:latin typeface="Times New Roman"/>
                <a:cs typeface="Times New Roman"/>
              </a:rPr>
              <a:t>j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496720" y="5711726"/>
            <a:ext cx="0" cy="279400"/>
          </a:xfrm>
          <a:custGeom>
            <a:avLst/>
            <a:gdLst/>
            <a:ahLst/>
            <a:cxnLst/>
            <a:rect l="l" t="t" r="r" b="b"/>
            <a:pathLst>
              <a:path h="279400">
                <a:moveTo>
                  <a:pt x="0" y="0"/>
                </a:moveTo>
                <a:lnTo>
                  <a:pt x="0" y="278831"/>
                </a:lnTo>
              </a:path>
            </a:pathLst>
          </a:custGeom>
          <a:ln w="9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83169" y="5711726"/>
            <a:ext cx="0" cy="279400"/>
          </a:xfrm>
          <a:custGeom>
            <a:avLst/>
            <a:gdLst/>
            <a:ahLst/>
            <a:cxnLst/>
            <a:rect l="l" t="t" r="r" b="b"/>
            <a:pathLst>
              <a:path h="279400">
                <a:moveTo>
                  <a:pt x="0" y="0"/>
                </a:moveTo>
                <a:lnTo>
                  <a:pt x="0" y="278831"/>
                </a:lnTo>
              </a:path>
            </a:pathLst>
          </a:custGeom>
          <a:ln w="9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007744" y="5663541"/>
            <a:ext cx="1909445" cy="3441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0800">
              <a:lnSpc>
                <a:spcPts val="1685"/>
              </a:lnSpc>
              <a:spcBef>
                <a:spcPts val="135"/>
              </a:spcBef>
              <a:tabLst>
                <a:tab pos="295910" algn="l"/>
              </a:tabLst>
            </a:pPr>
            <a:r>
              <a:rPr sz="1800" i="1" spc="-50" dirty="0">
                <a:latin typeface="Times New Roman"/>
                <a:cs typeface="Times New Roman"/>
              </a:rPr>
              <a:t>J</a:t>
            </a:r>
            <a:r>
              <a:rPr sz="1800" i="1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Symbol"/>
                <a:cs typeface="Symbol"/>
              </a:rPr>
              <a:t></a:t>
            </a:r>
            <a:r>
              <a:rPr sz="1800" spc="44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y</a:t>
            </a:r>
            <a:r>
              <a:rPr sz="1800" i="1" spc="4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</a:t>
            </a:r>
            <a:r>
              <a:rPr sz="1800" spc="-14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i="1" spc="310" dirty="0">
                <a:latin typeface="Times New Roman"/>
                <a:cs typeface="Times New Roman"/>
              </a:rPr>
              <a:t> </a:t>
            </a:r>
            <a:r>
              <a:rPr sz="1575" baseline="58201" dirty="0">
                <a:latin typeface="Times New Roman"/>
                <a:cs typeface="Times New Roman"/>
              </a:rPr>
              <a:t>2</a:t>
            </a:r>
            <a:r>
              <a:rPr sz="1575" spc="555" baseline="58201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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0.41</a:t>
            </a:r>
            <a:endParaRPr sz="1800">
              <a:latin typeface="Times New Roman"/>
              <a:cs typeface="Times New Roman"/>
            </a:endParaRPr>
          </a:p>
          <a:p>
            <a:pPr marL="160020">
              <a:lnSpc>
                <a:spcPts val="785"/>
              </a:lnSpc>
              <a:tabLst>
                <a:tab pos="629920" algn="l"/>
                <a:tab pos="977900" algn="l"/>
              </a:tabLst>
            </a:pPr>
            <a:r>
              <a:rPr sz="1050" spc="-50" dirty="0">
                <a:latin typeface="Times New Roman"/>
                <a:cs typeface="Times New Roman"/>
              </a:rPr>
              <a:t>1</a:t>
            </a:r>
            <a:r>
              <a:rPr sz="1050" dirty="0">
                <a:latin typeface="Times New Roman"/>
                <a:cs typeface="Times New Roman"/>
              </a:rPr>
              <a:t>	</a:t>
            </a:r>
            <a:r>
              <a:rPr sz="1050" spc="-50" dirty="0">
                <a:latin typeface="Times New Roman"/>
                <a:cs typeface="Times New Roman"/>
              </a:rPr>
              <a:t>1</a:t>
            </a:r>
            <a:r>
              <a:rPr sz="1050" dirty="0">
                <a:latin typeface="Times New Roman"/>
                <a:cs typeface="Times New Roman"/>
              </a:rPr>
              <a:t>	</a:t>
            </a:r>
            <a:r>
              <a:rPr sz="1050" spc="-50" dirty="0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27575" y="4962525"/>
            <a:ext cx="0" cy="1471930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61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549522" y="3825062"/>
            <a:ext cx="381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0.41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MLSE:</a:t>
            </a:r>
            <a:r>
              <a:rPr spc="-90" dirty="0"/>
              <a:t> </a:t>
            </a:r>
            <a:r>
              <a:rPr dirty="0"/>
              <a:t>VITERBI</a:t>
            </a:r>
            <a:r>
              <a:rPr spc="-85" dirty="0"/>
              <a:t> </a:t>
            </a:r>
            <a:r>
              <a:rPr spc="-10" dirty="0"/>
              <a:t>ALGORITHM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671637" y="2171763"/>
            <a:ext cx="2208530" cy="2186305"/>
            <a:chOff x="1671637" y="2171763"/>
            <a:chExt cx="2208530" cy="218630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1637" y="2171763"/>
              <a:ext cx="98425" cy="1094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3288" y="4248086"/>
              <a:ext cx="98425" cy="109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9837" y="2171763"/>
              <a:ext cx="98425" cy="10896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1488" y="4237545"/>
              <a:ext cx="98425" cy="10896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12976" y="2225675"/>
              <a:ext cx="2119630" cy="2085975"/>
            </a:xfrm>
            <a:custGeom>
              <a:avLst/>
              <a:gdLst/>
              <a:ahLst/>
              <a:cxnLst/>
              <a:rect l="l" t="t" r="r" b="b"/>
              <a:pathLst>
                <a:path w="2119629" h="2085975">
                  <a:moveTo>
                    <a:pt x="0" y="0"/>
                  </a:moveTo>
                  <a:lnTo>
                    <a:pt x="2097024" y="0"/>
                  </a:lnTo>
                </a:path>
                <a:path w="2119629" h="2085975">
                  <a:moveTo>
                    <a:pt x="0" y="0"/>
                  </a:moveTo>
                  <a:lnTo>
                    <a:pt x="2119249" y="208597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333370" y="2866136"/>
            <a:ext cx="8108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s2/(s2,s1)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08213" y="2149538"/>
            <a:ext cx="4279900" cy="2174875"/>
            <a:chOff x="1708213" y="2149538"/>
            <a:chExt cx="4279900" cy="2174875"/>
          </a:xfrm>
        </p:grpSpPr>
        <p:sp>
          <p:nvSpPr>
            <p:cNvPr id="15" name="object 15"/>
            <p:cNvSpPr/>
            <p:nvPr/>
          </p:nvSpPr>
          <p:spPr>
            <a:xfrm>
              <a:off x="1712976" y="2225675"/>
              <a:ext cx="2119630" cy="2085975"/>
            </a:xfrm>
            <a:custGeom>
              <a:avLst/>
              <a:gdLst/>
              <a:ahLst/>
              <a:cxnLst/>
              <a:rect l="l" t="t" r="r" b="b"/>
              <a:pathLst>
                <a:path w="2119629" h="2085975">
                  <a:moveTo>
                    <a:pt x="0" y="0"/>
                  </a:moveTo>
                  <a:lnTo>
                    <a:pt x="2119249" y="2085975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88037" y="2149538"/>
              <a:ext cx="98425" cy="10896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89688" y="4215320"/>
              <a:ext cx="98425" cy="108966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62988" y="2238438"/>
            <a:ext cx="98425" cy="10896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164512" y="4304220"/>
            <a:ext cx="98425" cy="108966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158908" y="841762"/>
            <a:ext cx="973455" cy="141224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900" dirty="0">
                <a:latin typeface="Times New Roman"/>
                <a:cs typeface="Times New Roman"/>
              </a:rPr>
              <a:t>0.3</a:t>
            </a:r>
            <a:r>
              <a:rPr sz="1900" spc="-2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0.5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1900" dirty="0">
                <a:latin typeface="Times New Roman"/>
                <a:cs typeface="Times New Roman"/>
              </a:rPr>
              <a:t>0.8</a:t>
            </a:r>
            <a:r>
              <a:rPr sz="1900" spc="-1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0.4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70"/>
              </a:spcBef>
            </a:pPr>
            <a:r>
              <a:rPr sz="1900" dirty="0">
                <a:latin typeface="Times New Roman"/>
                <a:cs typeface="Times New Roman"/>
              </a:rPr>
              <a:t>0</a:t>
            </a:r>
            <a:r>
              <a:rPr sz="1900" spc="-15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</a:t>
            </a:r>
            <a:r>
              <a:rPr sz="1900" spc="-1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0.3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32715">
              <a:lnSpc>
                <a:spcPct val="100000"/>
              </a:lnSpc>
              <a:spcBef>
                <a:spcPts val="1625"/>
              </a:spcBef>
            </a:pPr>
            <a:r>
              <a:rPr sz="1600" spc="-10" dirty="0">
                <a:latin typeface="Times New Roman"/>
                <a:cs typeface="Times New Roman"/>
              </a:rPr>
              <a:t>s1/(s1,s1)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57642" y="803112"/>
            <a:ext cx="297180" cy="960119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49530" marR="30480" indent="-12065" algn="just">
              <a:lnSpc>
                <a:spcPct val="105400"/>
              </a:lnSpc>
              <a:spcBef>
                <a:spcPts val="175"/>
              </a:spcBef>
            </a:pPr>
            <a:r>
              <a:rPr sz="1950" b="1" spc="-25" dirty="0">
                <a:latin typeface="Times New Roman"/>
                <a:cs typeface="Times New Roman"/>
              </a:rPr>
              <a:t>h</a:t>
            </a:r>
            <a:r>
              <a:rPr sz="1725" spc="-37" baseline="-24154" dirty="0">
                <a:latin typeface="Times New Roman"/>
                <a:cs typeface="Times New Roman"/>
              </a:rPr>
              <a:t>0 </a:t>
            </a:r>
            <a:r>
              <a:rPr sz="1900" b="1" spc="-25" dirty="0">
                <a:latin typeface="Times New Roman"/>
                <a:cs typeface="Times New Roman"/>
              </a:rPr>
              <a:t>h</a:t>
            </a:r>
            <a:r>
              <a:rPr sz="1650" spc="-37" baseline="-22727" dirty="0">
                <a:latin typeface="Times New Roman"/>
                <a:cs typeface="Times New Roman"/>
              </a:rPr>
              <a:t>1 </a:t>
            </a:r>
            <a:r>
              <a:rPr sz="1900" b="1" spc="-50" dirty="0">
                <a:latin typeface="Times New Roman"/>
                <a:cs typeface="Times New Roman"/>
              </a:rPr>
              <a:t>y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91948" y="860834"/>
            <a:ext cx="1124585" cy="8642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6200">
              <a:lnSpc>
                <a:spcPts val="2150"/>
              </a:lnSpc>
              <a:spcBef>
                <a:spcPts val="125"/>
              </a:spcBef>
            </a:pPr>
            <a:r>
              <a:rPr sz="1900" dirty="0">
                <a:latin typeface="Times New Roman"/>
                <a:cs typeface="Times New Roman"/>
              </a:rPr>
              <a:t>0.4</a:t>
            </a:r>
            <a:r>
              <a:rPr sz="1900" spc="-15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0.6</a:t>
            </a:r>
            <a:r>
              <a:rPr sz="1900" spc="-40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55880">
              <a:lnSpc>
                <a:spcPts val="2145"/>
              </a:lnSpc>
            </a:pPr>
            <a:r>
              <a:rPr sz="1900" dirty="0">
                <a:latin typeface="Times New Roman"/>
                <a:cs typeface="Times New Roman"/>
              </a:rPr>
              <a:t>0.7</a:t>
            </a:r>
            <a:r>
              <a:rPr sz="1900" spc="-145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Symbol"/>
                <a:cs typeface="Symbol"/>
              </a:rPr>
              <a:t></a:t>
            </a:r>
            <a:r>
              <a:rPr sz="1900" spc="-16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0.2</a:t>
            </a:r>
            <a:r>
              <a:rPr sz="1900" spc="-8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ts val="2270"/>
              </a:lnSpc>
            </a:pPr>
            <a:r>
              <a:rPr sz="1900" dirty="0">
                <a:latin typeface="Symbol"/>
                <a:cs typeface="Symbol"/>
              </a:rPr>
              <a:t></a:t>
            </a:r>
            <a:r>
              <a:rPr sz="1900" spc="-1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0.4</a:t>
            </a:r>
            <a:r>
              <a:rPr sz="1900" spc="-150" dirty="0">
                <a:latin typeface="Times New Roman"/>
                <a:cs typeface="Times New Roman"/>
              </a:rPr>
              <a:t> </a:t>
            </a:r>
            <a:r>
              <a:rPr sz="1900" spc="55" dirty="0">
                <a:latin typeface="Symbol"/>
                <a:cs typeface="Symbol"/>
              </a:rPr>
              <a:t></a:t>
            </a:r>
            <a:r>
              <a:rPr sz="1900" spc="55" dirty="0">
                <a:latin typeface="Times New Roman"/>
                <a:cs typeface="Times New Roman"/>
              </a:rPr>
              <a:t>1.3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76170" y="827551"/>
            <a:ext cx="997585" cy="8763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1750">
              <a:lnSpc>
                <a:spcPts val="2240"/>
              </a:lnSpc>
              <a:spcBef>
                <a:spcPts val="125"/>
              </a:spcBef>
            </a:pPr>
            <a:r>
              <a:rPr sz="1900" dirty="0">
                <a:latin typeface="Times New Roman"/>
                <a:cs typeface="Times New Roman"/>
              </a:rPr>
              <a:t>0.5</a:t>
            </a:r>
            <a:r>
              <a:rPr sz="1900" spc="-1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0.7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33655">
              <a:lnSpc>
                <a:spcPts val="2195"/>
              </a:lnSpc>
            </a:pPr>
            <a:r>
              <a:rPr sz="1900" dirty="0">
                <a:latin typeface="Times New Roman"/>
                <a:cs typeface="Times New Roman"/>
              </a:rPr>
              <a:t>0.6</a:t>
            </a:r>
            <a:r>
              <a:rPr sz="1900" spc="-14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0.3</a:t>
            </a:r>
            <a:r>
              <a:rPr sz="1900" spc="-10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ts val="2235"/>
              </a:lnSpc>
            </a:pPr>
            <a:r>
              <a:rPr sz="1900" dirty="0">
                <a:latin typeface="Times New Roman"/>
                <a:cs typeface="Times New Roman"/>
              </a:rPr>
              <a:t>1.7</a:t>
            </a:r>
            <a:r>
              <a:rPr sz="1900" spc="-10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0.8</a:t>
            </a:r>
            <a:r>
              <a:rPr sz="1900" spc="-7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08617" y="5749912"/>
            <a:ext cx="0" cy="293370"/>
          </a:xfrm>
          <a:custGeom>
            <a:avLst/>
            <a:gdLst/>
            <a:ahLst/>
            <a:cxnLst/>
            <a:rect l="l" t="t" r="r" b="b"/>
            <a:pathLst>
              <a:path h="293370">
                <a:moveTo>
                  <a:pt x="0" y="0"/>
                </a:moveTo>
                <a:lnTo>
                  <a:pt x="0" y="293292"/>
                </a:lnTo>
              </a:path>
            </a:pathLst>
          </a:custGeom>
          <a:ln w="104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23145" y="5749912"/>
            <a:ext cx="0" cy="293370"/>
          </a:xfrm>
          <a:custGeom>
            <a:avLst/>
            <a:gdLst/>
            <a:ahLst/>
            <a:cxnLst/>
            <a:rect l="l" t="t" r="r" b="b"/>
            <a:pathLst>
              <a:path h="293370">
                <a:moveTo>
                  <a:pt x="0" y="0"/>
                </a:moveTo>
                <a:lnTo>
                  <a:pt x="0" y="293292"/>
                </a:lnTo>
              </a:path>
            </a:pathLst>
          </a:custGeom>
          <a:ln w="104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09869" y="5749912"/>
            <a:ext cx="0" cy="293370"/>
          </a:xfrm>
          <a:custGeom>
            <a:avLst/>
            <a:gdLst/>
            <a:ahLst/>
            <a:cxnLst/>
            <a:rect l="l" t="t" r="r" b="b"/>
            <a:pathLst>
              <a:path h="293370">
                <a:moveTo>
                  <a:pt x="0" y="0"/>
                </a:moveTo>
                <a:lnTo>
                  <a:pt x="0" y="293292"/>
                </a:lnTo>
              </a:path>
            </a:pathLst>
          </a:custGeom>
          <a:ln w="104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13931" y="5749912"/>
            <a:ext cx="0" cy="293370"/>
          </a:xfrm>
          <a:custGeom>
            <a:avLst/>
            <a:gdLst/>
            <a:ahLst/>
            <a:cxnLst/>
            <a:rect l="l" t="t" r="r" b="b"/>
            <a:pathLst>
              <a:path h="293370">
                <a:moveTo>
                  <a:pt x="0" y="0"/>
                </a:moveTo>
                <a:lnTo>
                  <a:pt x="0" y="293292"/>
                </a:lnTo>
              </a:path>
            </a:pathLst>
          </a:custGeom>
          <a:ln w="104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529076" y="1940432"/>
            <a:ext cx="381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2.65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94528" y="5141722"/>
            <a:ext cx="5867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000099"/>
                </a:solidFill>
                <a:latin typeface="Times New Roman"/>
                <a:cs typeface="Times New Roman"/>
              </a:rPr>
              <a:t>b</a:t>
            </a:r>
            <a:r>
              <a:rPr sz="2000" spc="-20" dirty="0">
                <a:solidFill>
                  <a:srgbClr val="000099"/>
                </a:solidFill>
                <a:latin typeface="Wingdings"/>
                <a:cs typeface="Wingdings"/>
              </a:rPr>
              <a:t></a:t>
            </a:r>
            <a:r>
              <a:rPr sz="2000" spc="-20" dirty="0">
                <a:solidFill>
                  <a:srgbClr val="000099"/>
                </a:solidFill>
                <a:latin typeface="Times New Roman"/>
                <a:cs typeface="Times New Roman"/>
              </a:rPr>
              <a:t>a: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865003" y="5121342"/>
            <a:ext cx="241744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50" i="1" spc="-55" dirty="0">
                <a:latin typeface="Times New Roman"/>
                <a:cs typeface="Times New Roman"/>
              </a:rPr>
              <a:t>r</a:t>
            </a:r>
            <a:r>
              <a:rPr sz="1725" spc="-82" baseline="-24154" dirty="0">
                <a:latin typeface="Times New Roman"/>
                <a:cs typeface="Times New Roman"/>
              </a:rPr>
              <a:t>1</a:t>
            </a:r>
            <a:r>
              <a:rPr sz="1725" spc="195" baseline="-24154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</a:t>
            </a:r>
            <a:r>
              <a:rPr sz="1950" spc="-12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</a:t>
            </a:r>
            <a:r>
              <a:rPr sz="1950" i="1" dirty="0">
                <a:latin typeface="Times New Roman"/>
                <a:cs typeface="Times New Roman"/>
              </a:rPr>
              <a:t>h</a:t>
            </a:r>
            <a:r>
              <a:rPr sz="1725" baseline="-24154" dirty="0">
                <a:latin typeface="Times New Roman"/>
                <a:cs typeface="Times New Roman"/>
              </a:rPr>
              <a:t>0</a:t>
            </a:r>
            <a:r>
              <a:rPr sz="1725" spc="262" baseline="-24154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</a:t>
            </a:r>
            <a:r>
              <a:rPr sz="1950" spc="-190" dirty="0">
                <a:latin typeface="Times New Roman"/>
                <a:cs typeface="Times New Roman"/>
              </a:rPr>
              <a:t> </a:t>
            </a:r>
            <a:r>
              <a:rPr sz="1950" i="1" spc="-10" dirty="0">
                <a:latin typeface="Times New Roman"/>
                <a:cs typeface="Times New Roman"/>
              </a:rPr>
              <a:t>h</a:t>
            </a:r>
            <a:r>
              <a:rPr sz="1725" spc="-15" baseline="-24154" dirty="0">
                <a:latin typeface="Times New Roman"/>
                <a:cs typeface="Times New Roman"/>
              </a:rPr>
              <a:t>1</a:t>
            </a:r>
            <a:r>
              <a:rPr sz="1725" spc="315" baseline="-24154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</a:t>
            </a:r>
            <a:r>
              <a:rPr sz="1950" spc="-12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0.3</a:t>
            </a:r>
            <a:r>
              <a:rPr sz="1950" spc="-30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</a:t>
            </a:r>
            <a:r>
              <a:rPr sz="1950" spc="-2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0.4</a:t>
            </a:r>
            <a:r>
              <a:rPr sz="1950" spc="-145" dirty="0">
                <a:latin typeface="Times New Roman"/>
                <a:cs typeface="Times New Roman"/>
              </a:rPr>
              <a:t> </a:t>
            </a:r>
            <a:r>
              <a:rPr sz="1950" i="1" spc="-50" dirty="0">
                <a:latin typeface="Times New Roman"/>
                <a:cs typeface="Times New Roman"/>
              </a:rPr>
              <a:t>j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671649" y="5711726"/>
            <a:ext cx="0" cy="279400"/>
          </a:xfrm>
          <a:custGeom>
            <a:avLst/>
            <a:gdLst/>
            <a:ahLst/>
            <a:cxnLst/>
            <a:rect l="l" t="t" r="r" b="b"/>
            <a:pathLst>
              <a:path h="279400">
                <a:moveTo>
                  <a:pt x="0" y="0"/>
                </a:moveTo>
                <a:lnTo>
                  <a:pt x="0" y="278831"/>
                </a:lnTo>
              </a:path>
            </a:pathLst>
          </a:custGeom>
          <a:ln w="99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32138" y="5711726"/>
            <a:ext cx="0" cy="279400"/>
          </a:xfrm>
          <a:custGeom>
            <a:avLst/>
            <a:gdLst/>
            <a:ahLst/>
            <a:cxnLst/>
            <a:rect l="l" t="t" r="r" b="b"/>
            <a:pathLst>
              <a:path h="279400">
                <a:moveTo>
                  <a:pt x="0" y="0"/>
                </a:moveTo>
                <a:lnTo>
                  <a:pt x="0" y="278831"/>
                </a:lnTo>
              </a:path>
            </a:pathLst>
          </a:custGeom>
          <a:ln w="99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196458" y="5663541"/>
            <a:ext cx="3640454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283210" algn="l"/>
              </a:tabLst>
            </a:pPr>
            <a:r>
              <a:rPr sz="1800" i="1" spc="-50" dirty="0">
                <a:latin typeface="Times New Roman"/>
                <a:cs typeface="Times New Roman"/>
              </a:rPr>
              <a:t>J</a:t>
            </a:r>
            <a:r>
              <a:rPr sz="1800" i="1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Symbol"/>
                <a:cs typeface="Symbol"/>
              </a:rPr>
              <a:t></a:t>
            </a:r>
            <a:r>
              <a:rPr sz="1800" spc="3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</a:t>
            </a:r>
            <a:r>
              <a:rPr sz="1800" spc="-1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0.4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Symbol"/>
                <a:cs typeface="Symbol"/>
              </a:rPr>
              <a:t></a:t>
            </a:r>
            <a:r>
              <a:rPr sz="1800" spc="55" dirty="0">
                <a:latin typeface="Times New Roman"/>
                <a:cs typeface="Times New Roman"/>
              </a:rPr>
              <a:t>1.3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j</a:t>
            </a:r>
            <a:r>
              <a:rPr sz="1800" i="1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</a:t>
            </a:r>
            <a:r>
              <a:rPr sz="1800" spc="-1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(0.3</a:t>
            </a:r>
            <a:r>
              <a:rPr sz="1800" spc="-2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</a:t>
            </a:r>
            <a:r>
              <a:rPr sz="1800" spc="-1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0.4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i="1" spc="65" dirty="0">
                <a:latin typeface="Times New Roman"/>
                <a:cs typeface="Times New Roman"/>
              </a:rPr>
              <a:t>j</a:t>
            </a:r>
            <a:r>
              <a:rPr sz="1800" spc="65" dirty="0">
                <a:latin typeface="Times New Roman"/>
                <a:cs typeface="Times New Roman"/>
              </a:rPr>
              <a:t>)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575" baseline="58201" dirty="0">
                <a:latin typeface="Times New Roman"/>
                <a:cs typeface="Times New Roman"/>
              </a:rPr>
              <a:t>2</a:t>
            </a:r>
            <a:r>
              <a:rPr sz="1575" spc="615" baseline="58201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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3.38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27575" y="4962525"/>
            <a:ext cx="0" cy="1471930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61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-1837" y="5174996"/>
            <a:ext cx="4869180" cy="845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100"/>
              </a:spcBef>
              <a:tabLst>
                <a:tab pos="1939925" algn="l"/>
              </a:tabLst>
            </a:pP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sz="2000" dirty="0">
                <a:solidFill>
                  <a:srgbClr val="000099"/>
                </a:solidFill>
                <a:latin typeface="Wingdings"/>
                <a:cs typeface="Wingdings"/>
              </a:rPr>
              <a:t>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a:</a:t>
            </a:r>
            <a:r>
              <a:rPr sz="20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(s1,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s1)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60" dirty="0">
                <a:latin typeface="Wingdings"/>
                <a:cs typeface="Wingdings"/>
              </a:rPr>
              <a:t>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850" i="1" spc="-67" baseline="5847" dirty="0">
                <a:latin typeface="Times New Roman"/>
                <a:cs typeface="Times New Roman"/>
              </a:rPr>
              <a:t>r</a:t>
            </a:r>
            <a:r>
              <a:rPr sz="1650" spc="-67" baseline="-15151" dirty="0">
                <a:latin typeface="Times New Roman"/>
                <a:cs typeface="Times New Roman"/>
              </a:rPr>
              <a:t>1</a:t>
            </a:r>
            <a:r>
              <a:rPr sz="1650" spc="307" baseline="-15151" dirty="0">
                <a:latin typeface="Times New Roman"/>
                <a:cs typeface="Times New Roman"/>
              </a:rPr>
              <a:t> </a:t>
            </a:r>
            <a:r>
              <a:rPr sz="2850" baseline="5847" dirty="0">
                <a:latin typeface="Symbol"/>
                <a:cs typeface="Symbol"/>
              </a:rPr>
              <a:t></a:t>
            </a:r>
            <a:r>
              <a:rPr sz="2850" spc="667" baseline="5847" dirty="0">
                <a:latin typeface="Times New Roman"/>
                <a:cs typeface="Times New Roman"/>
              </a:rPr>
              <a:t> </a:t>
            </a:r>
            <a:r>
              <a:rPr sz="2925" baseline="1424" dirty="0">
                <a:latin typeface="Symbol"/>
                <a:cs typeface="Symbol"/>
              </a:rPr>
              <a:t></a:t>
            </a:r>
            <a:r>
              <a:rPr sz="2925" spc="-330" baseline="1424" dirty="0">
                <a:latin typeface="Times New Roman"/>
                <a:cs typeface="Times New Roman"/>
              </a:rPr>
              <a:t> </a:t>
            </a:r>
            <a:r>
              <a:rPr sz="2925" i="1" baseline="1424" dirty="0">
                <a:latin typeface="Times New Roman"/>
                <a:cs typeface="Times New Roman"/>
              </a:rPr>
              <a:t>h</a:t>
            </a:r>
            <a:r>
              <a:rPr sz="1725" baseline="-21739" dirty="0">
                <a:latin typeface="Times New Roman"/>
                <a:cs typeface="Times New Roman"/>
              </a:rPr>
              <a:t>0</a:t>
            </a:r>
            <a:r>
              <a:rPr sz="1725" spc="270" baseline="-21739" dirty="0">
                <a:latin typeface="Times New Roman"/>
                <a:cs typeface="Times New Roman"/>
              </a:rPr>
              <a:t> </a:t>
            </a:r>
            <a:r>
              <a:rPr sz="2925" baseline="1424" dirty="0">
                <a:latin typeface="Symbol"/>
                <a:cs typeface="Symbol"/>
              </a:rPr>
              <a:t></a:t>
            </a:r>
            <a:r>
              <a:rPr sz="2925" spc="-330" baseline="1424" dirty="0">
                <a:latin typeface="Times New Roman"/>
                <a:cs typeface="Times New Roman"/>
              </a:rPr>
              <a:t> </a:t>
            </a:r>
            <a:r>
              <a:rPr sz="2925" i="1" spc="-15" baseline="1424" dirty="0">
                <a:latin typeface="Times New Roman"/>
                <a:cs typeface="Times New Roman"/>
              </a:rPr>
              <a:t>h</a:t>
            </a:r>
            <a:r>
              <a:rPr sz="1725" spc="-15" baseline="-21739" dirty="0">
                <a:latin typeface="Times New Roman"/>
                <a:cs typeface="Times New Roman"/>
              </a:rPr>
              <a:t>1</a:t>
            </a:r>
            <a:r>
              <a:rPr sz="1725" spc="315" baseline="-21739" dirty="0">
                <a:latin typeface="Times New Roman"/>
                <a:cs typeface="Times New Roman"/>
              </a:rPr>
              <a:t> </a:t>
            </a:r>
            <a:r>
              <a:rPr sz="2925" baseline="1424" dirty="0">
                <a:latin typeface="Symbol"/>
                <a:cs typeface="Symbol"/>
              </a:rPr>
              <a:t></a:t>
            </a:r>
            <a:r>
              <a:rPr sz="2925" spc="-165" baseline="1424" dirty="0">
                <a:latin typeface="Times New Roman"/>
                <a:cs typeface="Times New Roman"/>
              </a:rPr>
              <a:t> </a:t>
            </a:r>
            <a:r>
              <a:rPr sz="2925" baseline="1424" dirty="0">
                <a:latin typeface="Symbol"/>
                <a:cs typeface="Symbol"/>
              </a:rPr>
              <a:t></a:t>
            </a:r>
            <a:r>
              <a:rPr sz="2925" baseline="1424" dirty="0">
                <a:latin typeface="Times New Roman"/>
                <a:cs typeface="Times New Roman"/>
              </a:rPr>
              <a:t>1.1</a:t>
            </a:r>
            <a:r>
              <a:rPr sz="2925" baseline="1424" dirty="0">
                <a:latin typeface="Symbol"/>
                <a:cs typeface="Symbol"/>
              </a:rPr>
              <a:t></a:t>
            </a:r>
            <a:r>
              <a:rPr sz="2925" spc="-375" baseline="1424" dirty="0">
                <a:latin typeface="Times New Roman"/>
                <a:cs typeface="Times New Roman"/>
              </a:rPr>
              <a:t> </a:t>
            </a:r>
            <a:r>
              <a:rPr sz="2925" baseline="1424" dirty="0">
                <a:latin typeface="Times New Roman"/>
                <a:cs typeface="Times New Roman"/>
              </a:rPr>
              <a:t>0.8</a:t>
            </a:r>
            <a:r>
              <a:rPr sz="2925" spc="-270" baseline="1424" dirty="0">
                <a:latin typeface="Times New Roman"/>
                <a:cs typeface="Times New Roman"/>
              </a:rPr>
              <a:t> </a:t>
            </a:r>
            <a:r>
              <a:rPr sz="2925" i="1" spc="-75" baseline="1424" dirty="0">
                <a:latin typeface="Times New Roman"/>
                <a:cs typeface="Times New Roman"/>
              </a:rPr>
              <a:t>j</a:t>
            </a:r>
            <a:endParaRPr sz="2925" baseline="1424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765"/>
              </a:spcBef>
              <a:tabLst>
                <a:tab pos="307975" algn="l"/>
              </a:tabLst>
            </a:pPr>
            <a:r>
              <a:rPr sz="1900" i="1" spc="-50" dirty="0">
                <a:latin typeface="Times New Roman"/>
                <a:cs typeface="Times New Roman"/>
              </a:rPr>
              <a:t>J</a:t>
            </a:r>
            <a:r>
              <a:rPr sz="1900" i="1" dirty="0">
                <a:latin typeface="Times New Roman"/>
                <a:cs typeface="Times New Roman"/>
              </a:rPr>
              <a:t>	</a:t>
            </a:r>
            <a:r>
              <a:rPr sz="1900" spc="50" dirty="0">
                <a:latin typeface="Symbol"/>
                <a:cs typeface="Symbol"/>
              </a:rPr>
              <a:t></a:t>
            </a:r>
            <a:r>
              <a:rPr sz="1900" spc="434" dirty="0">
                <a:latin typeface="Times New Roman"/>
                <a:cs typeface="Times New Roman"/>
              </a:rPr>
              <a:t> </a:t>
            </a:r>
            <a:r>
              <a:rPr sz="1900" i="1" dirty="0">
                <a:latin typeface="Times New Roman"/>
                <a:cs typeface="Times New Roman"/>
              </a:rPr>
              <a:t>y</a:t>
            </a:r>
            <a:r>
              <a:rPr sz="1900" i="1" spc="450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Symbol"/>
                <a:cs typeface="Symbol"/>
              </a:rPr>
              <a:t></a:t>
            </a:r>
            <a:r>
              <a:rPr sz="1900" spc="-155" dirty="0">
                <a:latin typeface="Times New Roman"/>
                <a:cs typeface="Times New Roman"/>
              </a:rPr>
              <a:t> </a:t>
            </a:r>
            <a:r>
              <a:rPr sz="1900" i="1" dirty="0">
                <a:latin typeface="Times New Roman"/>
                <a:cs typeface="Times New Roman"/>
              </a:rPr>
              <a:t>r</a:t>
            </a:r>
            <a:r>
              <a:rPr sz="1900" i="1" spc="300" dirty="0">
                <a:latin typeface="Times New Roman"/>
                <a:cs typeface="Times New Roman"/>
              </a:rPr>
              <a:t> </a:t>
            </a:r>
            <a:r>
              <a:rPr sz="1650" baseline="58080" dirty="0">
                <a:latin typeface="Times New Roman"/>
                <a:cs typeface="Times New Roman"/>
              </a:rPr>
              <a:t>2</a:t>
            </a:r>
            <a:r>
              <a:rPr sz="1650" spc="562" baseline="58080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Symbol"/>
                <a:cs typeface="Symbol"/>
              </a:rPr>
              <a:t></a:t>
            </a:r>
            <a:r>
              <a:rPr sz="1900" spc="250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Symbol"/>
                <a:cs typeface="Symbol"/>
              </a:rPr>
              <a:t></a:t>
            </a:r>
            <a:r>
              <a:rPr sz="1900" spc="-19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0.4</a:t>
            </a:r>
            <a:r>
              <a:rPr sz="1900" spc="-190" dirty="0">
                <a:latin typeface="Times New Roman"/>
                <a:cs typeface="Times New Roman"/>
              </a:rPr>
              <a:t> </a:t>
            </a:r>
            <a:r>
              <a:rPr sz="1900" spc="55" dirty="0">
                <a:latin typeface="Symbol"/>
                <a:cs typeface="Symbol"/>
              </a:rPr>
              <a:t></a:t>
            </a:r>
            <a:r>
              <a:rPr sz="1900" spc="55" dirty="0">
                <a:latin typeface="Times New Roman"/>
                <a:cs typeface="Times New Roman"/>
              </a:rPr>
              <a:t>1.3</a:t>
            </a:r>
            <a:r>
              <a:rPr sz="1900" spc="-150" dirty="0">
                <a:latin typeface="Times New Roman"/>
                <a:cs typeface="Times New Roman"/>
              </a:rPr>
              <a:t> </a:t>
            </a:r>
            <a:r>
              <a:rPr sz="1900" i="1" dirty="0">
                <a:latin typeface="Times New Roman"/>
                <a:cs typeface="Times New Roman"/>
              </a:rPr>
              <a:t>j</a:t>
            </a:r>
            <a:r>
              <a:rPr sz="1900" i="1" spc="-70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Symbol"/>
                <a:cs typeface="Symbol"/>
              </a:rPr>
              <a:t></a:t>
            </a:r>
            <a:r>
              <a:rPr sz="1900" spc="-195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Times New Roman"/>
                <a:cs typeface="Times New Roman"/>
              </a:rPr>
              <a:t>(</a:t>
            </a:r>
            <a:r>
              <a:rPr sz="1900" spc="50" dirty="0">
                <a:latin typeface="Symbol"/>
                <a:cs typeface="Symbol"/>
              </a:rPr>
              <a:t></a:t>
            </a:r>
            <a:r>
              <a:rPr sz="1900" spc="50" dirty="0">
                <a:latin typeface="Times New Roman"/>
                <a:cs typeface="Times New Roman"/>
              </a:rPr>
              <a:t>1.1</a:t>
            </a:r>
            <a:r>
              <a:rPr sz="1900" spc="50" dirty="0">
                <a:latin typeface="Symbol"/>
                <a:cs typeface="Symbol"/>
              </a:rPr>
              <a:t></a:t>
            </a:r>
            <a:r>
              <a:rPr sz="1900" spc="-1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0.8</a:t>
            </a:r>
            <a:r>
              <a:rPr sz="1900" spc="-120" dirty="0">
                <a:latin typeface="Times New Roman"/>
                <a:cs typeface="Times New Roman"/>
              </a:rPr>
              <a:t> </a:t>
            </a:r>
            <a:r>
              <a:rPr sz="1900" i="1" spc="60" dirty="0">
                <a:latin typeface="Times New Roman"/>
                <a:cs typeface="Times New Roman"/>
              </a:rPr>
              <a:t>j</a:t>
            </a:r>
            <a:r>
              <a:rPr sz="1900" spc="60" dirty="0">
                <a:latin typeface="Times New Roman"/>
                <a:cs typeface="Times New Roman"/>
              </a:rPr>
              <a:t>)</a:t>
            </a:r>
            <a:r>
              <a:rPr sz="1900" spc="-105" dirty="0">
                <a:latin typeface="Times New Roman"/>
                <a:cs typeface="Times New Roman"/>
              </a:rPr>
              <a:t> </a:t>
            </a:r>
            <a:r>
              <a:rPr sz="1650" baseline="58080" dirty="0">
                <a:latin typeface="Times New Roman"/>
                <a:cs typeface="Times New Roman"/>
              </a:rPr>
              <a:t>2</a:t>
            </a:r>
            <a:r>
              <a:rPr sz="1650" spc="555" baseline="58080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Symbol"/>
                <a:cs typeface="Symbol"/>
              </a:rPr>
              <a:t></a:t>
            </a:r>
            <a:r>
              <a:rPr sz="1900" spc="-30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4.9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549522" y="3825062"/>
            <a:ext cx="381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0.41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813175" y="2208276"/>
            <a:ext cx="2119630" cy="2095500"/>
          </a:xfrm>
          <a:custGeom>
            <a:avLst/>
            <a:gdLst/>
            <a:ahLst/>
            <a:cxnLst/>
            <a:rect l="l" t="t" r="r" b="b"/>
            <a:pathLst>
              <a:path w="2119629" h="2095500">
                <a:moveTo>
                  <a:pt x="11175" y="0"/>
                </a:moveTo>
                <a:lnTo>
                  <a:pt x="2119376" y="0"/>
                </a:lnTo>
              </a:path>
              <a:path w="2119629" h="2095500">
                <a:moveTo>
                  <a:pt x="0" y="2095373"/>
                </a:moveTo>
                <a:lnTo>
                  <a:pt x="21082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991227" y="1840179"/>
            <a:ext cx="12204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2.65+4.9=7.55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31249" y="5833656"/>
            <a:ext cx="95885" cy="17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0" dirty="0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51177" y="5878824"/>
            <a:ext cx="9969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3812" y="5878824"/>
            <a:ext cx="9969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09021" y="5878824"/>
            <a:ext cx="9969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946650" y="2375407"/>
            <a:ext cx="1322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0.41+3.38=3.79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MLSE:</a:t>
            </a:r>
            <a:r>
              <a:rPr spc="-90" dirty="0"/>
              <a:t> </a:t>
            </a:r>
            <a:r>
              <a:rPr dirty="0"/>
              <a:t>VITERBI</a:t>
            </a:r>
            <a:r>
              <a:rPr spc="-85" dirty="0"/>
              <a:t> </a:t>
            </a:r>
            <a:r>
              <a:rPr spc="-10" dirty="0"/>
              <a:t>ALGORITHM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671637" y="2171763"/>
            <a:ext cx="2208530" cy="2186305"/>
            <a:chOff x="1671637" y="2171763"/>
            <a:chExt cx="2208530" cy="218630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1637" y="2171763"/>
              <a:ext cx="98425" cy="1094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3288" y="4248086"/>
              <a:ext cx="98425" cy="109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9837" y="2171763"/>
              <a:ext cx="98425" cy="10896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1488" y="4237545"/>
              <a:ext cx="98425" cy="10896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12976" y="2225675"/>
              <a:ext cx="2119630" cy="2085975"/>
            </a:xfrm>
            <a:custGeom>
              <a:avLst/>
              <a:gdLst/>
              <a:ahLst/>
              <a:cxnLst/>
              <a:rect l="l" t="t" r="r" b="b"/>
              <a:pathLst>
                <a:path w="2119629" h="2085975">
                  <a:moveTo>
                    <a:pt x="0" y="0"/>
                  </a:moveTo>
                  <a:lnTo>
                    <a:pt x="2097024" y="0"/>
                  </a:lnTo>
                </a:path>
                <a:path w="2119629" h="2085975">
                  <a:moveTo>
                    <a:pt x="0" y="0"/>
                  </a:moveTo>
                  <a:lnTo>
                    <a:pt x="2119249" y="208597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333370" y="2866136"/>
            <a:ext cx="8108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s2/(s2,s1)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08213" y="2149538"/>
            <a:ext cx="4279900" cy="2174875"/>
            <a:chOff x="1708213" y="2149538"/>
            <a:chExt cx="4279900" cy="2174875"/>
          </a:xfrm>
        </p:grpSpPr>
        <p:sp>
          <p:nvSpPr>
            <p:cNvPr id="15" name="object 15"/>
            <p:cNvSpPr/>
            <p:nvPr/>
          </p:nvSpPr>
          <p:spPr>
            <a:xfrm>
              <a:off x="1712976" y="2225675"/>
              <a:ext cx="2119630" cy="2085975"/>
            </a:xfrm>
            <a:custGeom>
              <a:avLst/>
              <a:gdLst/>
              <a:ahLst/>
              <a:cxnLst/>
              <a:rect l="l" t="t" r="r" b="b"/>
              <a:pathLst>
                <a:path w="2119629" h="2085975">
                  <a:moveTo>
                    <a:pt x="0" y="0"/>
                  </a:moveTo>
                  <a:lnTo>
                    <a:pt x="2119249" y="2085975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88037" y="2149538"/>
              <a:ext cx="98425" cy="10896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89688" y="4215320"/>
              <a:ext cx="98425" cy="108966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62988" y="2238438"/>
            <a:ext cx="98425" cy="10896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164512" y="4304220"/>
            <a:ext cx="98425" cy="108966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158908" y="841762"/>
            <a:ext cx="973455" cy="141224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900" dirty="0">
                <a:latin typeface="Times New Roman"/>
                <a:cs typeface="Times New Roman"/>
              </a:rPr>
              <a:t>0.3</a:t>
            </a:r>
            <a:r>
              <a:rPr sz="1900" spc="-2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0.5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1900" dirty="0">
                <a:latin typeface="Times New Roman"/>
                <a:cs typeface="Times New Roman"/>
              </a:rPr>
              <a:t>0.8</a:t>
            </a:r>
            <a:r>
              <a:rPr sz="1900" spc="-1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0.4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70"/>
              </a:spcBef>
            </a:pPr>
            <a:r>
              <a:rPr sz="1900" dirty="0">
                <a:latin typeface="Times New Roman"/>
                <a:cs typeface="Times New Roman"/>
              </a:rPr>
              <a:t>0</a:t>
            </a:r>
            <a:r>
              <a:rPr sz="1900" spc="-15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</a:t>
            </a:r>
            <a:r>
              <a:rPr sz="1900" spc="-1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0.3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32715">
              <a:lnSpc>
                <a:spcPct val="100000"/>
              </a:lnSpc>
              <a:spcBef>
                <a:spcPts val="1625"/>
              </a:spcBef>
            </a:pPr>
            <a:r>
              <a:rPr sz="1600" spc="-10" dirty="0">
                <a:latin typeface="Times New Roman"/>
                <a:cs typeface="Times New Roman"/>
              </a:rPr>
              <a:t>s1/(s1,s1)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57642" y="803112"/>
            <a:ext cx="297180" cy="960119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49530" marR="30480" indent="-12065" algn="just">
              <a:lnSpc>
                <a:spcPct val="105400"/>
              </a:lnSpc>
              <a:spcBef>
                <a:spcPts val="175"/>
              </a:spcBef>
            </a:pPr>
            <a:r>
              <a:rPr sz="1950" b="1" spc="-25" dirty="0">
                <a:latin typeface="Times New Roman"/>
                <a:cs typeface="Times New Roman"/>
              </a:rPr>
              <a:t>h</a:t>
            </a:r>
            <a:r>
              <a:rPr sz="1725" spc="-37" baseline="-24154" dirty="0">
                <a:latin typeface="Times New Roman"/>
                <a:cs typeface="Times New Roman"/>
              </a:rPr>
              <a:t>0 </a:t>
            </a:r>
            <a:r>
              <a:rPr sz="1900" b="1" spc="-25" dirty="0">
                <a:latin typeface="Times New Roman"/>
                <a:cs typeface="Times New Roman"/>
              </a:rPr>
              <a:t>h</a:t>
            </a:r>
            <a:r>
              <a:rPr sz="1650" spc="-37" baseline="-22727" dirty="0">
                <a:latin typeface="Times New Roman"/>
                <a:cs typeface="Times New Roman"/>
              </a:rPr>
              <a:t>1 </a:t>
            </a:r>
            <a:r>
              <a:rPr sz="1900" b="1" spc="-50" dirty="0">
                <a:latin typeface="Times New Roman"/>
                <a:cs typeface="Times New Roman"/>
              </a:rPr>
              <a:t>y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91948" y="860834"/>
            <a:ext cx="1124585" cy="8642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6200">
              <a:lnSpc>
                <a:spcPts val="2150"/>
              </a:lnSpc>
              <a:spcBef>
                <a:spcPts val="125"/>
              </a:spcBef>
            </a:pPr>
            <a:r>
              <a:rPr sz="1900" dirty="0">
                <a:latin typeface="Times New Roman"/>
                <a:cs typeface="Times New Roman"/>
              </a:rPr>
              <a:t>0.4</a:t>
            </a:r>
            <a:r>
              <a:rPr sz="1900" spc="-15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0.6</a:t>
            </a:r>
            <a:r>
              <a:rPr sz="1900" spc="-40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55880">
              <a:lnSpc>
                <a:spcPts val="2145"/>
              </a:lnSpc>
            </a:pPr>
            <a:r>
              <a:rPr sz="1900" dirty="0">
                <a:latin typeface="Times New Roman"/>
                <a:cs typeface="Times New Roman"/>
              </a:rPr>
              <a:t>0.7</a:t>
            </a:r>
            <a:r>
              <a:rPr sz="1900" spc="-145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Symbol"/>
                <a:cs typeface="Symbol"/>
              </a:rPr>
              <a:t></a:t>
            </a:r>
            <a:r>
              <a:rPr sz="1900" spc="-16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0.2</a:t>
            </a:r>
            <a:r>
              <a:rPr sz="1900" spc="-8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ts val="2270"/>
              </a:lnSpc>
            </a:pPr>
            <a:r>
              <a:rPr sz="1900" dirty="0">
                <a:latin typeface="Symbol"/>
                <a:cs typeface="Symbol"/>
              </a:rPr>
              <a:t></a:t>
            </a:r>
            <a:r>
              <a:rPr sz="1900" spc="-1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0.4</a:t>
            </a:r>
            <a:r>
              <a:rPr sz="1900" spc="-150" dirty="0">
                <a:latin typeface="Times New Roman"/>
                <a:cs typeface="Times New Roman"/>
              </a:rPr>
              <a:t> </a:t>
            </a:r>
            <a:r>
              <a:rPr sz="1900" spc="55" dirty="0">
                <a:latin typeface="Symbol"/>
                <a:cs typeface="Symbol"/>
              </a:rPr>
              <a:t></a:t>
            </a:r>
            <a:r>
              <a:rPr sz="1900" spc="55" dirty="0">
                <a:latin typeface="Times New Roman"/>
                <a:cs typeface="Times New Roman"/>
              </a:rPr>
              <a:t>1.3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76170" y="827551"/>
            <a:ext cx="997585" cy="8763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1750">
              <a:lnSpc>
                <a:spcPts val="2240"/>
              </a:lnSpc>
              <a:spcBef>
                <a:spcPts val="125"/>
              </a:spcBef>
            </a:pPr>
            <a:r>
              <a:rPr sz="1900" dirty="0">
                <a:latin typeface="Times New Roman"/>
                <a:cs typeface="Times New Roman"/>
              </a:rPr>
              <a:t>0.5</a:t>
            </a:r>
            <a:r>
              <a:rPr sz="1900" spc="-1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0.7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33655">
              <a:lnSpc>
                <a:spcPts val="2195"/>
              </a:lnSpc>
            </a:pPr>
            <a:r>
              <a:rPr sz="1900" dirty="0">
                <a:latin typeface="Times New Roman"/>
                <a:cs typeface="Times New Roman"/>
              </a:rPr>
              <a:t>0.6</a:t>
            </a:r>
            <a:r>
              <a:rPr sz="1900" spc="-14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0.3</a:t>
            </a:r>
            <a:r>
              <a:rPr sz="1900" spc="-10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ts val="2235"/>
              </a:lnSpc>
            </a:pPr>
            <a:r>
              <a:rPr sz="1900" dirty="0">
                <a:latin typeface="Times New Roman"/>
                <a:cs typeface="Times New Roman"/>
              </a:rPr>
              <a:t>1.7</a:t>
            </a:r>
            <a:r>
              <a:rPr sz="1900" spc="-10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0.8</a:t>
            </a:r>
            <a:r>
              <a:rPr sz="1900" spc="-7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77331" y="5744025"/>
            <a:ext cx="0" cy="276225"/>
          </a:xfrm>
          <a:custGeom>
            <a:avLst/>
            <a:gdLst/>
            <a:ahLst/>
            <a:cxnLst/>
            <a:rect l="l" t="t" r="r" b="b"/>
            <a:pathLst>
              <a:path h="276225">
                <a:moveTo>
                  <a:pt x="0" y="0"/>
                </a:moveTo>
                <a:lnTo>
                  <a:pt x="0" y="275732"/>
                </a:lnTo>
              </a:path>
            </a:pathLst>
          </a:custGeom>
          <a:ln w="9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54275" y="5744025"/>
            <a:ext cx="0" cy="276225"/>
          </a:xfrm>
          <a:custGeom>
            <a:avLst/>
            <a:gdLst/>
            <a:ahLst/>
            <a:cxnLst/>
            <a:rect l="l" t="t" r="r" b="b"/>
            <a:pathLst>
              <a:path h="276225">
                <a:moveTo>
                  <a:pt x="0" y="0"/>
                </a:moveTo>
                <a:lnTo>
                  <a:pt x="0" y="275732"/>
                </a:lnTo>
              </a:path>
            </a:pathLst>
          </a:custGeom>
          <a:ln w="9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17447" y="5744025"/>
            <a:ext cx="0" cy="276225"/>
          </a:xfrm>
          <a:custGeom>
            <a:avLst/>
            <a:gdLst/>
            <a:ahLst/>
            <a:cxnLst/>
            <a:rect l="l" t="t" r="r" b="b"/>
            <a:pathLst>
              <a:path h="276225">
                <a:moveTo>
                  <a:pt x="0" y="0"/>
                </a:moveTo>
                <a:lnTo>
                  <a:pt x="0" y="275732"/>
                </a:lnTo>
              </a:path>
            </a:pathLst>
          </a:custGeom>
          <a:ln w="9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79691" y="5744025"/>
            <a:ext cx="0" cy="276225"/>
          </a:xfrm>
          <a:custGeom>
            <a:avLst/>
            <a:gdLst/>
            <a:ahLst/>
            <a:cxnLst/>
            <a:rect l="l" t="t" r="r" b="b"/>
            <a:pathLst>
              <a:path h="276225">
                <a:moveTo>
                  <a:pt x="0" y="0"/>
                </a:moveTo>
                <a:lnTo>
                  <a:pt x="0" y="275732"/>
                </a:lnTo>
              </a:path>
            </a:pathLst>
          </a:custGeom>
          <a:ln w="9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941" y="5696234"/>
            <a:ext cx="4681855" cy="3022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279400" algn="l"/>
              </a:tabLst>
            </a:pPr>
            <a:r>
              <a:rPr sz="1800" i="1" spc="-50" dirty="0">
                <a:latin typeface="Times New Roman"/>
                <a:cs typeface="Times New Roman"/>
              </a:rPr>
              <a:t>J</a:t>
            </a:r>
            <a:r>
              <a:rPr sz="1800" i="1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Symbol"/>
                <a:cs typeface="Symbol"/>
              </a:rPr>
              <a:t></a:t>
            </a:r>
            <a:r>
              <a:rPr sz="1800" spc="45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y</a:t>
            </a:r>
            <a:r>
              <a:rPr sz="1800" i="1" spc="4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</a:t>
            </a:r>
            <a:r>
              <a:rPr sz="1800" spc="-14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i="1" spc="320" dirty="0">
                <a:latin typeface="Times New Roman"/>
                <a:cs typeface="Times New Roman"/>
              </a:rPr>
              <a:t> </a:t>
            </a:r>
            <a:r>
              <a:rPr sz="1575" baseline="58201" dirty="0">
                <a:latin typeface="Times New Roman"/>
                <a:cs typeface="Times New Roman"/>
              </a:rPr>
              <a:t>2</a:t>
            </a:r>
            <a:r>
              <a:rPr sz="1575" spc="569" baseline="58201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</a:t>
            </a:r>
            <a:r>
              <a:rPr sz="1800" spc="2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</a:t>
            </a:r>
            <a:r>
              <a:rPr sz="1800" spc="-1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0.4</a:t>
            </a:r>
            <a:r>
              <a:rPr sz="1800" spc="-1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</a:t>
            </a:r>
            <a:r>
              <a:rPr sz="1800" dirty="0">
                <a:latin typeface="Times New Roman"/>
                <a:cs typeface="Times New Roman"/>
              </a:rPr>
              <a:t>1.3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j</a:t>
            </a:r>
            <a:r>
              <a:rPr sz="1800" i="1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</a:t>
            </a:r>
            <a:r>
              <a:rPr sz="1800" spc="-1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dirty="0">
                <a:latin typeface="Symbol"/>
                <a:cs typeface="Symbol"/>
              </a:rPr>
              <a:t></a:t>
            </a:r>
            <a:r>
              <a:rPr sz="1800" dirty="0">
                <a:latin typeface="Times New Roman"/>
                <a:cs typeface="Times New Roman"/>
              </a:rPr>
              <a:t>0.3</a:t>
            </a:r>
            <a:r>
              <a:rPr sz="1800" spc="-229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</a:t>
            </a:r>
            <a:r>
              <a:rPr sz="1800" spc="-1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0.4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i="1" spc="50" dirty="0">
                <a:latin typeface="Times New Roman"/>
                <a:cs typeface="Times New Roman"/>
              </a:rPr>
              <a:t>j</a:t>
            </a:r>
            <a:r>
              <a:rPr sz="1800" spc="50" dirty="0">
                <a:latin typeface="Times New Roman"/>
                <a:cs typeface="Times New Roman"/>
              </a:rPr>
              <a:t>)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575" baseline="58201" dirty="0">
                <a:latin typeface="Times New Roman"/>
                <a:cs typeface="Times New Roman"/>
              </a:rPr>
              <a:t>2</a:t>
            </a:r>
            <a:r>
              <a:rPr sz="1575" spc="577" baseline="58201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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0.82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00567" y="5164084"/>
            <a:ext cx="409575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900" i="1" spc="-45" dirty="0">
                <a:latin typeface="Times New Roman"/>
                <a:cs typeface="Times New Roman"/>
              </a:rPr>
              <a:t>r</a:t>
            </a:r>
            <a:r>
              <a:rPr sz="1650" spc="-67" baseline="-22727" dirty="0">
                <a:latin typeface="Times New Roman"/>
                <a:cs typeface="Times New Roman"/>
              </a:rPr>
              <a:t>1</a:t>
            </a:r>
            <a:r>
              <a:rPr sz="1650" spc="135" baseline="-22727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Symbol"/>
                <a:cs typeface="Symbol"/>
              </a:rPr>
              <a:t>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764" y="5174996"/>
            <a:ext cx="44437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449195" algn="l"/>
              </a:tabLst>
            </a:pP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sz="2000" dirty="0">
                <a:solidFill>
                  <a:srgbClr val="000099"/>
                </a:solidFill>
                <a:latin typeface="Wingdings"/>
                <a:cs typeface="Wingdings"/>
              </a:rPr>
              <a:t>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b:</a:t>
            </a:r>
            <a:r>
              <a:rPr sz="20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(s2,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s1)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Wingdings"/>
                <a:cs typeface="Wingdings"/>
              </a:rPr>
              <a:t>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925" i="1" baseline="1424" dirty="0">
                <a:latin typeface="Times New Roman"/>
                <a:cs typeface="Times New Roman"/>
              </a:rPr>
              <a:t>h</a:t>
            </a:r>
            <a:r>
              <a:rPr sz="1725" baseline="-21739" dirty="0">
                <a:latin typeface="Times New Roman"/>
                <a:cs typeface="Times New Roman"/>
              </a:rPr>
              <a:t>0</a:t>
            </a:r>
            <a:r>
              <a:rPr sz="1725" spc="209" baseline="-21739" dirty="0">
                <a:latin typeface="Times New Roman"/>
                <a:cs typeface="Times New Roman"/>
              </a:rPr>
              <a:t> </a:t>
            </a:r>
            <a:r>
              <a:rPr sz="2925" baseline="1424" dirty="0">
                <a:latin typeface="Symbol"/>
                <a:cs typeface="Symbol"/>
              </a:rPr>
              <a:t></a:t>
            </a:r>
            <a:r>
              <a:rPr sz="2925" spc="-315" baseline="1424" dirty="0">
                <a:latin typeface="Times New Roman"/>
                <a:cs typeface="Times New Roman"/>
              </a:rPr>
              <a:t> </a:t>
            </a:r>
            <a:r>
              <a:rPr sz="2925" i="1" spc="-15" baseline="1424" dirty="0">
                <a:latin typeface="Times New Roman"/>
                <a:cs typeface="Times New Roman"/>
              </a:rPr>
              <a:t>h</a:t>
            </a:r>
            <a:r>
              <a:rPr sz="1725" spc="-15" baseline="-21739" dirty="0">
                <a:latin typeface="Times New Roman"/>
                <a:cs typeface="Times New Roman"/>
              </a:rPr>
              <a:t>1</a:t>
            </a:r>
            <a:r>
              <a:rPr sz="1725" spc="315" baseline="-21739" dirty="0">
                <a:latin typeface="Times New Roman"/>
                <a:cs typeface="Times New Roman"/>
              </a:rPr>
              <a:t> </a:t>
            </a:r>
            <a:r>
              <a:rPr sz="2925" baseline="1424" dirty="0">
                <a:latin typeface="Symbol"/>
                <a:cs typeface="Symbol"/>
              </a:rPr>
              <a:t></a:t>
            </a:r>
            <a:r>
              <a:rPr sz="2925" spc="-157" baseline="1424" dirty="0">
                <a:latin typeface="Times New Roman"/>
                <a:cs typeface="Times New Roman"/>
              </a:rPr>
              <a:t> </a:t>
            </a:r>
            <a:r>
              <a:rPr sz="2925" baseline="1424" dirty="0">
                <a:latin typeface="Symbol"/>
                <a:cs typeface="Symbol"/>
              </a:rPr>
              <a:t></a:t>
            </a:r>
            <a:r>
              <a:rPr sz="2925" baseline="1424" dirty="0">
                <a:latin typeface="Times New Roman"/>
                <a:cs typeface="Times New Roman"/>
              </a:rPr>
              <a:t>0.3</a:t>
            </a:r>
            <a:r>
              <a:rPr sz="2925" spc="-442" baseline="1424" dirty="0">
                <a:latin typeface="Times New Roman"/>
                <a:cs typeface="Times New Roman"/>
              </a:rPr>
              <a:t> </a:t>
            </a:r>
            <a:r>
              <a:rPr sz="2925" baseline="1424" dirty="0">
                <a:latin typeface="Symbol"/>
                <a:cs typeface="Symbol"/>
              </a:rPr>
              <a:t></a:t>
            </a:r>
            <a:r>
              <a:rPr sz="2925" spc="-322" baseline="1424" dirty="0">
                <a:latin typeface="Times New Roman"/>
                <a:cs typeface="Times New Roman"/>
              </a:rPr>
              <a:t> </a:t>
            </a:r>
            <a:r>
              <a:rPr sz="2925" baseline="1424" dirty="0">
                <a:latin typeface="Times New Roman"/>
                <a:cs typeface="Times New Roman"/>
              </a:rPr>
              <a:t>0.4</a:t>
            </a:r>
            <a:r>
              <a:rPr sz="2925" spc="-217" baseline="1424" dirty="0">
                <a:latin typeface="Times New Roman"/>
                <a:cs typeface="Times New Roman"/>
              </a:rPr>
              <a:t> </a:t>
            </a:r>
            <a:r>
              <a:rPr sz="2925" i="1" spc="-75" baseline="1424" dirty="0">
                <a:latin typeface="Times New Roman"/>
                <a:cs typeface="Times New Roman"/>
              </a:rPr>
              <a:t>j</a:t>
            </a:r>
            <a:endParaRPr sz="2925" baseline="1424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29076" y="1940432"/>
            <a:ext cx="381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2.65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94528" y="5141722"/>
            <a:ext cx="5867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000099"/>
                </a:solidFill>
                <a:latin typeface="Times New Roman"/>
                <a:cs typeface="Times New Roman"/>
              </a:rPr>
              <a:t>b</a:t>
            </a:r>
            <a:r>
              <a:rPr sz="2000" spc="-20" dirty="0">
                <a:solidFill>
                  <a:srgbClr val="000099"/>
                </a:solidFill>
                <a:latin typeface="Wingdings"/>
                <a:cs typeface="Wingdings"/>
              </a:rPr>
              <a:t></a:t>
            </a:r>
            <a:r>
              <a:rPr sz="2000" spc="-20" dirty="0">
                <a:solidFill>
                  <a:srgbClr val="000099"/>
                </a:solidFill>
                <a:latin typeface="Times New Roman"/>
                <a:cs typeface="Times New Roman"/>
              </a:rPr>
              <a:t>a: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46109" y="5121342"/>
            <a:ext cx="224790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50" i="1" spc="-55" dirty="0">
                <a:latin typeface="Times New Roman"/>
                <a:cs typeface="Times New Roman"/>
              </a:rPr>
              <a:t>r</a:t>
            </a:r>
            <a:r>
              <a:rPr sz="1725" spc="-82" baseline="-24154" dirty="0">
                <a:latin typeface="Times New Roman"/>
                <a:cs typeface="Times New Roman"/>
              </a:rPr>
              <a:t>1</a:t>
            </a:r>
            <a:r>
              <a:rPr sz="1725" spc="300" baseline="-24154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</a:t>
            </a:r>
            <a:r>
              <a:rPr sz="1950" spc="-105" dirty="0">
                <a:latin typeface="Times New Roman"/>
                <a:cs typeface="Times New Roman"/>
              </a:rPr>
              <a:t> </a:t>
            </a:r>
            <a:r>
              <a:rPr sz="1950" i="1" dirty="0">
                <a:latin typeface="Times New Roman"/>
                <a:cs typeface="Times New Roman"/>
              </a:rPr>
              <a:t>h</a:t>
            </a:r>
            <a:r>
              <a:rPr sz="1725" baseline="-24154" dirty="0">
                <a:latin typeface="Times New Roman"/>
                <a:cs typeface="Times New Roman"/>
              </a:rPr>
              <a:t>0</a:t>
            </a:r>
            <a:r>
              <a:rPr sz="1725" spc="292" baseline="-24154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</a:t>
            </a:r>
            <a:r>
              <a:rPr sz="1950" spc="-185" dirty="0">
                <a:latin typeface="Times New Roman"/>
                <a:cs typeface="Times New Roman"/>
              </a:rPr>
              <a:t> </a:t>
            </a:r>
            <a:r>
              <a:rPr sz="1950" i="1" dirty="0">
                <a:latin typeface="Times New Roman"/>
                <a:cs typeface="Times New Roman"/>
              </a:rPr>
              <a:t>h</a:t>
            </a:r>
            <a:r>
              <a:rPr sz="1725" baseline="-24154" dirty="0">
                <a:latin typeface="Times New Roman"/>
                <a:cs typeface="Times New Roman"/>
              </a:rPr>
              <a:t>1</a:t>
            </a:r>
            <a:r>
              <a:rPr sz="1725" spc="345" baseline="-24154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</a:t>
            </a:r>
            <a:r>
              <a:rPr sz="1950" spc="-30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1.1</a:t>
            </a:r>
            <a:r>
              <a:rPr sz="1950" dirty="0">
                <a:latin typeface="Symbol"/>
                <a:cs typeface="Symbol"/>
              </a:rPr>
              <a:t></a:t>
            </a:r>
            <a:r>
              <a:rPr sz="1950" spc="-21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0.8</a:t>
            </a:r>
            <a:r>
              <a:rPr sz="1950" spc="-175" dirty="0">
                <a:latin typeface="Times New Roman"/>
                <a:cs typeface="Times New Roman"/>
              </a:rPr>
              <a:t> </a:t>
            </a:r>
            <a:r>
              <a:rPr sz="1950" i="1" spc="-50" dirty="0">
                <a:latin typeface="Times New Roman"/>
                <a:cs typeface="Times New Roman"/>
              </a:rPr>
              <a:t>j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740651" y="5711726"/>
            <a:ext cx="0" cy="279400"/>
          </a:xfrm>
          <a:custGeom>
            <a:avLst/>
            <a:gdLst/>
            <a:ahLst/>
            <a:cxnLst/>
            <a:rect l="l" t="t" r="r" b="b"/>
            <a:pathLst>
              <a:path h="279400">
                <a:moveTo>
                  <a:pt x="0" y="0"/>
                </a:moveTo>
                <a:lnTo>
                  <a:pt x="0" y="278831"/>
                </a:lnTo>
              </a:path>
            </a:pathLst>
          </a:custGeom>
          <a:ln w="99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069403" y="5711726"/>
            <a:ext cx="0" cy="279400"/>
          </a:xfrm>
          <a:custGeom>
            <a:avLst/>
            <a:gdLst/>
            <a:ahLst/>
            <a:cxnLst/>
            <a:rect l="l" t="t" r="r" b="b"/>
            <a:pathLst>
              <a:path h="279400">
                <a:moveTo>
                  <a:pt x="0" y="0"/>
                </a:moveTo>
                <a:lnTo>
                  <a:pt x="0" y="278831"/>
                </a:lnTo>
              </a:path>
            </a:pathLst>
          </a:custGeom>
          <a:ln w="99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264712" y="5663541"/>
            <a:ext cx="3500120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283210" algn="l"/>
              </a:tabLst>
            </a:pPr>
            <a:r>
              <a:rPr sz="1800" i="1" spc="-50" dirty="0">
                <a:latin typeface="Times New Roman"/>
                <a:cs typeface="Times New Roman"/>
              </a:rPr>
              <a:t>J</a:t>
            </a:r>
            <a:r>
              <a:rPr sz="1800" i="1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Symbol"/>
                <a:cs typeface="Symbol"/>
              </a:rPr>
              <a:t></a:t>
            </a:r>
            <a:r>
              <a:rPr sz="1800" spc="2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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0.4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1800" spc="60" dirty="0">
                <a:latin typeface="Symbol"/>
                <a:cs typeface="Symbol"/>
              </a:rPr>
              <a:t></a:t>
            </a:r>
            <a:r>
              <a:rPr sz="1800" spc="60" dirty="0">
                <a:latin typeface="Times New Roman"/>
                <a:cs typeface="Times New Roman"/>
              </a:rPr>
              <a:t>1.3</a:t>
            </a:r>
            <a:r>
              <a:rPr sz="1800" spc="-12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j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</a:t>
            </a:r>
            <a:r>
              <a:rPr sz="1800" spc="-1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(1.1</a:t>
            </a:r>
            <a:r>
              <a:rPr sz="1800" dirty="0">
                <a:latin typeface="Symbol"/>
                <a:cs typeface="Symbol"/>
              </a:rPr>
              <a:t></a:t>
            </a:r>
            <a:r>
              <a:rPr sz="1800" spc="-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0.8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i="1" spc="65" dirty="0">
                <a:latin typeface="Times New Roman"/>
                <a:cs typeface="Times New Roman"/>
              </a:rPr>
              <a:t>j</a:t>
            </a:r>
            <a:r>
              <a:rPr sz="1800" spc="65" dirty="0">
                <a:latin typeface="Times New Roman"/>
                <a:cs typeface="Times New Roman"/>
              </a:rPr>
              <a:t>)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575" baseline="58201" dirty="0">
                <a:latin typeface="Times New Roman"/>
                <a:cs typeface="Times New Roman"/>
              </a:rPr>
              <a:t>2</a:t>
            </a:r>
            <a:r>
              <a:rPr sz="1575" spc="615" baseline="58201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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2.5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727575" y="4962525"/>
            <a:ext cx="0" cy="1471930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61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549522" y="3825062"/>
            <a:ext cx="381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0.41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813175" y="2208276"/>
            <a:ext cx="2136775" cy="2095500"/>
          </a:xfrm>
          <a:custGeom>
            <a:avLst/>
            <a:gdLst/>
            <a:ahLst/>
            <a:cxnLst/>
            <a:rect l="l" t="t" r="r" b="b"/>
            <a:pathLst>
              <a:path w="2136775" h="2095500">
                <a:moveTo>
                  <a:pt x="0" y="2095373"/>
                </a:moveTo>
                <a:lnTo>
                  <a:pt x="2108200" y="0"/>
                </a:lnTo>
              </a:path>
              <a:path w="2136775" h="2095500">
                <a:moveTo>
                  <a:pt x="17525" y="6350"/>
                </a:moveTo>
                <a:lnTo>
                  <a:pt x="2136775" y="209219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092953" y="3747261"/>
            <a:ext cx="1322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2.65+0.82=3.47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854450" y="4287773"/>
            <a:ext cx="2097405" cy="0"/>
          </a:xfrm>
          <a:custGeom>
            <a:avLst/>
            <a:gdLst/>
            <a:ahLst/>
            <a:cxnLst/>
            <a:rect l="l" t="t" r="r" b="b"/>
            <a:pathLst>
              <a:path w="2097404">
                <a:moveTo>
                  <a:pt x="0" y="0"/>
                </a:moveTo>
                <a:lnTo>
                  <a:pt x="20971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116829" y="4393819"/>
            <a:ext cx="12204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0.41+2.5=2.91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31249" y="5833656"/>
            <a:ext cx="95885" cy="17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0" dirty="0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51177" y="5878824"/>
            <a:ext cx="9969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43812" y="5878824"/>
            <a:ext cx="9969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09021" y="5878824"/>
            <a:ext cx="9969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581903" y="1862404"/>
            <a:ext cx="381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3.79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MLSE:</a:t>
            </a:r>
            <a:r>
              <a:rPr spc="-90" dirty="0"/>
              <a:t> </a:t>
            </a:r>
            <a:r>
              <a:rPr dirty="0"/>
              <a:t>VITERBI</a:t>
            </a:r>
            <a:r>
              <a:rPr spc="-85" dirty="0"/>
              <a:t> </a:t>
            </a:r>
            <a:r>
              <a:rPr spc="-10" dirty="0"/>
              <a:t>ALGORITHM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671637" y="2171763"/>
            <a:ext cx="6359525" cy="2186305"/>
            <a:chOff x="1671637" y="2171763"/>
            <a:chExt cx="6359525" cy="218630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1637" y="2171763"/>
              <a:ext cx="98425" cy="1094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3288" y="4248086"/>
              <a:ext cx="98425" cy="109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9837" y="2171763"/>
              <a:ext cx="98425" cy="10896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1488" y="4237545"/>
              <a:ext cx="98425" cy="10896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12976" y="2181225"/>
              <a:ext cx="6313805" cy="2130425"/>
            </a:xfrm>
            <a:custGeom>
              <a:avLst/>
              <a:gdLst/>
              <a:ahLst/>
              <a:cxnLst/>
              <a:rect l="l" t="t" r="r" b="b"/>
              <a:pathLst>
                <a:path w="6313805" h="2130425">
                  <a:moveTo>
                    <a:pt x="4216400" y="0"/>
                  </a:moveTo>
                  <a:lnTo>
                    <a:pt x="6313424" y="0"/>
                  </a:lnTo>
                </a:path>
                <a:path w="6313805" h="2130425">
                  <a:moveTo>
                    <a:pt x="0" y="44450"/>
                  </a:moveTo>
                  <a:lnTo>
                    <a:pt x="2119249" y="213042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333370" y="2866136"/>
            <a:ext cx="8108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s2/(s2,s1)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08213" y="2127313"/>
            <a:ext cx="6365875" cy="2197100"/>
            <a:chOff x="1708213" y="2127313"/>
            <a:chExt cx="6365875" cy="2197100"/>
          </a:xfrm>
        </p:grpSpPr>
        <p:sp>
          <p:nvSpPr>
            <p:cNvPr id="15" name="object 15"/>
            <p:cNvSpPr/>
            <p:nvPr/>
          </p:nvSpPr>
          <p:spPr>
            <a:xfrm>
              <a:off x="1712976" y="2225675"/>
              <a:ext cx="2119630" cy="2085975"/>
            </a:xfrm>
            <a:custGeom>
              <a:avLst/>
              <a:gdLst/>
              <a:ahLst/>
              <a:cxnLst/>
              <a:rect l="l" t="t" r="r" b="b"/>
              <a:pathLst>
                <a:path w="2119629" h="2085975">
                  <a:moveTo>
                    <a:pt x="0" y="0"/>
                  </a:moveTo>
                  <a:lnTo>
                    <a:pt x="2119249" y="2085975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88037" y="2149538"/>
              <a:ext cx="98425" cy="10896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89688" y="4215320"/>
              <a:ext cx="98425" cy="10896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74012" y="2127313"/>
              <a:ext cx="98425" cy="10896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75663" y="4193095"/>
              <a:ext cx="98425" cy="10896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158908" y="841762"/>
            <a:ext cx="973455" cy="141224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900" dirty="0">
                <a:latin typeface="Times New Roman"/>
                <a:cs typeface="Times New Roman"/>
              </a:rPr>
              <a:t>0.3</a:t>
            </a:r>
            <a:r>
              <a:rPr sz="1900" spc="-2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0.5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1900" dirty="0">
                <a:latin typeface="Times New Roman"/>
                <a:cs typeface="Times New Roman"/>
              </a:rPr>
              <a:t>0.8</a:t>
            </a:r>
            <a:r>
              <a:rPr sz="1900" spc="-1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0.4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70"/>
              </a:spcBef>
            </a:pPr>
            <a:r>
              <a:rPr sz="1900" dirty="0">
                <a:latin typeface="Times New Roman"/>
                <a:cs typeface="Times New Roman"/>
              </a:rPr>
              <a:t>0</a:t>
            </a:r>
            <a:r>
              <a:rPr sz="1900" spc="-15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</a:t>
            </a:r>
            <a:r>
              <a:rPr sz="1900" spc="-1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0.3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32715">
              <a:lnSpc>
                <a:spcPct val="100000"/>
              </a:lnSpc>
              <a:spcBef>
                <a:spcPts val="1625"/>
              </a:spcBef>
            </a:pPr>
            <a:r>
              <a:rPr sz="1600" spc="-10" dirty="0">
                <a:latin typeface="Times New Roman"/>
                <a:cs typeface="Times New Roman"/>
              </a:rPr>
              <a:t>s1/(s1,s1)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163" y="5174996"/>
            <a:ext cx="17062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sz="2000" dirty="0">
                <a:solidFill>
                  <a:srgbClr val="000099"/>
                </a:solidFill>
                <a:latin typeface="Wingdings"/>
                <a:cs typeface="Wingdings"/>
              </a:rPr>
              <a:t>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b:</a:t>
            </a:r>
            <a:r>
              <a:rPr sz="20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(s2,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s1)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Wingdings"/>
                <a:cs typeface="Wingdings"/>
              </a:rPr>
              <a:t>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7642" y="803112"/>
            <a:ext cx="297180" cy="960119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49530" marR="30480" indent="-12065" algn="just">
              <a:lnSpc>
                <a:spcPct val="105400"/>
              </a:lnSpc>
              <a:spcBef>
                <a:spcPts val="175"/>
              </a:spcBef>
            </a:pPr>
            <a:r>
              <a:rPr sz="1950" b="1" spc="-25" dirty="0">
                <a:latin typeface="Times New Roman"/>
                <a:cs typeface="Times New Roman"/>
              </a:rPr>
              <a:t>h</a:t>
            </a:r>
            <a:r>
              <a:rPr sz="1725" spc="-37" baseline="-24154" dirty="0">
                <a:latin typeface="Times New Roman"/>
                <a:cs typeface="Times New Roman"/>
              </a:rPr>
              <a:t>0 </a:t>
            </a:r>
            <a:r>
              <a:rPr sz="1900" b="1" spc="-25" dirty="0">
                <a:latin typeface="Times New Roman"/>
                <a:cs typeface="Times New Roman"/>
              </a:rPr>
              <a:t>h</a:t>
            </a:r>
            <a:r>
              <a:rPr sz="1650" spc="-37" baseline="-22727" dirty="0">
                <a:latin typeface="Times New Roman"/>
                <a:cs typeface="Times New Roman"/>
              </a:rPr>
              <a:t>1 </a:t>
            </a:r>
            <a:r>
              <a:rPr sz="1900" b="1" spc="-50" dirty="0">
                <a:latin typeface="Times New Roman"/>
                <a:cs typeface="Times New Roman"/>
              </a:rPr>
              <a:t>y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91948" y="860834"/>
            <a:ext cx="1124585" cy="8642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6200">
              <a:lnSpc>
                <a:spcPts val="2150"/>
              </a:lnSpc>
              <a:spcBef>
                <a:spcPts val="125"/>
              </a:spcBef>
            </a:pPr>
            <a:r>
              <a:rPr sz="1900" dirty="0">
                <a:latin typeface="Times New Roman"/>
                <a:cs typeface="Times New Roman"/>
              </a:rPr>
              <a:t>0.4</a:t>
            </a:r>
            <a:r>
              <a:rPr sz="1900" spc="-15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0.6</a:t>
            </a:r>
            <a:r>
              <a:rPr sz="1900" spc="-40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55880">
              <a:lnSpc>
                <a:spcPts val="2145"/>
              </a:lnSpc>
            </a:pPr>
            <a:r>
              <a:rPr sz="1900" dirty="0">
                <a:latin typeface="Times New Roman"/>
                <a:cs typeface="Times New Roman"/>
              </a:rPr>
              <a:t>0.7</a:t>
            </a:r>
            <a:r>
              <a:rPr sz="1900" spc="-145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Symbol"/>
                <a:cs typeface="Symbol"/>
              </a:rPr>
              <a:t></a:t>
            </a:r>
            <a:r>
              <a:rPr sz="1900" spc="-16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0.2</a:t>
            </a:r>
            <a:r>
              <a:rPr sz="1900" spc="-8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ts val="2270"/>
              </a:lnSpc>
            </a:pPr>
            <a:r>
              <a:rPr sz="1900" dirty="0">
                <a:latin typeface="Symbol"/>
                <a:cs typeface="Symbol"/>
              </a:rPr>
              <a:t></a:t>
            </a:r>
            <a:r>
              <a:rPr sz="1900" spc="-1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0.4</a:t>
            </a:r>
            <a:r>
              <a:rPr sz="1900" spc="-150" dirty="0">
                <a:latin typeface="Times New Roman"/>
                <a:cs typeface="Times New Roman"/>
              </a:rPr>
              <a:t> </a:t>
            </a:r>
            <a:r>
              <a:rPr sz="1900" spc="55" dirty="0">
                <a:latin typeface="Symbol"/>
                <a:cs typeface="Symbol"/>
              </a:rPr>
              <a:t></a:t>
            </a:r>
            <a:r>
              <a:rPr sz="1900" spc="55" dirty="0">
                <a:latin typeface="Times New Roman"/>
                <a:cs typeface="Times New Roman"/>
              </a:rPr>
              <a:t>1.3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76170" y="827551"/>
            <a:ext cx="2431415" cy="12598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1750">
              <a:lnSpc>
                <a:spcPts val="2240"/>
              </a:lnSpc>
              <a:spcBef>
                <a:spcPts val="125"/>
              </a:spcBef>
            </a:pPr>
            <a:r>
              <a:rPr sz="1900" dirty="0">
                <a:latin typeface="Times New Roman"/>
                <a:cs typeface="Times New Roman"/>
              </a:rPr>
              <a:t>0.5</a:t>
            </a:r>
            <a:r>
              <a:rPr sz="1900" spc="-1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0.7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33655">
              <a:lnSpc>
                <a:spcPts val="2195"/>
              </a:lnSpc>
            </a:pPr>
            <a:r>
              <a:rPr sz="1900" dirty="0">
                <a:latin typeface="Times New Roman"/>
                <a:cs typeface="Times New Roman"/>
              </a:rPr>
              <a:t>0.6</a:t>
            </a:r>
            <a:r>
              <a:rPr sz="1900" spc="-14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0.3</a:t>
            </a:r>
            <a:r>
              <a:rPr sz="1900" spc="-10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ts val="2235"/>
              </a:lnSpc>
            </a:pPr>
            <a:r>
              <a:rPr sz="1900" dirty="0">
                <a:latin typeface="Times New Roman"/>
                <a:cs typeface="Times New Roman"/>
              </a:rPr>
              <a:t>1.7</a:t>
            </a:r>
            <a:r>
              <a:rPr sz="1900" spc="-10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0.8</a:t>
            </a:r>
            <a:r>
              <a:rPr sz="1900" spc="-7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925194">
              <a:lnSpc>
                <a:spcPct val="100000"/>
              </a:lnSpc>
              <a:spcBef>
                <a:spcPts val="1105"/>
              </a:spcBef>
            </a:pPr>
            <a:r>
              <a:rPr sz="1600" spc="-10" dirty="0">
                <a:latin typeface="Times New Roman"/>
                <a:cs typeface="Times New Roman"/>
              </a:rPr>
              <a:t>3.79+11.08=14.87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78339" y="5744025"/>
            <a:ext cx="0" cy="276225"/>
          </a:xfrm>
          <a:custGeom>
            <a:avLst/>
            <a:gdLst/>
            <a:ahLst/>
            <a:cxnLst/>
            <a:rect l="l" t="t" r="r" b="b"/>
            <a:pathLst>
              <a:path h="276225">
                <a:moveTo>
                  <a:pt x="0" y="0"/>
                </a:moveTo>
                <a:lnTo>
                  <a:pt x="0" y="275732"/>
                </a:lnTo>
              </a:path>
            </a:pathLst>
          </a:custGeom>
          <a:ln w="98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56382" y="5744025"/>
            <a:ext cx="0" cy="276225"/>
          </a:xfrm>
          <a:custGeom>
            <a:avLst/>
            <a:gdLst/>
            <a:ahLst/>
            <a:cxnLst/>
            <a:rect l="l" t="t" r="r" b="b"/>
            <a:pathLst>
              <a:path h="276225">
                <a:moveTo>
                  <a:pt x="0" y="0"/>
                </a:moveTo>
                <a:lnTo>
                  <a:pt x="0" y="275732"/>
                </a:lnTo>
              </a:path>
            </a:pathLst>
          </a:custGeom>
          <a:ln w="98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20417" y="5744025"/>
            <a:ext cx="0" cy="276225"/>
          </a:xfrm>
          <a:custGeom>
            <a:avLst/>
            <a:gdLst/>
            <a:ahLst/>
            <a:cxnLst/>
            <a:rect l="l" t="t" r="r" b="b"/>
            <a:pathLst>
              <a:path h="276225">
                <a:moveTo>
                  <a:pt x="0" y="0"/>
                </a:moveTo>
                <a:lnTo>
                  <a:pt x="0" y="275732"/>
                </a:lnTo>
              </a:path>
            </a:pathLst>
          </a:custGeom>
          <a:ln w="98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91273" y="5744025"/>
            <a:ext cx="0" cy="276225"/>
          </a:xfrm>
          <a:custGeom>
            <a:avLst/>
            <a:gdLst/>
            <a:ahLst/>
            <a:cxnLst/>
            <a:rect l="l" t="t" r="r" b="b"/>
            <a:pathLst>
              <a:path h="276225">
                <a:moveTo>
                  <a:pt x="0" y="0"/>
                </a:moveTo>
                <a:lnTo>
                  <a:pt x="0" y="275732"/>
                </a:lnTo>
              </a:path>
            </a:pathLst>
          </a:custGeom>
          <a:ln w="98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900567" y="5164084"/>
            <a:ext cx="409575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900" i="1" spc="-45" dirty="0">
                <a:latin typeface="Times New Roman"/>
                <a:cs typeface="Times New Roman"/>
              </a:rPr>
              <a:t>r</a:t>
            </a:r>
            <a:r>
              <a:rPr sz="1650" spc="-67" baseline="-22727" dirty="0">
                <a:latin typeface="Times New Roman"/>
                <a:cs typeface="Times New Roman"/>
              </a:rPr>
              <a:t>1</a:t>
            </a:r>
            <a:r>
              <a:rPr sz="1650" spc="135" baseline="-22727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Symbol"/>
                <a:cs typeface="Symbol"/>
              </a:rPr>
              <a:t>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29076" y="1940432"/>
            <a:ext cx="381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2.65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94528" y="5141722"/>
            <a:ext cx="5867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000099"/>
                </a:solidFill>
                <a:latin typeface="Times New Roman"/>
                <a:cs typeface="Times New Roman"/>
              </a:rPr>
              <a:t>b</a:t>
            </a:r>
            <a:r>
              <a:rPr sz="2000" spc="-20" dirty="0">
                <a:solidFill>
                  <a:srgbClr val="000099"/>
                </a:solidFill>
                <a:latin typeface="Wingdings"/>
                <a:cs typeface="Wingdings"/>
              </a:rPr>
              <a:t></a:t>
            </a:r>
            <a:r>
              <a:rPr sz="2000" spc="-20" dirty="0">
                <a:solidFill>
                  <a:srgbClr val="000099"/>
                </a:solidFill>
                <a:latin typeface="Times New Roman"/>
                <a:cs typeface="Times New Roman"/>
              </a:rPr>
              <a:t>a: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863479" y="5121342"/>
            <a:ext cx="240601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50" i="1" spc="-55" dirty="0">
                <a:latin typeface="Times New Roman"/>
                <a:cs typeface="Times New Roman"/>
              </a:rPr>
              <a:t>r</a:t>
            </a:r>
            <a:r>
              <a:rPr sz="1725" spc="-82" baseline="-24154" dirty="0">
                <a:latin typeface="Times New Roman"/>
                <a:cs typeface="Times New Roman"/>
              </a:rPr>
              <a:t>1</a:t>
            </a:r>
            <a:r>
              <a:rPr sz="1725" spc="284" baseline="-24154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</a:t>
            </a:r>
            <a:r>
              <a:rPr sz="1950" spc="-11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</a:t>
            </a:r>
            <a:r>
              <a:rPr sz="1950" i="1" dirty="0">
                <a:latin typeface="Times New Roman"/>
                <a:cs typeface="Times New Roman"/>
              </a:rPr>
              <a:t>h</a:t>
            </a:r>
            <a:r>
              <a:rPr sz="1725" baseline="-24154" dirty="0">
                <a:latin typeface="Times New Roman"/>
                <a:cs typeface="Times New Roman"/>
              </a:rPr>
              <a:t>0</a:t>
            </a:r>
            <a:r>
              <a:rPr sz="1725" spc="277" baseline="-24154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</a:t>
            </a:r>
            <a:r>
              <a:rPr sz="1950" spc="-190" dirty="0">
                <a:latin typeface="Times New Roman"/>
                <a:cs typeface="Times New Roman"/>
              </a:rPr>
              <a:t> </a:t>
            </a:r>
            <a:r>
              <a:rPr sz="1950" i="1" spc="-10" dirty="0">
                <a:latin typeface="Times New Roman"/>
                <a:cs typeface="Times New Roman"/>
              </a:rPr>
              <a:t>h</a:t>
            </a:r>
            <a:r>
              <a:rPr sz="1725" spc="-15" baseline="-24154" dirty="0">
                <a:latin typeface="Times New Roman"/>
                <a:cs typeface="Times New Roman"/>
              </a:rPr>
              <a:t>1</a:t>
            </a:r>
            <a:r>
              <a:rPr sz="1725" spc="337" baseline="-24154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</a:t>
            </a:r>
            <a:r>
              <a:rPr sz="1950" spc="-12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0.1</a:t>
            </a:r>
            <a:r>
              <a:rPr sz="1950" dirty="0">
                <a:latin typeface="Symbol"/>
                <a:cs typeface="Symbol"/>
              </a:rPr>
              <a:t></a:t>
            </a:r>
            <a:r>
              <a:rPr sz="1950" spc="-2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0.4</a:t>
            </a:r>
            <a:r>
              <a:rPr sz="1950" spc="-145" dirty="0">
                <a:latin typeface="Times New Roman"/>
                <a:cs typeface="Times New Roman"/>
              </a:rPr>
              <a:t> </a:t>
            </a:r>
            <a:r>
              <a:rPr sz="1950" i="1" spc="-50" dirty="0">
                <a:latin typeface="Times New Roman"/>
                <a:cs typeface="Times New Roman"/>
              </a:rPr>
              <a:t>j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96490" y="5711726"/>
            <a:ext cx="0" cy="279400"/>
          </a:xfrm>
          <a:custGeom>
            <a:avLst/>
            <a:gdLst/>
            <a:ahLst/>
            <a:cxnLst/>
            <a:rect l="l" t="t" r="r" b="b"/>
            <a:pathLst>
              <a:path h="279400">
                <a:moveTo>
                  <a:pt x="0" y="0"/>
                </a:moveTo>
                <a:lnTo>
                  <a:pt x="0" y="278831"/>
                </a:lnTo>
              </a:path>
            </a:pathLst>
          </a:custGeom>
          <a:ln w="99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87860" y="5711726"/>
            <a:ext cx="0" cy="279400"/>
          </a:xfrm>
          <a:custGeom>
            <a:avLst/>
            <a:gdLst/>
            <a:ahLst/>
            <a:cxnLst/>
            <a:rect l="l" t="t" r="r" b="b"/>
            <a:pathLst>
              <a:path h="279400">
                <a:moveTo>
                  <a:pt x="0" y="0"/>
                </a:moveTo>
                <a:lnTo>
                  <a:pt x="0" y="278831"/>
                </a:lnTo>
              </a:path>
            </a:pathLst>
          </a:custGeom>
          <a:ln w="99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27575" y="4962525"/>
            <a:ext cx="0" cy="1471930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61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549522" y="3825062"/>
            <a:ext cx="381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0.41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367704" y="5175317"/>
            <a:ext cx="215836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Symbol"/>
                <a:cs typeface="Symbol"/>
              </a:rPr>
              <a:t></a:t>
            </a:r>
            <a:r>
              <a:rPr sz="1950" spc="-200" dirty="0">
                <a:latin typeface="Times New Roman"/>
                <a:cs typeface="Times New Roman"/>
              </a:rPr>
              <a:t> </a:t>
            </a:r>
            <a:r>
              <a:rPr sz="1950" i="1" dirty="0">
                <a:latin typeface="Times New Roman"/>
                <a:cs typeface="Times New Roman"/>
              </a:rPr>
              <a:t>h</a:t>
            </a:r>
            <a:r>
              <a:rPr sz="1725" baseline="-24154" dirty="0">
                <a:latin typeface="Times New Roman"/>
                <a:cs typeface="Times New Roman"/>
              </a:rPr>
              <a:t>0</a:t>
            </a:r>
            <a:r>
              <a:rPr sz="1725" spc="345" baseline="-24154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</a:t>
            </a:r>
            <a:r>
              <a:rPr sz="1950" spc="-195" dirty="0">
                <a:latin typeface="Times New Roman"/>
                <a:cs typeface="Times New Roman"/>
              </a:rPr>
              <a:t> </a:t>
            </a:r>
            <a:r>
              <a:rPr sz="1950" i="1" spc="-10" dirty="0">
                <a:latin typeface="Times New Roman"/>
                <a:cs typeface="Times New Roman"/>
              </a:rPr>
              <a:t>h</a:t>
            </a:r>
            <a:r>
              <a:rPr sz="1725" spc="-15" baseline="-24154" dirty="0">
                <a:latin typeface="Times New Roman"/>
                <a:cs typeface="Times New Roman"/>
              </a:rPr>
              <a:t>1</a:t>
            </a:r>
            <a:r>
              <a:rPr sz="1725" spc="390" baseline="-24154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</a:t>
            </a:r>
            <a:r>
              <a:rPr sz="1950" spc="-7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</a:t>
            </a:r>
            <a:r>
              <a:rPr sz="1950" dirty="0">
                <a:latin typeface="Times New Roman"/>
                <a:cs typeface="Times New Roman"/>
              </a:rPr>
              <a:t>1.1</a:t>
            </a:r>
            <a:r>
              <a:rPr sz="1950" dirty="0">
                <a:latin typeface="Symbol"/>
                <a:cs typeface="Symbol"/>
              </a:rPr>
              <a:t></a:t>
            </a:r>
            <a:r>
              <a:rPr sz="1950" dirty="0">
                <a:latin typeface="Times New Roman"/>
                <a:cs typeface="Times New Roman"/>
              </a:rPr>
              <a:t>1.0</a:t>
            </a:r>
            <a:r>
              <a:rPr sz="1950" spc="-125" dirty="0">
                <a:latin typeface="Times New Roman"/>
                <a:cs typeface="Times New Roman"/>
              </a:rPr>
              <a:t> </a:t>
            </a:r>
            <a:r>
              <a:rPr sz="1950" i="1" spc="-50" dirty="0">
                <a:latin typeface="Times New Roman"/>
                <a:cs typeface="Times New Roman"/>
              </a:rPr>
              <a:t>j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725676" y="2186051"/>
            <a:ext cx="6304280" cy="2117725"/>
          </a:xfrm>
          <a:custGeom>
            <a:avLst/>
            <a:gdLst/>
            <a:ahLst/>
            <a:cxnLst/>
            <a:rect l="l" t="t" r="r" b="b"/>
            <a:pathLst>
              <a:path w="6304280" h="2117725">
                <a:moveTo>
                  <a:pt x="2087499" y="2117598"/>
                </a:moveTo>
                <a:lnTo>
                  <a:pt x="4195699" y="22225"/>
                </a:lnTo>
              </a:path>
              <a:path w="6304280" h="2117725">
                <a:moveTo>
                  <a:pt x="2128774" y="2101723"/>
                </a:moveTo>
                <a:lnTo>
                  <a:pt x="4225925" y="2101723"/>
                </a:lnTo>
              </a:path>
              <a:path w="6304280" h="2117725">
                <a:moveTo>
                  <a:pt x="0" y="28575"/>
                </a:moveTo>
                <a:lnTo>
                  <a:pt x="2097024" y="28575"/>
                </a:lnTo>
              </a:path>
              <a:path w="6304280" h="2117725">
                <a:moveTo>
                  <a:pt x="4195699" y="2095373"/>
                </a:moveTo>
                <a:lnTo>
                  <a:pt x="6303899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673978" y="4393819"/>
            <a:ext cx="381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2.91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445508" y="5634553"/>
            <a:ext cx="3136265" cy="3390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  <a:tabLst>
                <a:tab pos="257810" algn="l"/>
              </a:tabLst>
            </a:pPr>
            <a:r>
              <a:rPr sz="1800" i="1" spc="-50" dirty="0">
                <a:latin typeface="Times New Roman"/>
                <a:cs typeface="Times New Roman"/>
              </a:rPr>
              <a:t>J</a:t>
            </a:r>
            <a:r>
              <a:rPr sz="1800" i="1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Symbol"/>
                <a:cs typeface="Symbol"/>
              </a:rPr>
              <a:t>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1.7</a:t>
            </a:r>
            <a:r>
              <a:rPr sz="1800" spc="-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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0.8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j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</a:t>
            </a:r>
            <a:r>
              <a:rPr sz="1800" spc="-155" dirty="0">
                <a:latin typeface="Times New Roman"/>
                <a:cs typeface="Times New Roman"/>
              </a:rPr>
              <a:t> </a:t>
            </a:r>
            <a:r>
              <a:rPr sz="1800" spc="50" dirty="0">
                <a:latin typeface="Times New Roman"/>
                <a:cs typeface="Times New Roman"/>
              </a:rPr>
              <a:t>(0.1</a:t>
            </a:r>
            <a:r>
              <a:rPr sz="1800" spc="50" dirty="0">
                <a:latin typeface="Symbol"/>
                <a:cs typeface="Symbol"/>
              </a:rPr>
              <a:t></a:t>
            </a:r>
            <a:r>
              <a:rPr sz="1800" spc="-1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0.4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i="1" spc="60" dirty="0">
                <a:latin typeface="Times New Roman"/>
                <a:cs typeface="Times New Roman"/>
              </a:rPr>
              <a:t>j</a:t>
            </a:r>
            <a:r>
              <a:rPr sz="1800" spc="60" dirty="0">
                <a:latin typeface="Times New Roman"/>
                <a:cs typeface="Times New Roman"/>
              </a:rPr>
              <a:t>)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575" baseline="58201" dirty="0">
                <a:latin typeface="Times New Roman"/>
                <a:cs typeface="Times New Roman"/>
              </a:rPr>
              <a:t>2</a:t>
            </a:r>
            <a:r>
              <a:rPr sz="1575" spc="607" baseline="58201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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3392" y="5667569"/>
            <a:ext cx="4524375" cy="33591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  <a:tabLst>
                <a:tab pos="254635" algn="l"/>
                <a:tab pos="1196340" algn="l"/>
              </a:tabLst>
            </a:pPr>
            <a:r>
              <a:rPr sz="1800" i="1" spc="-50" dirty="0">
                <a:latin typeface="Times New Roman"/>
                <a:cs typeface="Times New Roman"/>
              </a:rPr>
              <a:t>J</a:t>
            </a:r>
            <a:r>
              <a:rPr sz="1800" i="1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Symbol"/>
                <a:cs typeface="Symbol"/>
              </a:rPr>
              <a:t></a:t>
            </a:r>
            <a:r>
              <a:rPr sz="1800" spc="42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y</a:t>
            </a:r>
            <a:r>
              <a:rPr sz="1800" i="1" spc="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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r</a:t>
            </a:r>
            <a:r>
              <a:rPr sz="1800" i="1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Symbol"/>
                <a:cs typeface="Symbol"/>
              </a:rPr>
              <a:t>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1.7</a:t>
            </a:r>
            <a:r>
              <a:rPr sz="1800" spc="-1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</a:t>
            </a:r>
            <a:r>
              <a:rPr sz="1800" spc="-1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0.8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j</a:t>
            </a:r>
            <a:r>
              <a:rPr sz="1800" i="1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</a:t>
            </a:r>
            <a:r>
              <a:rPr sz="1800" spc="-175" dirty="0">
                <a:latin typeface="Times New Roman"/>
                <a:cs typeface="Times New Roman"/>
              </a:rPr>
              <a:t> </a:t>
            </a:r>
            <a:r>
              <a:rPr sz="1800" spc="45" dirty="0">
                <a:latin typeface="Times New Roman"/>
                <a:cs typeface="Times New Roman"/>
              </a:rPr>
              <a:t>(</a:t>
            </a:r>
            <a:r>
              <a:rPr sz="1800" spc="45" dirty="0">
                <a:latin typeface="Symbol"/>
                <a:cs typeface="Symbol"/>
              </a:rPr>
              <a:t></a:t>
            </a:r>
            <a:r>
              <a:rPr sz="1800" spc="45" dirty="0">
                <a:latin typeface="Times New Roman"/>
                <a:cs typeface="Times New Roman"/>
              </a:rPr>
              <a:t>1.1</a:t>
            </a:r>
            <a:r>
              <a:rPr sz="1800" spc="45" dirty="0">
                <a:latin typeface="Symbol"/>
                <a:cs typeface="Symbol"/>
              </a:rPr>
              <a:t></a:t>
            </a:r>
            <a:r>
              <a:rPr sz="1800" spc="45" dirty="0">
                <a:latin typeface="Times New Roman"/>
                <a:cs typeface="Times New Roman"/>
              </a:rPr>
              <a:t>1.0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i="1" spc="55" dirty="0">
                <a:latin typeface="Times New Roman"/>
                <a:cs typeface="Times New Roman"/>
              </a:rPr>
              <a:t>j</a:t>
            </a:r>
            <a:r>
              <a:rPr sz="1800" spc="55" dirty="0">
                <a:latin typeface="Times New Roman"/>
                <a:cs typeface="Times New Roman"/>
              </a:rPr>
              <a:t>)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575" baseline="58201" dirty="0">
                <a:latin typeface="Times New Roman"/>
                <a:cs typeface="Times New Roman"/>
              </a:rPr>
              <a:t>2</a:t>
            </a:r>
            <a:r>
              <a:rPr sz="1575" spc="569" baseline="58201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</a:t>
            </a:r>
            <a:r>
              <a:rPr sz="1800" spc="-229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11.08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73310" y="5667569"/>
            <a:ext cx="95250" cy="174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55"/>
              </a:lnSpc>
            </a:pPr>
            <a:r>
              <a:rPr sz="1050" spc="-50" dirty="0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555083" y="5833656"/>
            <a:ext cx="95885" cy="17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0" dirty="0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41570" y="5864459"/>
            <a:ext cx="95250" cy="174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55"/>
              </a:lnSpc>
            </a:pPr>
            <a:r>
              <a:rPr sz="1050" spc="-50" dirty="0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04846" y="5864459"/>
            <a:ext cx="438150" cy="174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55"/>
              </a:lnSpc>
              <a:tabLst>
                <a:tab pos="355600" algn="l"/>
              </a:tabLst>
            </a:pPr>
            <a:r>
              <a:rPr sz="1050" spc="-50" dirty="0">
                <a:latin typeface="Times New Roman"/>
                <a:cs typeface="Times New Roman"/>
              </a:rPr>
              <a:t>1</a:t>
            </a:r>
            <a:r>
              <a:rPr sz="1050" dirty="0">
                <a:latin typeface="Times New Roman"/>
                <a:cs typeface="Times New Roman"/>
              </a:rPr>
              <a:t>	</a:t>
            </a:r>
            <a:r>
              <a:rPr sz="1050" spc="-50" dirty="0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581903" y="1862404"/>
            <a:ext cx="381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3.79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311008" y="2397632"/>
            <a:ext cx="1068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2.91+4=6.91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MLSE:</a:t>
            </a:r>
            <a:r>
              <a:rPr spc="-90" dirty="0"/>
              <a:t> </a:t>
            </a:r>
            <a:r>
              <a:rPr dirty="0"/>
              <a:t>VITERBI</a:t>
            </a:r>
            <a:r>
              <a:rPr spc="-85" dirty="0"/>
              <a:t> </a:t>
            </a:r>
            <a:r>
              <a:rPr spc="-10" dirty="0"/>
              <a:t>ALGORITHM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671637" y="2171763"/>
            <a:ext cx="2208530" cy="2186305"/>
            <a:chOff x="1671637" y="2171763"/>
            <a:chExt cx="2208530" cy="218630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1637" y="2171763"/>
              <a:ext cx="98425" cy="1094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3288" y="4248086"/>
              <a:ext cx="98425" cy="109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9837" y="2171763"/>
              <a:ext cx="98425" cy="10896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1488" y="4237545"/>
              <a:ext cx="98425" cy="10896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12976" y="2225675"/>
              <a:ext cx="2119630" cy="2085975"/>
            </a:xfrm>
            <a:custGeom>
              <a:avLst/>
              <a:gdLst/>
              <a:ahLst/>
              <a:cxnLst/>
              <a:rect l="l" t="t" r="r" b="b"/>
              <a:pathLst>
                <a:path w="2119629" h="2085975">
                  <a:moveTo>
                    <a:pt x="0" y="0"/>
                  </a:moveTo>
                  <a:lnTo>
                    <a:pt x="2119249" y="2085975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333370" y="2866136"/>
            <a:ext cx="8108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s2/(s2,s1)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08213" y="2127313"/>
            <a:ext cx="6365875" cy="2197100"/>
            <a:chOff x="1708213" y="2127313"/>
            <a:chExt cx="6365875" cy="2197100"/>
          </a:xfrm>
        </p:grpSpPr>
        <p:sp>
          <p:nvSpPr>
            <p:cNvPr id="15" name="object 15"/>
            <p:cNvSpPr/>
            <p:nvPr/>
          </p:nvSpPr>
          <p:spPr>
            <a:xfrm>
              <a:off x="1712976" y="2225675"/>
              <a:ext cx="2119630" cy="2085975"/>
            </a:xfrm>
            <a:custGeom>
              <a:avLst/>
              <a:gdLst/>
              <a:ahLst/>
              <a:cxnLst/>
              <a:rect l="l" t="t" r="r" b="b"/>
              <a:pathLst>
                <a:path w="2119629" h="2085975">
                  <a:moveTo>
                    <a:pt x="0" y="0"/>
                  </a:moveTo>
                  <a:lnTo>
                    <a:pt x="2119249" y="2085975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88037" y="2149538"/>
              <a:ext cx="98425" cy="10896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89688" y="4215320"/>
              <a:ext cx="98425" cy="10896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74012" y="2127313"/>
              <a:ext cx="98425" cy="10896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75663" y="4193095"/>
              <a:ext cx="98425" cy="10896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158908" y="841762"/>
            <a:ext cx="973455" cy="141224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900" dirty="0">
                <a:latin typeface="Times New Roman"/>
                <a:cs typeface="Times New Roman"/>
              </a:rPr>
              <a:t>0.3</a:t>
            </a:r>
            <a:r>
              <a:rPr sz="1900" spc="-2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0.5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1900" dirty="0">
                <a:latin typeface="Times New Roman"/>
                <a:cs typeface="Times New Roman"/>
              </a:rPr>
              <a:t>0.8</a:t>
            </a:r>
            <a:r>
              <a:rPr sz="1900" spc="-1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0.4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70"/>
              </a:spcBef>
            </a:pPr>
            <a:r>
              <a:rPr sz="1900" dirty="0">
                <a:latin typeface="Times New Roman"/>
                <a:cs typeface="Times New Roman"/>
              </a:rPr>
              <a:t>0</a:t>
            </a:r>
            <a:r>
              <a:rPr sz="1900" spc="-15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</a:t>
            </a:r>
            <a:r>
              <a:rPr sz="1900" spc="-1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0.3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32715">
              <a:lnSpc>
                <a:spcPct val="100000"/>
              </a:lnSpc>
              <a:spcBef>
                <a:spcPts val="1625"/>
              </a:spcBef>
            </a:pPr>
            <a:r>
              <a:rPr sz="1600" spc="-10" dirty="0">
                <a:latin typeface="Times New Roman"/>
                <a:cs typeface="Times New Roman"/>
              </a:rPr>
              <a:t>s1/(s1,s1)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163" y="5174996"/>
            <a:ext cx="17062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sz="2000" dirty="0">
                <a:solidFill>
                  <a:srgbClr val="000099"/>
                </a:solidFill>
                <a:latin typeface="Wingdings"/>
                <a:cs typeface="Wingdings"/>
              </a:rPr>
              <a:t>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b:</a:t>
            </a:r>
            <a:r>
              <a:rPr sz="20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(s2,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s1)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Wingdings"/>
                <a:cs typeface="Wingdings"/>
              </a:rPr>
              <a:t>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7642" y="803112"/>
            <a:ext cx="297180" cy="960119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49530" marR="30480" indent="-12065" algn="just">
              <a:lnSpc>
                <a:spcPct val="105400"/>
              </a:lnSpc>
              <a:spcBef>
                <a:spcPts val="175"/>
              </a:spcBef>
            </a:pPr>
            <a:r>
              <a:rPr sz="1950" b="1" spc="-25" dirty="0">
                <a:latin typeface="Times New Roman"/>
                <a:cs typeface="Times New Roman"/>
              </a:rPr>
              <a:t>h</a:t>
            </a:r>
            <a:r>
              <a:rPr sz="1725" spc="-37" baseline="-24154" dirty="0">
                <a:latin typeface="Times New Roman"/>
                <a:cs typeface="Times New Roman"/>
              </a:rPr>
              <a:t>0 </a:t>
            </a:r>
            <a:r>
              <a:rPr sz="1900" b="1" spc="-25" dirty="0">
                <a:latin typeface="Times New Roman"/>
                <a:cs typeface="Times New Roman"/>
              </a:rPr>
              <a:t>h</a:t>
            </a:r>
            <a:r>
              <a:rPr sz="1650" spc="-37" baseline="-22727" dirty="0">
                <a:latin typeface="Times New Roman"/>
                <a:cs typeface="Times New Roman"/>
              </a:rPr>
              <a:t>1 </a:t>
            </a:r>
            <a:r>
              <a:rPr sz="1900" b="1" spc="-50" dirty="0">
                <a:latin typeface="Times New Roman"/>
                <a:cs typeface="Times New Roman"/>
              </a:rPr>
              <a:t>y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91948" y="860834"/>
            <a:ext cx="1124585" cy="8642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6200">
              <a:lnSpc>
                <a:spcPts val="2150"/>
              </a:lnSpc>
              <a:spcBef>
                <a:spcPts val="125"/>
              </a:spcBef>
            </a:pPr>
            <a:r>
              <a:rPr sz="1900" dirty="0">
                <a:latin typeface="Times New Roman"/>
                <a:cs typeface="Times New Roman"/>
              </a:rPr>
              <a:t>0.4</a:t>
            </a:r>
            <a:r>
              <a:rPr sz="1900" spc="-15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0.6</a:t>
            </a:r>
            <a:r>
              <a:rPr sz="1900" spc="-40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55880">
              <a:lnSpc>
                <a:spcPts val="2145"/>
              </a:lnSpc>
            </a:pPr>
            <a:r>
              <a:rPr sz="1900" dirty="0">
                <a:latin typeface="Times New Roman"/>
                <a:cs typeface="Times New Roman"/>
              </a:rPr>
              <a:t>0.7</a:t>
            </a:r>
            <a:r>
              <a:rPr sz="1900" spc="-145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Symbol"/>
                <a:cs typeface="Symbol"/>
              </a:rPr>
              <a:t></a:t>
            </a:r>
            <a:r>
              <a:rPr sz="1900" spc="-16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0.2</a:t>
            </a:r>
            <a:r>
              <a:rPr sz="1900" spc="-8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ts val="2270"/>
              </a:lnSpc>
            </a:pPr>
            <a:r>
              <a:rPr sz="1900" dirty="0">
                <a:latin typeface="Symbol"/>
                <a:cs typeface="Symbol"/>
              </a:rPr>
              <a:t></a:t>
            </a:r>
            <a:r>
              <a:rPr sz="1900" spc="-1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0.4</a:t>
            </a:r>
            <a:r>
              <a:rPr sz="1900" spc="-150" dirty="0">
                <a:latin typeface="Times New Roman"/>
                <a:cs typeface="Times New Roman"/>
              </a:rPr>
              <a:t> </a:t>
            </a:r>
            <a:r>
              <a:rPr sz="1900" spc="55" dirty="0">
                <a:latin typeface="Symbol"/>
                <a:cs typeface="Symbol"/>
              </a:rPr>
              <a:t></a:t>
            </a:r>
            <a:r>
              <a:rPr sz="1900" spc="55" dirty="0">
                <a:latin typeface="Times New Roman"/>
                <a:cs typeface="Times New Roman"/>
              </a:rPr>
              <a:t>1.3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76170" y="827551"/>
            <a:ext cx="997585" cy="8763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1750">
              <a:lnSpc>
                <a:spcPts val="2240"/>
              </a:lnSpc>
              <a:spcBef>
                <a:spcPts val="125"/>
              </a:spcBef>
            </a:pPr>
            <a:r>
              <a:rPr sz="1900" dirty="0">
                <a:latin typeface="Times New Roman"/>
                <a:cs typeface="Times New Roman"/>
              </a:rPr>
              <a:t>0.5</a:t>
            </a:r>
            <a:r>
              <a:rPr sz="1900" spc="-1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0.7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33655">
              <a:lnSpc>
                <a:spcPts val="2195"/>
              </a:lnSpc>
            </a:pPr>
            <a:r>
              <a:rPr sz="1900" dirty="0">
                <a:latin typeface="Times New Roman"/>
                <a:cs typeface="Times New Roman"/>
              </a:rPr>
              <a:t>0.6</a:t>
            </a:r>
            <a:r>
              <a:rPr sz="1900" spc="-14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0.3</a:t>
            </a:r>
            <a:r>
              <a:rPr sz="1900" spc="-10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ts val="2235"/>
              </a:lnSpc>
            </a:pPr>
            <a:r>
              <a:rPr sz="1900" dirty="0">
                <a:latin typeface="Times New Roman"/>
                <a:cs typeface="Times New Roman"/>
              </a:rPr>
              <a:t>1.7</a:t>
            </a:r>
            <a:r>
              <a:rPr sz="1900" spc="-10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0.8</a:t>
            </a:r>
            <a:r>
              <a:rPr sz="1900" spc="-7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3797" y="5744025"/>
            <a:ext cx="0" cy="276225"/>
          </a:xfrm>
          <a:custGeom>
            <a:avLst/>
            <a:gdLst/>
            <a:ahLst/>
            <a:cxnLst/>
            <a:rect l="l" t="t" r="r" b="b"/>
            <a:pathLst>
              <a:path h="276225">
                <a:moveTo>
                  <a:pt x="0" y="0"/>
                </a:moveTo>
                <a:lnTo>
                  <a:pt x="0" y="275732"/>
                </a:lnTo>
              </a:path>
            </a:pathLst>
          </a:custGeom>
          <a:ln w="9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0369" y="5744025"/>
            <a:ext cx="0" cy="276225"/>
          </a:xfrm>
          <a:custGeom>
            <a:avLst/>
            <a:gdLst/>
            <a:ahLst/>
            <a:cxnLst/>
            <a:rect l="l" t="t" r="r" b="b"/>
            <a:pathLst>
              <a:path h="276225">
                <a:moveTo>
                  <a:pt x="0" y="0"/>
                </a:moveTo>
                <a:lnTo>
                  <a:pt x="0" y="275732"/>
                </a:lnTo>
              </a:path>
            </a:pathLst>
          </a:custGeom>
          <a:ln w="9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3147" y="5744025"/>
            <a:ext cx="0" cy="276225"/>
          </a:xfrm>
          <a:custGeom>
            <a:avLst/>
            <a:gdLst/>
            <a:ahLst/>
            <a:cxnLst/>
            <a:rect l="l" t="t" r="r" b="b"/>
            <a:pathLst>
              <a:path h="276225">
                <a:moveTo>
                  <a:pt x="0" y="0"/>
                </a:moveTo>
                <a:lnTo>
                  <a:pt x="0" y="275732"/>
                </a:lnTo>
              </a:path>
            </a:pathLst>
          </a:custGeom>
          <a:ln w="9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03440" y="5744025"/>
            <a:ext cx="0" cy="276225"/>
          </a:xfrm>
          <a:custGeom>
            <a:avLst/>
            <a:gdLst/>
            <a:ahLst/>
            <a:cxnLst/>
            <a:rect l="l" t="t" r="r" b="b"/>
            <a:pathLst>
              <a:path h="276225">
                <a:moveTo>
                  <a:pt x="0" y="0"/>
                </a:moveTo>
                <a:lnTo>
                  <a:pt x="0" y="275732"/>
                </a:lnTo>
              </a:path>
            </a:pathLst>
          </a:custGeom>
          <a:ln w="9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900567" y="5164084"/>
            <a:ext cx="409575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900" i="1" spc="-45" dirty="0">
                <a:latin typeface="Times New Roman"/>
                <a:cs typeface="Times New Roman"/>
              </a:rPr>
              <a:t>r</a:t>
            </a:r>
            <a:r>
              <a:rPr sz="1650" spc="-67" baseline="-22727" dirty="0">
                <a:latin typeface="Times New Roman"/>
                <a:cs typeface="Times New Roman"/>
              </a:rPr>
              <a:t>1</a:t>
            </a:r>
            <a:r>
              <a:rPr sz="1650" spc="135" baseline="-22727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Symbol"/>
                <a:cs typeface="Symbol"/>
              </a:rPr>
              <a:t>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29076" y="1940432"/>
            <a:ext cx="381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2.65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94528" y="5141722"/>
            <a:ext cx="5867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000099"/>
                </a:solidFill>
                <a:latin typeface="Times New Roman"/>
                <a:cs typeface="Times New Roman"/>
              </a:rPr>
              <a:t>b</a:t>
            </a:r>
            <a:r>
              <a:rPr sz="2000" spc="-20" dirty="0">
                <a:solidFill>
                  <a:srgbClr val="000099"/>
                </a:solidFill>
                <a:latin typeface="Wingdings"/>
                <a:cs typeface="Wingdings"/>
              </a:rPr>
              <a:t></a:t>
            </a:r>
            <a:r>
              <a:rPr sz="2000" spc="-20" dirty="0">
                <a:solidFill>
                  <a:srgbClr val="000099"/>
                </a:solidFill>
                <a:latin typeface="Times New Roman"/>
                <a:cs typeface="Times New Roman"/>
              </a:rPr>
              <a:t>a: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058597" y="5121342"/>
            <a:ext cx="2018664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50" i="1" spc="-50" dirty="0">
                <a:latin typeface="Times New Roman"/>
                <a:cs typeface="Times New Roman"/>
              </a:rPr>
              <a:t>r</a:t>
            </a:r>
            <a:r>
              <a:rPr sz="1725" spc="-75" baseline="-24154" dirty="0">
                <a:latin typeface="Times New Roman"/>
                <a:cs typeface="Times New Roman"/>
              </a:rPr>
              <a:t>1</a:t>
            </a:r>
            <a:r>
              <a:rPr sz="1725" spc="150" baseline="-24154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</a:t>
            </a:r>
            <a:r>
              <a:rPr sz="1950" spc="-125" dirty="0">
                <a:latin typeface="Times New Roman"/>
                <a:cs typeface="Times New Roman"/>
              </a:rPr>
              <a:t> </a:t>
            </a:r>
            <a:r>
              <a:rPr sz="1950" i="1" dirty="0">
                <a:latin typeface="Times New Roman"/>
                <a:cs typeface="Times New Roman"/>
              </a:rPr>
              <a:t>h</a:t>
            </a:r>
            <a:r>
              <a:rPr sz="1725" baseline="-24154" dirty="0">
                <a:latin typeface="Times New Roman"/>
                <a:cs typeface="Times New Roman"/>
              </a:rPr>
              <a:t>0</a:t>
            </a:r>
            <a:r>
              <a:rPr sz="1725" spc="225" baseline="-24154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</a:t>
            </a:r>
            <a:r>
              <a:rPr sz="1950" spc="-185" dirty="0">
                <a:latin typeface="Times New Roman"/>
                <a:cs typeface="Times New Roman"/>
              </a:rPr>
              <a:t> </a:t>
            </a:r>
            <a:r>
              <a:rPr sz="1950" i="1" spc="-10" dirty="0">
                <a:latin typeface="Times New Roman"/>
                <a:cs typeface="Times New Roman"/>
              </a:rPr>
              <a:t>h</a:t>
            </a:r>
            <a:r>
              <a:rPr sz="1725" spc="-15" baseline="-24154" dirty="0">
                <a:latin typeface="Times New Roman"/>
                <a:cs typeface="Times New Roman"/>
              </a:rPr>
              <a:t>1</a:t>
            </a:r>
            <a:r>
              <a:rPr sz="1725" spc="270" baseline="-24154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</a:t>
            </a:r>
            <a:r>
              <a:rPr sz="1950" spc="-305" dirty="0">
                <a:latin typeface="Times New Roman"/>
                <a:cs typeface="Times New Roman"/>
              </a:rPr>
              <a:t> </a:t>
            </a:r>
            <a:r>
              <a:rPr sz="1950" spc="55" dirty="0">
                <a:latin typeface="Times New Roman"/>
                <a:cs typeface="Times New Roman"/>
              </a:rPr>
              <a:t>1.1</a:t>
            </a:r>
            <a:r>
              <a:rPr sz="1950" spc="55" dirty="0">
                <a:latin typeface="Symbol"/>
                <a:cs typeface="Symbol"/>
              </a:rPr>
              <a:t></a:t>
            </a:r>
            <a:r>
              <a:rPr sz="1950" spc="55" dirty="0">
                <a:latin typeface="Times New Roman"/>
                <a:cs typeface="Times New Roman"/>
              </a:rPr>
              <a:t>1</a:t>
            </a:r>
            <a:r>
              <a:rPr sz="1950" spc="-295" dirty="0">
                <a:latin typeface="Times New Roman"/>
                <a:cs typeface="Times New Roman"/>
              </a:rPr>
              <a:t> </a:t>
            </a:r>
            <a:r>
              <a:rPr sz="1950" i="1" spc="-50" dirty="0">
                <a:latin typeface="Times New Roman"/>
                <a:cs typeface="Times New Roman"/>
              </a:rPr>
              <a:t>j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926716" y="5711726"/>
            <a:ext cx="0" cy="279400"/>
          </a:xfrm>
          <a:custGeom>
            <a:avLst/>
            <a:gdLst/>
            <a:ahLst/>
            <a:cxnLst/>
            <a:rect l="l" t="t" r="r" b="b"/>
            <a:pathLst>
              <a:path h="279400">
                <a:moveTo>
                  <a:pt x="0" y="0"/>
                </a:moveTo>
                <a:lnTo>
                  <a:pt x="0" y="278831"/>
                </a:lnTo>
              </a:path>
            </a:pathLst>
          </a:custGeom>
          <a:ln w="99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82512" y="5711726"/>
            <a:ext cx="0" cy="279400"/>
          </a:xfrm>
          <a:custGeom>
            <a:avLst/>
            <a:gdLst/>
            <a:ahLst/>
            <a:cxnLst/>
            <a:rect l="l" t="t" r="r" b="b"/>
            <a:pathLst>
              <a:path h="279400">
                <a:moveTo>
                  <a:pt x="0" y="0"/>
                </a:moveTo>
                <a:lnTo>
                  <a:pt x="0" y="278831"/>
                </a:lnTo>
              </a:path>
            </a:pathLst>
          </a:custGeom>
          <a:ln w="99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27575" y="4962525"/>
            <a:ext cx="0" cy="1471930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61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549522" y="3825062"/>
            <a:ext cx="381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0.41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39098" y="5175317"/>
            <a:ext cx="201104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50" i="1" dirty="0">
                <a:latin typeface="Times New Roman"/>
                <a:cs typeface="Times New Roman"/>
              </a:rPr>
              <a:t>h</a:t>
            </a:r>
            <a:r>
              <a:rPr sz="1725" baseline="-24154" dirty="0">
                <a:latin typeface="Times New Roman"/>
                <a:cs typeface="Times New Roman"/>
              </a:rPr>
              <a:t>0</a:t>
            </a:r>
            <a:r>
              <a:rPr sz="1725" spc="284" baseline="-24154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</a:t>
            </a:r>
            <a:r>
              <a:rPr sz="1950" spc="-210" dirty="0">
                <a:latin typeface="Times New Roman"/>
                <a:cs typeface="Times New Roman"/>
              </a:rPr>
              <a:t> </a:t>
            </a:r>
            <a:r>
              <a:rPr sz="1950" i="1" dirty="0">
                <a:latin typeface="Times New Roman"/>
                <a:cs typeface="Times New Roman"/>
              </a:rPr>
              <a:t>h</a:t>
            </a:r>
            <a:r>
              <a:rPr sz="1725" baseline="-24154" dirty="0">
                <a:latin typeface="Times New Roman"/>
                <a:cs typeface="Times New Roman"/>
              </a:rPr>
              <a:t>1</a:t>
            </a:r>
            <a:r>
              <a:rPr sz="1725" spc="352" baseline="-24154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</a:t>
            </a:r>
            <a:r>
              <a:rPr sz="1950" spc="-9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</a:t>
            </a:r>
            <a:r>
              <a:rPr sz="1950" dirty="0">
                <a:latin typeface="Times New Roman"/>
                <a:cs typeface="Times New Roman"/>
              </a:rPr>
              <a:t>0.1</a:t>
            </a:r>
            <a:r>
              <a:rPr sz="1950" dirty="0">
                <a:latin typeface="Symbol"/>
                <a:cs typeface="Symbol"/>
              </a:rPr>
              <a:t></a:t>
            </a:r>
            <a:r>
              <a:rPr sz="1950" spc="-21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0.4</a:t>
            </a:r>
            <a:r>
              <a:rPr sz="1950" spc="-135" dirty="0">
                <a:latin typeface="Times New Roman"/>
                <a:cs typeface="Times New Roman"/>
              </a:rPr>
              <a:t> </a:t>
            </a:r>
            <a:r>
              <a:rPr sz="1950" i="1" spc="-50" dirty="0">
                <a:latin typeface="Times New Roman"/>
                <a:cs typeface="Times New Roman"/>
              </a:rPr>
              <a:t>j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725676" y="2186051"/>
            <a:ext cx="6310630" cy="2117725"/>
          </a:xfrm>
          <a:custGeom>
            <a:avLst/>
            <a:gdLst/>
            <a:ahLst/>
            <a:cxnLst/>
            <a:rect l="l" t="t" r="r" b="b"/>
            <a:pathLst>
              <a:path w="6310630" h="2117725">
                <a:moveTo>
                  <a:pt x="2087499" y="2117598"/>
                </a:moveTo>
                <a:lnTo>
                  <a:pt x="4195699" y="22225"/>
                </a:lnTo>
              </a:path>
              <a:path w="6310630" h="2117725">
                <a:moveTo>
                  <a:pt x="2128774" y="2101723"/>
                </a:moveTo>
                <a:lnTo>
                  <a:pt x="4225925" y="2101723"/>
                </a:lnTo>
              </a:path>
              <a:path w="6310630" h="2117725">
                <a:moveTo>
                  <a:pt x="0" y="28575"/>
                </a:moveTo>
                <a:lnTo>
                  <a:pt x="2097024" y="28575"/>
                </a:lnTo>
              </a:path>
              <a:path w="6310630" h="2117725">
                <a:moveTo>
                  <a:pt x="4195699" y="2095373"/>
                </a:moveTo>
                <a:lnTo>
                  <a:pt x="6303899" y="0"/>
                </a:lnTo>
              </a:path>
              <a:path w="6310630" h="2117725">
                <a:moveTo>
                  <a:pt x="4191000" y="6350"/>
                </a:moveTo>
                <a:lnTo>
                  <a:pt x="6310249" y="209219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673978" y="4393819"/>
            <a:ext cx="381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2.91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581903" y="1862404"/>
            <a:ext cx="381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3.79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745983" y="1773681"/>
            <a:ext cx="381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6.91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422006" y="3702811"/>
            <a:ext cx="12204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3.79+3.4=7.19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918200" y="4265548"/>
            <a:ext cx="2097405" cy="0"/>
          </a:xfrm>
          <a:custGeom>
            <a:avLst/>
            <a:gdLst/>
            <a:ahLst/>
            <a:cxnLst/>
            <a:rect l="l" t="t" r="r" b="b"/>
            <a:pathLst>
              <a:path w="2097404">
                <a:moveTo>
                  <a:pt x="0" y="0"/>
                </a:moveTo>
                <a:lnTo>
                  <a:pt x="20971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303134" y="4393819"/>
            <a:ext cx="12204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2.91+0.4=3.31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75734" y="5634553"/>
            <a:ext cx="3072765" cy="3390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  <a:tabLst>
                <a:tab pos="257810" algn="l"/>
              </a:tabLst>
            </a:pPr>
            <a:r>
              <a:rPr sz="1800" i="1" spc="-50" dirty="0">
                <a:latin typeface="Times New Roman"/>
                <a:cs typeface="Times New Roman"/>
              </a:rPr>
              <a:t>J</a:t>
            </a:r>
            <a:r>
              <a:rPr sz="1800" i="1" dirty="0">
                <a:latin typeface="Times New Roman"/>
                <a:cs typeface="Times New Roman"/>
              </a:rPr>
              <a:t>	</a:t>
            </a:r>
            <a:r>
              <a:rPr sz="1800" spc="10" dirty="0">
                <a:latin typeface="Symbol"/>
                <a:cs typeface="Symbol"/>
              </a:rPr>
              <a:t>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1.7</a:t>
            </a:r>
            <a:r>
              <a:rPr sz="1800" spc="-114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Symbol"/>
                <a:cs typeface="Symbol"/>
              </a:rPr>
              <a:t></a:t>
            </a:r>
            <a:r>
              <a:rPr sz="1800" spc="-120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0.8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i="1" spc="10" dirty="0">
                <a:latin typeface="Times New Roman"/>
                <a:cs typeface="Times New Roman"/>
              </a:rPr>
              <a:t>j</a:t>
            </a:r>
            <a:r>
              <a:rPr sz="1800" i="1" spc="-35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Symbol"/>
                <a:cs typeface="Symbol"/>
              </a:rPr>
              <a:t></a:t>
            </a:r>
            <a:r>
              <a:rPr sz="1800" spc="-155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(1.1</a:t>
            </a:r>
            <a:r>
              <a:rPr sz="1800" spc="10" dirty="0">
                <a:latin typeface="Symbol"/>
                <a:cs typeface="Symbol"/>
              </a:rPr>
              <a:t></a:t>
            </a:r>
            <a:r>
              <a:rPr sz="1800" spc="10" dirty="0">
                <a:latin typeface="Times New Roman"/>
                <a:cs typeface="Times New Roman"/>
              </a:rPr>
              <a:t>1</a:t>
            </a:r>
            <a:r>
              <a:rPr sz="1800" spc="-215" dirty="0">
                <a:latin typeface="Times New Roman"/>
                <a:cs typeface="Times New Roman"/>
              </a:rPr>
              <a:t> </a:t>
            </a:r>
            <a:r>
              <a:rPr sz="1800" i="1" spc="60" dirty="0">
                <a:latin typeface="Times New Roman"/>
                <a:cs typeface="Times New Roman"/>
              </a:rPr>
              <a:t>j</a:t>
            </a:r>
            <a:r>
              <a:rPr sz="1800" spc="60" dirty="0">
                <a:latin typeface="Times New Roman"/>
                <a:cs typeface="Times New Roman"/>
              </a:rPr>
              <a:t>)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575" spc="15" baseline="58201" dirty="0">
                <a:latin typeface="Times New Roman"/>
                <a:cs typeface="Times New Roman"/>
              </a:rPr>
              <a:t>2</a:t>
            </a:r>
            <a:r>
              <a:rPr sz="1575" spc="607" baseline="58201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Symbol"/>
                <a:cs typeface="Symbol"/>
              </a:rPr>
              <a:t>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0.4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30187" y="5667569"/>
            <a:ext cx="4326255" cy="33591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  <a:tabLst>
                <a:tab pos="254000" algn="l"/>
                <a:tab pos="1193165" algn="l"/>
              </a:tabLst>
            </a:pPr>
            <a:r>
              <a:rPr sz="1800" i="1" spc="-50" dirty="0">
                <a:latin typeface="Times New Roman"/>
                <a:cs typeface="Times New Roman"/>
              </a:rPr>
              <a:t>J</a:t>
            </a:r>
            <a:r>
              <a:rPr sz="1800" i="1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Symbol"/>
                <a:cs typeface="Symbol"/>
              </a:rPr>
              <a:t></a:t>
            </a:r>
            <a:r>
              <a:rPr sz="1800" spc="4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y</a:t>
            </a:r>
            <a:r>
              <a:rPr sz="1800" i="1" spc="4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</a:t>
            </a:r>
            <a:r>
              <a:rPr sz="1800" spc="-155" dirty="0">
                <a:latin typeface="Times New Roman"/>
                <a:cs typeface="Times New Roman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r</a:t>
            </a:r>
            <a:r>
              <a:rPr sz="1800" i="1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Symbol"/>
                <a:cs typeface="Symbol"/>
              </a:rPr>
              <a:t>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1.7</a:t>
            </a:r>
            <a:r>
              <a:rPr sz="1800" spc="-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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0.8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j</a:t>
            </a:r>
            <a:r>
              <a:rPr sz="1800" i="1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</a:t>
            </a:r>
            <a:r>
              <a:rPr sz="1800" spc="-1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dirty="0">
                <a:latin typeface="Symbol"/>
                <a:cs typeface="Symbol"/>
              </a:rPr>
              <a:t></a:t>
            </a:r>
            <a:r>
              <a:rPr sz="1800" dirty="0">
                <a:latin typeface="Times New Roman"/>
                <a:cs typeface="Times New Roman"/>
              </a:rPr>
              <a:t>0.1</a:t>
            </a:r>
            <a:r>
              <a:rPr sz="1800" dirty="0">
                <a:latin typeface="Symbol"/>
                <a:cs typeface="Symbol"/>
              </a:rPr>
              <a:t></a:t>
            </a:r>
            <a:r>
              <a:rPr sz="1800" spc="-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0.4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i="1" spc="55" dirty="0">
                <a:latin typeface="Times New Roman"/>
                <a:cs typeface="Times New Roman"/>
              </a:rPr>
              <a:t>j</a:t>
            </a:r>
            <a:r>
              <a:rPr sz="1800" spc="55" dirty="0">
                <a:latin typeface="Times New Roman"/>
                <a:cs typeface="Times New Roman"/>
              </a:rPr>
              <a:t>)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575" baseline="58201" dirty="0">
                <a:latin typeface="Times New Roman"/>
                <a:cs typeface="Times New Roman"/>
              </a:rPr>
              <a:t>2</a:t>
            </a:r>
            <a:r>
              <a:rPr sz="1575" spc="615" baseline="58201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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3.4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67269" y="5667569"/>
            <a:ext cx="95250" cy="174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55"/>
              </a:lnSpc>
            </a:pPr>
            <a:r>
              <a:rPr sz="1050" spc="-50" dirty="0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585309" y="5833656"/>
            <a:ext cx="95885" cy="17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0" dirty="0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37797" y="5864459"/>
            <a:ext cx="95250" cy="174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55"/>
              </a:lnSpc>
            </a:pPr>
            <a:r>
              <a:rPr sz="1050" spc="-50" dirty="0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99714" y="5864459"/>
            <a:ext cx="437515" cy="174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55"/>
              </a:lnSpc>
              <a:tabLst>
                <a:tab pos="354965" algn="l"/>
              </a:tabLst>
            </a:pPr>
            <a:r>
              <a:rPr sz="1050" spc="-50" dirty="0">
                <a:latin typeface="Times New Roman"/>
                <a:cs typeface="Times New Roman"/>
              </a:rPr>
              <a:t>1</a:t>
            </a:r>
            <a:r>
              <a:rPr sz="1050" dirty="0">
                <a:latin typeface="Times New Roman"/>
                <a:cs typeface="Times New Roman"/>
              </a:rPr>
              <a:t>	</a:t>
            </a:r>
            <a:r>
              <a:rPr sz="1050" spc="-50" dirty="0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241" y="343661"/>
            <a:ext cx="6255385" cy="88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 Black"/>
                <a:cs typeface="Arial Black"/>
              </a:rPr>
              <a:t>CORRELATION</a:t>
            </a:r>
            <a:endParaRPr sz="24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505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correlation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two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RVs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Times New Roman"/>
                <a:cs typeface="Times New Roman"/>
              </a:rPr>
              <a:t>X</a:t>
            </a:r>
            <a:r>
              <a:rPr sz="2000" b="1" i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Times New Roman"/>
                <a:cs typeface="Times New Roman"/>
              </a:rPr>
              <a:t>Y</a:t>
            </a:r>
            <a:r>
              <a:rPr sz="2000" b="1" i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calculated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as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41565" y="1319967"/>
            <a:ext cx="950594" cy="4806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i="1" spc="-10" dirty="0">
                <a:latin typeface="Times New Roman"/>
                <a:cs typeface="Times New Roman"/>
              </a:rPr>
              <a:t>E</a:t>
            </a:r>
            <a:r>
              <a:rPr sz="2950" spc="-10" dirty="0">
                <a:latin typeface="Symbol"/>
                <a:cs typeface="Symbol"/>
              </a:rPr>
              <a:t></a:t>
            </a:r>
            <a:r>
              <a:rPr sz="2150" i="1" spc="-10" dirty="0">
                <a:latin typeface="Times New Roman"/>
                <a:cs typeface="Times New Roman"/>
              </a:rPr>
              <a:t>XY</a:t>
            </a:r>
            <a:r>
              <a:rPr sz="2150" i="1" spc="-260" dirty="0">
                <a:latin typeface="Times New Roman"/>
                <a:cs typeface="Times New Roman"/>
              </a:rPr>
              <a:t> </a:t>
            </a:r>
            <a:r>
              <a:rPr sz="2950" spc="-270" dirty="0">
                <a:latin typeface="Symbol"/>
                <a:cs typeface="Symbol"/>
              </a:rPr>
              <a:t></a:t>
            </a:r>
            <a:r>
              <a:rPr sz="2950" spc="-455" dirty="0">
                <a:latin typeface="Times New Roman"/>
                <a:cs typeface="Times New Roman"/>
              </a:rPr>
              <a:t> </a:t>
            </a:r>
            <a:r>
              <a:rPr sz="2150" spc="-50" dirty="0">
                <a:latin typeface="Symbol"/>
                <a:cs typeface="Symbol"/>
              </a:rPr>
              <a:t>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35985" y="1382738"/>
            <a:ext cx="474345" cy="525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58775" algn="l"/>
              </a:tabLst>
            </a:pPr>
            <a:r>
              <a:rPr sz="3250" spc="-50" dirty="0">
                <a:latin typeface="Symbol"/>
                <a:cs typeface="Symbol"/>
              </a:rPr>
              <a:t></a:t>
            </a:r>
            <a:r>
              <a:rPr sz="3250" dirty="0">
                <a:latin typeface="Times New Roman"/>
                <a:cs typeface="Times New Roman"/>
              </a:rPr>
              <a:t>	</a:t>
            </a:r>
            <a:r>
              <a:rPr sz="3250" spc="-50" dirty="0">
                <a:latin typeface="Symbol"/>
                <a:cs typeface="Symbol"/>
              </a:rPr>
              <a:t></a:t>
            </a:r>
            <a:endParaRPr sz="32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21156" y="1689254"/>
            <a:ext cx="58420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58775" algn="l"/>
              </a:tabLst>
            </a:pPr>
            <a:r>
              <a:rPr sz="1250" spc="-25" dirty="0">
                <a:latin typeface="Symbol"/>
                <a:cs typeface="Symbol"/>
              </a:rPr>
              <a:t></a:t>
            </a:r>
            <a:r>
              <a:rPr sz="1250" dirty="0">
                <a:latin typeface="Times New Roman"/>
                <a:cs typeface="Times New Roman"/>
              </a:rPr>
              <a:t>	</a:t>
            </a:r>
            <a:r>
              <a:rPr sz="1250" spc="-25" dirty="0">
                <a:latin typeface="Symbol"/>
                <a:cs typeface="Symbol"/>
              </a:rPr>
              <a:t>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37564" y="1606878"/>
            <a:ext cx="22796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i="1" spc="30" dirty="0">
                <a:latin typeface="Times New Roman"/>
                <a:cs typeface="Times New Roman"/>
              </a:rPr>
              <a:t>XY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62885" y="1328367"/>
            <a:ext cx="2395855" cy="4521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125"/>
              </a:lnSpc>
              <a:spcBef>
                <a:spcPts val="125"/>
              </a:spcBef>
              <a:tabLst>
                <a:tab pos="358140" algn="l"/>
              </a:tabLst>
            </a:pPr>
            <a:r>
              <a:rPr sz="1250" spc="-25" dirty="0">
                <a:latin typeface="Symbol"/>
                <a:cs typeface="Symbol"/>
              </a:rPr>
              <a:t></a:t>
            </a:r>
            <a:r>
              <a:rPr sz="1250" dirty="0">
                <a:latin typeface="Times New Roman"/>
                <a:cs typeface="Times New Roman"/>
              </a:rPr>
              <a:t>	</a:t>
            </a:r>
            <a:r>
              <a:rPr sz="1250" spc="-25" dirty="0">
                <a:latin typeface="Symbol"/>
                <a:cs typeface="Symbol"/>
              </a:rPr>
              <a:t></a:t>
            </a:r>
            <a:endParaRPr sz="1250">
              <a:latin typeface="Symbol"/>
              <a:cs typeface="Symbol"/>
            </a:endParaRPr>
          </a:p>
          <a:p>
            <a:pPr marL="586740">
              <a:lnSpc>
                <a:spcPts val="2205"/>
              </a:lnSpc>
              <a:tabLst>
                <a:tab pos="1229360" algn="l"/>
              </a:tabLst>
            </a:pPr>
            <a:r>
              <a:rPr sz="2150" i="1" spc="100" dirty="0">
                <a:latin typeface="Times New Roman"/>
                <a:cs typeface="Times New Roman"/>
              </a:rPr>
              <a:t>xyf</a:t>
            </a:r>
            <a:r>
              <a:rPr sz="2150" i="1" dirty="0">
                <a:latin typeface="Times New Roman"/>
                <a:cs typeface="Times New Roman"/>
              </a:rPr>
              <a:t>	</a:t>
            </a:r>
            <a:r>
              <a:rPr sz="2150" spc="70" dirty="0">
                <a:latin typeface="Times New Roman"/>
                <a:cs typeface="Times New Roman"/>
              </a:rPr>
              <a:t>(</a:t>
            </a:r>
            <a:r>
              <a:rPr sz="2150" i="1" spc="70" dirty="0">
                <a:latin typeface="Times New Roman"/>
                <a:cs typeface="Times New Roman"/>
              </a:rPr>
              <a:t>x</a:t>
            </a:r>
            <a:r>
              <a:rPr sz="2150" spc="70" dirty="0">
                <a:latin typeface="Times New Roman"/>
                <a:cs typeface="Times New Roman"/>
              </a:rPr>
              <a:t>,</a:t>
            </a:r>
            <a:r>
              <a:rPr sz="2150" spc="-45" dirty="0">
                <a:latin typeface="Times New Roman"/>
                <a:cs typeface="Times New Roman"/>
              </a:rPr>
              <a:t> </a:t>
            </a:r>
            <a:r>
              <a:rPr sz="2150" i="1" spc="50" dirty="0">
                <a:latin typeface="Times New Roman"/>
                <a:cs typeface="Times New Roman"/>
              </a:rPr>
              <a:t>y</a:t>
            </a:r>
            <a:r>
              <a:rPr sz="2150" spc="50" dirty="0">
                <a:latin typeface="Times New Roman"/>
                <a:cs typeface="Times New Roman"/>
              </a:rPr>
              <a:t>)</a:t>
            </a:r>
            <a:r>
              <a:rPr sz="2150" i="1" spc="50" dirty="0">
                <a:latin typeface="Times New Roman"/>
                <a:cs typeface="Times New Roman"/>
              </a:rPr>
              <a:t>dxdy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1342" y="2118728"/>
            <a:ext cx="6859270" cy="170624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93065" indent="-342265">
              <a:lnSpc>
                <a:spcPct val="100000"/>
              </a:lnSpc>
              <a:spcBef>
                <a:spcPts val="484"/>
              </a:spcBef>
              <a:buFont typeface="Times New Roman"/>
              <a:buChar char="•"/>
              <a:tabLst>
                <a:tab pos="3930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covariance</a:t>
            </a:r>
            <a:r>
              <a:rPr sz="2000" b="1" spc="-6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two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RVs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Times New Roman"/>
                <a:cs typeface="Times New Roman"/>
              </a:rPr>
              <a:t>X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Times New Roman"/>
                <a:cs typeface="Times New Roman"/>
              </a:rPr>
              <a:t>Y</a:t>
            </a:r>
            <a:r>
              <a:rPr sz="2000" b="1" i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endParaRPr sz="2000">
              <a:latin typeface="Times New Roman"/>
              <a:cs typeface="Times New Roman"/>
            </a:endParaRPr>
          </a:p>
          <a:p>
            <a:pPr marL="633730" algn="ctr">
              <a:lnSpc>
                <a:spcPct val="100000"/>
              </a:lnSpc>
              <a:spcBef>
                <a:spcPts val="685"/>
              </a:spcBef>
            </a:pPr>
            <a:r>
              <a:rPr sz="2600" i="1" spc="-40" dirty="0">
                <a:latin typeface="Times New Roman"/>
                <a:cs typeface="Times New Roman"/>
              </a:rPr>
              <a:t>E</a:t>
            </a:r>
            <a:r>
              <a:rPr sz="3600" spc="-40" dirty="0">
                <a:latin typeface="Symbol"/>
                <a:cs typeface="Symbol"/>
              </a:rPr>
              <a:t></a:t>
            </a:r>
            <a:r>
              <a:rPr sz="3450" spc="-40" dirty="0">
                <a:latin typeface="Symbol"/>
                <a:cs typeface="Symbol"/>
              </a:rPr>
              <a:t></a:t>
            </a:r>
            <a:r>
              <a:rPr sz="2600" i="1" spc="-40" dirty="0">
                <a:latin typeface="Times New Roman"/>
                <a:cs typeface="Times New Roman"/>
              </a:rPr>
              <a:t>X</a:t>
            </a:r>
            <a:r>
              <a:rPr sz="2600" i="1" spc="1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Symbol"/>
                <a:cs typeface="Symbol"/>
              </a:rPr>
              <a:t></a:t>
            </a:r>
            <a:r>
              <a:rPr sz="2600" spc="-190" dirty="0">
                <a:latin typeface="Times New Roman"/>
                <a:cs typeface="Times New Roman"/>
              </a:rPr>
              <a:t> </a:t>
            </a:r>
            <a:r>
              <a:rPr sz="2600" i="1" spc="85" dirty="0">
                <a:latin typeface="Times New Roman"/>
                <a:cs typeface="Times New Roman"/>
              </a:rPr>
              <a:t>m</a:t>
            </a:r>
            <a:r>
              <a:rPr sz="2250" i="1" spc="127" baseline="-24074" dirty="0">
                <a:latin typeface="Times New Roman"/>
                <a:cs typeface="Times New Roman"/>
              </a:rPr>
              <a:t>X</a:t>
            </a:r>
            <a:r>
              <a:rPr sz="2250" i="1" spc="397" baseline="-24074" dirty="0">
                <a:latin typeface="Times New Roman"/>
                <a:cs typeface="Times New Roman"/>
              </a:rPr>
              <a:t> </a:t>
            </a:r>
            <a:r>
              <a:rPr sz="3450" spc="-310" dirty="0">
                <a:latin typeface="Symbol"/>
                <a:cs typeface="Symbol"/>
              </a:rPr>
              <a:t></a:t>
            </a:r>
            <a:r>
              <a:rPr sz="2600" i="1" spc="-310" dirty="0">
                <a:latin typeface="Times New Roman"/>
                <a:cs typeface="Times New Roman"/>
              </a:rPr>
              <a:t>Y</a:t>
            </a:r>
            <a:r>
              <a:rPr sz="2600" i="1" spc="1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Symbol"/>
                <a:cs typeface="Symbol"/>
              </a:rPr>
              <a:t></a:t>
            </a:r>
            <a:r>
              <a:rPr sz="2600" spc="-190" dirty="0">
                <a:latin typeface="Times New Roman"/>
                <a:cs typeface="Times New Roman"/>
              </a:rPr>
              <a:t> </a:t>
            </a:r>
            <a:r>
              <a:rPr sz="2600" i="1" dirty="0">
                <a:latin typeface="Times New Roman"/>
                <a:cs typeface="Times New Roman"/>
              </a:rPr>
              <a:t>m</a:t>
            </a:r>
            <a:r>
              <a:rPr sz="2250" i="1" baseline="-24074" dirty="0">
                <a:latin typeface="Times New Roman"/>
                <a:cs typeface="Times New Roman"/>
              </a:rPr>
              <a:t>Y</a:t>
            </a:r>
            <a:r>
              <a:rPr sz="2250" i="1" spc="307" baseline="-24074" dirty="0">
                <a:latin typeface="Times New Roman"/>
                <a:cs typeface="Times New Roman"/>
              </a:rPr>
              <a:t> </a:t>
            </a:r>
            <a:r>
              <a:rPr sz="3450" spc="-380" dirty="0">
                <a:latin typeface="Symbol"/>
                <a:cs typeface="Symbol"/>
              </a:rPr>
              <a:t></a:t>
            </a:r>
            <a:r>
              <a:rPr sz="3600" spc="-380" dirty="0">
                <a:latin typeface="Symbol"/>
                <a:cs typeface="Symbol"/>
              </a:rPr>
              <a:t></a:t>
            </a:r>
            <a:r>
              <a:rPr sz="3600" spc="-57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Symbol"/>
                <a:cs typeface="Symbol"/>
              </a:rPr>
              <a:t></a:t>
            </a:r>
            <a:r>
              <a:rPr sz="2600" spc="45" dirty="0">
                <a:latin typeface="Times New Roman"/>
                <a:cs typeface="Times New Roman"/>
              </a:rPr>
              <a:t> </a:t>
            </a:r>
            <a:r>
              <a:rPr sz="2600" i="1" spc="55" dirty="0">
                <a:latin typeface="Times New Roman"/>
                <a:cs typeface="Times New Roman"/>
              </a:rPr>
              <a:t>E</a:t>
            </a:r>
            <a:r>
              <a:rPr sz="2600" spc="55" dirty="0">
                <a:latin typeface="Times New Roman"/>
                <a:cs typeface="Times New Roman"/>
              </a:rPr>
              <a:t>[</a:t>
            </a:r>
            <a:r>
              <a:rPr sz="2600" i="1" spc="55" dirty="0">
                <a:latin typeface="Times New Roman"/>
                <a:cs typeface="Times New Roman"/>
              </a:rPr>
              <a:t>x</a:t>
            </a:r>
            <a:r>
              <a:rPr sz="2600" spc="55" dirty="0">
                <a:latin typeface="Times New Roman"/>
                <a:cs typeface="Times New Roman"/>
              </a:rPr>
              <a:t>]</a:t>
            </a:r>
            <a:r>
              <a:rPr sz="2600" i="1" spc="55" dirty="0">
                <a:latin typeface="Times New Roman"/>
                <a:cs typeface="Times New Roman"/>
              </a:rPr>
              <a:t>E</a:t>
            </a:r>
            <a:r>
              <a:rPr sz="2600" spc="55" dirty="0">
                <a:latin typeface="Times New Roman"/>
                <a:cs typeface="Times New Roman"/>
              </a:rPr>
              <a:t>[</a:t>
            </a:r>
            <a:r>
              <a:rPr sz="2600" i="1" spc="55" dirty="0">
                <a:latin typeface="Times New Roman"/>
                <a:cs typeface="Times New Roman"/>
              </a:rPr>
              <a:t>Y</a:t>
            </a:r>
            <a:r>
              <a:rPr sz="2600" i="1" spc="-29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]</a:t>
            </a:r>
            <a:r>
              <a:rPr sz="2600" spc="-3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Symbol"/>
                <a:cs typeface="Symbol"/>
              </a:rPr>
              <a:t></a:t>
            </a:r>
            <a:r>
              <a:rPr sz="2600" spc="-190" dirty="0">
                <a:latin typeface="Times New Roman"/>
                <a:cs typeface="Times New Roman"/>
              </a:rPr>
              <a:t> </a:t>
            </a:r>
            <a:r>
              <a:rPr sz="2600" i="1" spc="90" dirty="0">
                <a:latin typeface="Times New Roman"/>
                <a:cs typeface="Times New Roman"/>
              </a:rPr>
              <a:t>m</a:t>
            </a:r>
            <a:r>
              <a:rPr sz="2250" i="1" spc="135" baseline="-24074" dirty="0">
                <a:latin typeface="Times New Roman"/>
                <a:cs typeface="Times New Roman"/>
              </a:rPr>
              <a:t>X</a:t>
            </a:r>
            <a:r>
              <a:rPr sz="2250" i="1" spc="30" baseline="-24074" dirty="0">
                <a:latin typeface="Times New Roman"/>
                <a:cs typeface="Times New Roman"/>
              </a:rPr>
              <a:t> </a:t>
            </a:r>
            <a:r>
              <a:rPr sz="2600" i="1" spc="-25" dirty="0">
                <a:latin typeface="Times New Roman"/>
                <a:cs typeface="Times New Roman"/>
              </a:rPr>
              <a:t>m</a:t>
            </a:r>
            <a:r>
              <a:rPr sz="2250" i="1" spc="-37" baseline="-24074" dirty="0">
                <a:latin typeface="Times New Roman"/>
                <a:cs typeface="Times New Roman"/>
              </a:rPr>
              <a:t>Y</a:t>
            </a:r>
            <a:endParaRPr sz="2250" baseline="-24074">
              <a:latin typeface="Times New Roman"/>
              <a:cs typeface="Times New Roman"/>
            </a:endParaRPr>
          </a:p>
          <a:p>
            <a:pPr marL="393065" indent="-342265">
              <a:lnSpc>
                <a:spcPct val="100000"/>
              </a:lnSpc>
              <a:spcBef>
                <a:spcPts val="1600"/>
              </a:spcBef>
              <a:buFont typeface="Times New Roman"/>
              <a:buChar char="•"/>
              <a:tabLst>
                <a:tab pos="393065" algn="l"/>
                <a:tab pos="767080" algn="l"/>
                <a:tab pos="3305175" algn="l"/>
              </a:tabLst>
            </a:pP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If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	</a:t>
            </a:r>
            <a:r>
              <a:rPr sz="3525" i="1" spc="-30" baseline="-4728" dirty="0">
                <a:latin typeface="Times New Roman"/>
                <a:cs typeface="Times New Roman"/>
              </a:rPr>
              <a:t>E</a:t>
            </a:r>
            <a:r>
              <a:rPr sz="4800" spc="-30" baseline="-3472" dirty="0">
                <a:latin typeface="Symbol"/>
                <a:cs typeface="Symbol"/>
              </a:rPr>
              <a:t></a:t>
            </a:r>
            <a:r>
              <a:rPr sz="3525" i="1" spc="-30" baseline="-4728" dirty="0">
                <a:latin typeface="Times New Roman"/>
                <a:cs typeface="Times New Roman"/>
              </a:rPr>
              <a:t>XY</a:t>
            </a:r>
            <a:r>
              <a:rPr sz="3525" i="1" spc="-419" baseline="-4728" dirty="0">
                <a:latin typeface="Times New Roman"/>
                <a:cs typeface="Times New Roman"/>
              </a:rPr>
              <a:t> </a:t>
            </a:r>
            <a:r>
              <a:rPr sz="4800" spc="-434" baseline="-3472" dirty="0">
                <a:latin typeface="Symbol"/>
                <a:cs typeface="Symbol"/>
              </a:rPr>
              <a:t></a:t>
            </a:r>
            <a:r>
              <a:rPr sz="4800" spc="-750" baseline="-3472" dirty="0">
                <a:latin typeface="Times New Roman"/>
                <a:cs typeface="Times New Roman"/>
              </a:rPr>
              <a:t> </a:t>
            </a:r>
            <a:r>
              <a:rPr sz="3525" baseline="-4728" dirty="0">
                <a:latin typeface="Symbol"/>
                <a:cs typeface="Symbol"/>
              </a:rPr>
              <a:t></a:t>
            </a:r>
            <a:r>
              <a:rPr sz="3525" spc="104" baseline="-4728" dirty="0">
                <a:latin typeface="Times New Roman"/>
                <a:cs typeface="Times New Roman"/>
              </a:rPr>
              <a:t> </a:t>
            </a:r>
            <a:r>
              <a:rPr sz="3525" i="1" spc="120" baseline="-4728" dirty="0">
                <a:latin typeface="Times New Roman"/>
                <a:cs typeface="Times New Roman"/>
              </a:rPr>
              <a:t>E</a:t>
            </a:r>
            <a:r>
              <a:rPr sz="3525" spc="120" baseline="-4728" dirty="0">
                <a:latin typeface="Times New Roman"/>
                <a:cs typeface="Times New Roman"/>
              </a:rPr>
              <a:t>(</a:t>
            </a:r>
            <a:r>
              <a:rPr sz="3525" spc="-494" baseline="-4728" dirty="0">
                <a:latin typeface="Times New Roman"/>
                <a:cs typeface="Times New Roman"/>
              </a:rPr>
              <a:t> </a:t>
            </a:r>
            <a:r>
              <a:rPr sz="3525" i="1" baseline="-4728" dirty="0">
                <a:latin typeface="Times New Roman"/>
                <a:cs typeface="Times New Roman"/>
              </a:rPr>
              <a:t>X</a:t>
            </a:r>
            <a:r>
              <a:rPr sz="3525" i="1" spc="-232" baseline="-4728" dirty="0">
                <a:latin typeface="Times New Roman"/>
                <a:cs typeface="Times New Roman"/>
              </a:rPr>
              <a:t> </a:t>
            </a:r>
            <a:r>
              <a:rPr sz="3525" spc="82" baseline="-4728" dirty="0">
                <a:latin typeface="Times New Roman"/>
                <a:cs typeface="Times New Roman"/>
              </a:rPr>
              <a:t>)</a:t>
            </a:r>
            <a:r>
              <a:rPr sz="3525" i="1" spc="82" baseline="-4728" dirty="0">
                <a:latin typeface="Times New Roman"/>
                <a:cs typeface="Times New Roman"/>
              </a:rPr>
              <a:t>E</a:t>
            </a:r>
            <a:r>
              <a:rPr sz="3525" spc="82" baseline="-4728" dirty="0">
                <a:latin typeface="Times New Roman"/>
                <a:cs typeface="Times New Roman"/>
              </a:rPr>
              <a:t>(</a:t>
            </a:r>
            <a:r>
              <a:rPr sz="3525" i="1" spc="82" baseline="-4728" dirty="0">
                <a:latin typeface="Times New Roman"/>
                <a:cs typeface="Times New Roman"/>
              </a:rPr>
              <a:t>Y</a:t>
            </a:r>
            <a:r>
              <a:rPr sz="3525" i="1" spc="-382" baseline="-4728" dirty="0">
                <a:latin typeface="Times New Roman"/>
                <a:cs typeface="Times New Roman"/>
              </a:rPr>
              <a:t> </a:t>
            </a:r>
            <a:r>
              <a:rPr sz="3525" spc="-75" baseline="-4728" dirty="0">
                <a:latin typeface="Times New Roman"/>
                <a:cs typeface="Times New Roman"/>
              </a:rPr>
              <a:t>)</a:t>
            </a:r>
            <a:r>
              <a:rPr sz="3525" baseline="-4728" dirty="0">
                <a:latin typeface="Times New Roman"/>
                <a:cs typeface="Times New Roman"/>
              </a:rPr>
              <a:t>	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,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then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X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000" b="1" spc="-10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Y</a:t>
            </a:r>
            <a:r>
              <a:rPr sz="2000" b="1" spc="-8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are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uncorrelated.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1500" y="4114800"/>
            <a:ext cx="7972425" cy="530225"/>
          </a:xfrm>
          <a:prstGeom prst="rect">
            <a:avLst/>
          </a:prstGeom>
          <a:solidFill>
            <a:srgbClr val="CCFFFF"/>
          </a:solidFill>
        </p:spPr>
        <p:txBody>
          <a:bodyPr vert="horz" wrap="square" lIns="0" tIns="38100" rIns="0" bIns="0" rtlCol="0">
            <a:spAutoFit/>
          </a:bodyPr>
          <a:lstStyle/>
          <a:p>
            <a:pPr marL="434340">
              <a:lnSpc>
                <a:spcPct val="100000"/>
              </a:lnSpc>
              <a:spcBef>
                <a:spcPts val="300"/>
              </a:spcBef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If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X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000" b="1" spc="-9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Y</a:t>
            </a:r>
            <a:r>
              <a:rPr sz="2000" b="1" spc="-7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are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independent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Wingdings"/>
                <a:cs typeface="Wingdings"/>
              </a:rPr>
              <a:t></a:t>
            </a:r>
            <a:r>
              <a:rPr sz="2000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they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must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be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uncorrelated.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MLSE:</a:t>
            </a:r>
            <a:r>
              <a:rPr spc="-90" dirty="0"/>
              <a:t> </a:t>
            </a:r>
            <a:r>
              <a:rPr dirty="0"/>
              <a:t>VITERBI</a:t>
            </a:r>
            <a:r>
              <a:rPr spc="-85" dirty="0"/>
              <a:t> </a:t>
            </a:r>
            <a:r>
              <a:rPr spc="-10" dirty="0"/>
              <a:t>ALGORITHM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671637" y="2171763"/>
            <a:ext cx="2208530" cy="2186305"/>
            <a:chOff x="1671637" y="2171763"/>
            <a:chExt cx="2208530" cy="218630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1637" y="2171763"/>
              <a:ext cx="98425" cy="1094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3288" y="4248086"/>
              <a:ext cx="98425" cy="109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9837" y="2171763"/>
              <a:ext cx="98425" cy="10896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1488" y="4237545"/>
              <a:ext cx="98425" cy="10896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12976" y="2225675"/>
              <a:ext cx="2119630" cy="2085975"/>
            </a:xfrm>
            <a:custGeom>
              <a:avLst/>
              <a:gdLst/>
              <a:ahLst/>
              <a:cxnLst/>
              <a:rect l="l" t="t" r="r" b="b"/>
              <a:pathLst>
                <a:path w="2119629" h="2085975">
                  <a:moveTo>
                    <a:pt x="0" y="0"/>
                  </a:moveTo>
                  <a:lnTo>
                    <a:pt x="2119249" y="2085975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333370" y="2866136"/>
            <a:ext cx="8108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s2/(s2,s1)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08213" y="2127313"/>
            <a:ext cx="6365875" cy="2197100"/>
            <a:chOff x="1708213" y="2127313"/>
            <a:chExt cx="6365875" cy="2197100"/>
          </a:xfrm>
        </p:grpSpPr>
        <p:sp>
          <p:nvSpPr>
            <p:cNvPr id="15" name="object 15"/>
            <p:cNvSpPr/>
            <p:nvPr/>
          </p:nvSpPr>
          <p:spPr>
            <a:xfrm>
              <a:off x="1712976" y="2225675"/>
              <a:ext cx="2119630" cy="2085975"/>
            </a:xfrm>
            <a:custGeom>
              <a:avLst/>
              <a:gdLst/>
              <a:ahLst/>
              <a:cxnLst/>
              <a:rect l="l" t="t" r="r" b="b"/>
              <a:pathLst>
                <a:path w="2119629" h="2085975">
                  <a:moveTo>
                    <a:pt x="0" y="0"/>
                  </a:moveTo>
                  <a:lnTo>
                    <a:pt x="2119249" y="2085975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88037" y="2149538"/>
              <a:ext cx="98425" cy="10896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89688" y="4215320"/>
              <a:ext cx="98425" cy="10896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74012" y="2127313"/>
              <a:ext cx="98425" cy="10896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75663" y="4193095"/>
              <a:ext cx="98425" cy="10896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158908" y="841762"/>
            <a:ext cx="973455" cy="141224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900" dirty="0">
                <a:latin typeface="Times New Roman"/>
                <a:cs typeface="Times New Roman"/>
              </a:rPr>
              <a:t>0.3</a:t>
            </a:r>
            <a:r>
              <a:rPr sz="1900" spc="-2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0.5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1900" dirty="0">
                <a:latin typeface="Times New Roman"/>
                <a:cs typeface="Times New Roman"/>
              </a:rPr>
              <a:t>0.8</a:t>
            </a:r>
            <a:r>
              <a:rPr sz="1900" spc="-1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0.4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70"/>
              </a:spcBef>
            </a:pPr>
            <a:r>
              <a:rPr sz="1900" dirty="0">
                <a:latin typeface="Times New Roman"/>
                <a:cs typeface="Times New Roman"/>
              </a:rPr>
              <a:t>0</a:t>
            </a:r>
            <a:r>
              <a:rPr sz="1900" spc="-15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</a:t>
            </a:r>
            <a:r>
              <a:rPr sz="1900" spc="-1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0.3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32715">
              <a:lnSpc>
                <a:spcPct val="100000"/>
              </a:lnSpc>
              <a:spcBef>
                <a:spcPts val="1625"/>
              </a:spcBef>
            </a:pPr>
            <a:r>
              <a:rPr sz="1600" spc="-10" dirty="0">
                <a:latin typeface="Times New Roman"/>
                <a:cs typeface="Times New Roman"/>
              </a:rPr>
              <a:t>s1/(s1,s1)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57642" y="803112"/>
            <a:ext cx="297180" cy="960119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49530" marR="30480" indent="-12065" algn="just">
              <a:lnSpc>
                <a:spcPct val="105400"/>
              </a:lnSpc>
              <a:spcBef>
                <a:spcPts val="175"/>
              </a:spcBef>
            </a:pPr>
            <a:r>
              <a:rPr sz="1950" b="1" spc="-25" dirty="0">
                <a:latin typeface="Times New Roman"/>
                <a:cs typeface="Times New Roman"/>
              </a:rPr>
              <a:t>h</a:t>
            </a:r>
            <a:r>
              <a:rPr sz="1725" spc="-37" baseline="-24154" dirty="0">
                <a:latin typeface="Times New Roman"/>
                <a:cs typeface="Times New Roman"/>
              </a:rPr>
              <a:t>0 </a:t>
            </a:r>
            <a:r>
              <a:rPr sz="1900" b="1" spc="-25" dirty="0">
                <a:latin typeface="Times New Roman"/>
                <a:cs typeface="Times New Roman"/>
              </a:rPr>
              <a:t>h</a:t>
            </a:r>
            <a:r>
              <a:rPr sz="1650" spc="-37" baseline="-22727" dirty="0">
                <a:latin typeface="Times New Roman"/>
                <a:cs typeface="Times New Roman"/>
              </a:rPr>
              <a:t>1 </a:t>
            </a:r>
            <a:r>
              <a:rPr sz="1900" b="1" spc="-50" dirty="0">
                <a:latin typeface="Times New Roman"/>
                <a:cs typeface="Times New Roman"/>
              </a:rPr>
              <a:t>y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91948" y="860834"/>
            <a:ext cx="1124585" cy="8642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6200">
              <a:lnSpc>
                <a:spcPts val="2150"/>
              </a:lnSpc>
              <a:spcBef>
                <a:spcPts val="125"/>
              </a:spcBef>
            </a:pPr>
            <a:r>
              <a:rPr sz="1900" dirty="0">
                <a:latin typeface="Times New Roman"/>
                <a:cs typeface="Times New Roman"/>
              </a:rPr>
              <a:t>0.4</a:t>
            </a:r>
            <a:r>
              <a:rPr sz="1900" spc="-15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0.6</a:t>
            </a:r>
            <a:r>
              <a:rPr sz="1900" spc="-40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55880">
              <a:lnSpc>
                <a:spcPts val="2145"/>
              </a:lnSpc>
            </a:pPr>
            <a:r>
              <a:rPr sz="1900" dirty="0">
                <a:latin typeface="Times New Roman"/>
                <a:cs typeface="Times New Roman"/>
              </a:rPr>
              <a:t>0.7</a:t>
            </a:r>
            <a:r>
              <a:rPr sz="1900" spc="-145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Symbol"/>
                <a:cs typeface="Symbol"/>
              </a:rPr>
              <a:t></a:t>
            </a:r>
            <a:r>
              <a:rPr sz="1900" spc="-16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0.2</a:t>
            </a:r>
            <a:r>
              <a:rPr sz="1900" spc="-8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ts val="2270"/>
              </a:lnSpc>
            </a:pPr>
            <a:r>
              <a:rPr sz="1900" dirty="0">
                <a:latin typeface="Symbol"/>
                <a:cs typeface="Symbol"/>
              </a:rPr>
              <a:t></a:t>
            </a:r>
            <a:r>
              <a:rPr sz="1900" spc="-1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0.4</a:t>
            </a:r>
            <a:r>
              <a:rPr sz="1900" spc="-150" dirty="0">
                <a:latin typeface="Times New Roman"/>
                <a:cs typeface="Times New Roman"/>
              </a:rPr>
              <a:t> </a:t>
            </a:r>
            <a:r>
              <a:rPr sz="1900" spc="55" dirty="0">
                <a:latin typeface="Symbol"/>
                <a:cs typeface="Symbol"/>
              </a:rPr>
              <a:t></a:t>
            </a:r>
            <a:r>
              <a:rPr sz="1900" spc="55" dirty="0">
                <a:latin typeface="Times New Roman"/>
                <a:cs typeface="Times New Roman"/>
              </a:rPr>
              <a:t>1.3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76170" y="827551"/>
            <a:ext cx="997585" cy="8763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1750">
              <a:lnSpc>
                <a:spcPts val="2240"/>
              </a:lnSpc>
              <a:spcBef>
                <a:spcPts val="125"/>
              </a:spcBef>
            </a:pPr>
            <a:r>
              <a:rPr sz="1900" dirty="0">
                <a:latin typeface="Times New Roman"/>
                <a:cs typeface="Times New Roman"/>
              </a:rPr>
              <a:t>0.5</a:t>
            </a:r>
            <a:r>
              <a:rPr sz="1900" spc="-1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0.7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33655">
              <a:lnSpc>
                <a:spcPts val="2195"/>
              </a:lnSpc>
            </a:pPr>
            <a:r>
              <a:rPr sz="1900" dirty="0">
                <a:latin typeface="Times New Roman"/>
                <a:cs typeface="Times New Roman"/>
              </a:rPr>
              <a:t>0.6</a:t>
            </a:r>
            <a:r>
              <a:rPr sz="1900" spc="-14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0.3</a:t>
            </a:r>
            <a:r>
              <a:rPr sz="1900" spc="-10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ts val="2235"/>
              </a:lnSpc>
            </a:pPr>
            <a:r>
              <a:rPr sz="1900" dirty="0">
                <a:latin typeface="Times New Roman"/>
                <a:cs typeface="Times New Roman"/>
              </a:rPr>
              <a:t>1.7</a:t>
            </a:r>
            <a:r>
              <a:rPr sz="1900" spc="-10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0.8</a:t>
            </a:r>
            <a:r>
              <a:rPr sz="1900" spc="-7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29076" y="1940432"/>
            <a:ext cx="381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2.65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49522" y="3825062"/>
            <a:ext cx="381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0.41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25676" y="2186051"/>
            <a:ext cx="6304280" cy="2117725"/>
          </a:xfrm>
          <a:custGeom>
            <a:avLst/>
            <a:gdLst/>
            <a:ahLst/>
            <a:cxnLst/>
            <a:rect l="l" t="t" r="r" b="b"/>
            <a:pathLst>
              <a:path w="6304280" h="2117725">
                <a:moveTo>
                  <a:pt x="2087499" y="2117598"/>
                </a:moveTo>
                <a:lnTo>
                  <a:pt x="4195699" y="22225"/>
                </a:lnTo>
              </a:path>
              <a:path w="6304280" h="2117725">
                <a:moveTo>
                  <a:pt x="2128774" y="2101723"/>
                </a:moveTo>
                <a:lnTo>
                  <a:pt x="4225925" y="2101723"/>
                </a:lnTo>
              </a:path>
              <a:path w="6304280" h="2117725">
                <a:moveTo>
                  <a:pt x="0" y="28575"/>
                </a:moveTo>
                <a:lnTo>
                  <a:pt x="2097024" y="28575"/>
                </a:lnTo>
              </a:path>
              <a:path w="6304280" h="2117725">
                <a:moveTo>
                  <a:pt x="4195699" y="2095373"/>
                </a:moveTo>
                <a:lnTo>
                  <a:pt x="6303899" y="0"/>
                </a:lnTo>
              </a:path>
              <a:path w="6304280" h="2117725">
                <a:moveTo>
                  <a:pt x="4192524" y="2079498"/>
                </a:moveTo>
                <a:lnTo>
                  <a:pt x="6289675" y="207949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673978" y="4393819"/>
            <a:ext cx="381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2.91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81903" y="1862404"/>
            <a:ext cx="381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3.79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45983" y="1773681"/>
            <a:ext cx="381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6.91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93481" y="4393819"/>
            <a:ext cx="381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3.31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MLSE:</a:t>
            </a:r>
            <a:r>
              <a:rPr spc="-90" dirty="0"/>
              <a:t> </a:t>
            </a:r>
            <a:r>
              <a:rPr dirty="0"/>
              <a:t>VITERBI</a:t>
            </a:r>
            <a:r>
              <a:rPr spc="-85" dirty="0"/>
              <a:t> </a:t>
            </a:r>
            <a:r>
              <a:rPr spc="-10" dirty="0"/>
              <a:t>ALGORITHM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671637" y="2171763"/>
            <a:ext cx="2208530" cy="2186305"/>
            <a:chOff x="1671637" y="2171763"/>
            <a:chExt cx="2208530" cy="218630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1637" y="2171763"/>
              <a:ext cx="98425" cy="1094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3288" y="4248086"/>
              <a:ext cx="98425" cy="109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9837" y="2171763"/>
              <a:ext cx="98425" cy="10896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1488" y="4237545"/>
              <a:ext cx="98425" cy="10896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12976" y="2225675"/>
              <a:ext cx="2119630" cy="2085975"/>
            </a:xfrm>
            <a:custGeom>
              <a:avLst/>
              <a:gdLst/>
              <a:ahLst/>
              <a:cxnLst/>
              <a:rect l="l" t="t" r="r" b="b"/>
              <a:pathLst>
                <a:path w="2119629" h="2085975">
                  <a:moveTo>
                    <a:pt x="0" y="0"/>
                  </a:moveTo>
                  <a:lnTo>
                    <a:pt x="2119249" y="2085975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333370" y="2866136"/>
            <a:ext cx="8108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s2/(s2,s1)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93926" y="2127313"/>
            <a:ext cx="6380480" cy="2203450"/>
            <a:chOff x="1693926" y="2127313"/>
            <a:chExt cx="6380480" cy="2203450"/>
          </a:xfrm>
        </p:grpSpPr>
        <p:sp>
          <p:nvSpPr>
            <p:cNvPr id="15" name="object 15"/>
            <p:cNvSpPr/>
            <p:nvPr/>
          </p:nvSpPr>
          <p:spPr>
            <a:xfrm>
              <a:off x="1712976" y="2225675"/>
              <a:ext cx="2119630" cy="2085975"/>
            </a:xfrm>
            <a:custGeom>
              <a:avLst/>
              <a:gdLst/>
              <a:ahLst/>
              <a:cxnLst/>
              <a:rect l="l" t="t" r="r" b="b"/>
              <a:pathLst>
                <a:path w="2119629" h="2085975">
                  <a:moveTo>
                    <a:pt x="0" y="0"/>
                  </a:moveTo>
                  <a:lnTo>
                    <a:pt x="2119249" y="2085975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88037" y="2149538"/>
              <a:ext cx="98425" cy="10896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89688" y="4215320"/>
              <a:ext cx="98425" cy="10896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74012" y="2127313"/>
              <a:ext cx="98425" cy="10896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75663" y="4193095"/>
              <a:ext cx="98425" cy="10896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158908" y="841762"/>
            <a:ext cx="973455" cy="141224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900" dirty="0">
                <a:latin typeface="Times New Roman"/>
                <a:cs typeface="Times New Roman"/>
              </a:rPr>
              <a:t>0.3</a:t>
            </a:r>
            <a:r>
              <a:rPr sz="1900" spc="-2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0.5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1900" dirty="0">
                <a:latin typeface="Times New Roman"/>
                <a:cs typeface="Times New Roman"/>
              </a:rPr>
              <a:t>0.8</a:t>
            </a:r>
            <a:r>
              <a:rPr sz="1900" spc="-1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0.4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70"/>
              </a:spcBef>
            </a:pPr>
            <a:r>
              <a:rPr sz="1900" dirty="0">
                <a:latin typeface="Times New Roman"/>
                <a:cs typeface="Times New Roman"/>
              </a:rPr>
              <a:t>0</a:t>
            </a:r>
            <a:r>
              <a:rPr sz="1900" spc="-15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</a:t>
            </a:r>
            <a:r>
              <a:rPr sz="1900" spc="-1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0.3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32715">
              <a:lnSpc>
                <a:spcPct val="100000"/>
              </a:lnSpc>
              <a:spcBef>
                <a:spcPts val="1625"/>
              </a:spcBef>
            </a:pPr>
            <a:r>
              <a:rPr sz="1600" spc="-10" dirty="0">
                <a:latin typeface="Times New Roman"/>
                <a:cs typeface="Times New Roman"/>
              </a:rPr>
              <a:t>s1/(s1,s1)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57642" y="803112"/>
            <a:ext cx="297180" cy="960119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49530" marR="30480" indent="-12065" algn="just">
              <a:lnSpc>
                <a:spcPct val="105400"/>
              </a:lnSpc>
              <a:spcBef>
                <a:spcPts val="175"/>
              </a:spcBef>
            </a:pPr>
            <a:r>
              <a:rPr sz="1950" b="1" spc="-25" dirty="0">
                <a:latin typeface="Times New Roman"/>
                <a:cs typeface="Times New Roman"/>
              </a:rPr>
              <a:t>h</a:t>
            </a:r>
            <a:r>
              <a:rPr sz="1725" spc="-37" baseline="-24154" dirty="0">
                <a:latin typeface="Times New Roman"/>
                <a:cs typeface="Times New Roman"/>
              </a:rPr>
              <a:t>0 </a:t>
            </a:r>
            <a:r>
              <a:rPr sz="1900" b="1" spc="-25" dirty="0">
                <a:latin typeface="Times New Roman"/>
                <a:cs typeface="Times New Roman"/>
              </a:rPr>
              <a:t>h</a:t>
            </a:r>
            <a:r>
              <a:rPr sz="1650" spc="-37" baseline="-22727" dirty="0">
                <a:latin typeface="Times New Roman"/>
                <a:cs typeface="Times New Roman"/>
              </a:rPr>
              <a:t>1 </a:t>
            </a:r>
            <a:r>
              <a:rPr sz="1900" b="1" spc="-50" dirty="0">
                <a:latin typeface="Times New Roman"/>
                <a:cs typeface="Times New Roman"/>
              </a:rPr>
              <a:t>y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91948" y="860834"/>
            <a:ext cx="1124585" cy="8642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6200">
              <a:lnSpc>
                <a:spcPts val="2150"/>
              </a:lnSpc>
              <a:spcBef>
                <a:spcPts val="125"/>
              </a:spcBef>
            </a:pPr>
            <a:r>
              <a:rPr sz="1900" dirty="0">
                <a:latin typeface="Times New Roman"/>
                <a:cs typeface="Times New Roman"/>
              </a:rPr>
              <a:t>0.4</a:t>
            </a:r>
            <a:r>
              <a:rPr sz="1900" spc="-15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0.6</a:t>
            </a:r>
            <a:r>
              <a:rPr sz="1900" spc="-40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55880">
              <a:lnSpc>
                <a:spcPts val="2145"/>
              </a:lnSpc>
            </a:pPr>
            <a:r>
              <a:rPr sz="1900" dirty="0">
                <a:latin typeface="Times New Roman"/>
                <a:cs typeface="Times New Roman"/>
              </a:rPr>
              <a:t>0.7</a:t>
            </a:r>
            <a:r>
              <a:rPr sz="1900" spc="-145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Symbol"/>
                <a:cs typeface="Symbol"/>
              </a:rPr>
              <a:t></a:t>
            </a:r>
            <a:r>
              <a:rPr sz="1900" spc="-16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0.2</a:t>
            </a:r>
            <a:r>
              <a:rPr sz="1900" spc="-8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ts val="2270"/>
              </a:lnSpc>
            </a:pPr>
            <a:r>
              <a:rPr sz="1900" dirty="0">
                <a:latin typeface="Symbol"/>
                <a:cs typeface="Symbol"/>
              </a:rPr>
              <a:t></a:t>
            </a:r>
            <a:r>
              <a:rPr sz="1900" spc="-1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0.4</a:t>
            </a:r>
            <a:r>
              <a:rPr sz="1900" spc="-150" dirty="0">
                <a:latin typeface="Times New Roman"/>
                <a:cs typeface="Times New Roman"/>
              </a:rPr>
              <a:t> </a:t>
            </a:r>
            <a:r>
              <a:rPr sz="1900" spc="55" dirty="0">
                <a:latin typeface="Symbol"/>
                <a:cs typeface="Symbol"/>
              </a:rPr>
              <a:t></a:t>
            </a:r>
            <a:r>
              <a:rPr sz="1900" spc="55" dirty="0">
                <a:latin typeface="Times New Roman"/>
                <a:cs typeface="Times New Roman"/>
              </a:rPr>
              <a:t>1.3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76170" y="827551"/>
            <a:ext cx="997585" cy="8763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1750">
              <a:lnSpc>
                <a:spcPts val="2240"/>
              </a:lnSpc>
              <a:spcBef>
                <a:spcPts val="125"/>
              </a:spcBef>
            </a:pPr>
            <a:r>
              <a:rPr sz="1900" dirty="0">
                <a:latin typeface="Times New Roman"/>
                <a:cs typeface="Times New Roman"/>
              </a:rPr>
              <a:t>0.5</a:t>
            </a:r>
            <a:r>
              <a:rPr sz="1900" spc="-1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0.7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33655">
              <a:lnSpc>
                <a:spcPts val="2195"/>
              </a:lnSpc>
            </a:pPr>
            <a:r>
              <a:rPr sz="1900" dirty="0">
                <a:latin typeface="Times New Roman"/>
                <a:cs typeface="Times New Roman"/>
              </a:rPr>
              <a:t>0.6</a:t>
            </a:r>
            <a:r>
              <a:rPr sz="1900" spc="-14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0.3</a:t>
            </a:r>
            <a:r>
              <a:rPr sz="1900" spc="-10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ts val="2235"/>
              </a:lnSpc>
            </a:pPr>
            <a:r>
              <a:rPr sz="1900" dirty="0">
                <a:latin typeface="Times New Roman"/>
                <a:cs typeface="Times New Roman"/>
              </a:rPr>
              <a:t>1.7</a:t>
            </a:r>
            <a:r>
              <a:rPr sz="1900" spc="-10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1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0.8</a:t>
            </a:r>
            <a:r>
              <a:rPr sz="1900" spc="-7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29076" y="1940432"/>
            <a:ext cx="381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2.65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49522" y="3825062"/>
            <a:ext cx="381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0.41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725676" y="2181288"/>
            <a:ext cx="6308725" cy="2127250"/>
            <a:chOff x="1725676" y="2181288"/>
            <a:chExt cx="6308725" cy="2127250"/>
          </a:xfrm>
        </p:grpSpPr>
        <p:sp>
          <p:nvSpPr>
            <p:cNvPr id="27" name="object 27"/>
            <p:cNvSpPr/>
            <p:nvPr/>
          </p:nvSpPr>
          <p:spPr>
            <a:xfrm>
              <a:off x="3813175" y="2208276"/>
              <a:ext cx="2108200" cy="2095500"/>
            </a:xfrm>
            <a:custGeom>
              <a:avLst/>
              <a:gdLst/>
              <a:ahLst/>
              <a:cxnLst/>
              <a:rect l="l" t="t" r="r" b="b"/>
              <a:pathLst>
                <a:path w="2108200" h="2095500">
                  <a:moveTo>
                    <a:pt x="0" y="2095373"/>
                  </a:moveTo>
                  <a:lnTo>
                    <a:pt x="21082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54450" y="4287774"/>
              <a:ext cx="2097405" cy="0"/>
            </a:xfrm>
            <a:custGeom>
              <a:avLst/>
              <a:gdLst/>
              <a:ahLst/>
              <a:cxnLst/>
              <a:rect l="l" t="t" r="r" b="b"/>
              <a:pathLst>
                <a:path w="2097404">
                  <a:moveTo>
                    <a:pt x="0" y="0"/>
                  </a:moveTo>
                  <a:lnTo>
                    <a:pt x="2097151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25676" y="2186051"/>
              <a:ext cx="6304280" cy="2095500"/>
            </a:xfrm>
            <a:custGeom>
              <a:avLst/>
              <a:gdLst/>
              <a:ahLst/>
              <a:cxnLst/>
              <a:rect l="l" t="t" r="r" b="b"/>
              <a:pathLst>
                <a:path w="6304280" h="2095500">
                  <a:moveTo>
                    <a:pt x="0" y="28575"/>
                  </a:moveTo>
                  <a:lnTo>
                    <a:pt x="2097024" y="28575"/>
                  </a:lnTo>
                </a:path>
                <a:path w="6304280" h="2095500">
                  <a:moveTo>
                    <a:pt x="4195699" y="2095373"/>
                  </a:moveTo>
                  <a:lnTo>
                    <a:pt x="630389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18200" y="4265549"/>
              <a:ext cx="2097405" cy="0"/>
            </a:xfrm>
            <a:custGeom>
              <a:avLst/>
              <a:gdLst/>
              <a:ahLst/>
              <a:cxnLst/>
              <a:rect l="l" t="t" r="r" b="b"/>
              <a:pathLst>
                <a:path w="2097404">
                  <a:moveTo>
                    <a:pt x="0" y="0"/>
                  </a:moveTo>
                  <a:lnTo>
                    <a:pt x="2097151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673978" y="4393819"/>
            <a:ext cx="381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2.91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81903" y="1862404"/>
            <a:ext cx="381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3.79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745983" y="1773681"/>
            <a:ext cx="381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6.91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793481" y="4393819"/>
            <a:ext cx="381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3.31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06573" y="535940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626102" y="5348122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34631" y="533714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MLSE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074"/>
            <a:ext cx="2266950" cy="339534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States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95"/>
              </a:spcBef>
              <a:tabLst>
                <a:tab pos="7562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  <a:p>
            <a:pPr marL="1155700" lvl="1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#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states: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7562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  <a:p>
            <a:pPr marL="1155700" lvl="1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#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states: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7562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  <a:p>
            <a:pPr marL="1155700" lvl="1" indent="-228600">
              <a:lnSpc>
                <a:spcPct val="100000"/>
              </a:lnSpc>
              <a:spcBef>
                <a:spcPts val="484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#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states: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7562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4</a:t>
            </a:r>
            <a:endParaRPr sz="2000">
              <a:latin typeface="Times New Roman"/>
              <a:cs typeface="Times New Roman"/>
            </a:endParaRPr>
          </a:p>
          <a:p>
            <a:pPr marL="1155700" lvl="1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#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states: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8926" y="4767198"/>
            <a:ext cx="2922905" cy="457200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2400" b="1" dirty="0">
                <a:latin typeface="Times New Roman"/>
                <a:cs typeface="Times New Roman"/>
              </a:rPr>
              <a:t>#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states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=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M^(L-</a:t>
            </a:r>
            <a:r>
              <a:rPr sz="2400" b="1" spc="-25" dirty="0">
                <a:latin typeface="Times New Roman"/>
                <a:cs typeface="Times New Roman"/>
              </a:rPr>
              <a:t>1)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3429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30473" y="1333880"/>
            <a:ext cx="3700779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7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Electrical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Engineering</a:t>
            </a: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Times New Roman"/>
                <a:cs typeface="Times New Roman"/>
              </a:rPr>
              <a:t>University</a:t>
            </a:r>
            <a:r>
              <a:rPr sz="1600" b="1" spc="-6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of</a:t>
            </a:r>
            <a:r>
              <a:rPr sz="1600" b="1" spc="-9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Arkansas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5625" y="1419225"/>
            <a:ext cx="1571625" cy="381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94028" y="2397379"/>
            <a:ext cx="728789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 Black"/>
                <a:cs typeface="Arial Black"/>
              </a:rPr>
              <a:t>ELEG</a:t>
            </a:r>
            <a:r>
              <a:rPr sz="2800" spc="-65" dirty="0">
                <a:latin typeface="Arial Black"/>
                <a:cs typeface="Arial Black"/>
              </a:rPr>
              <a:t> </a:t>
            </a:r>
            <a:r>
              <a:rPr sz="2800" dirty="0">
                <a:latin typeface="Arial Black"/>
                <a:cs typeface="Arial Black"/>
              </a:rPr>
              <a:t>5693</a:t>
            </a:r>
            <a:r>
              <a:rPr sz="2800" spc="-75" dirty="0">
                <a:latin typeface="Arial Black"/>
                <a:cs typeface="Arial Black"/>
              </a:rPr>
              <a:t> </a:t>
            </a:r>
            <a:r>
              <a:rPr sz="2800" dirty="0">
                <a:latin typeface="Arial Black"/>
                <a:cs typeface="Arial Black"/>
              </a:rPr>
              <a:t>Wireless</a:t>
            </a:r>
            <a:r>
              <a:rPr sz="2800" spc="-65" dirty="0">
                <a:latin typeface="Arial Black"/>
                <a:cs typeface="Arial Black"/>
              </a:rPr>
              <a:t> </a:t>
            </a:r>
            <a:r>
              <a:rPr sz="2800" spc="-10" dirty="0">
                <a:latin typeface="Arial Black"/>
                <a:cs typeface="Arial Black"/>
              </a:rPr>
              <a:t>Communications</a:t>
            </a:r>
            <a:endParaRPr sz="2800">
              <a:latin typeface="Arial Black"/>
              <a:cs typeface="Arial Black"/>
            </a:endParaRPr>
          </a:p>
          <a:p>
            <a:pPr marR="5080" algn="r">
              <a:lnSpc>
                <a:spcPct val="100000"/>
              </a:lnSpc>
            </a:pPr>
            <a:r>
              <a:rPr sz="2800" dirty="0">
                <a:latin typeface="Arial Black"/>
                <a:cs typeface="Arial Black"/>
              </a:rPr>
              <a:t>Ch.</a:t>
            </a:r>
            <a:r>
              <a:rPr sz="2800" spc="-15" dirty="0">
                <a:latin typeface="Arial Black"/>
                <a:cs typeface="Arial Black"/>
              </a:rPr>
              <a:t> </a:t>
            </a:r>
            <a:r>
              <a:rPr sz="2800" dirty="0">
                <a:latin typeface="Arial Black"/>
                <a:cs typeface="Arial Black"/>
              </a:rPr>
              <a:t>6</a:t>
            </a:r>
            <a:r>
              <a:rPr sz="2800" spc="-15" dirty="0">
                <a:latin typeface="Arial Black"/>
                <a:cs typeface="Arial Black"/>
              </a:rPr>
              <a:t> </a:t>
            </a:r>
            <a:r>
              <a:rPr sz="2800" spc="-10" dirty="0">
                <a:latin typeface="Arial Black"/>
                <a:cs typeface="Arial Black"/>
              </a:rPr>
              <a:t>Diversity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88404" y="3703015"/>
            <a:ext cx="2089785" cy="67246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R="6985" algn="r">
              <a:lnSpc>
                <a:spcPct val="100000"/>
              </a:lnSpc>
              <a:spcBef>
                <a:spcPts val="585"/>
              </a:spcBef>
            </a:pPr>
            <a:r>
              <a:rPr sz="1900" dirty="0">
                <a:solidFill>
                  <a:srgbClr val="000099"/>
                </a:solidFill>
                <a:latin typeface="Arial Black"/>
                <a:cs typeface="Arial Black"/>
              </a:rPr>
              <a:t>Dr.</a:t>
            </a:r>
            <a:r>
              <a:rPr sz="1900" spc="-25" dirty="0">
                <a:solidFill>
                  <a:srgbClr val="000099"/>
                </a:solidFill>
                <a:latin typeface="Arial Black"/>
                <a:cs typeface="Arial Black"/>
              </a:rPr>
              <a:t> </a:t>
            </a:r>
            <a:r>
              <a:rPr sz="1900" dirty="0">
                <a:solidFill>
                  <a:srgbClr val="000099"/>
                </a:solidFill>
                <a:latin typeface="Arial Black"/>
                <a:cs typeface="Arial Black"/>
              </a:rPr>
              <a:t>Jingxian</a:t>
            </a:r>
            <a:r>
              <a:rPr sz="1900" spc="-50" dirty="0">
                <a:solidFill>
                  <a:srgbClr val="000099"/>
                </a:solidFill>
                <a:latin typeface="Arial Black"/>
                <a:cs typeface="Arial Black"/>
              </a:rPr>
              <a:t> </a:t>
            </a:r>
            <a:r>
              <a:rPr sz="1900" spc="-25" dirty="0">
                <a:solidFill>
                  <a:srgbClr val="000099"/>
                </a:solidFill>
                <a:latin typeface="Arial Black"/>
                <a:cs typeface="Arial Black"/>
              </a:rPr>
              <a:t>Wu</a:t>
            </a:r>
            <a:endParaRPr sz="1900">
              <a:latin typeface="Arial Black"/>
              <a:cs typeface="Arial Black"/>
            </a:endParaRPr>
          </a:p>
          <a:p>
            <a:pPr marR="5080" algn="r">
              <a:lnSpc>
                <a:spcPct val="100000"/>
              </a:lnSpc>
              <a:spcBef>
                <a:spcPts val="409"/>
              </a:spcBef>
            </a:pPr>
            <a:r>
              <a:rPr sz="1600" spc="-10" dirty="0">
                <a:solidFill>
                  <a:srgbClr val="000099"/>
                </a:solidFill>
                <a:latin typeface="Arial Black"/>
                <a:cs typeface="Arial Black"/>
                <a:hlinkClick r:id="rId3"/>
              </a:rPr>
              <a:t>wuj@uark.edu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1266189"/>
            <a:ext cx="3359150" cy="2526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Introduction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Clr>
                <a:srgbClr val="000099"/>
              </a:buClr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Classification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Clr>
                <a:srgbClr val="000099"/>
              </a:buClr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Space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Diversity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Techniques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Clr>
                <a:srgbClr val="000099"/>
              </a:buClr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Space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Time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Block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Code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91"/>
            <a:ext cx="7051675" cy="181800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5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What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diversity?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several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times</a:t>
            </a:r>
            <a:r>
              <a:rPr sz="1800" spc="-1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Receiver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copies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signal.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2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copy 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 undergoes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independent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fading.</a:t>
            </a:r>
            <a:endParaRPr sz="18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ts val="1939"/>
              </a:lnSpc>
              <a:spcBef>
                <a:spcPts val="46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probability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severely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distorted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(deeply </a:t>
            </a:r>
            <a:r>
              <a:rPr sz="1800" dirty="0">
                <a:latin typeface="Times New Roman"/>
                <a:cs typeface="Times New Roman"/>
              </a:rPr>
              <a:t>faded)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simultaneously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small.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844" y="4770882"/>
            <a:ext cx="7085965" cy="109601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99085" marR="5080" indent="-287020">
              <a:lnSpc>
                <a:spcPts val="1939"/>
              </a:lnSpc>
              <a:spcBef>
                <a:spcPts val="345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Diversity: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Transmitting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replicas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statistically </a:t>
            </a:r>
            <a:r>
              <a:rPr sz="1800" dirty="0">
                <a:latin typeface="Times New Roman"/>
                <a:cs typeface="Times New Roman"/>
              </a:rPr>
              <a:t>independent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fading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improve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communication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quality.</a:t>
            </a:r>
            <a:endParaRPr sz="1800">
              <a:latin typeface="Times New Roman"/>
              <a:cs typeface="Times New Roman"/>
            </a:endParaRPr>
          </a:p>
          <a:p>
            <a:pPr marL="697865" marR="66675" indent="-228600">
              <a:lnSpc>
                <a:spcPts val="1939"/>
              </a:lnSpc>
              <a:spcBef>
                <a:spcPts val="445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probability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distorted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smaller </a:t>
            </a:r>
            <a:r>
              <a:rPr sz="1800" dirty="0">
                <a:latin typeface="Times New Roman"/>
                <a:cs typeface="Times New Roman"/>
              </a:rPr>
              <a:t>compared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non-</a:t>
            </a:r>
            <a:r>
              <a:rPr sz="1800" dirty="0">
                <a:latin typeface="Times New Roman"/>
                <a:cs typeface="Times New Roman"/>
              </a:rPr>
              <a:t>diversity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case.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03325" y="2687701"/>
            <a:ext cx="6702425" cy="2143125"/>
            <a:chOff x="1203325" y="2687701"/>
            <a:chExt cx="6702425" cy="214312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3325" y="2704973"/>
              <a:ext cx="6702425" cy="212572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602101" y="2687701"/>
              <a:ext cx="0" cy="2062480"/>
            </a:xfrm>
            <a:custGeom>
              <a:avLst/>
              <a:gdLst/>
              <a:ahLst/>
              <a:cxnLst/>
              <a:rect l="l" t="t" r="r" b="b"/>
              <a:pathLst>
                <a:path h="2062479">
                  <a:moveTo>
                    <a:pt x="0" y="0"/>
                  </a:moveTo>
                  <a:lnTo>
                    <a:pt x="0" y="2062099"/>
                  </a:lnTo>
                </a:path>
              </a:pathLst>
            </a:custGeom>
            <a:ln w="3810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527290" cy="525970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Diversity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can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be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achieved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by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utilizing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properties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endParaRPr sz="2000">
              <a:latin typeface="Times New Roman"/>
              <a:cs typeface="Times New Roman"/>
            </a:endParaRPr>
          </a:p>
          <a:p>
            <a:pPr marL="756285" marR="527685" lvl="1" indent="-287020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far,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discussions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treat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fading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pure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negative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factor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to </a:t>
            </a:r>
            <a:r>
              <a:rPr sz="1800" dirty="0">
                <a:latin typeface="Times New Roman"/>
                <a:cs typeface="Times New Roman"/>
              </a:rPr>
              <a:t>reliable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high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wireless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communication.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spc="-10" dirty="0">
                <a:latin typeface="Times New Roman"/>
                <a:cs typeface="Times New Roman"/>
              </a:rPr>
              <a:t>Time-</a:t>
            </a:r>
            <a:r>
              <a:rPr sz="1800" dirty="0">
                <a:latin typeface="Times New Roman"/>
                <a:cs typeface="Times New Roman"/>
              </a:rPr>
              <a:t>varying,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frequency-selective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Degrade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performance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properly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handled,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fading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can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also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benefit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system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performance!!!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Time-</a:t>
            </a:r>
            <a:r>
              <a:rPr sz="1800" dirty="0">
                <a:latin typeface="Times New Roman"/>
                <a:cs typeface="Times New Roman"/>
              </a:rPr>
              <a:t>varying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fading: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Coherent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time</a:t>
            </a:r>
            <a:endParaRPr sz="1800">
              <a:latin typeface="Times New Roman"/>
              <a:cs typeface="Times New Roman"/>
            </a:endParaRPr>
          </a:p>
          <a:p>
            <a:pPr marL="13843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409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over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which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strongly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correlated.</a:t>
            </a:r>
            <a:endParaRPr sz="18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Transmit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interval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larger </a:t>
            </a:r>
            <a:r>
              <a:rPr sz="1800" dirty="0">
                <a:latin typeface="Times New Roman"/>
                <a:cs typeface="Times New Roman"/>
              </a:rPr>
              <a:t>than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coherent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time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Achieve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diversity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domain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diversity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7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Classifications: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diversity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diversity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space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diversity.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1266189"/>
            <a:ext cx="3359150" cy="2526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Introduction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Classification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B1B1B1"/>
                </a:solidFill>
                <a:latin typeface="Times New Roman"/>
                <a:cs typeface="Times New Roman"/>
              </a:rPr>
              <a:t>Space</a:t>
            </a:r>
            <a:r>
              <a:rPr sz="2000" b="1" spc="-4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B1B1B1"/>
                </a:solidFill>
                <a:latin typeface="Times New Roman"/>
                <a:cs typeface="Times New Roman"/>
              </a:rPr>
              <a:t>Diversity</a:t>
            </a:r>
            <a:r>
              <a:rPr sz="2000" b="1" spc="-2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Techniques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B3B3B3"/>
                </a:solidFill>
                <a:latin typeface="Times New Roman"/>
                <a:cs typeface="Times New Roman"/>
              </a:rPr>
              <a:t>Space</a:t>
            </a:r>
            <a:r>
              <a:rPr sz="2000" b="1" spc="-45" dirty="0">
                <a:solidFill>
                  <a:srgbClr val="B3B3B3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B3B3B3"/>
                </a:solidFill>
                <a:latin typeface="Times New Roman"/>
                <a:cs typeface="Times New Roman"/>
              </a:rPr>
              <a:t>Time</a:t>
            </a:r>
            <a:r>
              <a:rPr sz="2000" b="1" spc="-5" dirty="0">
                <a:solidFill>
                  <a:srgbClr val="B3B3B3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B3B3B3"/>
                </a:solidFill>
                <a:latin typeface="Times New Roman"/>
                <a:cs typeface="Times New Roman"/>
              </a:rPr>
              <a:t>Block</a:t>
            </a:r>
            <a:r>
              <a:rPr sz="2000" b="1" spc="-5" dirty="0">
                <a:solidFill>
                  <a:srgbClr val="B3B3B3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B3B3B3"/>
                </a:solidFill>
                <a:latin typeface="Times New Roman"/>
                <a:cs typeface="Times New Roman"/>
              </a:rPr>
              <a:t>Code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CLASSIFICATION:</a:t>
            </a:r>
            <a:r>
              <a:rPr spc="-80" dirty="0"/>
              <a:t> </a:t>
            </a:r>
            <a:r>
              <a:rPr dirty="0"/>
              <a:t>TIME</a:t>
            </a:r>
            <a:r>
              <a:rPr spc="-55" dirty="0"/>
              <a:t> </a:t>
            </a:r>
            <a:r>
              <a:rPr spc="-10" dirty="0"/>
              <a:t>DIVERSITY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399655" cy="478409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Time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diversity</a:t>
            </a:r>
            <a:endParaRPr sz="2000">
              <a:latin typeface="Times New Roman"/>
              <a:cs typeface="Times New Roman"/>
            </a:endParaRPr>
          </a:p>
          <a:p>
            <a:pPr marL="756285" marR="142240" lvl="1" indent="-287020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Repeatedly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bearing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spacing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that </a:t>
            </a:r>
            <a:r>
              <a:rPr sz="1800" dirty="0">
                <a:latin typeface="Times New Roman"/>
                <a:cs typeface="Times New Roman"/>
              </a:rPr>
              <a:t>exceeds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coherence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channel.</a:t>
            </a:r>
            <a:r>
              <a:rPr sz="1800" spc="3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time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varying</a:t>
            </a:r>
            <a:r>
              <a:rPr sz="1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fading</a:t>
            </a:r>
            <a:r>
              <a:rPr sz="1800" spc="-1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Signals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undergo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statistically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independent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fading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domain.</a:t>
            </a:r>
            <a:endParaRPr sz="1800">
              <a:latin typeface="Times New Roman"/>
              <a:cs typeface="Times New Roman"/>
            </a:endParaRPr>
          </a:p>
          <a:p>
            <a:pPr marL="1155700" marR="320675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copy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deeply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faded,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it’s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likely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other </a:t>
            </a:r>
            <a:r>
              <a:rPr sz="1800" dirty="0">
                <a:latin typeface="Times New Roman"/>
                <a:cs typeface="Times New Roman"/>
              </a:rPr>
              <a:t>copies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still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detected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receiver.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Using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redundancy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domain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tradeoff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performance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Tradeoff</a:t>
            </a:r>
            <a:r>
              <a:rPr sz="1800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between</a:t>
            </a:r>
            <a:r>
              <a:rPr sz="18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bandwidth</a:t>
            </a:r>
            <a:r>
              <a:rPr sz="18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efficiency</a:t>
            </a:r>
            <a:r>
              <a:rPr sz="1800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power</a:t>
            </a:r>
            <a:r>
              <a:rPr sz="1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efficiency!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Example: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interleaving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redundancy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Interleaving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spread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codeword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over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time.</a:t>
            </a:r>
            <a:endParaRPr sz="1800">
              <a:latin typeface="Times New Roman"/>
              <a:cs typeface="Times New Roman"/>
            </a:endParaRPr>
          </a:p>
          <a:p>
            <a:pPr marL="1155700" marR="11811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interleaving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depth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large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enough,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every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codeword </a:t>
            </a:r>
            <a:r>
              <a:rPr sz="1800" dirty="0">
                <a:latin typeface="Times New Roman"/>
                <a:cs typeface="Times New Roman"/>
              </a:rPr>
              <a:t>undergoes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independent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fading</a:t>
            </a:r>
            <a:endParaRPr sz="1800">
              <a:latin typeface="Times New Roman"/>
              <a:cs typeface="Times New Roman"/>
            </a:endParaRPr>
          </a:p>
          <a:p>
            <a:pPr marL="1612900" marR="5080" indent="-2286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409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more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error,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while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other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right,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the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still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recovered.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CLASSIFICATION:</a:t>
            </a:r>
            <a:r>
              <a:rPr spc="-114" dirty="0"/>
              <a:t> </a:t>
            </a:r>
            <a:r>
              <a:rPr dirty="0"/>
              <a:t>FREQUENCY</a:t>
            </a:r>
            <a:r>
              <a:rPr spc="-110" dirty="0"/>
              <a:t> </a:t>
            </a:r>
            <a:r>
              <a:rPr spc="-10" dirty="0"/>
              <a:t>DIVERSITY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336155" cy="522351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diversity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(multipath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diversity)</a:t>
            </a:r>
            <a:endParaRPr sz="20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Transmitting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with </a:t>
            </a:r>
            <a:r>
              <a:rPr sz="1800" dirty="0">
                <a:latin typeface="Times New Roman"/>
                <a:cs typeface="Times New Roman"/>
              </a:rPr>
              <a:t>spacing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larger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coherent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frequency</a:t>
            </a:r>
            <a:r>
              <a:rPr sz="1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selective</a:t>
            </a:r>
            <a:r>
              <a:rPr sz="18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fading</a:t>
            </a:r>
            <a:r>
              <a:rPr sz="1800" spc="-1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Signals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undergo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independent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fading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Explanation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domain:</a:t>
            </a:r>
            <a:endParaRPr sz="1800">
              <a:latin typeface="Times New Roman"/>
              <a:cs typeface="Times New Roman"/>
            </a:endParaRPr>
          </a:p>
          <a:p>
            <a:pPr marL="1155700" marR="233679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selective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fading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copies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signal </a:t>
            </a:r>
            <a:r>
              <a:rPr sz="1800" dirty="0">
                <a:latin typeface="Times New Roman"/>
                <a:cs typeface="Times New Roman"/>
              </a:rPr>
              <a:t>arrive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due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multipath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fading.</a:t>
            </a:r>
            <a:endParaRPr sz="1800">
              <a:latin typeface="Times New Roman"/>
              <a:cs typeface="Times New Roman"/>
            </a:endParaRPr>
          </a:p>
          <a:p>
            <a:pPr marL="1155700" marR="454659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Multipath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components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independent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propagating </a:t>
            </a:r>
            <a:r>
              <a:rPr sz="1800" dirty="0">
                <a:latin typeface="Times New Roman"/>
                <a:cs typeface="Times New Roman"/>
              </a:rPr>
              <a:t>through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path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undergoing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independent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fading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Wingdings"/>
                <a:cs typeface="Wingdings"/>
              </a:rPr>
              <a:t>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multipath</a:t>
            </a:r>
            <a:r>
              <a:rPr sz="18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diversity</a:t>
            </a:r>
            <a:r>
              <a:rPr sz="1800" spc="-10" dirty="0">
                <a:latin typeface="Times New Roman"/>
                <a:cs typeface="Times New Roman"/>
              </a:rPr>
              <a:t>!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5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selective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fading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ISI</a:t>
            </a:r>
            <a:r>
              <a:rPr sz="1800" spc="390" dirty="0"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Wingdings"/>
                <a:cs typeface="Wingdings"/>
              </a:rPr>
              <a:t></a:t>
            </a:r>
            <a:endParaRPr sz="2400">
              <a:latin typeface="Wingdings"/>
              <a:cs typeface="Wingdings"/>
            </a:endParaRPr>
          </a:p>
          <a:p>
            <a:pPr marL="756285" lvl="1" indent="-286385">
              <a:lnSpc>
                <a:spcPct val="100000"/>
              </a:lnSpc>
              <a:spcBef>
                <a:spcPts val="58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selective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fading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mulitpath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(frequency)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diversity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008000"/>
                </a:solidFill>
                <a:latin typeface="Wingdings"/>
                <a:cs typeface="Wingdings"/>
              </a:rPr>
              <a:t></a:t>
            </a:r>
            <a:endParaRPr sz="2400">
              <a:latin typeface="Wingdings"/>
              <a:cs typeface="Wingdings"/>
            </a:endParaRPr>
          </a:p>
          <a:p>
            <a:pPr marL="756285" marR="16510" lvl="1" indent="-287020">
              <a:lnSpc>
                <a:spcPct val="100000"/>
              </a:lnSpc>
              <a:spcBef>
                <a:spcPts val="455"/>
              </a:spcBef>
              <a:buChar char="–"/>
              <a:tabLst>
                <a:tab pos="756285" algn="l"/>
              </a:tabLst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Frequency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diversity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can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be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achieved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by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using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equalization</a:t>
            </a:r>
            <a:r>
              <a:rPr sz="18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frequency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selective</a:t>
            </a:r>
            <a:r>
              <a:rPr sz="1800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fading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After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ISI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partially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removed,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what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 remaining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0" dirty="0">
                <a:latin typeface="Times New Roman"/>
                <a:cs typeface="Times New Roman"/>
              </a:rPr>
              <a:t> frequency</a:t>
            </a:r>
            <a:endParaRPr sz="1800">
              <a:latin typeface="Times New Roman"/>
              <a:cs typeface="Times New Roman"/>
            </a:endParaRPr>
          </a:p>
          <a:p>
            <a:pPr marL="1155700">
              <a:lnSpc>
                <a:spcPct val="100000"/>
              </a:lnSpc>
            </a:pPr>
            <a:r>
              <a:rPr sz="1800" spc="-10" dirty="0">
                <a:latin typeface="Times New Roman"/>
                <a:cs typeface="Times New Roman"/>
              </a:rPr>
              <a:t>diversity.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31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CORRELATION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900430"/>
            <a:ext cx="14154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Example: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844" y="1867357"/>
            <a:ext cx="2690495" cy="791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051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X,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uncorrelated?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20" dirty="0">
                <a:latin typeface="Times New Roman"/>
                <a:cs typeface="Times New Roman"/>
              </a:rPr>
              <a:t>Sol: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59049" y="1350671"/>
            <a:ext cx="14224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50" dirty="0">
                <a:latin typeface="Symbol"/>
                <a:cs typeface="Symbol"/>
              </a:rPr>
              <a:t>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59049" y="949759"/>
            <a:ext cx="64960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00" spc="75" baseline="-4629" dirty="0">
                <a:latin typeface="Symbol"/>
                <a:cs typeface="Symbol"/>
              </a:rPr>
              <a:t></a:t>
            </a:r>
            <a:r>
              <a:rPr sz="1800" i="1" spc="50" dirty="0">
                <a:latin typeface="Times New Roman"/>
                <a:cs typeface="Times New Roman"/>
              </a:rPr>
              <a:t>x</a:t>
            </a:r>
            <a:r>
              <a:rPr sz="1800" i="1" spc="-1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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y</a:t>
            </a:r>
            <a:r>
              <a:rPr sz="1800" spc="-25" dirty="0">
                <a:latin typeface="Times New Roman"/>
                <a:cs typeface="Times New Roman"/>
              </a:rPr>
              <a:t>,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65235" y="1119066"/>
            <a:ext cx="126111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i="1" spc="-250" dirty="0">
                <a:latin typeface="Times New Roman"/>
                <a:cs typeface="Times New Roman"/>
              </a:rPr>
              <a:t> </a:t>
            </a:r>
            <a:r>
              <a:rPr sz="1575" i="1" baseline="-23809" dirty="0">
                <a:latin typeface="Times New Roman"/>
                <a:cs typeface="Times New Roman"/>
              </a:rPr>
              <a:t>X</a:t>
            </a:r>
            <a:r>
              <a:rPr sz="1575" i="1" spc="-52" baseline="-23809" dirty="0">
                <a:latin typeface="Times New Roman"/>
                <a:cs typeface="Times New Roman"/>
              </a:rPr>
              <a:t> </a:t>
            </a:r>
            <a:r>
              <a:rPr sz="1575" baseline="-23809" dirty="0">
                <a:latin typeface="Times New Roman"/>
                <a:cs typeface="Times New Roman"/>
              </a:rPr>
              <a:t>,</a:t>
            </a:r>
            <a:r>
              <a:rPr sz="1575" i="1" baseline="-23809" dirty="0">
                <a:latin typeface="Times New Roman"/>
                <a:cs typeface="Times New Roman"/>
              </a:rPr>
              <a:t>Y</a:t>
            </a:r>
            <a:r>
              <a:rPr sz="1575" i="1" spc="150" baseline="-23809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x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y</a:t>
            </a:r>
            <a:r>
              <a:rPr sz="1800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Symbol"/>
                <a:cs typeface="Symbol"/>
              </a:rPr>
              <a:t>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2700" spc="-75" baseline="-9259" dirty="0">
                <a:latin typeface="Symbol"/>
                <a:cs typeface="Symbol"/>
              </a:rPr>
              <a:t></a:t>
            </a:r>
            <a:endParaRPr sz="2700" baseline="-9259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92319" y="880240"/>
            <a:ext cx="1624330" cy="717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26099"/>
              </a:lnSpc>
              <a:spcBef>
                <a:spcPts val="95"/>
              </a:spcBef>
            </a:pPr>
            <a:r>
              <a:rPr sz="1800" dirty="0">
                <a:latin typeface="Times New Roman"/>
                <a:cs typeface="Times New Roman"/>
              </a:rPr>
              <a:t>0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x</a:t>
            </a:r>
            <a:r>
              <a:rPr sz="1800" i="1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-250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1,0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14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y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-24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1 </a:t>
            </a:r>
            <a:r>
              <a:rPr sz="1800" spc="-10" dirty="0">
                <a:latin typeface="Times New Roman"/>
                <a:cs typeface="Times New Roman"/>
              </a:rPr>
              <a:t>otherwise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41866" y="1295591"/>
            <a:ext cx="19558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25" dirty="0">
                <a:latin typeface="Times New Roman"/>
                <a:cs typeface="Times New Roman"/>
              </a:rPr>
              <a:t>0,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CLASSIFICATION:</a:t>
            </a:r>
            <a:r>
              <a:rPr spc="-70" dirty="0"/>
              <a:t> </a:t>
            </a:r>
            <a:r>
              <a:rPr dirty="0"/>
              <a:t>SPACE</a:t>
            </a:r>
            <a:r>
              <a:rPr spc="-60" dirty="0"/>
              <a:t> </a:t>
            </a:r>
            <a:r>
              <a:rPr spc="-10" dirty="0"/>
              <a:t>DIVERSITY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45233"/>
            <a:ext cx="7586980" cy="177228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Space</a:t>
            </a:r>
            <a:r>
              <a:rPr sz="18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diversity</a:t>
            </a:r>
            <a:r>
              <a:rPr sz="18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(antenna</a:t>
            </a: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diversity)</a:t>
            </a:r>
            <a:endParaRPr sz="18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390"/>
              </a:spcBef>
              <a:buChar char="–"/>
              <a:tabLst>
                <a:tab pos="756285" algn="l"/>
              </a:tabLst>
            </a:pPr>
            <a:r>
              <a:rPr sz="1600" dirty="0">
                <a:latin typeface="Times New Roman"/>
                <a:cs typeface="Times New Roman"/>
              </a:rPr>
              <a:t>Multiple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antennas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are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used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at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transmitter and/or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receiver,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with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spacing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between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two </a:t>
            </a:r>
            <a:r>
              <a:rPr sz="1600" dirty="0">
                <a:latin typeface="Times New Roman"/>
                <a:cs typeface="Times New Roman"/>
              </a:rPr>
              <a:t>adjacent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antennas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being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chosen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ensure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independence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fading.</a:t>
            </a:r>
            <a:endParaRPr sz="16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390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Times New Roman"/>
                <a:cs typeface="Times New Roman"/>
              </a:rPr>
              <a:t>Most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popular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diversity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technique.</a:t>
            </a:r>
            <a:endParaRPr sz="16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384"/>
              </a:spcBef>
              <a:buChar char="–"/>
              <a:tabLst>
                <a:tab pos="756285" algn="l"/>
              </a:tabLst>
            </a:pP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ensure</a:t>
            </a:r>
            <a:r>
              <a:rPr sz="1600" spc="-10" dirty="0">
                <a:latin typeface="Times New Roman"/>
                <a:cs typeface="Times New Roman"/>
              </a:rPr>
              <a:t> independence</a:t>
            </a:r>
            <a:endParaRPr sz="16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380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Times New Roman"/>
                <a:cs typeface="Times New Roman"/>
              </a:rPr>
              <a:t>Mobile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station: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antennas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are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separated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half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wavelength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or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more.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60194" y="2641218"/>
            <a:ext cx="9525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46430" algn="l"/>
              </a:tabLst>
            </a:pPr>
            <a:r>
              <a:rPr sz="1600" spc="-50" dirty="0">
                <a:latin typeface="Times New Roman"/>
                <a:cs typeface="Times New Roman"/>
              </a:rPr>
              <a:t>–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25" dirty="0">
                <a:latin typeface="Times New Roman"/>
                <a:cs typeface="Times New Roman"/>
              </a:rPr>
              <a:t>and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7675" y="2641218"/>
            <a:ext cx="13188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Times New Roman"/>
                <a:cs typeface="Times New Roman"/>
              </a:rPr>
              <a:t>are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independent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2994" y="2933776"/>
            <a:ext cx="58877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1600" dirty="0">
                <a:latin typeface="Times New Roman"/>
                <a:cs typeface="Times New Roman"/>
              </a:rPr>
              <a:t>Base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station: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antenna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spacing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need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several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tens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wavelengths.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60194" y="3226688"/>
            <a:ext cx="9525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46430" algn="l"/>
              </a:tabLst>
            </a:pPr>
            <a:r>
              <a:rPr sz="1600" spc="-50" dirty="0">
                <a:latin typeface="Times New Roman"/>
                <a:cs typeface="Times New Roman"/>
              </a:rPr>
              <a:t>–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25" dirty="0">
                <a:latin typeface="Times New Roman"/>
                <a:cs typeface="Times New Roman"/>
              </a:rPr>
              <a:t>and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47002" y="3226688"/>
            <a:ext cx="13195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Times New Roman"/>
                <a:cs typeface="Times New Roman"/>
              </a:rPr>
              <a:t>are</a:t>
            </a:r>
            <a:r>
              <a:rPr sz="1600" spc="-10" dirty="0">
                <a:latin typeface="Times New Roman"/>
                <a:cs typeface="Times New Roman"/>
              </a:rPr>
              <a:t> independent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51288" y="4211637"/>
            <a:ext cx="2605405" cy="1621155"/>
            <a:chOff x="3451288" y="4211637"/>
            <a:chExt cx="2605405" cy="1621155"/>
          </a:xfrm>
        </p:grpSpPr>
        <p:sp>
          <p:nvSpPr>
            <p:cNvPr id="14" name="object 14"/>
            <p:cNvSpPr/>
            <p:nvPr/>
          </p:nvSpPr>
          <p:spPr>
            <a:xfrm>
              <a:off x="3456051" y="4216400"/>
              <a:ext cx="2595880" cy="1616075"/>
            </a:xfrm>
            <a:custGeom>
              <a:avLst/>
              <a:gdLst/>
              <a:ahLst/>
              <a:cxnLst/>
              <a:rect l="l" t="t" r="r" b="b"/>
              <a:pathLst>
                <a:path w="2595879" h="1616075">
                  <a:moveTo>
                    <a:pt x="22225" y="55499"/>
                  </a:moveTo>
                  <a:lnTo>
                    <a:pt x="323850" y="55499"/>
                  </a:lnTo>
                </a:path>
                <a:path w="2595879" h="1616075">
                  <a:moveTo>
                    <a:pt x="0" y="44450"/>
                  </a:moveTo>
                  <a:lnTo>
                    <a:pt x="179324" y="311150"/>
                  </a:lnTo>
                </a:path>
                <a:path w="2595879" h="1616075">
                  <a:moveTo>
                    <a:pt x="179324" y="322199"/>
                  </a:moveTo>
                  <a:lnTo>
                    <a:pt x="334899" y="55499"/>
                  </a:lnTo>
                </a:path>
                <a:path w="2595879" h="1616075">
                  <a:moveTo>
                    <a:pt x="179324" y="311150"/>
                  </a:moveTo>
                  <a:lnTo>
                    <a:pt x="179324" y="633349"/>
                  </a:lnTo>
                </a:path>
                <a:path w="2595879" h="1616075">
                  <a:moveTo>
                    <a:pt x="22225" y="1038225"/>
                  </a:moveTo>
                  <a:lnTo>
                    <a:pt x="323850" y="1038225"/>
                  </a:lnTo>
                </a:path>
                <a:path w="2595879" h="1616075">
                  <a:moveTo>
                    <a:pt x="0" y="1027176"/>
                  </a:moveTo>
                  <a:lnTo>
                    <a:pt x="179324" y="1293876"/>
                  </a:lnTo>
                </a:path>
                <a:path w="2595879" h="1616075">
                  <a:moveTo>
                    <a:pt x="179324" y="1304925"/>
                  </a:moveTo>
                  <a:lnTo>
                    <a:pt x="334899" y="1038225"/>
                  </a:lnTo>
                </a:path>
                <a:path w="2595879" h="1616075">
                  <a:moveTo>
                    <a:pt x="179324" y="1293876"/>
                  </a:moveTo>
                  <a:lnTo>
                    <a:pt x="179324" y="1616075"/>
                  </a:lnTo>
                </a:path>
                <a:path w="2595879" h="1616075">
                  <a:moveTo>
                    <a:pt x="2274824" y="11049"/>
                  </a:moveTo>
                  <a:lnTo>
                    <a:pt x="2576449" y="11049"/>
                  </a:lnTo>
                </a:path>
                <a:path w="2595879" h="1616075">
                  <a:moveTo>
                    <a:pt x="2252599" y="0"/>
                  </a:moveTo>
                  <a:lnTo>
                    <a:pt x="2432050" y="266700"/>
                  </a:lnTo>
                </a:path>
                <a:path w="2595879" h="1616075">
                  <a:moveTo>
                    <a:pt x="2432050" y="277749"/>
                  </a:moveTo>
                  <a:lnTo>
                    <a:pt x="2587625" y="11049"/>
                  </a:lnTo>
                </a:path>
                <a:path w="2595879" h="1616075">
                  <a:moveTo>
                    <a:pt x="2432050" y="266700"/>
                  </a:moveTo>
                  <a:lnTo>
                    <a:pt x="2432050" y="588899"/>
                  </a:lnTo>
                </a:path>
                <a:path w="2595879" h="1616075">
                  <a:moveTo>
                    <a:pt x="2282825" y="1033526"/>
                  </a:moveTo>
                  <a:lnTo>
                    <a:pt x="2584450" y="1033526"/>
                  </a:lnTo>
                </a:path>
                <a:path w="2595879" h="1616075">
                  <a:moveTo>
                    <a:pt x="2260600" y="1022350"/>
                  </a:moveTo>
                  <a:lnTo>
                    <a:pt x="2439924" y="1289050"/>
                  </a:lnTo>
                </a:path>
                <a:path w="2595879" h="1616075">
                  <a:moveTo>
                    <a:pt x="2439924" y="1300226"/>
                  </a:moveTo>
                  <a:lnTo>
                    <a:pt x="2595499" y="1033526"/>
                  </a:lnTo>
                </a:path>
                <a:path w="2595879" h="1616075">
                  <a:moveTo>
                    <a:pt x="2439924" y="1289050"/>
                  </a:moveTo>
                  <a:lnTo>
                    <a:pt x="2439924" y="161131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54755" y="4332223"/>
              <a:ext cx="1987550" cy="1125855"/>
            </a:xfrm>
            <a:custGeom>
              <a:avLst/>
              <a:gdLst/>
              <a:ahLst/>
              <a:cxnLst/>
              <a:rect l="l" t="t" r="r" b="b"/>
              <a:pathLst>
                <a:path w="1987550" h="1125854">
                  <a:moveTo>
                    <a:pt x="1953895" y="1087501"/>
                  </a:moveTo>
                  <a:lnTo>
                    <a:pt x="1941195" y="1081151"/>
                  </a:lnTo>
                  <a:lnTo>
                    <a:pt x="1877695" y="1049401"/>
                  </a:lnTo>
                  <a:lnTo>
                    <a:pt x="1877695" y="1081151"/>
                  </a:lnTo>
                  <a:lnTo>
                    <a:pt x="25019" y="1081151"/>
                  </a:lnTo>
                  <a:lnTo>
                    <a:pt x="25019" y="1093851"/>
                  </a:lnTo>
                  <a:lnTo>
                    <a:pt x="1877695" y="1093851"/>
                  </a:lnTo>
                  <a:lnTo>
                    <a:pt x="1877695" y="1125601"/>
                  </a:lnTo>
                  <a:lnTo>
                    <a:pt x="1941195" y="1093851"/>
                  </a:lnTo>
                  <a:lnTo>
                    <a:pt x="1953895" y="1087501"/>
                  </a:lnTo>
                  <a:close/>
                </a:path>
                <a:path w="1987550" h="1125854">
                  <a:moveTo>
                    <a:pt x="1987169" y="1020826"/>
                  </a:moveTo>
                  <a:lnTo>
                    <a:pt x="1970189" y="998347"/>
                  </a:lnTo>
                  <a:lnTo>
                    <a:pt x="1935861" y="952881"/>
                  </a:lnTo>
                  <a:lnTo>
                    <a:pt x="1921814" y="981290"/>
                  </a:lnTo>
                  <a:lnTo>
                    <a:pt x="1033780" y="541578"/>
                  </a:lnTo>
                  <a:lnTo>
                    <a:pt x="1889036" y="100926"/>
                  </a:lnTo>
                  <a:lnTo>
                    <a:pt x="1903603" y="129159"/>
                  </a:lnTo>
                  <a:lnTo>
                    <a:pt x="1936724" y="83820"/>
                  </a:lnTo>
                  <a:lnTo>
                    <a:pt x="1953895" y="60325"/>
                  </a:lnTo>
                  <a:lnTo>
                    <a:pt x="1908213" y="60947"/>
                  </a:lnTo>
                  <a:lnTo>
                    <a:pt x="1941195" y="44450"/>
                  </a:lnTo>
                  <a:lnTo>
                    <a:pt x="1953895" y="38100"/>
                  </a:lnTo>
                  <a:lnTo>
                    <a:pt x="1941195" y="31750"/>
                  </a:lnTo>
                  <a:lnTo>
                    <a:pt x="1883219" y="2768"/>
                  </a:lnTo>
                  <a:lnTo>
                    <a:pt x="1883219" y="89674"/>
                  </a:lnTo>
                  <a:lnTo>
                    <a:pt x="1019683" y="534593"/>
                  </a:lnTo>
                  <a:lnTo>
                    <a:pt x="29819" y="44450"/>
                  </a:lnTo>
                  <a:lnTo>
                    <a:pt x="1877695" y="44450"/>
                  </a:lnTo>
                  <a:lnTo>
                    <a:pt x="1877695" y="61353"/>
                  </a:lnTo>
                  <a:lnTo>
                    <a:pt x="1868678" y="61468"/>
                  </a:lnTo>
                  <a:lnTo>
                    <a:pt x="1883219" y="89674"/>
                  </a:lnTo>
                  <a:lnTo>
                    <a:pt x="1883219" y="2768"/>
                  </a:lnTo>
                  <a:lnTo>
                    <a:pt x="1877695" y="0"/>
                  </a:lnTo>
                  <a:lnTo>
                    <a:pt x="1877695" y="31750"/>
                  </a:lnTo>
                  <a:lnTo>
                    <a:pt x="13970" y="31750"/>
                  </a:lnTo>
                  <a:lnTo>
                    <a:pt x="13970" y="36601"/>
                  </a:lnTo>
                  <a:lnTo>
                    <a:pt x="5715" y="32512"/>
                  </a:lnTo>
                  <a:lnTo>
                    <a:pt x="0" y="43815"/>
                  </a:lnTo>
                  <a:lnTo>
                    <a:pt x="1005624" y="541832"/>
                  </a:lnTo>
                  <a:lnTo>
                    <a:pt x="22225" y="1048512"/>
                  </a:lnTo>
                  <a:lnTo>
                    <a:pt x="27940" y="1059815"/>
                  </a:lnTo>
                  <a:lnTo>
                    <a:pt x="1019721" y="548817"/>
                  </a:lnTo>
                  <a:lnTo>
                    <a:pt x="1916150" y="992746"/>
                  </a:lnTo>
                  <a:lnTo>
                    <a:pt x="1902079" y="1021207"/>
                  </a:lnTo>
                  <a:lnTo>
                    <a:pt x="1987169" y="10208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465321" y="5849823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Times New Roman"/>
                <a:cs typeface="Times New Roman"/>
              </a:rPr>
              <a:t>BS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40348" y="4072773"/>
            <a:ext cx="316230" cy="1543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9370" marR="46355" indent="9525">
              <a:lnSpc>
                <a:spcPct val="155900"/>
              </a:lnSpc>
              <a:spcBef>
                <a:spcPts val="90"/>
              </a:spcBef>
            </a:pPr>
            <a:r>
              <a:rPr sz="2325" i="1" spc="-37" baseline="17921" dirty="0">
                <a:latin typeface="Times New Roman"/>
                <a:cs typeface="Times New Roman"/>
              </a:rPr>
              <a:t>h</a:t>
            </a:r>
            <a:r>
              <a:rPr sz="900" spc="-25" dirty="0">
                <a:latin typeface="Times New Roman"/>
                <a:cs typeface="Times New Roman"/>
              </a:rPr>
              <a:t>11</a:t>
            </a:r>
            <a:r>
              <a:rPr sz="900" spc="500" dirty="0">
                <a:latin typeface="Times New Roman"/>
                <a:cs typeface="Times New Roman"/>
              </a:rPr>
              <a:t> </a:t>
            </a:r>
            <a:r>
              <a:rPr sz="2325" i="1" spc="-37" baseline="17921" dirty="0">
                <a:latin typeface="Times New Roman"/>
                <a:cs typeface="Times New Roman"/>
              </a:rPr>
              <a:t>h</a:t>
            </a:r>
            <a:r>
              <a:rPr sz="900" spc="-25" dirty="0">
                <a:latin typeface="Times New Roman"/>
                <a:cs typeface="Times New Roman"/>
              </a:rPr>
              <a:t>12</a:t>
            </a: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5"/>
              </a:spcBef>
            </a:pPr>
            <a:endParaRPr sz="9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</a:pPr>
            <a:r>
              <a:rPr sz="2325" i="1" spc="-37" baseline="17921" dirty="0">
                <a:latin typeface="Times New Roman"/>
                <a:cs typeface="Times New Roman"/>
              </a:rPr>
              <a:t>h</a:t>
            </a:r>
            <a:r>
              <a:rPr sz="900" spc="-25" dirty="0">
                <a:latin typeface="Times New Roman"/>
                <a:cs typeface="Times New Roman"/>
              </a:rPr>
              <a:t>21</a:t>
            </a: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Times New Roman"/>
              <a:cs typeface="Times New Roman"/>
            </a:endParaRPr>
          </a:p>
          <a:p>
            <a:pPr marL="50165">
              <a:lnSpc>
                <a:spcPct val="100000"/>
              </a:lnSpc>
            </a:pPr>
            <a:r>
              <a:rPr sz="2325" i="1" spc="-37" baseline="16129" dirty="0">
                <a:latin typeface="Times New Roman"/>
                <a:cs typeface="Times New Roman"/>
              </a:rPr>
              <a:t>h</a:t>
            </a:r>
            <a:r>
              <a:rPr sz="900" spc="-25" dirty="0">
                <a:latin typeface="Times New Roman"/>
                <a:cs typeface="Times New Roman"/>
              </a:rPr>
              <a:t>22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85282" y="5883351"/>
            <a:ext cx="4832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Times New Roman"/>
                <a:cs typeface="Times New Roman"/>
              </a:rPr>
              <a:t>MS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08817" y="2728335"/>
            <a:ext cx="1174115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911860" algn="l"/>
              </a:tabLst>
            </a:pPr>
            <a:r>
              <a:rPr sz="2325" i="1" spc="-37" baseline="19713" dirty="0">
                <a:latin typeface="Times New Roman"/>
                <a:cs typeface="Times New Roman"/>
              </a:rPr>
              <a:t>h</a:t>
            </a:r>
            <a:r>
              <a:rPr sz="1350" spc="-37" baseline="6172" dirty="0">
                <a:latin typeface="Times New Roman"/>
                <a:cs typeface="Times New Roman"/>
              </a:rPr>
              <a:t>11</a:t>
            </a:r>
            <a:r>
              <a:rPr sz="1350" baseline="6172" dirty="0">
                <a:latin typeface="Times New Roman"/>
                <a:cs typeface="Times New Roman"/>
              </a:rPr>
              <a:t>	</a:t>
            </a:r>
            <a:r>
              <a:rPr sz="2325" i="1" spc="-37" baseline="17921" dirty="0">
                <a:latin typeface="Times New Roman"/>
                <a:cs typeface="Times New Roman"/>
              </a:rPr>
              <a:t>h</a:t>
            </a:r>
            <a:r>
              <a:rPr sz="900" spc="-25" dirty="0">
                <a:latin typeface="Times New Roman"/>
                <a:cs typeface="Times New Roman"/>
              </a:rPr>
              <a:t>12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21517" y="3307836"/>
            <a:ext cx="288925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325" i="1" spc="-37" baseline="17921" dirty="0">
                <a:latin typeface="Times New Roman"/>
                <a:cs typeface="Times New Roman"/>
              </a:rPr>
              <a:t>h</a:t>
            </a:r>
            <a:r>
              <a:rPr sz="900" spc="-25" dirty="0">
                <a:latin typeface="Times New Roman"/>
                <a:cs typeface="Times New Roman"/>
              </a:rPr>
              <a:t>11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81731" y="3330061"/>
            <a:ext cx="304165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325" i="1" spc="-37" baseline="17921" dirty="0">
                <a:latin typeface="Times New Roman"/>
                <a:cs typeface="Times New Roman"/>
              </a:rPr>
              <a:t>h</a:t>
            </a:r>
            <a:r>
              <a:rPr sz="900" spc="-25" dirty="0">
                <a:latin typeface="Times New Roman"/>
                <a:cs typeface="Times New Roman"/>
              </a:rPr>
              <a:t>21</a:t>
            </a:r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CLASSIFICATION:</a:t>
            </a:r>
            <a:r>
              <a:rPr spc="-70" dirty="0"/>
              <a:t> </a:t>
            </a:r>
            <a:r>
              <a:rPr dirty="0"/>
              <a:t>SPACE</a:t>
            </a:r>
            <a:r>
              <a:rPr spc="-60" dirty="0"/>
              <a:t> </a:t>
            </a:r>
            <a:r>
              <a:rPr spc="-10" dirty="0"/>
              <a:t>DIVERSITY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6068695" cy="335724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Space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diversity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classifications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Receive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diversity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Single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antenna,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antenna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SIMO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(single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input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output)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Transmit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diversity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antenna,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single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antenna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MISO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(multiple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input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output)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Diversity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both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transmitter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receiver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antennas,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antennas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MIMO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(multiple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input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output)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1266189"/>
            <a:ext cx="3359150" cy="2526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Introduction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Classification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Space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Diversity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Techniques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B3B3B3"/>
                </a:solidFill>
                <a:latin typeface="Times New Roman"/>
                <a:cs typeface="Times New Roman"/>
              </a:rPr>
              <a:t>Space</a:t>
            </a:r>
            <a:r>
              <a:rPr sz="2000" b="1" spc="-45" dirty="0">
                <a:solidFill>
                  <a:srgbClr val="B3B3B3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B3B3B3"/>
                </a:solidFill>
                <a:latin typeface="Times New Roman"/>
                <a:cs typeface="Times New Roman"/>
              </a:rPr>
              <a:t>Time</a:t>
            </a:r>
            <a:r>
              <a:rPr sz="2000" b="1" spc="-5" dirty="0">
                <a:solidFill>
                  <a:srgbClr val="B3B3B3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B3B3B3"/>
                </a:solidFill>
                <a:latin typeface="Times New Roman"/>
                <a:cs typeface="Times New Roman"/>
              </a:rPr>
              <a:t>Block</a:t>
            </a:r>
            <a:r>
              <a:rPr sz="2000" b="1" spc="-5" dirty="0">
                <a:solidFill>
                  <a:srgbClr val="B3B3B3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B3B3B3"/>
                </a:solidFill>
                <a:latin typeface="Times New Roman"/>
                <a:cs typeface="Times New Roman"/>
              </a:rPr>
              <a:t>Code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11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SPACE</a:t>
            </a:r>
            <a:r>
              <a:rPr spc="-80" dirty="0"/>
              <a:t> </a:t>
            </a:r>
            <a:r>
              <a:rPr spc="-10" dirty="0"/>
              <a:t>DIVERSITY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5036820" cy="145605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Instantaneous</a:t>
            </a:r>
            <a:r>
              <a:rPr sz="20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SNR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non-diversity</a:t>
            </a:r>
            <a:r>
              <a:rPr sz="2000" b="1" spc="-6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System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model</a:t>
            </a:r>
            <a:endParaRPr sz="1800">
              <a:latin typeface="Times New Roman"/>
              <a:cs typeface="Times New Roman"/>
            </a:endParaRPr>
          </a:p>
          <a:p>
            <a:pPr marL="2716530">
              <a:lnSpc>
                <a:spcPct val="100000"/>
              </a:lnSpc>
              <a:spcBef>
                <a:spcPts val="40"/>
              </a:spcBef>
            </a:pPr>
            <a:r>
              <a:rPr sz="1700" i="1" dirty="0">
                <a:latin typeface="Times New Roman"/>
                <a:cs typeface="Times New Roman"/>
              </a:rPr>
              <a:t>y</a:t>
            </a:r>
            <a:r>
              <a:rPr sz="1700" i="1" spc="28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26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700" i="1" spc="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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i="1" spc="1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</a:t>
            </a:r>
            <a:r>
              <a:rPr sz="1700" spc="165" dirty="0">
                <a:latin typeface="Times New Roman"/>
                <a:cs typeface="Times New Roman"/>
              </a:rPr>
              <a:t> </a:t>
            </a:r>
            <a:r>
              <a:rPr sz="1700" i="1" spc="-50" dirty="0">
                <a:latin typeface="Times New Roman"/>
                <a:cs typeface="Times New Roman"/>
              </a:rPr>
              <a:t>n</a:t>
            </a:r>
            <a:endParaRPr sz="1700">
              <a:latin typeface="Times New Roman"/>
              <a:cs typeface="Times New Roman"/>
            </a:endParaRPr>
          </a:p>
          <a:p>
            <a:pPr marL="744855" lvl="1" indent="-286385">
              <a:lnSpc>
                <a:spcPct val="100000"/>
              </a:lnSpc>
              <a:spcBef>
                <a:spcPts val="1530"/>
              </a:spcBef>
              <a:buChar char="–"/>
              <a:tabLst>
                <a:tab pos="744855" algn="l"/>
              </a:tabLst>
            </a:pP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power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1543" y="2328546"/>
            <a:ext cx="0" cy="316865"/>
          </a:xfrm>
          <a:custGeom>
            <a:avLst/>
            <a:gdLst/>
            <a:ahLst/>
            <a:cxnLst/>
            <a:rect l="l" t="t" r="r" b="b"/>
            <a:pathLst>
              <a:path h="316864">
                <a:moveTo>
                  <a:pt x="0" y="0"/>
                </a:moveTo>
                <a:lnTo>
                  <a:pt x="0" y="316863"/>
                </a:lnTo>
              </a:path>
            </a:pathLst>
          </a:custGeom>
          <a:ln w="10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22284" y="2328546"/>
            <a:ext cx="0" cy="316865"/>
          </a:xfrm>
          <a:custGeom>
            <a:avLst/>
            <a:gdLst/>
            <a:ahLst/>
            <a:cxnLst/>
            <a:rect l="l" t="t" r="r" b="b"/>
            <a:pathLst>
              <a:path h="316864">
                <a:moveTo>
                  <a:pt x="0" y="0"/>
                </a:moveTo>
                <a:lnTo>
                  <a:pt x="0" y="316863"/>
                </a:lnTo>
              </a:path>
            </a:pathLst>
          </a:custGeom>
          <a:ln w="10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35362" y="2328546"/>
            <a:ext cx="0" cy="316865"/>
          </a:xfrm>
          <a:custGeom>
            <a:avLst/>
            <a:gdLst/>
            <a:ahLst/>
            <a:cxnLst/>
            <a:rect l="l" t="t" r="r" b="b"/>
            <a:pathLst>
              <a:path h="316864">
                <a:moveTo>
                  <a:pt x="0" y="0"/>
                </a:moveTo>
                <a:lnTo>
                  <a:pt x="0" y="316863"/>
                </a:lnTo>
              </a:path>
            </a:pathLst>
          </a:custGeom>
          <a:ln w="10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12311" y="2328546"/>
            <a:ext cx="0" cy="316865"/>
          </a:xfrm>
          <a:custGeom>
            <a:avLst/>
            <a:gdLst/>
            <a:ahLst/>
            <a:cxnLst/>
            <a:rect l="l" t="t" r="r" b="b"/>
            <a:pathLst>
              <a:path h="316864">
                <a:moveTo>
                  <a:pt x="0" y="0"/>
                </a:moveTo>
                <a:lnTo>
                  <a:pt x="0" y="316863"/>
                </a:lnTo>
              </a:path>
            </a:pathLst>
          </a:custGeom>
          <a:ln w="10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333272" y="2252017"/>
            <a:ext cx="9144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43245" y="2252017"/>
            <a:ext cx="9144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71127" y="2319966"/>
            <a:ext cx="1475740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648335" algn="l"/>
                <a:tab pos="1193165" algn="l"/>
              </a:tabLst>
            </a:pP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700" i="1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</a:t>
            </a:r>
            <a:r>
              <a:rPr sz="1700" spc="35" dirty="0">
                <a:latin typeface="Times New Roman"/>
                <a:cs typeface="Times New Roman"/>
              </a:rPr>
              <a:t> </a:t>
            </a:r>
            <a:r>
              <a:rPr sz="1700" i="1" spc="-50" dirty="0">
                <a:latin typeface="Times New Roman"/>
                <a:cs typeface="Times New Roman"/>
              </a:rPr>
              <a:t>x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60" dirty="0">
                <a:latin typeface="Times New Roman"/>
                <a:cs typeface="Times New Roman"/>
              </a:rPr>
              <a:t>  </a:t>
            </a:r>
            <a:r>
              <a:rPr sz="1700" i="1" spc="-50" dirty="0">
                <a:latin typeface="Times New Roman"/>
                <a:cs typeface="Times New Roman"/>
              </a:rPr>
              <a:t>h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700" i="1" spc="114" dirty="0">
                <a:latin typeface="Times New Roman"/>
                <a:cs typeface="Times New Roman"/>
              </a:rPr>
              <a:t>E</a:t>
            </a:r>
            <a:r>
              <a:rPr sz="1500" i="1" spc="172" baseline="-27777" dirty="0">
                <a:latin typeface="Times New Roman"/>
                <a:cs typeface="Times New Roman"/>
              </a:rPr>
              <a:t>s</a:t>
            </a:r>
            <a:endParaRPr sz="1500" baseline="-27777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26050" y="2598673"/>
            <a:ext cx="3135630" cy="396875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2000" dirty="0">
                <a:latin typeface="Times New Roman"/>
                <a:cs typeface="Times New Roman"/>
              </a:rPr>
              <a:t>Power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modulation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symbol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671948" y="2606929"/>
            <a:ext cx="537845" cy="253365"/>
          </a:xfrm>
          <a:custGeom>
            <a:avLst/>
            <a:gdLst/>
            <a:ahLst/>
            <a:cxnLst/>
            <a:rect l="l" t="t" r="r" b="b"/>
            <a:pathLst>
              <a:path w="537845" h="253364">
                <a:moveTo>
                  <a:pt x="72058" y="28800"/>
                </a:moveTo>
                <a:lnTo>
                  <a:pt x="66770" y="40375"/>
                </a:lnTo>
                <a:lnTo>
                  <a:pt x="532384" y="253111"/>
                </a:lnTo>
                <a:lnTo>
                  <a:pt x="537717" y="241681"/>
                </a:lnTo>
                <a:lnTo>
                  <a:pt x="72058" y="28800"/>
                </a:lnTo>
                <a:close/>
              </a:path>
              <a:path w="537845" h="253364">
                <a:moveTo>
                  <a:pt x="85216" y="0"/>
                </a:moveTo>
                <a:lnTo>
                  <a:pt x="0" y="2921"/>
                </a:lnTo>
                <a:lnTo>
                  <a:pt x="53593" y="69215"/>
                </a:lnTo>
                <a:lnTo>
                  <a:pt x="66770" y="40375"/>
                </a:lnTo>
                <a:lnTo>
                  <a:pt x="55117" y="35051"/>
                </a:lnTo>
                <a:lnTo>
                  <a:pt x="60451" y="23495"/>
                </a:lnTo>
                <a:lnTo>
                  <a:pt x="74482" y="23495"/>
                </a:lnTo>
                <a:lnTo>
                  <a:pt x="85216" y="0"/>
                </a:lnTo>
                <a:close/>
              </a:path>
              <a:path w="537845" h="253364">
                <a:moveTo>
                  <a:pt x="60451" y="23495"/>
                </a:moveTo>
                <a:lnTo>
                  <a:pt x="55117" y="35051"/>
                </a:lnTo>
                <a:lnTo>
                  <a:pt x="66770" y="40375"/>
                </a:lnTo>
                <a:lnTo>
                  <a:pt x="72058" y="28800"/>
                </a:lnTo>
                <a:lnTo>
                  <a:pt x="60451" y="23495"/>
                </a:lnTo>
                <a:close/>
              </a:path>
              <a:path w="537845" h="253364">
                <a:moveTo>
                  <a:pt x="74482" y="23495"/>
                </a:moveTo>
                <a:lnTo>
                  <a:pt x="60451" y="23495"/>
                </a:lnTo>
                <a:lnTo>
                  <a:pt x="72058" y="28800"/>
                </a:lnTo>
                <a:lnTo>
                  <a:pt x="74482" y="23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01344" y="2831033"/>
            <a:ext cx="14719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Noise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power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65187" y="3131821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497"/>
                </a:lnTo>
              </a:path>
            </a:pathLst>
          </a:custGeom>
          <a:ln w="10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41251" y="3131821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497"/>
                </a:lnTo>
              </a:path>
            </a:pathLst>
          </a:custGeom>
          <a:ln w="10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736852" y="2738844"/>
            <a:ext cx="26162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Times New Roman"/>
                <a:cs typeface="Times New Roman"/>
              </a:rPr>
              <a:t>2</a:t>
            </a:r>
            <a:r>
              <a:rPr sz="1000" spc="114" dirty="0">
                <a:latin typeface="Times New Roman"/>
                <a:cs typeface="Times New Roman"/>
              </a:rPr>
              <a:t> </a:t>
            </a:r>
            <a:r>
              <a:rPr sz="5250" spc="-967" baseline="-19841" dirty="0">
                <a:latin typeface="Symbol"/>
                <a:cs typeface="Symbol"/>
              </a:rPr>
              <a:t></a:t>
            </a:r>
            <a:endParaRPr sz="5250" baseline="-19841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50242" y="3066743"/>
            <a:ext cx="111760" cy="39497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350"/>
              </a:spcBef>
            </a:pPr>
            <a:r>
              <a:rPr sz="1000" spc="-5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13372" y="2899508"/>
            <a:ext cx="1007744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73735" algn="l"/>
              </a:tabLst>
            </a:pPr>
            <a:r>
              <a:rPr sz="1700" i="1" spc="50" dirty="0">
                <a:latin typeface="Times New Roman"/>
                <a:cs typeface="Times New Roman"/>
              </a:rPr>
              <a:t>E</a:t>
            </a:r>
            <a:r>
              <a:rPr sz="1700" i="1" spc="-140" dirty="0">
                <a:latin typeface="Times New Roman"/>
                <a:cs typeface="Times New Roman"/>
              </a:rPr>
              <a:t> </a:t>
            </a:r>
            <a:r>
              <a:rPr sz="3500" spc="-25" dirty="0">
                <a:latin typeface="Symbol"/>
                <a:cs typeface="Symbol"/>
              </a:rPr>
              <a:t></a:t>
            </a:r>
            <a:r>
              <a:rPr sz="1700" i="1" spc="-25" dirty="0">
                <a:latin typeface="Times New Roman"/>
                <a:cs typeface="Times New Roman"/>
              </a:rPr>
              <a:t>n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Symbol"/>
                <a:cs typeface="Symbol"/>
              </a:rPr>
              <a:t>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12316" y="3455289"/>
            <a:ext cx="469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Instantaneous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SNR: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(signal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power/noise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power)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83102" y="3925569"/>
            <a:ext cx="0" cy="314960"/>
          </a:xfrm>
          <a:custGeom>
            <a:avLst/>
            <a:gdLst/>
            <a:ahLst/>
            <a:cxnLst/>
            <a:rect l="l" t="t" r="r" b="b"/>
            <a:pathLst>
              <a:path h="314960">
                <a:moveTo>
                  <a:pt x="0" y="0"/>
                </a:moveTo>
                <a:lnTo>
                  <a:pt x="0" y="314763"/>
                </a:lnTo>
              </a:path>
            </a:pathLst>
          </a:custGeom>
          <a:ln w="108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60692" y="3925569"/>
            <a:ext cx="0" cy="314960"/>
          </a:xfrm>
          <a:custGeom>
            <a:avLst/>
            <a:gdLst/>
            <a:ahLst/>
            <a:cxnLst/>
            <a:rect l="l" t="t" r="r" b="b"/>
            <a:pathLst>
              <a:path h="314960">
                <a:moveTo>
                  <a:pt x="0" y="0"/>
                </a:moveTo>
                <a:lnTo>
                  <a:pt x="0" y="314763"/>
                </a:lnTo>
              </a:path>
            </a:pathLst>
          </a:custGeom>
          <a:ln w="108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38282" y="4082951"/>
            <a:ext cx="327025" cy="0"/>
          </a:xfrm>
          <a:custGeom>
            <a:avLst/>
            <a:gdLst/>
            <a:ahLst/>
            <a:cxnLst/>
            <a:rect l="l" t="t" r="r" b="b"/>
            <a:pathLst>
              <a:path w="327025">
                <a:moveTo>
                  <a:pt x="0" y="0"/>
                </a:moveTo>
                <a:lnTo>
                  <a:pt x="326939" y="0"/>
                </a:lnTo>
              </a:path>
            </a:pathLst>
          </a:custGeom>
          <a:ln w="107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51427" y="3925569"/>
            <a:ext cx="0" cy="314960"/>
          </a:xfrm>
          <a:custGeom>
            <a:avLst/>
            <a:gdLst/>
            <a:ahLst/>
            <a:cxnLst/>
            <a:rect l="l" t="t" r="r" b="b"/>
            <a:pathLst>
              <a:path h="314960">
                <a:moveTo>
                  <a:pt x="0" y="0"/>
                </a:moveTo>
                <a:lnTo>
                  <a:pt x="0" y="314763"/>
                </a:lnTo>
              </a:path>
            </a:pathLst>
          </a:custGeom>
          <a:ln w="108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29016" y="3925569"/>
            <a:ext cx="0" cy="314960"/>
          </a:xfrm>
          <a:custGeom>
            <a:avLst/>
            <a:gdLst/>
            <a:ahLst/>
            <a:cxnLst/>
            <a:rect l="l" t="t" r="r" b="b"/>
            <a:pathLst>
              <a:path h="314960">
                <a:moveTo>
                  <a:pt x="0" y="0"/>
                </a:moveTo>
                <a:lnTo>
                  <a:pt x="0" y="314763"/>
                </a:lnTo>
              </a:path>
            </a:pathLst>
          </a:custGeom>
          <a:ln w="108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992737" y="4074001"/>
            <a:ext cx="908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22587" y="3849167"/>
            <a:ext cx="643255" cy="358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29539" algn="r">
              <a:lnSpc>
                <a:spcPts val="825"/>
              </a:lnSpc>
              <a:spcBef>
                <a:spcPts val="105"/>
              </a:spcBef>
            </a:pPr>
            <a:r>
              <a:rPr sz="1000" spc="-5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785"/>
              </a:lnSpc>
              <a:tabLst>
                <a:tab pos="538480" algn="l"/>
              </a:tabLst>
            </a:pPr>
            <a:r>
              <a:rPr sz="1700" dirty="0">
                <a:latin typeface="Symbol"/>
                <a:cs typeface="Symbol"/>
              </a:rPr>
              <a:t></a:t>
            </a:r>
            <a:r>
              <a:rPr sz="1700" spc="60" dirty="0">
                <a:latin typeface="Times New Roman"/>
                <a:cs typeface="Times New Roman"/>
              </a:rPr>
              <a:t>  </a:t>
            </a:r>
            <a:r>
              <a:rPr sz="1700" i="1" spc="-50" dirty="0">
                <a:latin typeface="Times New Roman"/>
                <a:cs typeface="Times New Roman"/>
              </a:rPr>
              <a:t>h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Symbol"/>
                <a:cs typeface="Symbol"/>
              </a:rPr>
              <a:t>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97474" y="3992645"/>
            <a:ext cx="354330" cy="3028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700" baseline="-29320" dirty="0">
                <a:latin typeface="Symbol"/>
                <a:cs typeface="Symbol"/>
              </a:rPr>
              <a:t></a:t>
            </a:r>
            <a:r>
              <a:rPr sz="2700" spc="187" baseline="-29320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13796" y="3904653"/>
            <a:ext cx="783590" cy="3028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800" dirty="0">
                <a:latin typeface="Symbol"/>
                <a:cs typeface="Symbol"/>
              </a:rPr>
              <a:t></a:t>
            </a:r>
            <a:r>
              <a:rPr sz="1800" spc="35" dirty="0">
                <a:latin typeface="Times New Roman"/>
                <a:cs typeface="Times New Roman"/>
              </a:rPr>
              <a:t> 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60" dirty="0">
                <a:latin typeface="Times New Roman"/>
                <a:cs typeface="Times New Roman"/>
              </a:rPr>
              <a:t>  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700" i="1" spc="145" dirty="0">
                <a:latin typeface="Times New Roman"/>
                <a:cs typeface="Times New Roman"/>
              </a:rPr>
              <a:t> </a:t>
            </a:r>
            <a:r>
              <a:rPr sz="1500" spc="-75" baseline="69444" dirty="0">
                <a:latin typeface="Times New Roman"/>
                <a:cs typeface="Times New Roman"/>
              </a:rPr>
              <a:t>2</a:t>
            </a:r>
            <a:endParaRPr sz="1500" baseline="69444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115665" y="4278929"/>
            <a:ext cx="908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40916" y="3750428"/>
            <a:ext cx="294005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700" i="1" dirty="0">
                <a:latin typeface="Times New Roman"/>
                <a:cs typeface="Times New Roman"/>
              </a:rPr>
              <a:t>E</a:t>
            </a:r>
            <a:r>
              <a:rPr sz="1700" i="1" spc="-160" dirty="0">
                <a:latin typeface="Times New Roman"/>
                <a:cs typeface="Times New Roman"/>
              </a:rPr>
              <a:t> </a:t>
            </a:r>
            <a:r>
              <a:rPr sz="1500" i="1" spc="-75" baseline="-27777" dirty="0">
                <a:latin typeface="Times New Roman"/>
                <a:cs typeface="Times New Roman"/>
              </a:rPr>
              <a:t>s</a:t>
            </a:r>
            <a:endParaRPr sz="1500" baseline="-27777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26151" y="4270375"/>
            <a:ext cx="2228850" cy="396875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latin typeface="Times New Roman"/>
                <a:cs typeface="Times New Roman"/>
              </a:rPr>
              <a:t>SNR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without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fading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084698" y="4238625"/>
            <a:ext cx="438784" cy="307340"/>
          </a:xfrm>
          <a:custGeom>
            <a:avLst/>
            <a:gdLst/>
            <a:ahLst/>
            <a:cxnLst/>
            <a:rect l="l" t="t" r="r" b="b"/>
            <a:pathLst>
              <a:path w="438785" h="307339">
                <a:moveTo>
                  <a:pt x="66260" y="38186"/>
                </a:moveTo>
                <a:lnTo>
                  <a:pt x="59045" y="48616"/>
                </a:lnTo>
                <a:lnTo>
                  <a:pt x="431418" y="306831"/>
                </a:lnTo>
                <a:lnTo>
                  <a:pt x="438658" y="296418"/>
                </a:lnTo>
                <a:lnTo>
                  <a:pt x="66260" y="38186"/>
                </a:lnTo>
                <a:close/>
              </a:path>
              <a:path w="438785" h="307339">
                <a:moveTo>
                  <a:pt x="0" y="0"/>
                </a:moveTo>
                <a:lnTo>
                  <a:pt x="41021" y="74675"/>
                </a:lnTo>
                <a:lnTo>
                  <a:pt x="59045" y="48616"/>
                </a:lnTo>
                <a:lnTo>
                  <a:pt x="48640" y="41401"/>
                </a:lnTo>
                <a:lnTo>
                  <a:pt x="55879" y="30987"/>
                </a:lnTo>
                <a:lnTo>
                  <a:pt x="71239" y="30987"/>
                </a:lnTo>
                <a:lnTo>
                  <a:pt x="84327" y="12064"/>
                </a:lnTo>
                <a:lnTo>
                  <a:pt x="0" y="0"/>
                </a:lnTo>
                <a:close/>
              </a:path>
              <a:path w="438785" h="307339">
                <a:moveTo>
                  <a:pt x="55879" y="30987"/>
                </a:moveTo>
                <a:lnTo>
                  <a:pt x="48640" y="41401"/>
                </a:lnTo>
                <a:lnTo>
                  <a:pt x="59045" y="48616"/>
                </a:lnTo>
                <a:lnTo>
                  <a:pt x="66260" y="38186"/>
                </a:lnTo>
                <a:lnTo>
                  <a:pt x="55879" y="30987"/>
                </a:lnTo>
                <a:close/>
              </a:path>
              <a:path w="438785" h="307339">
                <a:moveTo>
                  <a:pt x="71239" y="30987"/>
                </a:moveTo>
                <a:lnTo>
                  <a:pt x="55879" y="30987"/>
                </a:lnTo>
                <a:lnTo>
                  <a:pt x="66260" y="38186"/>
                </a:lnTo>
                <a:lnTo>
                  <a:pt x="71239" y="309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SPACE</a:t>
            </a:r>
            <a:r>
              <a:rPr spc="-80" dirty="0"/>
              <a:t> </a:t>
            </a:r>
            <a:r>
              <a:rPr spc="-10" dirty="0"/>
              <a:t>DIVERSITY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75640" y="838330"/>
            <a:ext cx="4161790" cy="7232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683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Instantaneous</a:t>
            </a:r>
            <a:r>
              <a:rPr sz="20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SNR</a:t>
            </a:r>
            <a:endParaRPr sz="200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spcBef>
                <a:spcPts val="440"/>
              </a:spcBef>
              <a:tabLst>
                <a:tab pos="768985" algn="l"/>
                <a:tab pos="1531620" algn="l"/>
                <a:tab pos="1859280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Times New Roman"/>
                <a:cs typeface="Times New Roman"/>
              </a:rPr>
              <a:t>Fading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2625" i="1" spc="-75" baseline="-7936" dirty="0">
                <a:latin typeface="Times New Roman"/>
                <a:cs typeface="Times New Roman"/>
              </a:rPr>
              <a:t>h</a:t>
            </a:r>
            <a:r>
              <a:rPr sz="2625" i="1" baseline="-7936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Times New Roman"/>
                <a:cs typeface="Times New Roman"/>
              </a:rPr>
              <a:t>varies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SNR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55560" y="1261617"/>
            <a:ext cx="1498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varies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time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69274" y="1211664"/>
            <a:ext cx="117475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spc="-50" dirty="0">
                <a:latin typeface="Symbol"/>
                <a:cs typeface="Symbol"/>
              </a:rPr>
              <a:t></a:t>
            </a:r>
            <a:endParaRPr sz="1800">
              <a:latin typeface="Symbol"/>
              <a:cs typeface="Symbo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5764" y="1782079"/>
            <a:ext cx="6077712" cy="204391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77569" y="3969766"/>
            <a:ext cx="5934710" cy="1233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fluctuation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SNR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degrades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performance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wireless </a:t>
            </a:r>
            <a:r>
              <a:rPr sz="1800" dirty="0">
                <a:latin typeface="Times New Roman"/>
                <a:cs typeface="Times New Roman"/>
              </a:rPr>
              <a:t>communication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system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fading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(AWGN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only),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SNR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constant</a:t>
            </a:r>
            <a:endParaRPr sz="1800">
              <a:latin typeface="Times New Roman"/>
              <a:cs typeface="Times New Roman"/>
            </a:endParaRPr>
          </a:p>
          <a:p>
            <a:pPr marL="697865" lvl="1" indent="-227965">
              <a:lnSpc>
                <a:spcPct val="100000"/>
              </a:lnSpc>
              <a:spcBef>
                <a:spcPts val="434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Space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diversity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will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make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SNR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more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“flat”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SPACE</a:t>
            </a:r>
            <a:r>
              <a:rPr spc="-85" dirty="0"/>
              <a:t> </a:t>
            </a:r>
            <a:r>
              <a:rPr dirty="0"/>
              <a:t>DIVERSITY:</a:t>
            </a:r>
            <a:r>
              <a:rPr spc="-60" dirty="0"/>
              <a:t> </a:t>
            </a:r>
            <a:r>
              <a:rPr dirty="0"/>
              <a:t>COMMON</a:t>
            </a:r>
            <a:r>
              <a:rPr spc="-95" dirty="0"/>
              <a:t> </a:t>
            </a:r>
            <a:r>
              <a:rPr spc="-10" dirty="0"/>
              <a:t>TECHNIQUES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4589780" cy="376047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Common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receive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diversity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techniques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Selection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diversity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Maximal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Ratio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Combining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(MRC)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Equal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Gain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(EG)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diversity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7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Common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transmit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diversity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techniques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Transmit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diversity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feedback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Space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block</a:t>
            </a:r>
            <a:r>
              <a:rPr sz="1800" spc="-20" dirty="0">
                <a:latin typeface="Times New Roman"/>
                <a:cs typeface="Times New Roman"/>
              </a:rPr>
              <a:t> code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Space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trellis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code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MIMO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9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Space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block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code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Space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trellis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code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SPACE</a:t>
            </a:r>
            <a:r>
              <a:rPr spc="-80" dirty="0"/>
              <a:t> </a:t>
            </a:r>
            <a:r>
              <a:rPr dirty="0"/>
              <a:t>DIVERSITY:</a:t>
            </a:r>
            <a:r>
              <a:rPr spc="-60" dirty="0"/>
              <a:t> </a:t>
            </a:r>
            <a:r>
              <a:rPr dirty="0"/>
              <a:t>RECEIVE</a:t>
            </a:r>
            <a:r>
              <a:rPr spc="-65" dirty="0"/>
              <a:t> </a:t>
            </a:r>
            <a:r>
              <a:rPr spc="-10" dirty="0"/>
              <a:t>DIVERSITY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900430"/>
            <a:ext cx="40887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System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model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for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receive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diversity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844" y="1206753"/>
            <a:ext cx="3382010" cy="10134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1Tx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antennas,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Rx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antennas.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i="1" dirty="0">
                <a:latin typeface="Times New Roman"/>
                <a:cs typeface="Times New Roman"/>
              </a:rPr>
              <a:t>k</a:t>
            </a:r>
            <a:r>
              <a:rPr sz="1800" dirty="0">
                <a:latin typeface="Times New Roman"/>
                <a:cs typeface="Times New Roman"/>
              </a:rPr>
              <a:t>th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Rx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antenna: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System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equation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matrix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format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5844" y="4170109"/>
            <a:ext cx="4581525" cy="68453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5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antennas.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undergoes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independent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fading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84440" y="2657469"/>
            <a:ext cx="560705" cy="2901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437515" algn="l"/>
              </a:tabLst>
            </a:pPr>
            <a:r>
              <a:rPr sz="1700" dirty="0">
                <a:latin typeface="Symbol"/>
                <a:cs typeface="Symbol"/>
              </a:rPr>
              <a:t>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2550" i="1" spc="-75" baseline="-32679" dirty="0">
                <a:latin typeface="Times New Roman"/>
                <a:cs typeface="Times New Roman"/>
              </a:rPr>
              <a:t>n</a:t>
            </a:r>
            <a:r>
              <a:rPr sz="2550" i="1" baseline="-32679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47831" y="2847971"/>
            <a:ext cx="297180" cy="2901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000" dirty="0">
                <a:latin typeface="Times New Roman"/>
                <a:cs typeface="Times New Roman"/>
              </a:rPr>
              <a:t>2</a:t>
            </a:r>
            <a:r>
              <a:rPr sz="1000" spc="315" dirty="0">
                <a:latin typeface="Times New Roman"/>
                <a:cs typeface="Times New Roman"/>
              </a:rPr>
              <a:t> </a:t>
            </a:r>
            <a:r>
              <a:rPr sz="2550" spc="-75" baseline="-16339" dirty="0">
                <a:latin typeface="Symbol"/>
                <a:cs typeface="Symbol"/>
              </a:rPr>
              <a:t></a:t>
            </a:r>
            <a:endParaRPr sz="2550" baseline="-16339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84440" y="2404298"/>
            <a:ext cx="560705" cy="2901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latin typeface="Symbol"/>
                <a:cs typeface="Symbol"/>
              </a:rPr>
              <a:t>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2550" i="1" baseline="4901" dirty="0">
                <a:latin typeface="Times New Roman"/>
                <a:cs typeface="Times New Roman"/>
              </a:rPr>
              <a:t>n</a:t>
            </a:r>
            <a:r>
              <a:rPr sz="1500" baseline="-19444" dirty="0">
                <a:latin typeface="Times New Roman"/>
                <a:cs typeface="Times New Roman"/>
              </a:rPr>
              <a:t>1</a:t>
            </a:r>
            <a:r>
              <a:rPr sz="1500" spc="547" baseline="-19444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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09441" y="3417574"/>
            <a:ext cx="1296035" cy="2901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28625" algn="l"/>
                <a:tab pos="807720" algn="l"/>
                <a:tab pos="1198245" algn="l"/>
              </a:tabLst>
            </a:pPr>
            <a:r>
              <a:rPr sz="1700" spc="-50" dirty="0">
                <a:latin typeface="Symbol"/>
                <a:cs typeface="Symbol"/>
              </a:rPr>
              <a:t>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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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71341" y="3644639"/>
            <a:ext cx="2386330" cy="2901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845819" algn="l"/>
                <a:tab pos="1851025" algn="l"/>
              </a:tabLst>
            </a:pPr>
            <a:r>
              <a:rPr sz="1700" dirty="0">
                <a:latin typeface="Symbol"/>
                <a:cs typeface="Symbol"/>
              </a:rPr>
              <a:t>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2550" i="1" baseline="17973" dirty="0">
                <a:latin typeface="Times New Roman"/>
                <a:cs typeface="Times New Roman"/>
              </a:rPr>
              <a:t>y</a:t>
            </a:r>
            <a:r>
              <a:rPr sz="2550" i="1" spc="-254" baseline="17973" dirty="0">
                <a:latin typeface="Times New Roman"/>
                <a:cs typeface="Times New Roman"/>
              </a:rPr>
              <a:t> </a:t>
            </a:r>
            <a:r>
              <a:rPr sz="1500" i="1" baseline="2777" dirty="0">
                <a:latin typeface="Times New Roman"/>
                <a:cs typeface="Times New Roman"/>
              </a:rPr>
              <a:t>N</a:t>
            </a:r>
            <a:r>
              <a:rPr sz="1500" i="1" spc="457" baseline="2777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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dirty="0">
                <a:latin typeface="Symbol"/>
                <a:cs typeface="Symbol"/>
              </a:rPr>
              <a:t></a:t>
            </a:r>
            <a:r>
              <a:rPr sz="1700" spc="-245" dirty="0">
                <a:latin typeface="Times New Roman"/>
                <a:cs typeface="Times New Roman"/>
              </a:rPr>
              <a:t> </a:t>
            </a:r>
            <a:r>
              <a:rPr sz="2550" i="1" baseline="17973" dirty="0">
                <a:latin typeface="Times New Roman"/>
                <a:cs typeface="Times New Roman"/>
              </a:rPr>
              <a:t>h</a:t>
            </a:r>
            <a:r>
              <a:rPr sz="2550" i="1" spc="-390" baseline="17973" dirty="0">
                <a:latin typeface="Times New Roman"/>
                <a:cs typeface="Times New Roman"/>
              </a:rPr>
              <a:t> </a:t>
            </a:r>
            <a:r>
              <a:rPr sz="1500" i="1" baseline="2777" dirty="0">
                <a:latin typeface="Times New Roman"/>
                <a:cs typeface="Times New Roman"/>
              </a:rPr>
              <a:t>N</a:t>
            </a:r>
            <a:r>
              <a:rPr sz="1500" i="1" spc="450" baseline="2777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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dirty="0">
                <a:latin typeface="Symbol"/>
                <a:cs typeface="Symbol"/>
              </a:rPr>
              <a:t></a:t>
            </a:r>
            <a:r>
              <a:rPr sz="1700" spc="-240" dirty="0">
                <a:latin typeface="Times New Roman"/>
                <a:cs typeface="Times New Roman"/>
              </a:rPr>
              <a:t> </a:t>
            </a:r>
            <a:r>
              <a:rPr sz="2550" i="1" baseline="17973" dirty="0">
                <a:latin typeface="Times New Roman"/>
                <a:cs typeface="Times New Roman"/>
              </a:rPr>
              <a:t>n</a:t>
            </a:r>
            <a:r>
              <a:rPr sz="2550" i="1" spc="-300" baseline="17973" dirty="0">
                <a:latin typeface="Times New Roman"/>
                <a:cs typeface="Times New Roman"/>
              </a:rPr>
              <a:t> </a:t>
            </a:r>
            <a:r>
              <a:rPr sz="1500" i="1" baseline="2777" dirty="0">
                <a:latin typeface="Times New Roman"/>
                <a:cs typeface="Times New Roman"/>
              </a:rPr>
              <a:t>N</a:t>
            </a:r>
            <a:r>
              <a:rPr sz="1500" i="1" spc="457" baseline="2777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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71341" y="2657469"/>
            <a:ext cx="1372235" cy="2901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466725" algn="l"/>
                <a:tab pos="845819" algn="l"/>
                <a:tab pos="1236345" algn="l"/>
              </a:tabLst>
            </a:pPr>
            <a:r>
              <a:rPr sz="1700" dirty="0">
                <a:latin typeface="Symbol"/>
                <a:cs typeface="Symbol"/>
              </a:rPr>
              <a:t></a:t>
            </a:r>
            <a:r>
              <a:rPr sz="1700" spc="150" dirty="0">
                <a:latin typeface="Times New Roman"/>
                <a:cs typeface="Times New Roman"/>
              </a:rPr>
              <a:t> </a:t>
            </a:r>
            <a:r>
              <a:rPr sz="2550" i="1" spc="-75" baseline="-32679" dirty="0">
                <a:latin typeface="Times New Roman"/>
                <a:cs typeface="Times New Roman"/>
              </a:rPr>
              <a:t>y</a:t>
            </a:r>
            <a:r>
              <a:rPr sz="2550" i="1" baseline="-32679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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dirty="0">
                <a:latin typeface="Symbol"/>
                <a:cs typeface="Symbol"/>
              </a:rPr>
              <a:t>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2550" i="1" spc="-75" baseline="-32679" dirty="0">
                <a:latin typeface="Times New Roman"/>
                <a:cs typeface="Times New Roman"/>
              </a:rPr>
              <a:t>h</a:t>
            </a:r>
            <a:r>
              <a:rPr sz="2550" i="1" baseline="-32679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09840" y="3163768"/>
            <a:ext cx="509905" cy="543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020"/>
              </a:lnSpc>
              <a:spcBef>
                <a:spcPts val="130"/>
              </a:spcBef>
              <a:tabLst>
                <a:tab pos="412115" algn="l"/>
              </a:tabLst>
            </a:pPr>
            <a:r>
              <a:rPr sz="1700" dirty="0">
                <a:latin typeface="Symbol"/>
                <a:cs typeface="Symbol"/>
              </a:rPr>
              <a:t></a:t>
            </a:r>
            <a:r>
              <a:rPr sz="1700" spc="484" dirty="0">
                <a:latin typeface="Times New Roman"/>
                <a:cs typeface="Times New Roman"/>
              </a:rPr>
              <a:t> </a:t>
            </a:r>
            <a:r>
              <a:rPr sz="2550" spc="67" baseline="-3267" dirty="0">
                <a:latin typeface="Microsoft Sans Serif"/>
                <a:cs typeface="Microsoft Sans Serif"/>
              </a:rPr>
              <a:t>⁝</a:t>
            </a:r>
            <a:r>
              <a:rPr sz="2550" baseline="-3267" dirty="0">
                <a:latin typeface="Microsoft Sans Serif"/>
                <a:cs typeface="Microsoft Sans Serif"/>
              </a:rPr>
              <a:t>	</a:t>
            </a: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  <a:p>
            <a:pPr marL="12700">
              <a:lnSpc>
                <a:spcPts val="2020"/>
              </a:lnSpc>
              <a:tabLst>
                <a:tab pos="412115" algn="l"/>
              </a:tabLst>
            </a:pPr>
            <a:r>
              <a:rPr sz="1700" spc="-50" dirty="0">
                <a:latin typeface="Symbol"/>
                <a:cs typeface="Symbol"/>
              </a:rPr>
              <a:t>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09441" y="3163768"/>
            <a:ext cx="1296035" cy="2901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28625" algn="l"/>
                <a:tab pos="807720" algn="l"/>
              </a:tabLst>
            </a:pPr>
            <a:r>
              <a:rPr sz="1700" dirty="0">
                <a:latin typeface="Symbol"/>
                <a:cs typeface="Symbol"/>
              </a:rPr>
              <a:t></a:t>
            </a:r>
            <a:r>
              <a:rPr sz="1700" spc="60" dirty="0">
                <a:latin typeface="Times New Roman"/>
                <a:cs typeface="Times New Roman"/>
              </a:rPr>
              <a:t>  </a:t>
            </a:r>
            <a:r>
              <a:rPr sz="2550" spc="67" baseline="-3267" dirty="0">
                <a:latin typeface="Microsoft Sans Serif"/>
                <a:cs typeface="Microsoft Sans Serif"/>
              </a:rPr>
              <a:t>⁝</a:t>
            </a:r>
            <a:r>
              <a:rPr sz="2550" baseline="-3267" dirty="0">
                <a:latin typeface="Microsoft Sans Serif"/>
                <a:cs typeface="Microsoft Sans Serif"/>
              </a:rPr>
              <a:t>	</a:t>
            </a:r>
            <a:r>
              <a:rPr sz="1700" spc="-50" dirty="0">
                <a:latin typeface="Symbol"/>
                <a:cs typeface="Symbol"/>
              </a:rPr>
              <a:t>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dirty="0">
                <a:latin typeface="Symbol"/>
                <a:cs typeface="Symbol"/>
              </a:rPr>
              <a:t></a:t>
            </a:r>
            <a:r>
              <a:rPr sz="1700" spc="450" dirty="0">
                <a:latin typeface="Times New Roman"/>
                <a:cs typeface="Times New Roman"/>
              </a:rPr>
              <a:t> </a:t>
            </a:r>
            <a:r>
              <a:rPr sz="2550" spc="142" baseline="-3267" dirty="0">
                <a:latin typeface="Microsoft Sans Serif"/>
                <a:cs typeface="Microsoft Sans Serif"/>
              </a:rPr>
              <a:t>⁝</a:t>
            </a:r>
            <a:r>
              <a:rPr sz="2550" spc="52" baseline="-3267" dirty="0">
                <a:latin typeface="Microsoft Sans Serif"/>
                <a:cs typeface="Microsoft Sans Serif"/>
              </a:rPr>
              <a:t>  </a:t>
            </a: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34413" y="2979127"/>
            <a:ext cx="911225" cy="2901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500" baseline="58333" dirty="0">
                <a:latin typeface="Times New Roman"/>
                <a:cs typeface="Times New Roman"/>
              </a:rPr>
              <a:t>2</a:t>
            </a:r>
            <a:r>
              <a:rPr sz="1500" spc="472" baseline="58333" dirty="0">
                <a:latin typeface="Times New Roman"/>
                <a:cs typeface="Times New Roman"/>
              </a:rPr>
              <a:t> </a:t>
            </a:r>
            <a:r>
              <a:rPr sz="2550" baseline="17973" dirty="0">
                <a:latin typeface="Symbol"/>
                <a:cs typeface="Symbol"/>
              </a:rPr>
              <a:t></a:t>
            </a:r>
            <a:r>
              <a:rPr sz="2550" spc="30" baseline="17973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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i="1" spc="114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</a:t>
            </a:r>
            <a:r>
              <a:rPr sz="1700" spc="190" dirty="0">
                <a:latin typeface="Times New Roman"/>
                <a:cs typeface="Times New Roman"/>
              </a:rPr>
              <a:t> </a:t>
            </a:r>
            <a:r>
              <a:rPr sz="2550" spc="-75" baseline="17973" dirty="0">
                <a:latin typeface="Symbol"/>
                <a:cs typeface="Symbol"/>
              </a:rPr>
              <a:t></a:t>
            </a:r>
            <a:endParaRPr sz="2550" baseline="17973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84041" y="2910619"/>
            <a:ext cx="956310" cy="2901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317500" algn="l"/>
              </a:tabLst>
            </a:pPr>
            <a:r>
              <a:rPr sz="1700" spc="-50" dirty="0">
                <a:latin typeface="Symbol"/>
                <a:cs typeface="Symbol"/>
              </a:rPr>
              <a:t>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500" baseline="27777" dirty="0">
                <a:latin typeface="Times New Roman"/>
                <a:cs typeface="Times New Roman"/>
              </a:rPr>
              <a:t>2</a:t>
            </a:r>
            <a:r>
              <a:rPr sz="1500" spc="480" baseline="27777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</a:t>
            </a:r>
            <a:r>
              <a:rPr sz="1700" spc="245" dirty="0">
                <a:latin typeface="Times New Roman"/>
                <a:cs typeface="Times New Roman"/>
              </a:rPr>
              <a:t> </a:t>
            </a:r>
            <a:r>
              <a:rPr sz="2550" baseline="-17973" dirty="0">
                <a:latin typeface="Symbol"/>
                <a:cs typeface="Symbol"/>
              </a:rPr>
              <a:t></a:t>
            </a:r>
            <a:r>
              <a:rPr sz="2550" spc="427" baseline="-17973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71341" y="2404298"/>
            <a:ext cx="1372235" cy="2901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845819" algn="l"/>
              </a:tabLst>
            </a:pPr>
            <a:r>
              <a:rPr sz="1700" dirty="0">
                <a:latin typeface="Symbol"/>
                <a:cs typeface="Symbol"/>
              </a:rPr>
              <a:t></a:t>
            </a:r>
            <a:r>
              <a:rPr sz="1700" spc="300" dirty="0">
                <a:latin typeface="Times New Roman"/>
                <a:cs typeface="Times New Roman"/>
              </a:rPr>
              <a:t> </a:t>
            </a:r>
            <a:r>
              <a:rPr sz="2550" i="1" baseline="4901" dirty="0">
                <a:latin typeface="Times New Roman"/>
                <a:cs typeface="Times New Roman"/>
              </a:rPr>
              <a:t>y</a:t>
            </a:r>
            <a:r>
              <a:rPr sz="1500" baseline="-19444" dirty="0">
                <a:latin typeface="Times New Roman"/>
                <a:cs typeface="Times New Roman"/>
              </a:rPr>
              <a:t>1</a:t>
            </a:r>
            <a:r>
              <a:rPr sz="1500" spc="577" baseline="-19444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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dirty="0">
                <a:latin typeface="Symbol"/>
                <a:cs typeface="Symbol"/>
              </a:rPr>
              <a:t></a:t>
            </a:r>
            <a:r>
              <a:rPr sz="1700" spc="55" dirty="0">
                <a:latin typeface="Times New Roman"/>
                <a:cs typeface="Times New Roman"/>
              </a:rPr>
              <a:t> </a:t>
            </a:r>
            <a:r>
              <a:rPr sz="2550" i="1" baseline="4901" dirty="0">
                <a:latin typeface="Times New Roman"/>
                <a:cs typeface="Times New Roman"/>
              </a:rPr>
              <a:t>h</a:t>
            </a:r>
            <a:r>
              <a:rPr sz="1500" baseline="-19444" dirty="0">
                <a:latin typeface="Times New Roman"/>
                <a:cs typeface="Times New Roman"/>
              </a:rPr>
              <a:t>1</a:t>
            </a:r>
            <a:r>
              <a:rPr sz="1500" spc="494" baseline="-19444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</a:t>
            </a:r>
            <a:endParaRPr sz="1700">
              <a:latin typeface="Symbol"/>
              <a:cs typeface="Symbo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013388" y="4178236"/>
            <a:ext cx="3110230" cy="2007235"/>
            <a:chOff x="5013388" y="4178236"/>
            <a:chExt cx="3110230" cy="2007235"/>
          </a:xfrm>
        </p:grpSpPr>
        <p:sp>
          <p:nvSpPr>
            <p:cNvPr id="22" name="object 22"/>
            <p:cNvSpPr/>
            <p:nvPr/>
          </p:nvSpPr>
          <p:spPr>
            <a:xfrm>
              <a:off x="5018151" y="4182998"/>
              <a:ext cx="3100705" cy="2002155"/>
            </a:xfrm>
            <a:custGeom>
              <a:avLst/>
              <a:gdLst/>
              <a:ahLst/>
              <a:cxnLst/>
              <a:rect l="l" t="t" r="r" b="b"/>
              <a:pathLst>
                <a:path w="3100704" h="2002154">
                  <a:moveTo>
                    <a:pt x="22225" y="1004951"/>
                  </a:moveTo>
                  <a:lnTo>
                    <a:pt x="323850" y="1004951"/>
                  </a:lnTo>
                </a:path>
                <a:path w="3100704" h="2002154">
                  <a:moveTo>
                    <a:pt x="0" y="993775"/>
                  </a:moveTo>
                  <a:lnTo>
                    <a:pt x="179324" y="1260602"/>
                  </a:lnTo>
                </a:path>
                <a:path w="3100704" h="2002154">
                  <a:moveTo>
                    <a:pt x="179324" y="1271651"/>
                  </a:moveTo>
                  <a:lnTo>
                    <a:pt x="334899" y="1004951"/>
                  </a:lnTo>
                </a:path>
                <a:path w="3100704" h="2002154">
                  <a:moveTo>
                    <a:pt x="179324" y="1260602"/>
                  </a:moveTo>
                  <a:lnTo>
                    <a:pt x="179324" y="1582801"/>
                  </a:lnTo>
                </a:path>
                <a:path w="3100704" h="2002154">
                  <a:moveTo>
                    <a:pt x="2787650" y="11175"/>
                  </a:moveTo>
                  <a:lnTo>
                    <a:pt x="3089275" y="11175"/>
                  </a:lnTo>
                </a:path>
                <a:path w="3100704" h="2002154">
                  <a:moveTo>
                    <a:pt x="2765425" y="0"/>
                  </a:moveTo>
                  <a:lnTo>
                    <a:pt x="2944749" y="266700"/>
                  </a:lnTo>
                </a:path>
                <a:path w="3100704" h="2002154">
                  <a:moveTo>
                    <a:pt x="2944749" y="277875"/>
                  </a:moveTo>
                  <a:lnTo>
                    <a:pt x="3100324" y="11175"/>
                  </a:lnTo>
                </a:path>
                <a:path w="3100704" h="2002154">
                  <a:moveTo>
                    <a:pt x="2944749" y="266700"/>
                  </a:moveTo>
                  <a:lnTo>
                    <a:pt x="2944749" y="589026"/>
                  </a:lnTo>
                </a:path>
                <a:path w="3100704" h="2002154">
                  <a:moveTo>
                    <a:pt x="2784475" y="1424051"/>
                  </a:moveTo>
                  <a:lnTo>
                    <a:pt x="3086100" y="1424051"/>
                  </a:lnTo>
                </a:path>
                <a:path w="3100704" h="2002154">
                  <a:moveTo>
                    <a:pt x="2762250" y="1412938"/>
                  </a:moveTo>
                  <a:lnTo>
                    <a:pt x="2941574" y="1679638"/>
                  </a:lnTo>
                </a:path>
                <a:path w="3100704" h="2002154">
                  <a:moveTo>
                    <a:pt x="2941574" y="1690751"/>
                  </a:moveTo>
                  <a:lnTo>
                    <a:pt x="3097149" y="1424051"/>
                  </a:lnTo>
                </a:path>
                <a:path w="3100704" h="2002154">
                  <a:moveTo>
                    <a:pt x="2941574" y="1679638"/>
                  </a:moveTo>
                  <a:lnTo>
                    <a:pt x="2941574" y="200190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50637" y="4309363"/>
              <a:ext cx="2510790" cy="1533525"/>
            </a:xfrm>
            <a:custGeom>
              <a:avLst/>
              <a:gdLst/>
              <a:ahLst/>
              <a:cxnLst/>
              <a:rect l="l" t="t" r="r" b="b"/>
              <a:pathLst>
                <a:path w="2510790" h="1533525">
                  <a:moveTo>
                    <a:pt x="2510663" y="1511998"/>
                  </a:moveTo>
                  <a:lnTo>
                    <a:pt x="2501595" y="1504696"/>
                  </a:lnTo>
                  <a:lnTo>
                    <a:pt x="2444369" y="1458556"/>
                  </a:lnTo>
                  <a:lnTo>
                    <a:pt x="2437587" y="1489608"/>
                  </a:lnTo>
                  <a:lnTo>
                    <a:pt x="41821" y="968019"/>
                  </a:lnTo>
                  <a:lnTo>
                    <a:pt x="2353411" y="41325"/>
                  </a:lnTo>
                  <a:lnTo>
                    <a:pt x="2365248" y="70739"/>
                  </a:lnTo>
                  <a:lnTo>
                    <a:pt x="2405989" y="24765"/>
                  </a:lnTo>
                  <a:lnTo>
                    <a:pt x="2421763" y="6985"/>
                  </a:lnTo>
                  <a:lnTo>
                    <a:pt x="2336800" y="0"/>
                  </a:lnTo>
                  <a:lnTo>
                    <a:pt x="2348649" y="29489"/>
                  </a:lnTo>
                  <a:lnTo>
                    <a:pt x="19812" y="963231"/>
                  </a:lnTo>
                  <a:lnTo>
                    <a:pt x="3810" y="959739"/>
                  </a:lnTo>
                  <a:lnTo>
                    <a:pt x="1333" y="970635"/>
                  </a:lnTo>
                  <a:lnTo>
                    <a:pt x="0" y="971169"/>
                  </a:lnTo>
                  <a:lnTo>
                    <a:pt x="4826" y="982853"/>
                  </a:lnTo>
                  <a:lnTo>
                    <a:pt x="20929" y="976401"/>
                  </a:lnTo>
                  <a:lnTo>
                    <a:pt x="2434882" y="1502003"/>
                  </a:lnTo>
                  <a:lnTo>
                    <a:pt x="2428113" y="1533017"/>
                  </a:lnTo>
                  <a:lnTo>
                    <a:pt x="2510663" y="15119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388181" y="5419334"/>
            <a:ext cx="292735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700" i="1" spc="-254" dirty="0">
                <a:latin typeface="Times New Roman"/>
                <a:cs typeface="Times New Roman"/>
              </a:rPr>
              <a:t> </a:t>
            </a:r>
            <a:r>
              <a:rPr sz="1500" i="1" spc="-75" baseline="-27777" dirty="0">
                <a:latin typeface="Times New Roman"/>
                <a:cs typeface="Times New Roman"/>
              </a:rPr>
              <a:t>N</a:t>
            </a:r>
            <a:endParaRPr sz="1500" baseline="-27777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64505" y="4924034"/>
            <a:ext cx="144780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spc="204" dirty="0">
                <a:latin typeface="Microsoft Sans Serif"/>
                <a:cs typeface="Microsoft Sans Serif"/>
              </a:rPr>
              <a:t>⁝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61984" y="4365117"/>
            <a:ext cx="461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Rx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39759" y="5737047"/>
            <a:ext cx="499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Rx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48994" y="4830022"/>
            <a:ext cx="908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44972" y="4672875"/>
            <a:ext cx="13652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i="1" spc="-50" dirty="0">
                <a:latin typeface="Times New Roman"/>
                <a:cs typeface="Times New Roman"/>
              </a:rPr>
              <a:t>h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69938" y="1547706"/>
            <a:ext cx="1494790" cy="291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750" i="1" spc="95" dirty="0">
                <a:latin typeface="Times New Roman"/>
                <a:cs typeface="Times New Roman"/>
              </a:rPr>
              <a:t>y</a:t>
            </a:r>
            <a:r>
              <a:rPr sz="1500" i="1" spc="142" baseline="-27777" dirty="0">
                <a:latin typeface="Times New Roman"/>
                <a:cs typeface="Times New Roman"/>
              </a:rPr>
              <a:t>k</a:t>
            </a:r>
            <a:r>
              <a:rPr sz="1500" i="1" spc="300" baseline="-27777" dirty="0">
                <a:latin typeface="Times New Roman"/>
                <a:cs typeface="Times New Roman"/>
              </a:rPr>
              <a:t>  </a:t>
            </a:r>
            <a:r>
              <a:rPr sz="1750" dirty="0">
                <a:latin typeface="Symbol"/>
                <a:cs typeface="Symbol"/>
              </a:rPr>
              <a:t></a:t>
            </a:r>
            <a:r>
              <a:rPr sz="1750" spc="220" dirty="0">
                <a:latin typeface="Times New Roman"/>
                <a:cs typeface="Times New Roman"/>
              </a:rPr>
              <a:t> </a:t>
            </a:r>
            <a:r>
              <a:rPr sz="1750" i="1" dirty="0">
                <a:latin typeface="Times New Roman"/>
                <a:cs typeface="Times New Roman"/>
              </a:rPr>
              <a:t>h</a:t>
            </a:r>
            <a:r>
              <a:rPr sz="1500" i="1" baseline="-27777" dirty="0">
                <a:latin typeface="Times New Roman"/>
                <a:cs typeface="Times New Roman"/>
              </a:rPr>
              <a:t>k</a:t>
            </a:r>
            <a:r>
              <a:rPr sz="1500" i="1" spc="615" baseline="-27777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Symbol"/>
                <a:cs typeface="Symbol"/>
              </a:rPr>
              <a:t></a:t>
            </a:r>
            <a:r>
              <a:rPr sz="1750" dirty="0">
                <a:latin typeface="Times New Roman"/>
                <a:cs typeface="Times New Roman"/>
              </a:rPr>
              <a:t> </a:t>
            </a:r>
            <a:r>
              <a:rPr sz="1750" i="1" dirty="0">
                <a:latin typeface="Times New Roman"/>
                <a:cs typeface="Times New Roman"/>
              </a:rPr>
              <a:t>x</a:t>
            </a:r>
            <a:r>
              <a:rPr sz="1750" i="1" spc="8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Symbol"/>
                <a:cs typeface="Symbol"/>
              </a:rPr>
              <a:t></a:t>
            </a:r>
            <a:r>
              <a:rPr sz="1750" spc="120" dirty="0">
                <a:latin typeface="Times New Roman"/>
                <a:cs typeface="Times New Roman"/>
              </a:rPr>
              <a:t> </a:t>
            </a:r>
            <a:r>
              <a:rPr sz="1750" i="1" spc="55" dirty="0">
                <a:latin typeface="Times New Roman"/>
                <a:cs typeface="Times New Roman"/>
              </a:rPr>
              <a:t>n</a:t>
            </a:r>
            <a:r>
              <a:rPr sz="1500" i="1" spc="82" baseline="-27777" dirty="0">
                <a:latin typeface="Times New Roman"/>
                <a:cs typeface="Times New Roman"/>
              </a:rPr>
              <a:t>k</a:t>
            </a:r>
            <a:endParaRPr sz="1500" baseline="-27777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SPACE</a:t>
            </a:r>
            <a:r>
              <a:rPr spc="-130" dirty="0"/>
              <a:t> </a:t>
            </a:r>
            <a:r>
              <a:rPr dirty="0"/>
              <a:t>DIVERSITY:</a:t>
            </a:r>
            <a:r>
              <a:rPr spc="-105" dirty="0"/>
              <a:t> </a:t>
            </a:r>
            <a:r>
              <a:rPr dirty="0"/>
              <a:t>SELECTION</a:t>
            </a:r>
            <a:r>
              <a:rPr spc="-90" dirty="0"/>
              <a:t> </a:t>
            </a:r>
            <a:r>
              <a:rPr spc="-10" dirty="0"/>
              <a:t>DIVERSITY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9470"/>
            <a:ext cx="7493634" cy="1594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Selection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diversity</a:t>
            </a:r>
            <a:endParaRPr sz="20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8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Out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signals,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choose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one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 with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maximum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instantaneous</a:t>
            </a:r>
            <a:r>
              <a:rPr sz="1800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SNR</a:t>
            </a:r>
            <a:r>
              <a:rPr sz="1800" spc="-2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1155700" marR="370205" lvl="2" indent="-228600">
              <a:lnSpc>
                <a:spcPts val="1730"/>
              </a:lnSpc>
              <a:spcBef>
                <a:spcPts val="42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Demodulation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decoding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performed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the </a:t>
            </a:r>
            <a:r>
              <a:rPr sz="1800" dirty="0">
                <a:latin typeface="Times New Roman"/>
                <a:cs typeface="Times New Roman"/>
              </a:rPr>
              <a:t>maximal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SNR.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Signals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other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antennas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discarded.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74427" y="4911762"/>
            <a:ext cx="0" cy="318135"/>
          </a:xfrm>
          <a:custGeom>
            <a:avLst/>
            <a:gdLst/>
            <a:ahLst/>
            <a:cxnLst/>
            <a:rect l="l" t="t" r="r" b="b"/>
            <a:pathLst>
              <a:path h="318135">
                <a:moveTo>
                  <a:pt x="0" y="0"/>
                </a:moveTo>
                <a:lnTo>
                  <a:pt x="0" y="317901"/>
                </a:lnTo>
              </a:path>
            </a:pathLst>
          </a:custGeom>
          <a:ln w="108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8895" y="4911762"/>
            <a:ext cx="0" cy="318135"/>
          </a:xfrm>
          <a:custGeom>
            <a:avLst/>
            <a:gdLst/>
            <a:ahLst/>
            <a:cxnLst/>
            <a:rect l="l" t="t" r="r" b="b"/>
            <a:pathLst>
              <a:path h="318135">
                <a:moveTo>
                  <a:pt x="0" y="0"/>
                </a:moveTo>
                <a:lnTo>
                  <a:pt x="0" y="317901"/>
                </a:lnTo>
              </a:path>
            </a:pathLst>
          </a:custGeom>
          <a:ln w="108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18767" y="4398009"/>
            <a:ext cx="3557270" cy="1205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885" indent="-286385">
              <a:lnSpc>
                <a:spcPct val="100000"/>
              </a:lnSpc>
              <a:spcBef>
                <a:spcPts val="100"/>
              </a:spcBef>
              <a:buChar char="–"/>
              <a:tabLst>
                <a:tab pos="349885" algn="l"/>
              </a:tabLst>
            </a:pPr>
            <a:r>
              <a:rPr sz="1800" dirty="0">
                <a:latin typeface="Times New Roman"/>
                <a:cs typeface="Times New Roman"/>
              </a:rPr>
              <a:t>SNR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k</a:t>
            </a:r>
            <a:r>
              <a:rPr sz="1800" dirty="0">
                <a:latin typeface="Times New Roman"/>
                <a:cs typeface="Times New Roman"/>
              </a:rPr>
              <a:t>th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Rx</a:t>
            </a:r>
            <a:r>
              <a:rPr sz="1800" spc="-10" dirty="0">
                <a:latin typeface="Times New Roman"/>
                <a:cs typeface="Times New Roman"/>
              </a:rPr>
              <a:t> antenna</a:t>
            </a:r>
            <a:endParaRPr sz="1800">
              <a:latin typeface="Times New Roman"/>
              <a:cs typeface="Times New Roman"/>
            </a:endParaRPr>
          </a:p>
          <a:p>
            <a:pPr marR="419734" algn="r">
              <a:lnSpc>
                <a:spcPts val="805"/>
              </a:lnSpc>
              <a:spcBef>
                <a:spcPts val="1295"/>
              </a:spcBef>
            </a:pPr>
            <a:r>
              <a:rPr sz="1000" spc="-5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  <a:p>
            <a:pPr marL="2225675">
              <a:lnSpc>
                <a:spcPts val="1825"/>
              </a:lnSpc>
              <a:tabLst>
                <a:tab pos="3198495" algn="l"/>
              </a:tabLst>
            </a:pPr>
            <a:r>
              <a:rPr sz="1850" dirty="0">
                <a:latin typeface="Symbol"/>
                <a:cs typeface="Symbol"/>
              </a:rPr>
              <a:t>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500" i="1" baseline="-27777" dirty="0">
                <a:latin typeface="Times New Roman"/>
                <a:cs typeface="Times New Roman"/>
              </a:rPr>
              <a:t>k</a:t>
            </a:r>
            <a:r>
              <a:rPr sz="1500" i="1" spc="270" baseline="-27777" dirty="0">
                <a:latin typeface="Times New Roman"/>
                <a:cs typeface="Times New Roman"/>
              </a:rPr>
              <a:t>  </a:t>
            </a:r>
            <a:r>
              <a:rPr sz="1750" dirty="0">
                <a:latin typeface="Symbol"/>
                <a:cs typeface="Symbol"/>
              </a:rPr>
              <a:t></a:t>
            </a:r>
            <a:r>
              <a:rPr sz="1750" spc="480" dirty="0">
                <a:latin typeface="Times New Roman"/>
                <a:cs typeface="Times New Roman"/>
              </a:rPr>
              <a:t> </a:t>
            </a:r>
            <a:r>
              <a:rPr sz="1750" i="1" spc="-25" dirty="0">
                <a:latin typeface="Times New Roman"/>
                <a:cs typeface="Times New Roman"/>
              </a:rPr>
              <a:t>h</a:t>
            </a:r>
            <a:r>
              <a:rPr sz="1500" i="1" spc="-37" baseline="-27777" dirty="0">
                <a:latin typeface="Times New Roman"/>
                <a:cs typeface="Times New Roman"/>
              </a:rPr>
              <a:t>k</a:t>
            </a:r>
            <a:r>
              <a:rPr sz="1500" i="1" baseline="-27777" dirty="0">
                <a:latin typeface="Times New Roman"/>
                <a:cs typeface="Times New Roman"/>
              </a:rPr>
              <a:t>	</a:t>
            </a:r>
            <a:r>
              <a:rPr sz="1750" dirty="0">
                <a:latin typeface="Symbol"/>
                <a:cs typeface="Symbol"/>
              </a:rPr>
              <a:t></a:t>
            </a:r>
            <a:r>
              <a:rPr sz="1750" spc="-204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Symbol"/>
                <a:cs typeface="Symbol"/>
              </a:rPr>
              <a:t>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500" spc="-75" baseline="-27777" dirty="0">
                <a:latin typeface="Times New Roman"/>
                <a:cs typeface="Times New Roman"/>
              </a:rPr>
              <a:t>0</a:t>
            </a:r>
            <a:endParaRPr sz="1500" baseline="-27777">
              <a:latin typeface="Times New Roman"/>
              <a:cs typeface="Times New Roman"/>
            </a:endParaRPr>
          </a:p>
          <a:p>
            <a:pPr marL="349885" indent="-286385">
              <a:lnSpc>
                <a:spcPct val="100000"/>
              </a:lnSpc>
              <a:spcBef>
                <a:spcPts val="1040"/>
              </a:spcBef>
              <a:buChar char="–"/>
              <a:tabLst>
                <a:tab pos="349885" algn="l"/>
              </a:tabLst>
            </a:pPr>
            <a:r>
              <a:rPr sz="1800" dirty="0">
                <a:latin typeface="Times New Roman"/>
                <a:cs typeface="Times New Roman"/>
              </a:rPr>
              <a:t>SNR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after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selection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diversity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91125" y="5689790"/>
            <a:ext cx="2152650" cy="4121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295"/>
              </a:lnSpc>
              <a:spcBef>
                <a:spcPts val="110"/>
              </a:spcBef>
              <a:tabLst>
                <a:tab pos="1306195" algn="l"/>
                <a:tab pos="2030730" algn="l"/>
              </a:tabLst>
            </a:pPr>
            <a:r>
              <a:rPr sz="1750" dirty="0">
                <a:latin typeface="Symbol"/>
                <a:cs typeface="Symbol"/>
              </a:rPr>
              <a:t></a:t>
            </a:r>
            <a:r>
              <a:rPr sz="1750" spc="5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max</a:t>
            </a:r>
            <a:r>
              <a:rPr sz="1750" spc="75" dirty="0">
                <a:latin typeface="Times New Roman"/>
                <a:cs typeface="Times New Roman"/>
              </a:rPr>
              <a:t> </a:t>
            </a:r>
            <a:r>
              <a:rPr sz="2300" spc="-80" dirty="0">
                <a:latin typeface="Symbol"/>
                <a:cs typeface="Symbol"/>
              </a:rPr>
              <a:t></a:t>
            </a:r>
            <a:r>
              <a:rPr sz="1850" spc="-80" dirty="0">
                <a:latin typeface="Symbol"/>
                <a:cs typeface="Symbol"/>
              </a:rPr>
              <a:t></a:t>
            </a:r>
            <a:r>
              <a:rPr sz="1850" spc="37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,</a:t>
            </a:r>
            <a:r>
              <a:rPr sz="1750" spc="-210" dirty="0">
                <a:latin typeface="Times New Roman"/>
                <a:cs typeface="Times New Roman"/>
              </a:rPr>
              <a:t> </a:t>
            </a:r>
            <a:r>
              <a:rPr sz="1850" spc="-50" dirty="0">
                <a:latin typeface="Symbol"/>
                <a:cs typeface="Symbol"/>
              </a:rPr>
              <a:t></a:t>
            </a:r>
            <a:r>
              <a:rPr sz="1850" dirty="0">
                <a:latin typeface="Times New Roman"/>
                <a:cs typeface="Times New Roman"/>
              </a:rPr>
              <a:t>	</a:t>
            </a:r>
            <a:r>
              <a:rPr sz="1750" spc="70" dirty="0">
                <a:latin typeface="Times New Roman"/>
                <a:cs typeface="Times New Roman"/>
              </a:rPr>
              <a:t>,</a:t>
            </a:r>
            <a:r>
              <a:rPr sz="1750" spc="70" dirty="0">
                <a:latin typeface="Microsoft Sans Serif"/>
                <a:cs typeface="Microsoft Sans Serif"/>
              </a:rPr>
              <a:t></a:t>
            </a:r>
            <a:r>
              <a:rPr sz="1750" spc="-90" dirty="0">
                <a:latin typeface="Microsoft Sans Serif"/>
                <a:cs typeface="Microsoft Sans Serif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,</a:t>
            </a:r>
            <a:r>
              <a:rPr sz="1750" spc="-204" dirty="0">
                <a:latin typeface="Times New Roman"/>
                <a:cs typeface="Times New Roman"/>
              </a:rPr>
              <a:t> </a:t>
            </a:r>
            <a:r>
              <a:rPr sz="1850" spc="-50" dirty="0">
                <a:latin typeface="Symbol"/>
                <a:cs typeface="Symbol"/>
              </a:rPr>
              <a:t></a:t>
            </a:r>
            <a:r>
              <a:rPr sz="1850" dirty="0">
                <a:latin typeface="Times New Roman"/>
                <a:cs typeface="Times New Roman"/>
              </a:rPr>
              <a:t>	</a:t>
            </a:r>
            <a:r>
              <a:rPr sz="2300" spc="-305" dirty="0">
                <a:latin typeface="Symbol"/>
                <a:cs typeface="Symbol"/>
              </a:rPr>
              <a:t></a:t>
            </a:r>
            <a:endParaRPr sz="2300">
              <a:latin typeface="Symbol"/>
              <a:cs typeface="Symbol"/>
            </a:endParaRPr>
          </a:p>
          <a:p>
            <a:pPr marL="880744">
              <a:lnSpc>
                <a:spcPts val="735"/>
              </a:lnSpc>
              <a:tabLst>
                <a:tab pos="1203960" algn="l"/>
                <a:tab pos="1891664" algn="l"/>
              </a:tabLst>
            </a:pPr>
            <a:r>
              <a:rPr sz="1000" spc="-50" dirty="0">
                <a:latin typeface="Times New Roman"/>
                <a:cs typeface="Times New Roman"/>
              </a:rPr>
              <a:t>1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spc="-50" dirty="0">
                <a:latin typeface="Times New Roman"/>
                <a:cs typeface="Times New Roman"/>
              </a:rPr>
              <a:t>2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50389" y="5815397"/>
            <a:ext cx="36576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775" baseline="16516" dirty="0">
                <a:latin typeface="Symbol"/>
                <a:cs typeface="Symbol"/>
              </a:rPr>
              <a:t></a:t>
            </a:r>
            <a:r>
              <a:rPr sz="2775" spc="-97" baseline="16516" dirty="0">
                <a:latin typeface="Times New Roman"/>
                <a:cs typeface="Times New Roman"/>
              </a:rPr>
              <a:t> </a:t>
            </a:r>
            <a:r>
              <a:rPr sz="1000" i="1" spc="-25" dirty="0">
                <a:latin typeface="Times New Roman"/>
                <a:cs typeface="Times New Roman"/>
              </a:rPr>
              <a:t>sel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97551" y="2878073"/>
            <a:ext cx="881380" cy="13938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530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5"/>
              </a:spcBef>
            </a:pPr>
            <a:endParaRPr sz="1800">
              <a:latin typeface="Times New Roman"/>
              <a:cs typeface="Times New Roman"/>
            </a:endParaRPr>
          </a:p>
          <a:p>
            <a:pPr marL="78740" marR="68580" indent="93980">
              <a:lnSpc>
                <a:spcPct val="100000"/>
              </a:lnSpc>
            </a:pPr>
            <a:r>
              <a:rPr sz="1800" spc="-10" dirty="0">
                <a:latin typeface="Times New Roman"/>
                <a:cs typeface="Times New Roman"/>
              </a:rPr>
              <a:t>Logic Circuits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06600" y="2836798"/>
            <a:ext cx="903605" cy="365125"/>
          </a:xfrm>
          <a:custGeom>
            <a:avLst/>
            <a:gdLst/>
            <a:ahLst/>
            <a:cxnLst/>
            <a:rect l="l" t="t" r="r" b="b"/>
            <a:pathLst>
              <a:path w="903605" h="365125">
                <a:moveTo>
                  <a:pt x="17780" y="6985"/>
                </a:moveTo>
                <a:lnTo>
                  <a:pt x="259333" y="6985"/>
                </a:lnTo>
              </a:path>
              <a:path w="903605" h="365125">
                <a:moveTo>
                  <a:pt x="0" y="0"/>
                </a:moveTo>
                <a:lnTo>
                  <a:pt x="143637" y="165353"/>
                </a:lnTo>
              </a:path>
              <a:path w="903605" h="365125">
                <a:moveTo>
                  <a:pt x="143637" y="172338"/>
                </a:moveTo>
                <a:lnTo>
                  <a:pt x="268350" y="6985"/>
                </a:lnTo>
              </a:path>
              <a:path w="903605" h="365125">
                <a:moveTo>
                  <a:pt x="143637" y="165353"/>
                </a:moveTo>
                <a:lnTo>
                  <a:pt x="143637" y="365125"/>
                </a:lnTo>
              </a:path>
              <a:path w="903605" h="365125">
                <a:moveTo>
                  <a:pt x="135000" y="331850"/>
                </a:moveTo>
                <a:lnTo>
                  <a:pt x="903351" y="33185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909951" y="3033712"/>
            <a:ext cx="1673225" cy="2686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3040">
              <a:lnSpc>
                <a:spcPts val="2085"/>
              </a:lnSpc>
            </a:pPr>
            <a:r>
              <a:rPr sz="1800" dirty="0">
                <a:latin typeface="Times New Roman"/>
                <a:cs typeface="Times New Roman"/>
              </a:rPr>
              <a:t>Measure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SNR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94225" y="3128898"/>
            <a:ext cx="723900" cy="76200"/>
          </a:xfrm>
          <a:custGeom>
            <a:avLst/>
            <a:gdLst/>
            <a:ahLst/>
            <a:cxnLst/>
            <a:rect l="l" t="t" r="r" b="b"/>
            <a:pathLst>
              <a:path w="723900" h="76200">
                <a:moveTo>
                  <a:pt x="647700" y="0"/>
                </a:moveTo>
                <a:lnTo>
                  <a:pt x="647700" y="76200"/>
                </a:lnTo>
                <a:lnTo>
                  <a:pt x="711200" y="44450"/>
                </a:lnTo>
                <a:lnTo>
                  <a:pt x="660400" y="44450"/>
                </a:lnTo>
                <a:lnTo>
                  <a:pt x="660400" y="31750"/>
                </a:lnTo>
                <a:lnTo>
                  <a:pt x="711200" y="31750"/>
                </a:lnTo>
                <a:lnTo>
                  <a:pt x="647700" y="0"/>
                </a:lnTo>
                <a:close/>
              </a:path>
              <a:path w="723900" h="76200">
                <a:moveTo>
                  <a:pt x="6477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47700" y="44450"/>
                </a:lnTo>
                <a:lnTo>
                  <a:pt x="647700" y="31750"/>
                </a:lnTo>
                <a:close/>
              </a:path>
              <a:path w="723900" h="76200">
                <a:moveTo>
                  <a:pt x="711200" y="31750"/>
                </a:moveTo>
                <a:lnTo>
                  <a:pt x="660400" y="31750"/>
                </a:lnTo>
                <a:lnTo>
                  <a:pt x="660400" y="44450"/>
                </a:lnTo>
                <a:lnTo>
                  <a:pt x="711200" y="44450"/>
                </a:lnTo>
                <a:lnTo>
                  <a:pt x="723900" y="38100"/>
                </a:lnTo>
                <a:lnTo>
                  <a:pt x="7112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03425" y="3679825"/>
            <a:ext cx="903605" cy="365125"/>
          </a:xfrm>
          <a:custGeom>
            <a:avLst/>
            <a:gdLst/>
            <a:ahLst/>
            <a:cxnLst/>
            <a:rect l="l" t="t" r="r" b="b"/>
            <a:pathLst>
              <a:path w="903605" h="365125">
                <a:moveTo>
                  <a:pt x="17780" y="6857"/>
                </a:moveTo>
                <a:lnTo>
                  <a:pt x="259333" y="6857"/>
                </a:lnTo>
              </a:path>
              <a:path w="903605" h="365125">
                <a:moveTo>
                  <a:pt x="0" y="0"/>
                </a:moveTo>
                <a:lnTo>
                  <a:pt x="143637" y="165354"/>
                </a:lnTo>
              </a:path>
              <a:path w="903605" h="365125">
                <a:moveTo>
                  <a:pt x="143637" y="172212"/>
                </a:moveTo>
                <a:lnTo>
                  <a:pt x="268350" y="6857"/>
                </a:lnTo>
              </a:path>
              <a:path w="903605" h="365125">
                <a:moveTo>
                  <a:pt x="143637" y="165354"/>
                </a:moveTo>
                <a:lnTo>
                  <a:pt x="143637" y="365125"/>
                </a:lnTo>
              </a:path>
              <a:path w="903605" h="365125">
                <a:moveTo>
                  <a:pt x="135000" y="331850"/>
                </a:moveTo>
                <a:lnTo>
                  <a:pt x="903351" y="33185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06776" y="3876738"/>
            <a:ext cx="1673225" cy="2686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3040">
              <a:lnSpc>
                <a:spcPts val="2085"/>
              </a:lnSpc>
            </a:pPr>
            <a:r>
              <a:rPr sz="1800" dirty="0">
                <a:latin typeface="Times New Roman"/>
                <a:cs typeface="Times New Roman"/>
              </a:rPr>
              <a:t>Measure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SNR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91050" y="3971925"/>
            <a:ext cx="723900" cy="76200"/>
          </a:xfrm>
          <a:custGeom>
            <a:avLst/>
            <a:gdLst/>
            <a:ahLst/>
            <a:cxnLst/>
            <a:rect l="l" t="t" r="r" b="b"/>
            <a:pathLst>
              <a:path w="723900" h="76200">
                <a:moveTo>
                  <a:pt x="647700" y="0"/>
                </a:moveTo>
                <a:lnTo>
                  <a:pt x="647700" y="76200"/>
                </a:lnTo>
                <a:lnTo>
                  <a:pt x="711200" y="44450"/>
                </a:lnTo>
                <a:lnTo>
                  <a:pt x="660400" y="44450"/>
                </a:lnTo>
                <a:lnTo>
                  <a:pt x="660400" y="31750"/>
                </a:lnTo>
                <a:lnTo>
                  <a:pt x="711200" y="31750"/>
                </a:lnTo>
                <a:lnTo>
                  <a:pt x="647700" y="0"/>
                </a:lnTo>
                <a:close/>
              </a:path>
              <a:path w="723900" h="76200">
                <a:moveTo>
                  <a:pt x="6477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47700" y="44450"/>
                </a:lnTo>
                <a:lnTo>
                  <a:pt x="647700" y="31750"/>
                </a:lnTo>
                <a:close/>
              </a:path>
              <a:path w="723900" h="76200">
                <a:moveTo>
                  <a:pt x="711200" y="31750"/>
                </a:moveTo>
                <a:lnTo>
                  <a:pt x="660400" y="31750"/>
                </a:lnTo>
                <a:lnTo>
                  <a:pt x="660400" y="44450"/>
                </a:lnTo>
                <a:lnTo>
                  <a:pt x="711200" y="44450"/>
                </a:lnTo>
                <a:lnTo>
                  <a:pt x="723900" y="38100"/>
                </a:lnTo>
                <a:lnTo>
                  <a:pt x="7112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516279" y="3419084"/>
            <a:ext cx="144780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spc="204" dirty="0">
                <a:latin typeface="Microsoft Sans Serif"/>
                <a:cs typeface="Microsoft Sans Serif"/>
              </a:rPr>
              <a:t>⁝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189598" y="3486150"/>
            <a:ext cx="679450" cy="76200"/>
          </a:xfrm>
          <a:custGeom>
            <a:avLst/>
            <a:gdLst/>
            <a:ahLst/>
            <a:cxnLst/>
            <a:rect l="l" t="t" r="r" b="b"/>
            <a:pathLst>
              <a:path w="679450" h="76200">
                <a:moveTo>
                  <a:pt x="603250" y="0"/>
                </a:moveTo>
                <a:lnTo>
                  <a:pt x="603250" y="76200"/>
                </a:lnTo>
                <a:lnTo>
                  <a:pt x="666750" y="44450"/>
                </a:lnTo>
                <a:lnTo>
                  <a:pt x="615950" y="44450"/>
                </a:lnTo>
                <a:lnTo>
                  <a:pt x="615950" y="31750"/>
                </a:lnTo>
                <a:lnTo>
                  <a:pt x="666750" y="31750"/>
                </a:lnTo>
                <a:lnTo>
                  <a:pt x="603250" y="0"/>
                </a:lnTo>
                <a:close/>
              </a:path>
              <a:path w="679450" h="76200">
                <a:moveTo>
                  <a:pt x="60325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3250" y="44450"/>
                </a:lnTo>
                <a:lnTo>
                  <a:pt x="603250" y="31750"/>
                </a:lnTo>
                <a:close/>
              </a:path>
              <a:path w="679450" h="76200">
                <a:moveTo>
                  <a:pt x="666750" y="31750"/>
                </a:moveTo>
                <a:lnTo>
                  <a:pt x="615950" y="31750"/>
                </a:lnTo>
                <a:lnTo>
                  <a:pt x="615950" y="44450"/>
                </a:lnTo>
                <a:lnTo>
                  <a:pt x="666750" y="44450"/>
                </a:lnTo>
                <a:lnTo>
                  <a:pt x="679450" y="38100"/>
                </a:lnTo>
                <a:lnTo>
                  <a:pt x="66675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477380" y="3116960"/>
            <a:ext cx="873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Output</a:t>
            </a:r>
            <a:r>
              <a:rPr sz="1800" spc="30" dirty="0">
                <a:latin typeface="Times New Roman"/>
                <a:cs typeface="Times New Roman"/>
              </a:rPr>
              <a:t>  </a:t>
            </a:r>
            <a:r>
              <a:rPr sz="1750" i="1" spc="-50" dirty="0">
                <a:latin typeface="Times New Roman"/>
                <a:cs typeface="Times New Roman"/>
              </a:rPr>
              <a:t>r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39742" y="3710119"/>
            <a:ext cx="29273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50" i="1" dirty="0">
                <a:latin typeface="Times New Roman"/>
                <a:cs typeface="Times New Roman"/>
              </a:rPr>
              <a:t>y</a:t>
            </a:r>
            <a:r>
              <a:rPr sz="1750" i="1" spc="-195" dirty="0">
                <a:latin typeface="Times New Roman"/>
                <a:cs typeface="Times New Roman"/>
              </a:rPr>
              <a:t> </a:t>
            </a:r>
            <a:r>
              <a:rPr sz="1500" i="1" spc="-75" baseline="-27777" dirty="0">
                <a:latin typeface="Times New Roman"/>
                <a:cs typeface="Times New Roman"/>
              </a:rPr>
              <a:t>N</a:t>
            </a:r>
            <a:endParaRPr sz="1500" baseline="-27777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71153" y="2795404"/>
            <a:ext cx="245110" cy="290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750" i="1" spc="-25" dirty="0">
                <a:latin typeface="Times New Roman"/>
                <a:cs typeface="Times New Roman"/>
              </a:rPr>
              <a:t>y</a:t>
            </a:r>
            <a:r>
              <a:rPr sz="1500" spc="-37" baseline="-27777" dirty="0">
                <a:latin typeface="Times New Roman"/>
                <a:cs typeface="Times New Roman"/>
              </a:rPr>
              <a:t>1</a:t>
            </a:r>
            <a:endParaRPr sz="1500" baseline="-27777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1231836"/>
            <a:ext cx="7869555" cy="5445760"/>
            <a:chOff x="238125" y="1231836"/>
            <a:chExt cx="7869555" cy="54457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7137" y="1231836"/>
              <a:ext cx="6880225" cy="516102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SPACE</a:t>
            </a:r>
            <a:r>
              <a:rPr spc="-130" dirty="0"/>
              <a:t> </a:t>
            </a:r>
            <a:r>
              <a:rPr dirty="0"/>
              <a:t>DIVERSITY:</a:t>
            </a:r>
            <a:r>
              <a:rPr spc="-105" dirty="0"/>
              <a:t> </a:t>
            </a:r>
            <a:r>
              <a:rPr dirty="0"/>
              <a:t>SELECTION</a:t>
            </a:r>
            <a:r>
              <a:rPr spc="-90" dirty="0"/>
              <a:t> </a:t>
            </a:r>
            <a:r>
              <a:rPr spc="-10" dirty="0"/>
              <a:t>DIVERSITY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88340" y="900430"/>
            <a:ext cx="42754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SNR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after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selection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diversity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</a:t>
            </a:r>
            <a:r>
              <a:rPr sz="2000" b="1" i="1" dirty="0">
                <a:solidFill>
                  <a:srgbClr val="000099"/>
                </a:solidFill>
                <a:latin typeface="Times New Roman"/>
                <a:cs typeface="Times New Roman"/>
              </a:rPr>
              <a:t>N</a:t>
            </a:r>
            <a:r>
              <a:rPr sz="2000" b="1" i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=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3)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4304" y="1813202"/>
            <a:ext cx="268605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800" spc="-30" dirty="0">
                <a:latin typeface="Symbol"/>
                <a:cs typeface="Symbol"/>
              </a:rPr>
              <a:t></a:t>
            </a:r>
            <a:r>
              <a:rPr sz="1800" spc="-160" dirty="0">
                <a:latin typeface="Times New Roman"/>
                <a:cs typeface="Times New Roman"/>
              </a:rPr>
              <a:t> </a:t>
            </a:r>
            <a:r>
              <a:rPr sz="1500" spc="-75" baseline="-30555" dirty="0">
                <a:latin typeface="Times New Roman"/>
                <a:cs typeface="Times New Roman"/>
              </a:rPr>
              <a:t>1</a:t>
            </a:r>
            <a:endParaRPr sz="1500" baseline="-30555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3701" y="2996488"/>
            <a:ext cx="288290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800" dirty="0">
                <a:latin typeface="Symbol"/>
                <a:cs typeface="Symbol"/>
              </a:rPr>
              <a:t>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500" spc="-75" baseline="-27777" dirty="0">
                <a:latin typeface="Times New Roman"/>
                <a:cs typeface="Times New Roman"/>
              </a:rPr>
              <a:t>2</a:t>
            </a:r>
            <a:endParaRPr sz="1500" baseline="-27777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5557" y="4065949"/>
            <a:ext cx="281940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50" spc="-40" dirty="0">
                <a:latin typeface="Symbol"/>
                <a:cs typeface="Symbol"/>
              </a:rPr>
              <a:t>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500" spc="-89" baseline="-27777" dirty="0">
                <a:latin typeface="Times New Roman"/>
                <a:cs typeface="Times New Roman"/>
              </a:rPr>
              <a:t>3</a:t>
            </a:r>
            <a:endParaRPr sz="1500" baseline="-27777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7005" y="5282425"/>
            <a:ext cx="365125" cy="306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775" baseline="16516" dirty="0">
                <a:latin typeface="Symbol"/>
                <a:cs typeface="Symbol"/>
              </a:rPr>
              <a:t></a:t>
            </a:r>
            <a:r>
              <a:rPr sz="2775" spc="-104" baseline="16516" dirty="0">
                <a:latin typeface="Times New Roman"/>
                <a:cs typeface="Times New Roman"/>
              </a:rPr>
              <a:t> </a:t>
            </a:r>
            <a:r>
              <a:rPr sz="1000" i="1" spc="-25" dirty="0">
                <a:latin typeface="Times New Roman"/>
                <a:cs typeface="Times New Roman"/>
              </a:rPr>
              <a:t>sel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02101" y="1482725"/>
            <a:ext cx="2809875" cy="4660900"/>
          </a:xfrm>
          <a:custGeom>
            <a:avLst/>
            <a:gdLst/>
            <a:ahLst/>
            <a:cxnLst/>
            <a:rect l="l" t="t" r="r" b="b"/>
            <a:pathLst>
              <a:path w="2809875" h="4660900">
                <a:moveTo>
                  <a:pt x="22225" y="0"/>
                </a:moveTo>
                <a:lnTo>
                  <a:pt x="0" y="4594225"/>
                </a:lnTo>
              </a:path>
              <a:path w="2809875" h="4660900">
                <a:moveTo>
                  <a:pt x="2809875" y="66675"/>
                </a:moveTo>
                <a:lnTo>
                  <a:pt x="2787650" y="4660900"/>
                </a:lnTo>
              </a:path>
            </a:pathLst>
          </a:custGeom>
          <a:ln w="3810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92531" y="2269734"/>
            <a:ext cx="144780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spc="204" dirty="0">
                <a:latin typeface="Microsoft Sans Serif"/>
                <a:cs typeface="Microsoft Sans Serif"/>
              </a:rPr>
              <a:t>⁝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78473" y="2560573"/>
            <a:ext cx="679450" cy="76200"/>
          </a:xfrm>
          <a:custGeom>
            <a:avLst/>
            <a:gdLst/>
            <a:ahLst/>
            <a:cxnLst/>
            <a:rect l="l" t="t" r="r" b="b"/>
            <a:pathLst>
              <a:path w="679450" h="76200">
                <a:moveTo>
                  <a:pt x="603250" y="0"/>
                </a:moveTo>
                <a:lnTo>
                  <a:pt x="603250" y="76200"/>
                </a:lnTo>
                <a:lnTo>
                  <a:pt x="666750" y="44450"/>
                </a:lnTo>
                <a:lnTo>
                  <a:pt x="615950" y="44450"/>
                </a:lnTo>
                <a:lnTo>
                  <a:pt x="615950" y="31750"/>
                </a:lnTo>
                <a:lnTo>
                  <a:pt x="666750" y="31750"/>
                </a:lnTo>
                <a:lnTo>
                  <a:pt x="603250" y="0"/>
                </a:lnTo>
                <a:close/>
              </a:path>
              <a:path w="679450" h="76200">
                <a:moveTo>
                  <a:pt x="60325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3250" y="44450"/>
                </a:lnTo>
                <a:lnTo>
                  <a:pt x="603250" y="31750"/>
                </a:lnTo>
                <a:close/>
              </a:path>
              <a:path w="679450" h="76200">
                <a:moveTo>
                  <a:pt x="666750" y="31750"/>
                </a:moveTo>
                <a:lnTo>
                  <a:pt x="615950" y="31750"/>
                </a:lnTo>
                <a:lnTo>
                  <a:pt x="615950" y="44450"/>
                </a:lnTo>
                <a:lnTo>
                  <a:pt x="666750" y="44450"/>
                </a:lnTo>
                <a:lnTo>
                  <a:pt x="679450" y="38100"/>
                </a:lnTo>
                <a:lnTo>
                  <a:pt x="66675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36432" y="2106404"/>
            <a:ext cx="1355725" cy="290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</a:pPr>
            <a:r>
              <a:rPr sz="1750" dirty="0">
                <a:latin typeface="Symbol"/>
                <a:cs typeface="Symbol"/>
              </a:rPr>
              <a:t></a:t>
            </a:r>
            <a:r>
              <a:rPr sz="1750" spc="110" dirty="0">
                <a:latin typeface="Times New Roman"/>
                <a:cs typeface="Times New Roman"/>
              </a:rPr>
              <a:t> </a:t>
            </a:r>
            <a:r>
              <a:rPr sz="1750" i="1" dirty="0">
                <a:latin typeface="Times New Roman"/>
                <a:cs typeface="Times New Roman"/>
              </a:rPr>
              <a:t>r</a:t>
            </a:r>
            <a:r>
              <a:rPr sz="1500" baseline="-30555" dirty="0">
                <a:latin typeface="Times New Roman"/>
                <a:cs typeface="Times New Roman"/>
              </a:rPr>
              <a:t>2</a:t>
            </a:r>
            <a:r>
              <a:rPr sz="1500" spc="600" baseline="-3055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Symbol"/>
                <a:cs typeface="Symbol"/>
              </a:rPr>
              <a:t></a:t>
            </a:r>
            <a:r>
              <a:rPr sz="1750" spc="-125" dirty="0">
                <a:latin typeface="Times New Roman"/>
                <a:cs typeface="Times New Roman"/>
              </a:rPr>
              <a:t> </a:t>
            </a:r>
            <a:r>
              <a:rPr sz="1750" spc="50" dirty="0">
                <a:latin typeface="Microsoft Sans Serif"/>
                <a:cs typeface="Microsoft Sans Serif"/>
              </a:rPr>
              <a:t></a:t>
            </a:r>
            <a:r>
              <a:rPr sz="1750" spc="45" dirty="0">
                <a:latin typeface="Microsoft Sans Serif"/>
                <a:cs typeface="Microsoft Sans Serif"/>
              </a:rPr>
              <a:t> </a:t>
            </a:r>
            <a:r>
              <a:rPr sz="1750" dirty="0">
                <a:latin typeface="Symbol"/>
                <a:cs typeface="Symbol"/>
              </a:rPr>
              <a:t></a:t>
            </a:r>
            <a:r>
              <a:rPr sz="1750" spc="114" dirty="0">
                <a:latin typeface="Times New Roman"/>
                <a:cs typeface="Times New Roman"/>
              </a:rPr>
              <a:t> </a:t>
            </a:r>
            <a:r>
              <a:rPr sz="1750" i="1" spc="-25" dirty="0">
                <a:latin typeface="Times New Roman"/>
                <a:cs typeface="Times New Roman"/>
              </a:rPr>
              <a:t>r</a:t>
            </a:r>
            <a:r>
              <a:rPr sz="1500" i="1" spc="-37" baseline="-30555" dirty="0">
                <a:latin typeface="Times New Roman"/>
                <a:cs typeface="Times New Roman"/>
              </a:rPr>
              <a:t>N</a:t>
            </a:r>
            <a:endParaRPr sz="1500" baseline="-30555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17082" y="2098978"/>
            <a:ext cx="1339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1543" dirty="0">
                <a:latin typeface="Times New Roman"/>
                <a:cs typeface="Times New Roman"/>
              </a:rPr>
              <a:t>Output</a:t>
            </a:r>
            <a:r>
              <a:rPr sz="2700" spc="682" baseline="1543" dirty="0">
                <a:latin typeface="Times New Roman"/>
                <a:cs typeface="Times New Roman"/>
              </a:rPr>
              <a:t> </a:t>
            </a:r>
            <a:r>
              <a:rPr sz="1750" i="1" dirty="0">
                <a:latin typeface="Times New Roman"/>
                <a:cs typeface="Times New Roman"/>
              </a:rPr>
              <a:t>r</a:t>
            </a:r>
            <a:r>
              <a:rPr sz="1750" i="1" spc="26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Symbol"/>
                <a:cs typeface="Symbol"/>
              </a:rPr>
              <a:t></a:t>
            </a:r>
            <a:r>
              <a:rPr sz="1750" spc="210" dirty="0">
                <a:latin typeface="Times New Roman"/>
                <a:cs typeface="Times New Roman"/>
              </a:rPr>
              <a:t> </a:t>
            </a:r>
            <a:r>
              <a:rPr sz="1750" i="1" spc="-25" dirty="0">
                <a:latin typeface="Times New Roman"/>
                <a:cs typeface="Times New Roman"/>
              </a:rPr>
              <a:t>r</a:t>
            </a:r>
            <a:r>
              <a:rPr sz="1500" spc="-37" baseline="-30555" dirty="0">
                <a:latin typeface="Times New Roman"/>
                <a:cs typeface="Times New Roman"/>
              </a:rPr>
              <a:t>1</a:t>
            </a:r>
            <a:endParaRPr sz="1500" baseline="-30555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24113" y="1460500"/>
            <a:ext cx="3272154" cy="563880"/>
            <a:chOff x="1924113" y="1460500"/>
            <a:chExt cx="3272154" cy="563880"/>
          </a:xfrm>
        </p:grpSpPr>
        <p:sp>
          <p:nvSpPr>
            <p:cNvPr id="11" name="object 11"/>
            <p:cNvSpPr/>
            <p:nvPr/>
          </p:nvSpPr>
          <p:spPr>
            <a:xfrm>
              <a:off x="1928876" y="1520825"/>
              <a:ext cx="1304925" cy="498475"/>
            </a:xfrm>
            <a:custGeom>
              <a:avLst/>
              <a:gdLst/>
              <a:ahLst/>
              <a:cxnLst/>
              <a:rect l="l" t="t" r="r" b="b"/>
              <a:pathLst>
                <a:path w="1304925" h="498475">
                  <a:moveTo>
                    <a:pt x="17780" y="6858"/>
                  </a:moveTo>
                  <a:lnTo>
                    <a:pt x="259334" y="6858"/>
                  </a:lnTo>
                </a:path>
                <a:path w="1304925" h="498475">
                  <a:moveTo>
                    <a:pt x="0" y="0"/>
                  </a:moveTo>
                  <a:lnTo>
                    <a:pt x="143637" y="165353"/>
                  </a:lnTo>
                </a:path>
                <a:path w="1304925" h="498475">
                  <a:moveTo>
                    <a:pt x="143637" y="172212"/>
                  </a:moveTo>
                  <a:lnTo>
                    <a:pt x="268224" y="6858"/>
                  </a:lnTo>
                </a:path>
                <a:path w="1304925" h="498475">
                  <a:moveTo>
                    <a:pt x="143637" y="165353"/>
                  </a:moveTo>
                  <a:lnTo>
                    <a:pt x="143637" y="365125"/>
                  </a:lnTo>
                </a:path>
                <a:path w="1304925" h="498475">
                  <a:moveTo>
                    <a:pt x="993775" y="347725"/>
                  </a:moveTo>
                  <a:lnTo>
                    <a:pt x="1001700" y="300043"/>
                  </a:lnTo>
                  <a:lnTo>
                    <a:pt x="1023775" y="258626"/>
                  </a:lnTo>
                  <a:lnTo>
                    <a:pt x="1057444" y="225964"/>
                  </a:lnTo>
                  <a:lnTo>
                    <a:pt x="1100154" y="204543"/>
                  </a:lnTo>
                  <a:lnTo>
                    <a:pt x="1149350" y="196850"/>
                  </a:lnTo>
                  <a:lnTo>
                    <a:pt x="1198496" y="204543"/>
                  </a:lnTo>
                  <a:lnTo>
                    <a:pt x="1241200" y="225964"/>
                  </a:lnTo>
                  <a:lnTo>
                    <a:pt x="1274887" y="258626"/>
                  </a:lnTo>
                  <a:lnTo>
                    <a:pt x="1296986" y="300043"/>
                  </a:lnTo>
                  <a:lnTo>
                    <a:pt x="1304925" y="347725"/>
                  </a:lnTo>
                  <a:lnTo>
                    <a:pt x="1296986" y="395346"/>
                  </a:lnTo>
                  <a:lnTo>
                    <a:pt x="1274887" y="436725"/>
                  </a:lnTo>
                  <a:lnTo>
                    <a:pt x="1241200" y="469368"/>
                  </a:lnTo>
                  <a:lnTo>
                    <a:pt x="1198496" y="490782"/>
                  </a:lnTo>
                  <a:lnTo>
                    <a:pt x="1149350" y="498475"/>
                  </a:lnTo>
                  <a:lnTo>
                    <a:pt x="1100154" y="490782"/>
                  </a:lnTo>
                  <a:lnTo>
                    <a:pt x="1057444" y="469368"/>
                  </a:lnTo>
                  <a:lnTo>
                    <a:pt x="1023775" y="436725"/>
                  </a:lnTo>
                  <a:lnTo>
                    <a:pt x="1001700" y="395346"/>
                  </a:lnTo>
                  <a:lnTo>
                    <a:pt x="993775" y="347725"/>
                  </a:lnTo>
                  <a:close/>
                </a:path>
                <a:path w="1304925" h="498475">
                  <a:moveTo>
                    <a:pt x="1058926" y="464185"/>
                  </a:moveTo>
                  <a:lnTo>
                    <a:pt x="1262888" y="248285"/>
                  </a:lnTo>
                </a:path>
                <a:path w="1304925" h="498475">
                  <a:moveTo>
                    <a:pt x="1026287" y="248285"/>
                  </a:moveTo>
                  <a:lnTo>
                    <a:pt x="1238377" y="464185"/>
                  </a:lnTo>
                </a:path>
                <a:path w="1304925" h="498475">
                  <a:moveTo>
                    <a:pt x="133350" y="363600"/>
                  </a:moveTo>
                  <a:lnTo>
                    <a:pt x="981075" y="3636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39999" y="1460499"/>
              <a:ext cx="2155825" cy="450850"/>
            </a:xfrm>
            <a:custGeom>
              <a:avLst/>
              <a:gdLst/>
              <a:ahLst/>
              <a:cxnLst/>
              <a:rect l="l" t="t" r="r" b="b"/>
              <a:pathLst>
                <a:path w="2155825" h="450850">
                  <a:moveTo>
                    <a:pt x="76200" y="180975"/>
                  </a:moveTo>
                  <a:lnTo>
                    <a:pt x="44450" y="180975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180975"/>
                  </a:lnTo>
                  <a:lnTo>
                    <a:pt x="0" y="180975"/>
                  </a:lnTo>
                  <a:lnTo>
                    <a:pt x="38100" y="257175"/>
                  </a:lnTo>
                  <a:lnTo>
                    <a:pt x="69850" y="193675"/>
                  </a:lnTo>
                  <a:lnTo>
                    <a:pt x="76200" y="180975"/>
                  </a:lnTo>
                  <a:close/>
                </a:path>
                <a:path w="2155825" h="450850">
                  <a:moveTo>
                    <a:pt x="2155825" y="412750"/>
                  </a:moveTo>
                  <a:lnTo>
                    <a:pt x="2143125" y="406400"/>
                  </a:lnTo>
                  <a:lnTo>
                    <a:pt x="2079625" y="374650"/>
                  </a:lnTo>
                  <a:lnTo>
                    <a:pt x="2079625" y="406400"/>
                  </a:lnTo>
                  <a:lnTo>
                    <a:pt x="193675" y="406400"/>
                  </a:lnTo>
                  <a:lnTo>
                    <a:pt x="193675" y="419100"/>
                  </a:lnTo>
                  <a:lnTo>
                    <a:pt x="2079625" y="419100"/>
                  </a:lnTo>
                  <a:lnTo>
                    <a:pt x="2079625" y="450850"/>
                  </a:lnTo>
                  <a:lnTo>
                    <a:pt x="2143125" y="419100"/>
                  </a:lnTo>
                  <a:lnTo>
                    <a:pt x="2155825" y="412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22452" y="1637690"/>
            <a:ext cx="90805" cy="1803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000" spc="-5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18829" y="1479303"/>
            <a:ext cx="124460" cy="290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50" i="1" spc="-50" dirty="0">
                <a:latin typeface="Times New Roman"/>
                <a:cs typeface="Times New Roman"/>
              </a:rPr>
              <a:t>y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02731" y="1494109"/>
            <a:ext cx="9144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spc="-5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5541" y="377189"/>
            <a:ext cx="7070090" cy="1130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Black"/>
                <a:cs typeface="Arial Black"/>
              </a:rPr>
              <a:t>SPACE</a:t>
            </a:r>
            <a:r>
              <a:rPr sz="2000" spc="-75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DIVERSITY:</a:t>
            </a:r>
            <a:r>
              <a:rPr sz="2000" spc="-85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MAXIMAL</a:t>
            </a:r>
            <a:r>
              <a:rPr sz="2000" spc="-75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RATIO</a:t>
            </a:r>
            <a:r>
              <a:rPr sz="2000" spc="-65" dirty="0">
                <a:latin typeface="Arial Black"/>
                <a:cs typeface="Arial Black"/>
              </a:rPr>
              <a:t> </a:t>
            </a:r>
            <a:r>
              <a:rPr sz="2000" spc="-10" dirty="0">
                <a:latin typeface="Arial Black"/>
                <a:cs typeface="Arial Black"/>
              </a:rPr>
              <a:t>COMBINGING</a:t>
            </a:r>
            <a:endParaRPr sz="2000">
              <a:latin typeface="Arial Black"/>
              <a:cs typeface="Arial Black"/>
            </a:endParaRPr>
          </a:p>
          <a:p>
            <a:pPr marL="698500" indent="-343535">
              <a:lnSpc>
                <a:spcPct val="100000"/>
              </a:lnSpc>
              <a:spcBef>
                <a:spcPts val="1720"/>
              </a:spcBef>
              <a:buFont typeface="Times New Roman"/>
              <a:buChar char="•"/>
              <a:tabLst>
                <a:tab pos="6985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Maximal</a:t>
            </a:r>
            <a:r>
              <a:rPr sz="2000" b="1" spc="-7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Ratio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Combining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(MRC)</a:t>
            </a:r>
            <a:endParaRPr sz="2000">
              <a:latin typeface="Times New Roman"/>
              <a:cs typeface="Times New Roman"/>
            </a:endParaRPr>
          </a:p>
          <a:p>
            <a:pPr marL="2366645">
              <a:lnSpc>
                <a:spcPct val="100000"/>
              </a:lnSpc>
              <a:spcBef>
                <a:spcPts val="70"/>
              </a:spcBef>
            </a:pPr>
            <a:r>
              <a:rPr sz="2625" i="1" baseline="-30158" dirty="0">
                <a:latin typeface="Times New Roman"/>
                <a:cs typeface="Times New Roman"/>
              </a:rPr>
              <a:t>h</a:t>
            </a:r>
            <a:r>
              <a:rPr sz="2625" i="1" spc="-405" baseline="-30158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*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86426" y="1628775"/>
            <a:ext cx="881380" cy="186245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92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305"/>
              </a:spcBef>
            </a:pPr>
            <a:endParaRPr sz="255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  <a:spcBef>
                <a:spcPts val="5"/>
              </a:spcBef>
            </a:pPr>
            <a:r>
              <a:rPr sz="2550" spc="-50" dirty="0">
                <a:latin typeface="Symbol"/>
                <a:cs typeface="Symbol"/>
              </a:rPr>
              <a:t></a:t>
            </a:r>
            <a:endParaRPr sz="2550">
              <a:latin typeface="Symbol"/>
              <a:cs typeface="Symbo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901888" y="2943225"/>
            <a:ext cx="3272154" cy="563880"/>
            <a:chOff x="1901888" y="2943225"/>
            <a:chExt cx="3272154" cy="563880"/>
          </a:xfrm>
        </p:grpSpPr>
        <p:sp>
          <p:nvSpPr>
            <p:cNvPr id="19" name="object 19"/>
            <p:cNvSpPr/>
            <p:nvPr/>
          </p:nvSpPr>
          <p:spPr>
            <a:xfrm>
              <a:off x="1906651" y="3003550"/>
              <a:ext cx="1304925" cy="498475"/>
            </a:xfrm>
            <a:custGeom>
              <a:avLst/>
              <a:gdLst/>
              <a:ahLst/>
              <a:cxnLst/>
              <a:rect l="l" t="t" r="r" b="b"/>
              <a:pathLst>
                <a:path w="1304925" h="498475">
                  <a:moveTo>
                    <a:pt x="17780" y="6858"/>
                  </a:moveTo>
                  <a:lnTo>
                    <a:pt x="259334" y="6858"/>
                  </a:lnTo>
                </a:path>
                <a:path w="1304925" h="498475">
                  <a:moveTo>
                    <a:pt x="0" y="0"/>
                  </a:moveTo>
                  <a:lnTo>
                    <a:pt x="143637" y="165353"/>
                  </a:lnTo>
                </a:path>
                <a:path w="1304925" h="498475">
                  <a:moveTo>
                    <a:pt x="143637" y="172212"/>
                  </a:moveTo>
                  <a:lnTo>
                    <a:pt x="268224" y="6858"/>
                  </a:lnTo>
                </a:path>
                <a:path w="1304925" h="498475">
                  <a:moveTo>
                    <a:pt x="143637" y="165353"/>
                  </a:moveTo>
                  <a:lnTo>
                    <a:pt x="143637" y="365125"/>
                  </a:lnTo>
                </a:path>
                <a:path w="1304925" h="498475">
                  <a:moveTo>
                    <a:pt x="993775" y="347725"/>
                  </a:moveTo>
                  <a:lnTo>
                    <a:pt x="1001700" y="300043"/>
                  </a:lnTo>
                  <a:lnTo>
                    <a:pt x="1023775" y="258626"/>
                  </a:lnTo>
                  <a:lnTo>
                    <a:pt x="1057444" y="225964"/>
                  </a:lnTo>
                  <a:lnTo>
                    <a:pt x="1100154" y="204543"/>
                  </a:lnTo>
                  <a:lnTo>
                    <a:pt x="1149350" y="196850"/>
                  </a:lnTo>
                  <a:lnTo>
                    <a:pt x="1198496" y="204543"/>
                  </a:lnTo>
                  <a:lnTo>
                    <a:pt x="1241200" y="225964"/>
                  </a:lnTo>
                  <a:lnTo>
                    <a:pt x="1274887" y="258626"/>
                  </a:lnTo>
                  <a:lnTo>
                    <a:pt x="1296986" y="300043"/>
                  </a:lnTo>
                  <a:lnTo>
                    <a:pt x="1304925" y="347725"/>
                  </a:lnTo>
                  <a:lnTo>
                    <a:pt x="1296986" y="395346"/>
                  </a:lnTo>
                  <a:lnTo>
                    <a:pt x="1274887" y="436725"/>
                  </a:lnTo>
                  <a:lnTo>
                    <a:pt x="1241200" y="469368"/>
                  </a:lnTo>
                  <a:lnTo>
                    <a:pt x="1198496" y="490782"/>
                  </a:lnTo>
                  <a:lnTo>
                    <a:pt x="1149350" y="498475"/>
                  </a:lnTo>
                  <a:lnTo>
                    <a:pt x="1100154" y="490782"/>
                  </a:lnTo>
                  <a:lnTo>
                    <a:pt x="1057444" y="469368"/>
                  </a:lnTo>
                  <a:lnTo>
                    <a:pt x="1023775" y="436725"/>
                  </a:lnTo>
                  <a:lnTo>
                    <a:pt x="1001700" y="395346"/>
                  </a:lnTo>
                  <a:lnTo>
                    <a:pt x="993775" y="347725"/>
                  </a:lnTo>
                  <a:close/>
                </a:path>
                <a:path w="1304925" h="498475">
                  <a:moveTo>
                    <a:pt x="1058926" y="464185"/>
                  </a:moveTo>
                  <a:lnTo>
                    <a:pt x="1262888" y="248285"/>
                  </a:lnTo>
                </a:path>
                <a:path w="1304925" h="498475">
                  <a:moveTo>
                    <a:pt x="1026287" y="248285"/>
                  </a:moveTo>
                  <a:lnTo>
                    <a:pt x="1238377" y="464185"/>
                  </a:lnTo>
                </a:path>
                <a:path w="1304925" h="498475">
                  <a:moveTo>
                    <a:pt x="133350" y="363600"/>
                  </a:moveTo>
                  <a:lnTo>
                    <a:pt x="981075" y="3636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17774" y="2943224"/>
              <a:ext cx="2155825" cy="450850"/>
            </a:xfrm>
            <a:custGeom>
              <a:avLst/>
              <a:gdLst/>
              <a:ahLst/>
              <a:cxnLst/>
              <a:rect l="l" t="t" r="r" b="b"/>
              <a:pathLst>
                <a:path w="2155825" h="450850">
                  <a:moveTo>
                    <a:pt x="76200" y="180975"/>
                  </a:moveTo>
                  <a:lnTo>
                    <a:pt x="44450" y="180975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180975"/>
                  </a:lnTo>
                  <a:lnTo>
                    <a:pt x="0" y="180975"/>
                  </a:lnTo>
                  <a:lnTo>
                    <a:pt x="38100" y="257175"/>
                  </a:lnTo>
                  <a:lnTo>
                    <a:pt x="69850" y="193675"/>
                  </a:lnTo>
                  <a:lnTo>
                    <a:pt x="76200" y="180975"/>
                  </a:lnTo>
                  <a:close/>
                </a:path>
                <a:path w="2155825" h="450850">
                  <a:moveTo>
                    <a:pt x="2155825" y="412750"/>
                  </a:moveTo>
                  <a:lnTo>
                    <a:pt x="2143125" y="406400"/>
                  </a:lnTo>
                  <a:lnTo>
                    <a:pt x="2079625" y="374650"/>
                  </a:lnTo>
                  <a:lnTo>
                    <a:pt x="2079625" y="406400"/>
                  </a:lnTo>
                  <a:lnTo>
                    <a:pt x="193675" y="406400"/>
                  </a:lnTo>
                  <a:lnTo>
                    <a:pt x="193675" y="419100"/>
                  </a:lnTo>
                  <a:lnTo>
                    <a:pt x="2079625" y="419100"/>
                  </a:lnTo>
                  <a:lnTo>
                    <a:pt x="2079625" y="450850"/>
                  </a:lnTo>
                  <a:lnTo>
                    <a:pt x="2143125" y="419100"/>
                  </a:lnTo>
                  <a:lnTo>
                    <a:pt x="2155825" y="412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439666" y="2952707"/>
            <a:ext cx="292735" cy="291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750" i="1" dirty="0">
                <a:latin typeface="Times New Roman"/>
                <a:cs typeface="Times New Roman"/>
              </a:rPr>
              <a:t>y</a:t>
            </a:r>
            <a:r>
              <a:rPr sz="1750" i="1" spc="-195" dirty="0">
                <a:latin typeface="Times New Roman"/>
                <a:cs typeface="Times New Roman"/>
              </a:rPr>
              <a:t> </a:t>
            </a:r>
            <a:r>
              <a:rPr sz="1500" i="1" spc="-75" baseline="-27777" dirty="0">
                <a:latin typeface="Times New Roman"/>
                <a:cs typeface="Times New Roman"/>
              </a:rPr>
              <a:t>N</a:t>
            </a:r>
            <a:endParaRPr sz="1500" baseline="-27777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20456" y="2805010"/>
            <a:ext cx="1079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64555" y="2532906"/>
            <a:ext cx="275590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550" i="1" spc="-52" baseline="-29411" dirty="0">
                <a:latin typeface="Times New Roman"/>
                <a:cs typeface="Times New Roman"/>
              </a:rPr>
              <a:t>h</a:t>
            </a:r>
            <a:r>
              <a:rPr sz="2550" i="1" spc="-262" baseline="-29411" dirty="0">
                <a:latin typeface="Times New Roman"/>
                <a:cs typeface="Times New Roman"/>
              </a:rPr>
              <a:t> </a:t>
            </a:r>
            <a:r>
              <a:rPr sz="1000" spc="-60" dirty="0">
                <a:latin typeface="Times New Roman"/>
                <a:cs typeface="Times New Roman"/>
              </a:rPr>
              <a:t>*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45565" y="3524374"/>
            <a:ext cx="6774180" cy="68453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Rx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antennas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processed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combined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together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output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i="1" dirty="0">
                <a:latin typeface="Times New Roman"/>
                <a:cs typeface="Times New Roman"/>
              </a:rPr>
              <a:t>k</a:t>
            </a:r>
            <a:r>
              <a:rPr sz="1800" dirty="0">
                <a:latin typeface="Times New Roman"/>
                <a:cs typeface="Times New Roman"/>
              </a:rPr>
              <a:t>th </a:t>
            </a:r>
            <a:r>
              <a:rPr sz="1800" spc="-10" dirty="0">
                <a:latin typeface="Times New Roman"/>
                <a:cs typeface="Times New Roman"/>
              </a:rPr>
              <a:t>branch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734863" y="4289172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497"/>
                </a:lnTo>
              </a:path>
            </a:pathLst>
          </a:custGeom>
          <a:ln w="10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11503" y="4289172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497"/>
                </a:lnTo>
              </a:path>
            </a:pathLst>
          </a:custGeom>
          <a:ln w="10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149534" y="4439348"/>
            <a:ext cx="8445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i="1" spc="-50" dirty="0">
                <a:latin typeface="Times New Roman"/>
                <a:cs typeface="Times New Roman"/>
              </a:rPr>
              <a:t>k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35320" y="4439348"/>
            <a:ext cx="62230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50545" algn="l"/>
              </a:tabLst>
            </a:pPr>
            <a:r>
              <a:rPr sz="1000" i="1" spc="-50" dirty="0">
                <a:latin typeface="Times New Roman"/>
                <a:cs typeface="Times New Roman"/>
              </a:rPr>
              <a:t>k</a:t>
            </a:r>
            <a:r>
              <a:rPr sz="1000" i="1" dirty="0">
                <a:latin typeface="Times New Roman"/>
                <a:cs typeface="Times New Roman"/>
              </a:rPr>
              <a:t>	</a:t>
            </a:r>
            <a:r>
              <a:rPr sz="1000" i="1" spc="-50" dirty="0">
                <a:latin typeface="Times New Roman"/>
                <a:cs typeface="Times New Roman"/>
              </a:rPr>
              <a:t>k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82334" y="4442204"/>
            <a:ext cx="67945" cy="135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i="1" spc="-50" dirty="0">
                <a:latin typeface="Times New Roman"/>
                <a:cs typeface="Times New Roman"/>
              </a:rPr>
              <a:t>k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52931" y="4281229"/>
            <a:ext cx="1903730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64160" algn="l"/>
                <a:tab pos="928369" algn="l"/>
                <a:tab pos="1677670" algn="l"/>
              </a:tabLst>
            </a:pPr>
            <a:r>
              <a:rPr sz="1700" i="1" spc="-50" dirty="0">
                <a:latin typeface="Times New Roman"/>
                <a:cs typeface="Times New Roman"/>
              </a:rPr>
              <a:t>r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65" dirty="0">
                <a:latin typeface="Times New Roman"/>
                <a:cs typeface="Times New Roman"/>
              </a:rPr>
              <a:t>  </a:t>
            </a:r>
            <a:r>
              <a:rPr sz="1700" i="1" spc="-50" dirty="0">
                <a:latin typeface="Times New Roman"/>
                <a:cs typeface="Times New Roman"/>
              </a:rPr>
              <a:t>h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700" dirty="0">
                <a:latin typeface="Symbol"/>
                <a:cs typeface="Symbol"/>
              </a:rPr>
              <a:t>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i="1" spc="1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</a:t>
            </a:r>
            <a:r>
              <a:rPr sz="1700" spc="160" dirty="0">
                <a:latin typeface="Times New Roman"/>
                <a:cs typeface="Times New Roman"/>
              </a:rPr>
              <a:t> </a:t>
            </a:r>
            <a:r>
              <a:rPr sz="1700" i="1" spc="-50" dirty="0">
                <a:latin typeface="Times New Roman"/>
                <a:cs typeface="Times New Roman"/>
              </a:rPr>
              <a:t>h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700" dirty="0">
                <a:latin typeface="Symbol"/>
                <a:cs typeface="Symbol"/>
              </a:rPr>
              <a:t></a:t>
            </a:r>
            <a:r>
              <a:rPr sz="1700" spc="-75" dirty="0">
                <a:latin typeface="Times New Roman"/>
                <a:cs typeface="Times New Roman"/>
              </a:rPr>
              <a:t> </a:t>
            </a:r>
            <a:r>
              <a:rPr sz="1700" i="1" spc="-50" dirty="0">
                <a:latin typeface="Times New Roman"/>
                <a:cs typeface="Times New Roman"/>
              </a:rPr>
              <a:t>n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779043" y="4254567"/>
            <a:ext cx="9207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imes New Roman"/>
                <a:cs typeface="Times New Roman"/>
              </a:rPr>
              <a:t>*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032640" y="4212643"/>
            <a:ext cx="9207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98817" y="1458473"/>
            <a:ext cx="205104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700" i="1" spc="-25" dirty="0">
                <a:latin typeface="Times New Roman"/>
                <a:cs typeface="Times New Roman"/>
              </a:rPr>
              <a:t>r</a:t>
            </a:r>
            <a:r>
              <a:rPr sz="1500" spc="-37" baseline="-27777" dirty="0">
                <a:latin typeface="Times New Roman"/>
                <a:cs typeface="Times New Roman"/>
              </a:rPr>
              <a:t>1</a:t>
            </a:r>
            <a:endParaRPr sz="1500" baseline="-27777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31979" y="2920957"/>
            <a:ext cx="252729" cy="291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750" i="1" spc="-25" dirty="0">
                <a:latin typeface="Times New Roman"/>
                <a:cs typeface="Times New Roman"/>
              </a:rPr>
              <a:t>r</a:t>
            </a:r>
            <a:r>
              <a:rPr sz="1500" i="1" spc="-37" baseline="-27777" dirty="0">
                <a:latin typeface="Times New Roman"/>
                <a:cs typeface="Times New Roman"/>
              </a:rPr>
              <a:t>N</a:t>
            </a:r>
            <a:endParaRPr sz="1500" baseline="-27777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56843" y="4693666"/>
            <a:ext cx="325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output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MRC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receiver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109976" y="5143500"/>
            <a:ext cx="2778125" cy="746125"/>
            <a:chOff x="3109976" y="5143500"/>
            <a:chExt cx="2778125" cy="746125"/>
          </a:xfrm>
        </p:grpSpPr>
        <p:sp>
          <p:nvSpPr>
            <p:cNvPr id="37" name="object 37"/>
            <p:cNvSpPr/>
            <p:nvPr/>
          </p:nvSpPr>
          <p:spPr>
            <a:xfrm>
              <a:off x="3109976" y="5143500"/>
              <a:ext cx="2778125" cy="746125"/>
            </a:xfrm>
            <a:custGeom>
              <a:avLst/>
              <a:gdLst/>
              <a:ahLst/>
              <a:cxnLst/>
              <a:rect l="l" t="t" r="r" b="b"/>
              <a:pathLst>
                <a:path w="2778125" h="746125">
                  <a:moveTo>
                    <a:pt x="2778125" y="0"/>
                  </a:moveTo>
                  <a:lnTo>
                    <a:pt x="0" y="0"/>
                  </a:lnTo>
                  <a:lnTo>
                    <a:pt x="0" y="746125"/>
                  </a:lnTo>
                  <a:lnTo>
                    <a:pt x="2778125" y="746125"/>
                  </a:lnTo>
                  <a:lnTo>
                    <a:pt x="2778125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861264" y="5359150"/>
              <a:ext cx="276860" cy="315595"/>
            </a:xfrm>
            <a:custGeom>
              <a:avLst/>
              <a:gdLst/>
              <a:ahLst/>
              <a:cxnLst/>
              <a:rect l="l" t="t" r="r" b="b"/>
              <a:pathLst>
                <a:path w="276860" h="315595">
                  <a:moveTo>
                    <a:pt x="0" y="0"/>
                  </a:moveTo>
                  <a:lnTo>
                    <a:pt x="0" y="315453"/>
                  </a:lnTo>
                </a:path>
                <a:path w="276860" h="315595">
                  <a:moveTo>
                    <a:pt x="276598" y="0"/>
                  </a:moveTo>
                  <a:lnTo>
                    <a:pt x="276598" y="315453"/>
                  </a:lnTo>
                </a:path>
              </a:pathLst>
            </a:custGeom>
            <a:ln w="108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671025" y="5507925"/>
            <a:ext cx="7112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000" i="1" spc="-50" dirty="0">
                <a:latin typeface="Times New Roman"/>
                <a:cs typeface="Times New Roman"/>
              </a:rPr>
              <a:t>k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618455" y="5174456"/>
            <a:ext cx="9969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012377" y="5507925"/>
            <a:ext cx="7112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000" i="1" spc="-50" dirty="0">
                <a:latin typeface="Times New Roman"/>
                <a:cs typeface="Times New Roman"/>
              </a:rPr>
              <a:t>k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092661" y="5217904"/>
            <a:ext cx="784860" cy="4483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347345" algn="l"/>
                <a:tab pos="697865" algn="l"/>
              </a:tabLst>
            </a:pPr>
            <a:r>
              <a:rPr sz="2750" spc="-25" dirty="0">
                <a:latin typeface="Symbol"/>
                <a:cs typeface="Symbol"/>
              </a:rPr>
              <a:t></a:t>
            </a:r>
            <a:r>
              <a:rPr sz="1700" i="1" spc="-25" dirty="0">
                <a:latin typeface="Times New Roman"/>
                <a:cs typeface="Times New Roman"/>
              </a:rPr>
              <a:t>h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700" dirty="0">
                <a:latin typeface="Symbol"/>
                <a:cs typeface="Symbol"/>
              </a:rPr>
              <a:t></a:t>
            </a:r>
            <a:r>
              <a:rPr sz="1700" spc="-75" dirty="0">
                <a:latin typeface="Times New Roman"/>
                <a:cs typeface="Times New Roman"/>
              </a:rPr>
              <a:t> </a:t>
            </a:r>
            <a:r>
              <a:rPr sz="1700" i="1" spc="-50" dirty="0">
                <a:latin typeface="Times New Roman"/>
                <a:cs typeface="Times New Roman"/>
              </a:rPr>
              <a:t>n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2750" spc="-390" dirty="0">
                <a:latin typeface="Symbol"/>
                <a:cs typeface="Symbol"/>
              </a:rPr>
              <a:t>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304378" y="5510294"/>
            <a:ext cx="54610" cy="135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700" i="1" spc="-50" dirty="0">
                <a:latin typeface="Times New Roman"/>
                <a:cs typeface="Times New Roman"/>
              </a:rPr>
              <a:t>k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777291" y="5174456"/>
            <a:ext cx="270510" cy="6991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4445" algn="ctr">
              <a:lnSpc>
                <a:spcPts val="1095"/>
              </a:lnSpc>
              <a:spcBef>
                <a:spcPts val="110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  <a:p>
            <a:pPr marR="23495" algn="ctr">
              <a:lnSpc>
                <a:spcPts val="3005"/>
              </a:lnSpc>
            </a:pPr>
            <a:r>
              <a:rPr sz="2600" spc="-50" dirty="0">
                <a:latin typeface="Symbol"/>
                <a:cs typeface="Symbol"/>
              </a:rPr>
              <a:t></a:t>
            </a:r>
            <a:endParaRPr sz="2600">
              <a:latin typeface="Symbol"/>
              <a:cs typeface="Symbol"/>
            </a:endParaRPr>
          </a:p>
          <a:p>
            <a:pPr marL="13970" algn="ctr">
              <a:lnSpc>
                <a:spcPts val="1195"/>
              </a:lnSpc>
            </a:pPr>
            <a:r>
              <a:rPr sz="1000" i="1" dirty="0">
                <a:latin typeface="Times New Roman"/>
                <a:cs typeface="Times New Roman"/>
              </a:rPr>
              <a:t>k</a:t>
            </a:r>
            <a:r>
              <a:rPr sz="1000" i="1" spc="-1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Symbol"/>
                <a:cs typeface="Symbol"/>
              </a:rPr>
              <a:t></a:t>
            </a:r>
            <a:r>
              <a:rPr sz="1000" spc="-25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300516" y="5323822"/>
            <a:ext cx="7810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imes New Roman"/>
                <a:cs typeface="Times New Roman"/>
              </a:rPr>
              <a:t>*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111704" y="5090770"/>
            <a:ext cx="1633855" cy="78295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70"/>
              </a:spcBef>
              <a:tabLst>
                <a:tab pos="1195705" algn="l"/>
              </a:tabLst>
            </a:pPr>
            <a:r>
              <a:rPr sz="1700" i="1" dirty="0">
                <a:latin typeface="Times New Roman"/>
                <a:cs typeface="Times New Roman"/>
              </a:rPr>
              <a:t>r</a:t>
            </a:r>
            <a:r>
              <a:rPr sz="1700" i="1" spc="3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235" dirty="0">
                <a:latin typeface="Times New Roman"/>
                <a:cs typeface="Times New Roman"/>
              </a:rPr>
              <a:t> </a:t>
            </a:r>
            <a:r>
              <a:rPr sz="3900" baseline="-10683" dirty="0">
                <a:latin typeface="Symbol"/>
                <a:cs typeface="Symbol"/>
              </a:rPr>
              <a:t></a:t>
            </a:r>
            <a:r>
              <a:rPr sz="3900" spc="442" baseline="-10683" dirty="0">
                <a:latin typeface="Times New Roman"/>
                <a:cs typeface="Times New Roman"/>
              </a:rPr>
              <a:t> </a:t>
            </a:r>
            <a:r>
              <a:rPr sz="1700" i="1" spc="-50" dirty="0">
                <a:latin typeface="Times New Roman"/>
                <a:cs typeface="Times New Roman"/>
              </a:rPr>
              <a:t>h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700" dirty="0">
                <a:latin typeface="Symbol"/>
                <a:cs typeface="Symbol"/>
              </a:rPr>
              <a:t>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i="1" spc="114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</a:t>
            </a:r>
            <a:endParaRPr sz="1700">
              <a:latin typeface="Symbol"/>
              <a:cs typeface="Symbol"/>
            </a:endParaRPr>
          </a:p>
          <a:p>
            <a:pPr marL="447675">
              <a:lnSpc>
                <a:spcPct val="100000"/>
              </a:lnSpc>
              <a:spcBef>
                <a:spcPts val="470"/>
              </a:spcBef>
            </a:pPr>
            <a:r>
              <a:rPr sz="1000" i="1" dirty="0">
                <a:latin typeface="Times New Roman"/>
                <a:cs typeface="Times New Roman"/>
              </a:rPr>
              <a:t>k</a:t>
            </a:r>
            <a:r>
              <a:rPr sz="1000" i="1" spc="-1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Symbol"/>
                <a:cs typeface="Symbol"/>
              </a:rPr>
              <a:t></a:t>
            </a:r>
            <a:r>
              <a:rPr sz="1000" spc="-25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171696" y="5282613"/>
            <a:ext cx="7810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RANDOM</a:t>
            </a:r>
            <a:r>
              <a:rPr spc="-40" dirty="0"/>
              <a:t> </a:t>
            </a:r>
            <a:r>
              <a:rPr spc="-10" dirty="0"/>
              <a:t>PROCESS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28650" y="2028888"/>
            <a:ext cx="8118475" cy="3619500"/>
            <a:chOff x="628650" y="2028888"/>
            <a:chExt cx="8118475" cy="36195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650" y="2028888"/>
              <a:ext cx="4810125" cy="36083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51475" y="2271776"/>
              <a:ext cx="3295650" cy="1006475"/>
            </a:xfrm>
            <a:custGeom>
              <a:avLst/>
              <a:gdLst/>
              <a:ahLst/>
              <a:cxnLst/>
              <a:rect l="l" t="t" r="r" b="b"/>
              <a:pathLst>
                <a:path w="3295650" h="1006475">
                  <a:moveTo>
                    <a:pt x="3295650" y="0"/>
                  </a:moveTo>
                  <a:lnTo>
                    <a:pt x="0" y="0"/>
                  </a:lnTo>
                  <a:lnTo>
                    <a:pt x="0" y="1006475"/>
                  </a:lnTo>
                  <a:lnTo>
                    <a:pt x="3295650" y="1006475"/>
                  </a:lnTo>
                  <a:lnTo>
                    <a:pt x="3295650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43100" y="2133600"/>
              <a:ext cx="114300" cy="3514725"/>
            </a:xfrm>
            <a:custGeom>
              <a:avLst/>
              <a:gdLst/>
              <a:ahLst/>
              <a:cxnLst/>
              <a:rect l="l" t="t" r="r" b="b"/>
              <a:pathLst>
                <a:path w="114300" h="3514725">
                  <a:moveTo>
                    <a:pt x="38100" y="3400425"/>
                  </a:moveTo>
                  <a:lnTo>
                    <a:pt x="0" y="3400425"/>
                  </a:lnTo>
                  <a:lnTo>
                    <a:pt x="57150" y="3514725"/>
                  </a:lnTo>
                  <a:lnTo>
                    <a:pt x="104775" y="3419475"/>
                  </a:lnTo>
                  <a:lnTo>
                    <a:pt x="38100" y="3419475"/>
                  </a:lnTo>
                  <a:lnTo>
                    <a:pt x="38100" y="3400425"/>
                  </a:lnTo>
                  <a:close/>
                </a:path>
                <a:path w="114300" h="3514725">
                  <a:moveTo>
                    <a:pt x="76200" y="0"/>
                  </a:moveTo>
                  <a:lnTo>
                    <a:pt x="38100" y="0"/>
                  </a:lnTo>
                  <a:lnTo>
                    <a:pt x="38100" y="3419475"/>
                  </a:lnTo>
                  <a:lnTo>
                    <a:pt x="76200" y="3419475"/>
                  </a:lnTo>
                  <a:lnTo>
                    <a:pt x="76200" y="0"/>
                  </a:lnTo>
                  <a:close/>
                </a:path>
                <a:path w="114300" h="3514725">
                  <a:moveTo>
                    <a:pt x="114300" y="3400425"/>
                  </a:moveTo>
                  <a:lnTo>
                    <a:pt x="76200" y="3400425"/>
                  </a:lnTo>
                  <a:lnTo>
                    <a:pt x="76200" y="3419475"/>
                  </a:lnTo>
                  <a:lnTo>
                    <a:pt x="104775" y="3419475"/>
                  </a:lnTo>
                  <a:lnTo>
                    <a:pt x="114300" y="3400425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5575" y="5634037"/>
            <a:ext cx="3778250" cy="396875"/>
          </a:xfrm>
          <a:prstGeom prst="rect">
            <a:avLst/>
          </a:prstGeom>
          <a:solidFill>
            <a:srgbClr val="CCFFFF"/>
          </a:solidFill>
        </p:spPr>
        <p:txBody>
          <a:bodyPr vert="horz" wrap="square" lIns="0" tIns="381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 instant,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RV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76800" y="2464561"/>
            <a:ext cx="652780" cy="254000"/>
          </a:xfrm>
          <a:custGeom>
            <a:avLst/>
            <a:gdLst/>
            <a:ahLst/>
            <a:cxnLst/>
            <a:rect l="l" t="t" r="r" b="b"/>
            <a:pathLst>
              <a:path w="652779" h="254000">
                <a:moveTo>
                  <a:pt x="85594" y="26976"/>
                </a:moveTo>
                <a:lnTo>
                  <a:pt x="76083" y="53904"/>
                </a:lnTo>
                <a:lnTo>
                  <a:pt x="643001" y="254000"/>
                </a:lnTo>
                <a:lnTo>
                  <a:pt x="652399" y="227075"/>
                </a:lnTo>
                <a:lnTo>
                  <a:pt x="85594" y="26976"/>
                </a:lnTo>
                <a:close/>
              </a:path>
              <a:path w="652779" h="254000">
                <a:moveTo>
                  <a:pt x="95123" y="0"/>
                </a:moveTo>
                <a:lnTo>
                  <a:pt x="0" y="11937"/>
                </a:lnTo>
                <a:lnTo>
                  <a:pt x="66548" y="80899"/>
                </a:lnTo>
                <a:lnTo>
                  <a:pt x="76083" y="53904"/>
                </a:lnTo>
                <a:lnTo>
                  <a:pt x="62611" y="49149"/>
                </a:lnTo>
                <a:lnTo>
                  <a:pt x="72136" y="22225"/>
                </a:lnTo>
                <a:lnTo>
                  <a:pt x="87272" y="22225"/>
                </a:lnTo>
                <a:lnTo>
                  <a:pt x="95123" y="0"/>
                </a:lnTo>
                <a:close/>
              </a:path>
              <a:path w="652779" h="254000">
                <a:moveTo>
                  <a:pt x="72136" y="22225"/>
                </a:moveTo>
                <a:lnTo>
                  <a:pt x="62611" y="49149"/>
                </a:lnTo>
                <a:lnTo>
                  <a:pt x="76083" y="53904"/>
                </a:lnTo>
                <a:lnTo>
                  <a:pt x="85594" y="26976"/>
                </a:lnTo>
                <a:lnTo>
                  <a:pt x="72136" y="22225"/>
                </a:lnTo>
                <a:close/>
              </a:path>
              <a:path w="652779" h="254000">
                <a:moveTo>
                  <a:pt x="87272" y="22225"/>
                </a:moveTo>
                <a:lnTo>
                  <a:pt x="72136" y="22225"/>
                </a:lnTo>
                <a:lnTo>
                  <a:pt x="85594" y="26976"/>
                </a:lnTo>
                <a:lnTo>
                  <a:pt x="87272" y="22225"/>
                </a:lnTo>
                <a:close/>
              </a:path>
            </a:pathLst>
          </a:custGeom>
          <a:solidFill>
            <a:srgbClr val="00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37540" y="824074"/>
            <a:ext cx="8154670" cy="474154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406400" indent="-342900">
              <a:lnSpc>
                <a:spcPct val="100000"/>
              </a:lnSpc>
              <a:spcBef>
                <a:spcPts val="690"/>
              </a:spcBef>
              <a:buFont typeface="Times New Roman"/>
              <a:buChar char="•"/>
              <a:tabLst>
                <a:tab pos="4064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Random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process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000099"/>
                </a:solidFill>
                <a:latin typeface="Times New Roman"/>
                <a:cs typeface="Times New Roman"/>
              </a:rPr>
              <a:t>X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</a:t>
            </a:r>
            <a:r>
              <a:rPr sz="2400" b="1" i="1" dirty="0">
                <a:solidFill>
                  <a:srgbClr val="000099"/>
                </a:solidFill>
                <a:latin typeface="Times New Roman"/>
                <a:cs typeface="Times New Roman"/>
              </a:rPr>
              <a:t>t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):</a:t>
            </a:r>
            <a:r>
              <a:rPr sz="2400" b="1" spc="-6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an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RV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changes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w.r.t.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time</a:t>
            </a:r>
            <a:endParaRPr sz="2400">
              <a:latin typeface="Times New Roman"/>
              <a:cs typeface="Times New Roman"/>
            </a:endParaRPr>
          </a:p>
          <a:p>
            <a:pPr marL="807085" lvl="1" indent="-286385">
              <a:lnSpc>
                <a:spcPct val="100000"/>
              </a:lnSpc>
              <a:spcBef>
                <a:spcPts val="495"/>
              </a:spcBef>
              <a:buFont typeface="Times New Roman"/>
              <a:buChar char="–"/>
              <a:tabLst>
                <a:tab pos="807085" algn="l"/>
              </a:tabLst>
            </a:pPr>
            <a:r>
              <a:rPr sz="2000" i="1" dirty="0">
                <a:latin typeface="Times New Roman"/>
                <a:cs typeface="Times New Roman"/>
              </a:rPr>
              <a:t>X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function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i="1" spc="-50" dirty="0">
                <a:latin typeface="Times New Roman"/>
                <a:cs typeface="Times New Roman"/>
              </a:rPr>
              <a:t>t</a:t>
            </a:r>
            <a:endParaRPr sz="2000">
              <a:latin typeface="Times New Roman"/>
              <a:cs typeface="Times New Roman"/>
            </a:endParaRPr>
          </a:p>
          <a:p>
            <a:pPr marL="807085" lvl="1" indent="-286385">
              <a:lnSpc>
                <a:spcPct val="100000"/>
              </a:lnSpc>
              <a:spcBef>
                <a:spcPts val="280"/>
              </a:spcBef>
              <a:buChar char="–"/>
              <a:tabLst>
                <a:tab pos="807085" algn="l"/>
                <a:tab pos="3376295" algn="l"/>
              </a:tabLst>
            </a:pP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instant</a:t>
            </a:r>
            <a:r>
              <a:rPr sz="2000" spc="350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t</a:t>
            </a:r>
            <a:r>
              <a:rPr sz="1950" baseline="-23504" dirty="0">
                <a:latin typeface="Times New Roman"/>
                <a:cs typeface="Times New Roman"/>
              </a:rPr>
              <a:t>0</a:t>
            </a:r>
            <a:r>
              <a:rPr sz="1950" spc="-30" baseline="-23504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,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3300" i="1" baseline="2525" dirty="0">
                <a:latin typeface="Times New Roman"/>
                <a:cs typeface="Times New Roman"/>
              </a:rPr>
              <a:t>X</a:t>
            </a:r>
            <a:r>
              <a:rPr sz="3300" i="1" spc="-330" baseline="2525" dirty="0">
                <a:latin typeface="Times New Roman"/>
                <a:cs typeface="Times New Roman"/>
              </a:rPr>
              <a:t> </a:t>
            </a:r>
            <a:r>
              <a:rPr sz="3300" baseline="2525" dirty="0">
                <a:latin typeface="Times New Roman"/>
                <a:cs typeface="Times New Roman"/>
              </a:rPr>
              <a:t>(</a:t>
            </a:r>
            <a:r>
              <a:rPr sz="3300" i="1" baseline="2525" dirty="0">
                <a:latin typeface="Times New Roman"/>
                <a:cs typeface="Times New Roman"/>
              </a:rPr>
              <a:t>t</a:t>
            </a:r>
            <a:r>
              <a:rPr sz="1950" baseline="-19230" dirty="0">
                <a:latin typeface="Times New Roman"/>
                <a:cs typeface="Times New Roman"/>
              </a:rPr>
              <a:t>0</a:t>
            </a:r>
            <a:r>
              <a:rPr sz="1950" spc="-142" baseline="-19230" dirty="0">
                <a:latin typeface="Times New Roman"/>
                <a:cs typeface="Times New Roman"/>
              </a:rPr>
              <a:t> </a:t>
            </a:r>
            <a:r>
              <a:rPr sz="3300" baseline="2525" dirty="0">
                <a:latin typeface="Times New Roman"/>
                <a:cs typeface="Times New Roman"/>
              </a:rPr>
              <a:t>)</a:t>
            </a:r>
            <a:r>
              <a:rPr sz="3300" spc="330" baseline="25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random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variable.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Times New Roman"/>
              <a:cs typeface="Times New Roman"/>
            </a:endParaRPr>
          </a:p>
          <a:p>
            <a:pPr marL="4906010" marR="12573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realization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called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a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sample</a:t>
            </a:r>
            <a:r>
              <a:rPr sz="20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function</a:t>
            </a:r>
            <a:r>
              <a:rPr sz="20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random process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endParaRPr sz="2000">
              <a:latin typeface="Times New Roman"/>
              <a:cs typeface="Times New Roman"/>
            </a:endParaRPr>
          </a:p>
          <a:p>
            <a:pPr marR="55880" algn="r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mean: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(ensemble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average)</a:t>
            </a:r>
            <a:endParaRPr sz="2400">
              <a:latin typeface="Times New Roman"/>
              <a:cs typeface="Times New Roman"/>
            </a:endParaRPr>
          </a:p>
          <a:p>
            <a:pPr marR="127000" algn="r">
              <a:lnSpc>
                <a:spcPct val="100000"/>
              </a:lnSpc>
              <a:spcBef>
                <a:spcPts val="1340"/>
              </a:spcBef>
            </a:pPr>
            <a:r>
              <a:rPr sz="2200" i="1" dirty="0">
                <a:latin typeface="Times New Roman"/>
                <a:cs typeface="Times New Roman"/>
              </a:rPr>
              <a:t>m</a:t>
            </a:r>
            <a:r>
              <a:rPr sz="1950" i="1" baseline="-23504" dirty="0">
                <a:latin typeface="Times New Roman"/>
                <a:cs typeface="Times New Roman"/>
              </a:rPr>
              <a:t>X</a:t>
            </a:r>
            <a:r>
              <a:rPr sz="1950" i="1" spc="209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</a:t>
            </a:r>
            <a:r>
              <a:rPr sz="2200" i="1" dirty="0">
                <a:latin typeface="Times New Roman"/>
                <a:cs typeface="Times New Roman"/>
              </a:rPr>
              <a:t>t</a:t>
            </a:r>
            <a:r>
              <a:rPr sz="1950" baseline="-23504" dirty="0">
                <a:latin typeface="Times New Roman"/>
                <a:cs typeface="Times New Roman"/>
              </a:rPr>
              <a:t>0</a:t>
            </a:r>
            <a:r>
              <a:rPr sz="1950" spc="-135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)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i="1" spc="80" dirty="0">
                <a:latin typeface="Times New Roman"/>
                <a:cs typeface="Times New Roman"/>
              </a:rPr>
              <a:t>E</a:t>
            </a:r>
            <a:r>
              <a:rPr sz="2200" spc="80" dirty="0">
                <a:latin typeface="Times New Roman"/>
                <a:cs typeface="Times New Roman"/>
              </a:rPr>
              <a:t>[</a:t>
            </a:r>
            <a:r>
              <a:rPr sz="2200" i="1" spc="80" dirty="0">
                <a:latin typeface="Times New Roman"/>
                <a:cs typeface="Times New Roman"/>
              </a:rPr>
              <a:t>X</a:t>
            </a:r>
            <a:r>
              <a:rPr sz="2200" i="1" spc="-2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</a:t>
            </a:r>
            <a:r>
              <a:rPr sz="2200" i="1" dirty="0">
                <a:latin typeface="Times New Roman"/>
                <a:cs typeface="Times New Roman"/>
              </a:rPr>
              <a:t>t</a:t>
            </a:r>
            <a:r>
              <a:rPr sz="1950" baseline="-23504" dirty="0">
                <a:latin typeface="Times New Roman"/>
                <a:cs typeface="Times New Roman"/>
              </a:rPr>
              <a:t>0</a:t>
            </a:r>
            <a:r>
              <a:rPr sz="1950" spc="-135" baseline="-23504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)]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2200">
              <a:latin typeface="Times New Roman"/>
              <a:cs typeface="Times New Roman"/>
            </a:endParaRPr>
          </a:p>
          <a:p>
            <a:pPr marL="1952625">
              <a:lnSpc>
                <a:spcPct val="100000"/>
              </a:lnSpc>
            </a:pPr>
            <a:r>
              <a:rPr sz="1800" spc="-10" dirty="0">
                <a:latin typeface="Times New Roman"/>
                <a:cs typeface="Times New Roman"/>
              </a:rPr>
              <a:t>Time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(ms)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241" y="151412"/>
            <a:ext cx="4071620" cy="104965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400" dirty="0">
                <a:latin typeface="Arial Black"/>
                <a:cs typeface="Arial Black"/>
              </a:rPr>
              <a:t>SPACE</a:t>
            </a:r>
            <a:r>
              <a:rPr sz="2400" spc="-100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DIVERSITY:</a:t>
            </a:r>
            <a:r>
              <a:rPr sz="2400" spc="-75" dirty="0">
                <a:latin typeface="Arial Black"/>
                <a:cs typeface="Arial Black"/>
              </a:rPr>
              <a:t> </a:t>
            </a:r>
            <a:r>
              <a:rPr sz="2400" spc="-25" dirty="0">
                <a:latin typeface="Arial Black"/>
                <a:cs typeface="Arial Black"/>
              </a:rPr>
              <a:t>MRC</a:t>
            </a:r>
            <a:endParaRPr sz="24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270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SNR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MRC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21051" y="1228788"/>
            <a:ext cx="2667000" cy="716280"/>
            <a:chOff x="2821051" y="1228788"/>
            <a:chExt cx="2667000" cy="716280"/>
          </a:xfrm>
        </p:grpSpPr>
        <p:sp>
          <p:nvSpPr>
            <p:cNvPr id="8" name="object 8"/>
            <p:cNvSpPr/>
            <p:nvPr/>
          </p:nvSpPr>
          <p:spPr>
            <a:xfrm>
              <a:off x="2821051" y="1228788"/>
              <a:ext cx="2667000" cy="716280"/>
            </a:xfrm>
            <a:custGeom>
              <a:avLst/>
              <a:gdLst/>
              <a:ahLst/>
              <a:cxnLst/>
              <a:rect l="l" t="t" r="r" b="b"/>
              <a:pathLst>
                <a:path w="2667000" h="716280">
                  <a:moveTo>
                    <a:pt x="2667000" y="0"/>
                  </a:moveTo>
                  <a:lnTo>
                    <a:pt x="0" y="0"/>
                  </a:lnTo>
                  <a:lnTo>
                    <a:pt x="0" y="715962"/>
                  </a:lnTo>
                  <a:lnTo>
                    <a:pt x="2667000" y="715962"/>
                  </a:lnTo>
                  <a:lnTo>
                    <a:pt x="266700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42294" y="1435717"/>
              <a:ext cx="266065" cy="302895"/>
            </a:xfrm>
            <a:custGeom>
              <a:avLst/>
              <a:gdLst/>
              <a:ahLst/>
              <a:cxnLst/>
              <a:rect l="l" t="t" r="r" b="b"/>
              <a:pathLst>
                <a:path w="266064" h="302894">
                  <a:moveTo>
                    <a:pt x="0" y="0"/>
                  </a:moveTo>
                  <a:lnTo>
                    <a:pt x="0" y="302703"/>
                  </a:lnTo>
                </a:path>
                <a:path w="266064" h="302894">
                  <a:moveTo>
                    <a:pt x="265537" y="0"/>
                  </a:moveTo>
                  <a:lnTo>
                    <a:pt x="265537" y="302703"/>
                  </a:lnTo>
                </a:path>
              </a:pathLst>
            </a:custGeom>
            <a:ln w="10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279682" y="1577965"/>
            <a:ext cx="6858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950" i="1" spc="-50" dirty="0">
                <a:latin typeface="Times New Roman"/>
                <a:cs typeface="Times New Roman"/>
              </a:rPr>
              <a:t>k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09196" y="1257974"/>
            <a:ext cx="9652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950" i="1" spc="-50" dirty="0">
                <a:latin typeface="Times New Roman"/>
                <a:cs typeface="Times New Roman"/>
              </a:rPr>
              <a:t>N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87364" y="1577965"/>
            <a:ext cx="6858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950" i="1" spc="-50" dirty="0">
                <a:latin typeface="Times New Roman"/>
                <a:cs typeface="Times New Roman"/>
              </a:rPr>
              <a:t>k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24447" y="1299667"/>
            <a:ext cx="753745" cy="431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333375" algn="l"/>
                <a:tab pos="669925" algn="l"/>
              </a:tabLst>
            </a:pPr>
            <a:r>
              <a:rPr sz="2650" spc="-25" dirty="0">
                <a:latin typeface="Symbol"/>
                <a:cs typeface="Symbol"/>
              </a:rPr>
              <a:t></a:t>
            </a:r>
            <a:r>
              <a:rPr sz="1650" i="1" spc="-25" dirty="0">
                <a:latin typeface="Times New Roman"/>
                <a:cs typeface="Times New Roman"/>
              </a:rPr>
              <a:t>h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1650" dirty="0">
                <a:latin typeface="Symbol"/>
                <a:cs typeface="Symbol"/>
              </a:rPr>
              <a:t></a:t>
            </a:r>
            <a:r>
              <a:rPr sz="1650" spc="-80" dirty="0">
                <a:latin typeface="Times New Roman"/>
                <a:cs typeface="Times New Roman"/>
              </a:rPr>
              <a:t> </a:t>
            </a:r>
            <a:r>
              <a:rPr sz="1650" i="1" spc="-50" dirty="0">
                <a:latin typeface="Times New Roman"/>
                <a:cs typeface="Times New Roman"/>
              </a:rPr>
              <a:t>n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2650" spc="-390" dirty="0">
                <a:latin typeface="Symbol"/>
                <a:cs typeface="Symbol"/>
              </a:rPr>
              <a:t>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27697" y="1580238"/>
            <a:ext cx="40005" cy="131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700" i="1" spc="-50" dirty="0">
                <a:latin typeface="Times New Roman"/>
                <a:cs typeface="Times New Roman"/>
              </a:rPr>
              <a:t>k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21689" y="1257974"/>
            <a:ext cx="260350" cy="6718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4445" algn="ctr">
              <a:lnSpc>
                <a:spcPts val="1060"/>
              </a:lnSpc>
              <a:spcBef>
                <a:spcPts val="114"/>
              </a:spcBef>
            </a:pPr>
            <a:r>
              <a:rPr sz="950" i="1" spc="-50" dirty="0">
                <a:latin typeface="Times New Roman"/>
                <a:cs typeface="Times New Roman"/>
              </a:rPr>
              <a:t>N</a:t>
            </a:r>
            <a:endParaRPr sz="950">
              <a:latin typeface="Times New Roman"/>
              <a:cs typeface="Times New Roman"/>
            </a:endParaRPr>
          </a:p>
          <a:p>
            <a:pPr marR="22860" algn="ctr">
              <a:lnSpc>
                <a:spcPts val="2860"/>
              </a:lnSpc>
            </a:pPr>
            <a:r>
              <a:rPr sz="2450" dirty="0">
                <a:latin typeface="Symbol"/>
                <a:cs typeface="Symbol"/>
              </a:rPr>
              <a:t></a:t>
            </a:r>
            <a:endParaRPr sz="2450">
              <a:latin typeface="Symbol"/>
              <a:cs typeface="Symbol"/>
            </a:endParaRPr>
          </a:p>
          <a:p>
            <a:pPr marL="12700" algn="ctr">
              <a:lnSpc>
                <a:spcPct val="100000"/>
              </a:lnSpc>
              <a:spcBef>
                <a:spcPts val="5"/>
              </a:spcBef>
            </a:pPr>
            <a:r>
              <a:rPr sz="950" i="1" dirty="0">
                <a:latin typeface="Times New Roman"/>
                <a:cs typeface="Times New Roman"/>
              </a:rPr>
              <a:t>k </a:t>
            </a:r>
            <a:r>
              <a:rPr sz="950" spc="-35" dirty="0">
                <a:latin typeface="Symbol"/>
                <a:cs typeface="Symbol"/>
              </a:rPr>
              <a:t></a:t>
            </a:r>
            <a:r>
              <a:rPr sz="950" spc="-3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23989" y="1401304"/>
            <a:ext cx="62865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950" spc="-50" dirty="0">
                <a:latin typeface="Times New Roman"/>
                <a:cs typeface="Times New Roman"/>
              </a:rPr>
              <a:t>*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21187" y="1177671"/>
            <a:ext cx="1571625" cy="75247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70"/>
              </a:spcBef>
              <a:tabLst>
                <a:tab pos="1149350" algn="l"/>
              </a:tabLst>
            </a:pPr>
            <a:r>
              <a:rPr sz="1650" i="1" dirty="0">
                <a:latin typeface="Times New Roman"/>
                <a:cs typeface="Times New Roman"/>
              </a:rPr>
              <a:t>r</a:t>
            </a:r>
            <a:r>
              <a:rPr sz="1650" i="1" spc="27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Symbol"/>
                <a:cs typeface="Symbol"/>
              </a:rPr>
              <a:t></a:t>
            </a:r>
            <a:r>
              <a:rPr sz="1650" spc="210" dirty="0">
                <a:latin typeface="Times New Roman"/>
                <a:cs typeface="Times New Roman"/>
              </a:rPr>
              <a:t> </a:t>
            </a:r>
            <a:r>
              <a:rPr sz="3675" spc="75" baseline="-10204" dirty="0">
                <a:latin typeface="Symbol"/>
                <a:cs typeface="Symbol"/>
              </a:rPr>
              <a:t></a:t>
            </a:r>
            <a:r>
              <a:rPr sz="3675" spc="434" baseline="-10204" dirty="0">
                <a:latin typeface="Times New Roman"/>
                <a:cs typeface="Times New Roman"/>
              </a:rPr>
              <a:t> </a:t>
            </a:r>
            <a:r>
              <a:rPr sz="1650" i="1" spc="-50" dirty="0">
                <a:latin typeface="Times New Roman"/>
                <a:cs typeface="Times New Roman"/>
              </a:rPr>
              <a:t>h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1650" dirty="0">
                <a:latin typeface="Symbol"/>
                <a:cs typeface="Symbol"/>
              </a:rPr>
              <a:t></a:t>
            </a:r>
            <a:r>
              <a:rPr sz="1650" spc="15" dirty="0">
                <a:latin typeface="Times New Roman"/>
                <a:cs typeface="Times New Roman"/>
              </a:rPr>
              <a:t> </a:t>
            </a:r>
            <a:r>
              <a:rPr sz="1650" i="1" dirty="0">
                <a:latin typeface="Times New Roman"/>
                <a:cs typeface="Times New Roman"/>
              </a:rPr>
              <a:t>x</a:t>
            </a:r>
            <a:r>
              <a:rPr sz="1650" i="1" spc="95" dirty="0">
                <a:latin typeface="Times New Roman"/>
                <a:cs typeface="Times New Roman"/>
              </a:rPr>
              <a:t> </a:t>
            </a:r>
            <a:r>
              <a:rPr sz="1650" spc="-50" dirty="0">
                <a:latin typeface="Symbol"/>
                <a:cs typeface="Symbol"/>
              </a:rPr>
              <a:t></a:t>
            </a:r>
            <a:endParaRPr sz="1650">
              <a:latin typeface="Symbol"/>
              <a:cs typeface="Symbol"/>
            </a:endParaRPr>
          </a:p>
          <a:p>
            <a:pPr marL="431165">
              <a:lnSpc>
                <a:spcPct val="100000"/>
              </a:lnSpc>
              <a:spcBef>
                <a:spcPts val="465"/>
              </a:spcBef>
            </a:pPr>
            <a:r>
              <a:rPr sz="950" i="1" dirty="0">
                <a:latin typeface="Times New Roman"/>
                <a:cs typeface="Times New Roman"/>
              </a:rPr>
              <a:t>k </a:t>
            </a:r>
            <a:r>
              <a:rPr sz="950" spc="-35" dirty="0">
                <a:latin typeface="Symbol"/>
                <a:cs typeface="Symbol"/>
              </a:rPr>
              <a:t></a:t>
            </a:r>
            <a:r>
              <a:rPr sz="950" spc="-3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40312" y="1361760"/>
            <a:ext cx="75565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950" spc="-50" dirty="0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5844" y="2000199"/>
            <a:ext cx="2818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Power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component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59853" y="2594108"/>
            <a:ext cx="0" cy="302895"/>
          </a:xfrm>
          <a:custGeom>
            <a:avLst/>
            <a:gdLst/>
            <a:ahLst/>
            <a:cxnLst/>
            <a:rect l="l" t="t" r="r" b="b"/>
            <a:pathLst>
              <a:path h="302894">
                <a:moveTo>
                  <a:pt x="0" y="0"/>
                </a:moveTo>
                <a:lnTo>
                  <a:pt x="0" y="302817"/>
                </a:lnTo>
              </a:path>
            </a:pathLst>
          </a:custGeom>
          <a:ln w="104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25111" y="2594108"/>
            <a:ext cx="0" cy="302895"/>
          </a:xfrm>
          <a:custGeom>
            <a:avLst/>
            <a:gdLst/>
            <a:ahLst/>
            <a:cxnLst/>
            <a:rect l="l" t="t" r="r" b="b"/>
            <a:pathLst>
              <a:path h="302894">
                <a:moveTo>
                  <a:pt x="0" y="0"/>
                </a:moveTo>
                <a:lnTo>
                  <a:pt x="0" y="302817"/>
                </a:lnTo>
              </a:path>
            </a:pathLst>
          </a:custGeom>
          <a:ln w="104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473104" y="2585746"/>
            <a:ext cx="38862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latin typeface="Symbol"/>
                <a:cs typeface="Symbol"/>
              </a:rPr>
              <a:t></a:t>
            </a:r>
            <a:r>
              <a:rPr sz="1650" spc="-20" dirty="0">
                <a:latin typeface="Times New Roman"/>
                <a:cs typeface="Times New Roman"/>
              </a:rPr>
              <a:t> </a:t>
            </a:r>
            <a:r>
              <a:rPr sz="1650" i="1" dirty="0">
                <a:latin typeface="Times New Roman"/>
                <a:cs typeface="Times New Roman"/>
              </a:rPr>
              <a:t>E</a:t>
            </a:r>
            <a:r>
              <a:rPr sz="1650" i="1" spc="-170" dirty="0">
                <a:latin typeface="Times New Roman"/>
                <a:cs typeface="Times New Roman"/>
              </a:rPr>
              <a:t> </a:t>
            </a:r>
            <a:r>
              <a:rPr sz="1425" i="1" spc="-75" baseline="-29239" dirty="0">
                <a:latin typeface="Times New Roman"/>
                <a:cs typeface="Times New Roman"/>
              </a:rPr>
              <a:t>s</a:t>
            </a:r>
            <a:endParaRPr sz="1425" baseline="-29239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14866" y="2416481"/>
            <a:ext cx="108585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i="1" spc="-50" dirty="0">
                <a:latin typeface="Times New Roman"/>
                <a:cs typeface="Times New Roman"/>
              </a:rPr>
              <a:t>N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51047" y="2669965"/>
            <a:ext cx="10795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-50" dirty="0">
                <a:latin typeface="Symbol"/>
                <a:cs typeface="Symbol"/>
              </a:rPr>
              <a:t>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51047" y="2830358"/>
            <a:ext cx="10795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-50" dirty="0">
                <a:latin typeface="Symbol"/>
                <a:cs typeface="Symbol"/>
              </a:rPr>
              <a:t>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51047" y="2344029"/>
            <a:ext cx="205104" cy="361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9539">
              <a:lnSpc>
                <a:spcPts val="894"/>
              </a:lnSpc>
              <a:spcBef>
                <a:spcPts val="114"/>
              </a:spcBef>
            </a:pPr>
            <a:r>
              <a:rPr sz="950" spc="-50" dirty="0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ts val="1735"/>
              </a:lnSpc>
            </a:pPr>
            <a:r>
              <a:rPr sz="1650" spc="-50" dirty="0">
                <a:latin typeface="Symbol"/>
                <a:cs typeface="Symbol"/>
              </a:rPr>
              <a:t>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31753" y="2427229"/>
            <a:ext cx="10795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-50" dirty="0">
                <a:latin typeface="Symbol"/>
                <a:cs typeface="Symbol"/>
              </a:rPr>
              <a:t>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06353" y="2543636"/>
            <a:ext cx="692150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475" spc="142" baseline="-5050" dirty="0">
                <a:latin typeface="Symbol"/>
                <a:cs typeface="Symbol"/>
              </a:rPr>
              <a:t></a:t>
            </a:r>
            <a:r>
              <a:rPr sz="3675" spc="142" baseline="1133" dirty="0">
                <a:latin typeface="Symbol"/>
                <a:cs typeface="Symbol"/>
              </a:rPr>
              <a:t></a:t>
            </a:r>
            <a:r>
              <a:rPr sz="3675" spc="412" baseline="1133" dirty="0">
                <a:latin typeface="Times New Roman"/>
                <a:cs typeface="Times New Roman"/>
              </a:rPr>
              <a:t> </a:t>
            </a:r>
            <a:r>
              <a:rPr sz="2475" i="1" spc="22" baseline="16835" dirty="0">
                <a:latin typeface="Times New Roman"/>
                <a:cs typeface="Times New Roman"/>
              </a:rPr>
              <a:t>h</a:t>
            </a:r>
            <a:r>
              <a:rPr sz="950" i="1" spc="15" dirty="0">
                <a:latin typeface="Times New Roman"/>
                <a:cs typeface="Times New Roman"/>
              </a:rPr>
              <a:t>k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431753" y="2830358"/>
            <a:ext cx="37338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latin typeface="Symbol"/>
                <a:cs typeface="Symbol"/>
              </a:rPr>
              <a:t></a:t>
            </a:r>
            <a:r>
              <a:rPr sz="1650" spc="-60" dirty="0">
                <a:latin typeface="Times New Roman"/>
                <a:cs typeface="Times New Roman"/>
              </a:rPr>
              <a:t> </a:t>
            </a:r>
            <a:r>
              <a:rPr sz="950" i="1" dirty="0">
                <a:latin typeface="Times New Roman"/>
                <a:cs typeface="Times New Roman"/>
              </a:rPr>
              <a:t>k </a:t>
            </a:r>
            <a:r>
              <a:rPr sz="950" spc="-25" dirty="0">
                <a:latin typeface="Symbol"/>
                <a:cs typeface="Symbol"/>
              </a:rPr>
              <a:t></a:t>
            </a:r>
            <a:r>
              <a:rPr sz="950" spc="-2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44855" y="2520519"/>
            <a:ext cx="88265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-50" dirty="0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56817" y="3016758"/>
            <a:ext cx="1681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Power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noise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830547" y="3343195"/>
            <a:ext cx="0" cy="655955"/>
          </a:xfrm>
          <a:custGeom>
            <a:avLst/>
            <a:gdLst/>
            <a:ahLst/>
            <a:cxnLst/>
            <a:rect l="l" t="t" r="r" b="b"/>
            <a:pathLst>
              <a:path h="655954">
                <a:moveTo>
                  <a:pt x="0" y="0"/>
                </a:moveTo>
                <a:lnTo>
                  <a:pt x="0" y="655802"/>
                </a:lnTo>
              </a:path>
            </a:pathLst>
          </a:custGeom>
          <a:ln w="105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95983" y="3343195"/>
            <a:ext cx="0" cy="655955"/>
          </a:xfrm>
          <a:custGeom>
            <a:avLst/>
            <a:gdLst/>
            <a:ahLst/>
            <a:cxnLst/>
            <a:rect l="l" t="t" r="r" b="b"/>
            <a:pathLst>
              <a:path h="655954">
                <a:moveTo>
                  <a:pt x="0" y="0"/>
                </a:moveTo>
                <a:lnTo>
                  <a:pt x="0" y="655802"/>
                </a:lnTo>
              </a:path>
            </a:pathLst>
          </a:custGeom>
          <a:ln w="105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97156" y="3519684"/>
            <a:ext cx="0" cy="302895"/>
          </a:xfrm>
          <a:custGeom>
            <a:avLst/>
            <a:gdLst/>
            <a:ahLst/>
            <a:cxnLst/>
            <a:rect l="l" t="t" r="r" b="b"/>
            <a:pathLst>
              <a:path h="302895">
                <a:moveTo>
                  <a:pt x="0" y="0"/>
                </a:moveTo>
                <a:lnTo>
                  <a:pt x="0" y="302817"/>
                </a:lnTo>
              </a:path>
            </a:pathLst>
          </a:custGeom>
          <a:ln w="105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62173" y="3519684"/>
            <a:ext cx="0" cy="302895"/>
          </a:xfrm>
          <a:custGeom>
            <a:avLst/>
            <a:gdLst/>
            <a:ahLst/>
            <a:cxnLst/>
            <a:rect l="l" t="t" r="r" b="b"/>
            <a:pathLst>
              <a:path h="302895">
                <a:moveTo>
                  <a:pt x="0" y="0"/>
                </a:moveTo>
                <a:lnTo>
                  <a:pt x="0" y="302817"/>
                </a:lnTo>
              </a:path>
            </a:pathLst>
          </a:custGeom>
          <a:ln w="105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269616" y="3342057"/>
            <a:ext cx="273050" cy="6718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1060"/>
              </a:lnSpc>
              <a:spcBef>
                <a:spcPts val="114"/>
              </a:spcBef>
            </a:pPr>
            <a:r>
              <a:rPr sz="950" i="1" spc="-50" dirty="0">
                <a:latin typeface="Times New Roman"/>
                <a:cs typeface="Times New Roman"/>
              </a:rPr>
              <a:t>N</a:t>
            </a:r>
            <a:endParaRPr sz="950">
              <a:latin typeface="Times New Roman"/>
              <a:cs typeface="Times New Roman"/>
            </a:endParaRPr>
          </a:p>
          <a:p>
            <a:pPr marR="9525" algn="ctr">
              <a:lnSpc>
                <a:spcPts val="2860"/>
              </a:lnSpc>
            </a:pPr>
            <a:r>
              <a:rPr sz="2450" dirty="0">
                <a:latin typeface="Symbol"/>
                <a:cs typeface="Symbol"/>
              </a:rPr>
              <a:t></a:t>
            </a:r>
            <a:endParaRPr sz="2450">
              <a:latin typeface="Symbol"/>
              <a:cs typeface="Symbol"/>
            </a:endParaRPr>
          </a:p>
          <a:p>
            <a:pPr marL="25400" algn="ctr">
              <a:lnSpc>
                <a:spcPct val="100000"/>
              </a:lnSpc>
              <a:spcBef>
                <a:spcPts val="5"/>
              </a:spcBef>
            </a:pPr>
            <a:r>
              <a:rPr sz="950" i="1" dirty="0">
                <a:latin typeface="Times New Roman"/>
                <a:cs typeface="Times New Roman"/>
              </a:rPr>
              <a:t>k </a:t>
            </a:r>
            <a:r>
              <a:rPr sz="950" spc="-35" dirty="0">
                <a:latin typeface="Symbol"/>
                <a:cs typeface="Symbol"/>
              </a:rPr>
              <a:t></a:t>
            </a:r>
            <a:r>
              <a:rPr sz="950" spc="-3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915351" y="3269605"/>
            <a:ext cx="88265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-50" dirty="0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842030" y="3342057"/>
            <a:ext cx="273050" cy="6718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1060"/>
              </a:lnSpc>
              <a:spcBef>
                <a:spcPts val="114"/>
              </a:spcBef>
            </a:pPr>
            <a:r>
              <a:rPr sz="950" i="1" spc="-50" dirty="0">
                <a:latin typeface="Times New Roman"/>
                <a:cs typeface="Times New Roman"/>
              </a:rPr>
              <a:t>N</a:t>
            </a:r>
            <a:endParaRPr sz="950">
              <a:latin typeface="Times New Roman"/>
              <a:cs typeface="Times New Roman"/>
            </a:endParaRPr>
          </a:p>
          <a:p>
            <a:pPr marR="9525" algn="ctr">
              <a:lnSpc>
                <a:spcPts val="2860"/>
              </a:lnSpc>
            </a:pPr>
            <a:r>
              <a:rPr sz="2450" dirty="0">
                <a:latin typeface="Symbol"/>
                <a:cs typeface="Symbol"/>
              </a:rPr>
              <a:t></a:t>
            </a:r>
            <a:endParaRPr sz="2450">
              <a:latin typeface="Symbol"/>
              <a:cs typeface="Symbol"/>
            </a:endParaRPr>
          </a:p>
          <a:p>
            <a:pPr marL="25400" algn="ctr">
              <a:lnSpc>
                <a:spcPct val="100000"/>
              </a:lnSpc>
              <a:spcBef>
                <a:spcPts val="5"/>
              </a:spcBef>
            </a:pPr>
            <a:r>
              <a:rPr sz="950" i="1" dirty="0">
                <a:latin typeface="Times New Roman"/>
                <a:cs typeface="Times New Roman"/>
              </a:rPr>
              <a:t>k </a:t>
            </a:r>
            <a:r>
              <a:rPr sz="950" spc="-35" dirty="0">
                <a:latin typeface="Symbol"/>
                <a:cs typeface="Symbol"/>
              </a:rPr>
              <a:t></a:t>
            </a:r>
            <a:r>
              <a:rPr sz="950" spc="-3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43462" y="3485735"/>
            <a:ext cx="88265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-50" dirty="0">
                <a:latin typeface="Times New Roman"/>
                <a:cs typeface="Times New Roman"/>
              </a:rPr>
              <a:t>*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272460" y="3662224"/>
            <a:ext cx="88265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i="1" spc="-50" dirty="0">
                <a:latin typeface="Times New Roman"/>
                <a:cs typeface="Times New Roman"/>
              </a:rPr>
              <a:t>n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728982" y="3662224"/>
            <a:ext cx="8128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i="1" spc="-50" dirty="0">
                <a:latin typeface="Times New Roman"/>
                <a:cs typeface="Times New Roman"/>
              </a:rPr>
              <a:t>k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585353" y="3446095"/>
            <a:ext cx="832485" cy="346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144145" algn="ctr">
              <a:lnSpc>
                <a:spcPts val="770"/>
              </a:lnSpc>
              <a:spcBef>
                <a:spcPts val="114"/>
              </a:spcBef>
            </a:pPr>
            <a:r>
              <a:rPr sz="950" spc="-50" dirty="0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  <a:p>
            <a:pPr marL="38100">
              <a:lnSpc>
                <a:spcPts val="1730"/>
              </a:lnSpc>
              <a:tabLst>
                <a:tab pos="438784" algn="l"/>
              </a:tabLst>
            </a:pPr>
            <a:r>
              <a:rPr sz="1650" i="1" spc="-50" dirty="0">
                <a:latin typeface="Times New Roman"/>
                <a:cs typeface="Times New Roman"/>
              </a:rPr>
              <a:t>h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1650" dirty="0">
                <a:latin typeface="Symbol"/>
                <a:cs typeface="Symbol"/>
              </a:rPr>
              <a:t></a:t>
            </a:r>
            <a:r>
              <a:rPr sz="1650" spc="-24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Symbol"/>
                <a:cs typeface="Symbol"/>
              </a:rPr>
              <a:t></a:t>
            </a:r>
            <a:r>
              <a:rPr sz="1750" spc="114" dirty="0">
                <a:latin typeface="Times New Roman"/>
                <a:cs typeface="Times New Roman"/>
              </a:rPr>
              <a:t> </a:t>
            </a:r>
            <a:r>
              <a:rPr sz="1425" spc="-75" baseline="52631" dirty="0">
                <a:latin typeface="Times New Roman"/>
                <a:cs typeface="Times New Roman"/>
              </a:rPr>
              <a:t>2</a:t>
            </a:r>
            <a:endParaRPr sz="1425" baseline="52631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698784" y="3662224"/>
            <a:ext cx="8128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i="1" spc="-50" dirty="0">
                <a:latin typeface="Times New Roman"/>
                <a:cs typeface="Times New Roman"/>
              </a:rPr>
              <a:t>k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633878" y="3511322"/>
            <a:ext cx="15684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i="1" spc="-50" dirty="0">
                <a:latin typeface="Times New Roman"/>
                <a:cs typeface="Times New Roman"/>
              </a:rPr>
              <a:t>E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347141" y="3665105"/>
            <a:ext cx="6540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i="1" spc="-50" dirty="0">
                <a:latin typeface="Times New Roman"/>
                <a:cs typeface="Times New Roman"/>
              </a:rPr>
              <a:t>k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144251" y="3384372"/>
            <a:ext cx="765175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44805" algn="l"/>
                <a:tab pos="681355" algn="l"/>
              </a:tabLst>
            </a:pPr>
            <a:r>
              <a:rPr sz="2650" spc="-25" dirty="0">
                <a:latin typeface="Symbol"/>
                <a:cs typeface="Symbol"/>
              </a:rPr>
              <a:t></a:t>
            </a:r>
            <a:r>
              <a:rPr sz="1650" i="1" spc="-25" dirty="0">
                <a:latin typeface="Times New Roman"/>
                <a:cs typeface="Times New Roman"/>
              </a:rPr>
              <a:t>h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1650" dirty="0">
                <a:latin typeface="Symbol"/>
                <a:cs typeface="Symbol"/>
              </a:rPr>
              <a:t></a:t>
            </a:r>
            <a:r>
              <a:rPr sz="1650" spc="-80" dirty="0">
                <a:latin typeface="Times New Roman"/>
                <a:cs typeface="Times New Roman"/>
              </a:rPr>
              <a:t> </a:t>
            </a:r>
            <a:r>
              <a:rPr sz="1650" i="1" spc="-50" dirty="0">
                <a:latin typeface="Times New Roman"/>
                <a:cs typeface="Times New Roman"/>
              </a:rPr>
              <a:t>n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2650" spc="-390" dirty="0">
                <a:latin typeface="Symbol"/>
                <a:cs typeface="Symbol"/>
              </a:rPr>
              <a:t>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073554" y="3511322"/>
            <a:ext cx="14351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-50" dirty="0">
                <a:latin typeface="Symbol"/>
                <a:cs typeface="Symbol"/>
              </a:rPr>
              <a:t>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80591" y="4009135"/>
            <a:ext cx="755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25" dirty="0">
                <a:latin typeface="Times New Roman"/>
                <a:cs typeface="Times New Roman"/>
              </a:rPr>
              <a:t>SNR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187991" y="4351487"/>
            <a:ext cx="0" cy="219710"/>
          </a:xfrm>
          <a:custGeom>
            <a:avLst/>
            <a:gdLst/>
            <a:ahLst/>
            <a:cxnLst/>
            <a:rect l="l" t="t" r="r" b="b"/>
            <a:pathLst>
              <a:path h="219710">
                <a:moveTo>
                  <a:pt x="0" y="0"/>
                </a:moveTo>
                <a:lnTo>
                  <a:pt x="0" y="219209"/>
                </a:lnTo>
              </a:path>
            </a:pathLst>
          </a:custGeom>
          <a:ln w="7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80499" y="4351487"/>
            <a:ext cx="0" cy="219710"/>
          </a:xfrm>
          <a:custGeom>
            <a:avLst/>
            <a:gdLst/>
            <a:ahLst/>
            <a:cxnLst/>
            <a:rect l="l" t="t" r="r" b="b"/>
            <a:pathLst>
              <a:path h="219710">
                <a:moveTo>
                  <a:pt x="0" y="0"/>
                </a:moveTo>
                <a:lnTo>
                  <a:pt x="0" y="219209"/>
                </a:lnTo>
              </a:path>
            </a:pathLst>
          </a:custGeom>
          <a:ln w="7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19814" y="4856480"/>
            <a:ext cx="0" cy="219710"/>
          </a:xfrm>
          <a:custGeom>
            <a:avLst/>
            <a:gdLst/>
            <a:ahLst/>
            <a:cxnLst/>
            <a:rect l="l" t="t" r="r" b="b"/>
            <a:pathLst>
              <a:path h="219710">
                <a:moveTo>
                  <a:pt x="0" y="0"/>
                </a:moveTo>
                <a:lnTo>
                  <a:pt x="0" y="219205"/>
                </a:lnTo>
              </a:path>
            </a:pathLst>
          </a:custGeom>
          <a:ln w="7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412718" y="4856480"/>
            <a:ext cx="0" cy="219710"/>
          </a:xfrm>
          <a:custGeom>
            <a:avLst/>
            <a:gdLst/>
            <a:ahLst/>
            <a:cxnLst/>
            <a:rect l="l" t="t" r="r" b="b"/>
            <a:pathLst>
              <a:path h="219710">
                <a:moveTo>
                  <a:pt x="0" y="0"/>
                </a:moveTo>
                <a:lnTo>
                  <a:pt x="0" y="219205"/>
                </a:lnTo>
              </a:path>
            </a:pathLst>
          </a:custGeom>
          <a:ln w="7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553494" y="4166841"/>
            <a:ext cx="7048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0" dirty="0">
                <a:latin typeface="Times New Roman"/>
                <a:cs typeface="Times New Roman"/>
              </a:rPr>
              <a:t>2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038107" y="4723912"/>
            <a:ext cx="8509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i="1" spc="-50" dirty="0">
                <a:latin typeface="Times New Roman"/>
                <a:cs typeface="Times New Roman"/>
              </a:rPr>
              <a:t>N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312474" y="4955795"/>
            <a:ext cx="46545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7034" algn="l"/>
              </a:tabLst>
            </a:pPr>
            <a:r>
              <a:rPr sz="700" i="1" spc="-50" dirty="0">
                <a:latin typeface="Times New Roman"/>
                <a:cs typeface="Times New Roman"/>
              </a:rPr>
              <a:t>k</a:t>
            </a:r>
            <a:r>
              <a:rPr sz="700" i="1" dirty="0">
                <a:latin typeface="Times New Roman"/>
                <a:cs typeface="Times New Roman"/>
              </a:rPr>
              <a:t>	</a:t>
            </a:r>
            <a:r>
              <a:rPr sz="700" i="1" spc="-50" dirty="0">
                <a:latin typeface="Times New Roman"/>
                <a:cs typeface="Times New Roman"/>
              </a:rPr>
              <a:t>n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398119" y="4799546"/>
            <a:ext cx="418465" cy="25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580"/>
              </a:lnSpc>
              <a:spcBef>
                <a:spcPts val="100"/>
              </a:spcBef>
            </a:pPr>
            <a:r>
              <a:rPr sz="700" spc="-50" dirty="0">
                <a:latin typeface="Times New Roman"/>
                <a:cs typeface="Times New Roman"/>
              </a:rPr>
              <a:t>2</a:t>
            </a:r>
            <a:endParaRPr sz="700">
              <a:latin typeface="Times New Roman"/>
              <a:cs typeface="Times New Roman"/>
            </a:endParaRPr>
          </a:p>
          <a:p>
            <a:pPr marL="132080">
              <a:lnSpc>
                <a:spcPts val="1240"/>
              </a:lnSpc>
            </a:pPr>
            <a:r>
              <a:rPr sz="1200" dirty="0">
                <a:latin typeface="Symbol"/>
                <a:cs typeface="Symbol"/>
              </a:rPr>
              <a:t></a:t>
            </a:r>
            <a:r>
              <a:rPr sz="1200" spc="-17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Symbol"/>
                <a:cs typeface="Symbol"/>
              </a:rPr>
              <a:t></a:t>
            </a:r>
            <a:r>
              <a:rPr sz="1250" spc="95" dirty="0">
                <a:latin typeface="Times New Roman"/>
                <a:cs typeface="Times New Roman"/>
              </a:rPr>
              <a:t> </a:t>
            </a:r>
            <a:r>
              <a:rPr sz="1050" spc="-75" baseline="51587" dirty="0">
                <a:latin typeface="Times New Roman"/>
                <a:cs typeface="Times New Roman"/>
              </a:rPr>
              <a:t>2</a:t>
            </a:r>
            <a:endParaRPr sz="1050" baseline="51587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622846" y="4341656"/>
            <a:ext cx="3028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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i="1" spc="-10" dirty="0">
                <a:latin typeface="Times New Roman"/>
                <a:cs typeface="Times New Roman"/>
              </a:rPr>
              <a:t>E</a:t>
            </a:r>
            <a:r>
              <a:rPr sz="1200" i="1" spc="-125" dirty="0">
                <a:latin typeface="Times New Roman"/>
                <a:cs typeface="Times New Roman"/>
              </a:rPr>
              <a:t> </a:t>
            </a:r>
            <a:r>
              <a:rPr sz="1050" i="1" spc="-75" baseline="-27777" dirty="0">
                <a:latin typeface="Times New Roman"/>
                <a:cs typeface="Times New Roman"/>
              </a:rPr>
              <a:t>s</a:t>
            </a:r>
            <a:endParaRPr sz="1050" baseline="-27777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468617" y="4402795"/>
            <a:ext cx="844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391300" y="4231140"/>
            <a:ext cx="1619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Times New Roman"/>
                <a:cs typeface="Times New Roman"/>
              </a:rPr>
              <a:t>2</a:t>
            </a:r>
            <a:r>
              <a:rPr sz="700" spc="70" dirty="0">
                <a:latin typeface="Times New Roman"/>
                <a:cs typeface="Times New Roman"/>
              </a:rPr>
              <a:t> </a:t>
            </a:r>
            <a:r>
              <a:rPr sz="1800" spc="-75" baseline="2314" dirty="0">
                <a:latin typeface="Symbol"/>
                <a:cs typeface="Symbol"/>
              </a:rPr>
              <a:t></a:t>
            </a:r>
            <a:endParaRPr sz="1800" baseline="2314">
              <a:latin typeface="Symbol"/>
              <a:cs typeface="Symbo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847466" y="4155961"/>
            <a:ext cx="2692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aseline="-25462" dirty="0">
                <a:latin typeface="Symbol"/>
                <a:cs typeface="Symbol"/>
              </a:rPr>
              <a:t></a:t>
            </a:r>
            <a:r>
              <a:rPr sz="1800" spc="412" baseline="-25462" dirty="0">
                <a:latin typeface="Times New Roman"/>
                <a:cs typeface="Times New Roman"/>
              </a:rPr>
              <a:t> </a:t>
            </a:r>
            <a:r>
              <a:rPr sz="700" i="1" spc="-50" dirty="0">
                <a:latin typeface="Times New Roman"/>
                <a:cs typeface="Times New Roman"/>
              </a:rPr>
              <a:t>N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847466" y="4311162"/>
            <a:ext cx="5238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82" baseline="-4629" dirty="0">
                <a:latin typeface="Symbol"/>
                <a:cs typeface="Symbol"/>
              </a:rPr>
              <a:t></a:t>
            </a:r>
            <a:r>
              <a:rPr sz="1800" spc="55" dirty="0">
                <a:latin typeface="Symbol"/>
                <a:cs typeface="Symbol"/>
              </a:rPr>
              <a:t></a:t>
            </a:r>
            <a:r>
              <a:rPr sz="1800" spc="210" dirty="0">
                <a:latin typeface="Times New Roman"/>
                <a:cs typeface="Times New Roman"/>
              </a:rPr>
              <a:t> </a:t>
            </a:r>
            <a:r>
              <a:rPr sz="1800" i="1" spc="-37" baseline="16203" dirty="0">
                <a:latin typeface="Times New Roman"/>
                <a:cs typeface="Times New Roman"/>
              </a:rPr>
              <a:t>h</a:t>
            </a:r>
            <a:r>
              <a:rPr sz="700" i="1" spc="-25" dirty="0">
                <a:latin typeface="Times New Roman"/>
                <a:cs typeface="Times New Roman"/>
              </a:rPr>
              <a:t>k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953207" y="4667658"/>
            <a:ext cx="400685" cy="54991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10"/>
              </a:spcBef>
            </a:pPr>
            <a:r>
              <a:rPr sz="2700" baseline="-10802" dirty="0">
                <a:latin typeface="Symbol"/>
                <a:cs typeface="Symbol"/>
              </a:rPr>
              <a:t></a:t>
            </a:r>
            <a:r>
              <a:rPr sz="2700" spc="315" baseline="-10802" dirty="0">
                <a:latin typeface="Times New Roman"/>
                <a:cs typeface="Times New Roman"/>
              </a:rPr>
              <a:t> </a:t>
            </a:r>
            <a:r>
              <a:rPr sz="1200" i="1" spc="-50" dirty="0">
                <a:latin typeface="Times New Roman"/>
                <a:cs typeface="Times New Roman"/>
              </a:rPr>
              <a:t>h</a:t>
            </a:r>
            <a:endParaRPr sz="1200">
              <a:latin typeface="Times New Roman"/>
              <a:cs typeface="Times New Roman"/>
            </a:endParaRPr>
          </a:p>
          <a:p>
            <a:pPr marL="56515">
              <a:lnSpc>
                <a:spcPct val="100000"/>
              </a:lnSpc>
              <a:spcBef>
                <a:spcPts val="315"/>
              </a:spcBef>
            </a:pPr>
            <a:r>
              <a:rPr sz="700" i="1" dirty="0">
                <a:latin typeface="Times New Roman"/>
                <a:cs typeface="Times New Roman"/>
              </a:rPr>
              <a:t>k</a:t>
            </a:r>
            <a:r>
              <a:rPr sz="700" i="1" spc="-5" dirty="0">
                <a:latin typeface="Times New Roman"/>
                <a:cs typeface="Times New Roman"/>
              </a:rPr>
              <a:t> </a:t>
            </a:r>
            <a:r>
              <a:rPr sz="700" spc="-25" dirty="0">
                <a:latin typeface="Symbol"/>
                <a:cs typeface="Symbol"/>
              </a:rPr>
              <a:t></a:t>
            </a:r>
            <a:r>
              <a:rPr sz="700" spc="-25" dirty="0">
                <a:latin typeface="Times New Roman"/>
                <a:cs typeface="Times New Roman"/>
              </a:rPr>
              <a:t>1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535577" y="4510873"/>
            <a:ext cx="1428115" cy="218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945515" algn="l"/>
                <a:tab pos="1389380" algn="l"/>
              </a:tabLst>
            </a:pPr>
            <a:r>
              <a:rPr sz="1875" baseline="-28888" dirty="0">
                <a:latin typeface="Symbol"/>
                <a:cs typeface="Symbol"/>
              </a:rPr>
              <a:t></a:t>
            </a:r>
            <a:r>
              <a:rPr sz="1875" spc="525" baseline="-28888" dirty="0">
                <a:latin typeface="Times New Roman"/>
                <a:cs typeface="Times New Roman"/>
              </a:rPr>
              <a:t> </a:t>
            </a:r>
            <a:r>
              <a:rPr sz="1800" baseline="-30092" dirty="0">
                <a:latin typeface="Symbol"/>
                <a:cs typeface="Symbol"/>
              </a:rPr>
              <a:t></a:t>
            </a:r>
            <a:r>
              <a:rPr sz="1800" spc="457" baseline="-30092" dirty="0">
                <a:latin typeface="Times New Roman"/>
                <a:cs typeface="Times New Roman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</a:t>
            </a:r>
            <a:r>
              <a:rPr sz="1200" u="sng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k</a:t>
            </a:r>
            <a:r>
              <a:rPr sz="700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</a:t>
            </a:r>
            <a:r>
              <a:rPr sz="7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7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00" u="sng" spc="-5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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5162550" y="4317936"/>
            <a:ext cx="2329180" cy="716280"/>
            <a:chOff x="5162550" y="4317936"/>
            <a:chExt cx="2329180" cy="716280"/>
          </a:xfrm>
        </p:grpSpPr>
        <p:sp>
          <p:nvSpPr>
            <p:cNvPr id="65" name="object 65"/>
            <p:cNvSpPr/>
            <p:nvPr/>
          </p:nvSpPr>
          <p:spPr>
            <a:xfrm>
              <a:off x="5162550" y="4317936"/>
              <a:ext cx="2329180" cy="716280"/>
            </a:xfrm>
            <a:custGeom>
              <a:avLst/>
              <a:gdLst/>
              <a:ahLst/>
              <a:cxnLst/>
              <a:rect l="l" t="t" r="r" b="b"/>
              <a:pathLst>
                <a:path w="2329179" h="716279">
                  <a:moveTo>
                    <a:pt x="2328926" y="0"/>
                  </a:moveTo>
                  <a:lnTo>
                    <a:pt x="0" y="0"/>
                  </a:lnTo>
                  <a:lnTo>
                    <a:pt x="0" y="715962"/>
                  </a:lnTo>
                  <a:lnTo>
                    <a:pt x="2328926" y="715962"/>
                  </a:lnTo>
                  <a:lnTo>
                    <a:pt x="2328926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907403" y="4524992"/>
              <a:ext cx="266065" cy="302895"/>
            </a:xfrm>
            <a:custGeom>
              <a:avLst/>
              <a:gdLst/>
              <a:ahLst/>
              <a:cxnLst/>
              <a:rect l="l" t="t" r="r" b="b"/>
              <a:pathLst>
                <a:path w="266064" h="302895">
                  <a:moveTo>
                    <a:pt x="0" y="0"/>
                  </a:moveTo>
                  <a:lnTo>
                    <a:pt x="0" y="302703"/>
                  </a:lnTo>
                </a:path>
                <a:path w="266064" h="302895">
                  <a:moveTo>
                    <a:pt x="265579" y="0"/>
                  </a:moveTo>
                  <a:lnTo>
                    <a:pt x="265579" y="302703"/>
                  </a:lnTo>
                </a:path>
              </a:pathLst>
            </a:custGeom>
            <a:ln w="103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6994855" y="4347249"/>
            <a:ext cx="9652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950" i="1" spc="-50" dirty="0">
                <a:latin typeface="Times New Roman"/>
                <a:cs typeface="Times New Roman"/>
              </a:rPr>
              <a:t>N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347942" y="4667240"/>
            <a:ext cx="6858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950" i="1" spc="-50" dirty="0">
                <a:latin typeface="Times New Roman"/>
                <a:cs typeface="Times New Roman"/>
              </a:rPr>
              <a:t>k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674307" y="4347249"/>
            <a:ext cx="9652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950" i="1" spc="-50" dirty="0">
                <a:latin typeface="Times New Roman"/>
                <a:cs typeface="Times New Roman"/>
              </a:rPr>
              <a:t>N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052506" y="4667240"/>
            <a:ext cx="6858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950" i="1" spc="-50" dirty="0">
                <a:latin typeface="Times New Roman"/>
                <a:cs typeface="Times New Roman"/>
              </a:rPr>
              <a:t>k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557987" y="4667240"/>
            <a:ext cx="75565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950" spc="-50" dirty="0">
                <a:latin typeface="Times New Roman"/>
                <a:cs typeface="Times New Roman"/>
              </a:rPr>
              <a:t>0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151163" y="4266946"/>
            <a:ext cx="2207260" cy="75247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70"/>
              </a:spcBef>
              <a:tabLst>
                <a:tab pos="1054100" algn="l"/>
                <a:tab pos="1564640" algn="l"/>
              </a:tabLst>
            </a:pPr>
            <a:r>
              <a:rPr sz="1750" dirty="0">
                <a:latin typeface="Symbol"/>
                <a:cs typeface="Symbol"/>
              </a:rPr>
              <a:t></a:t>
            </a:r>
            <a:r>
              <a:rPr sz="1750" spc="470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Symbol"/>
                <a:cs typeface="Symbol"/>
              </a:rPr>
              <a:t></a:t>
            </a:r>
            <a:r>
              <a:rPr sz="1650" spc="204" dirty="0">
                <a:latin typeface="Times New Roman"/>
                <a:cs typeface="Times New Roman"/>
              </a:rPr>
              <a:t> </a:t>
            </a:r>
            <a:r>
              <a:rPr sz="3675" spc="75" baseline="-10204" dirty="0">
                <a:latin typeface="Symbol"/>
                <a:cs typeface="Symbol"/>
              </a:rPr>
              <a:t></a:t>
            </a:r>
            <a:r>
              <a:rPr sz="3675" spc="405" baseline="-10204" dirty="0">
                <a:latin typeface="Times New Roman"/>
                <a:cs typeface="Times New Roman"/>
              </a:rPr>
              <a:t> </a:t>
            </a:r>
            <a:r>
              <a:rPr sz="1650" i="1" spc="-50" dirty="0">
                <a:latin typeface="Times New Roman"/>
                <a:cs typeface="Times New Roman"/>
              </a:rPr>
              <a:t>h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1425" baseline="70175" dirty="0">
                <a:latin typeface="Times New Roman"/>
                <a:cs typeface="Times New Roman"/>
              </a:rPr>
              <a:t>2</a:t>
            </a:r>
            <a:r>
              <a:rPr sz="1425" spc="457" baseline="7017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Symbol"/>
                <a:cs typeface="Symbol"/>
              </a:rPr>
              <a:t></a:t>
            </a:r>
            <a:r>
              <a:rPr sz="1650" spc="-175" dirty="0">
                <a:latin typeface="Times New Roman"/>
                <a:cs typeface="Times New Roman"/>
              </a:rPr>
              <a:t> </a:t>
            </a:r>
            <a:r>
              <a:rPr sz="1750" spc="-50" dirty="0">
                <a:latin typeface="Symbol"/>
                <a:cs typeface="Symbol"/>
              </a:rPr>
              <a:t></a:t>
            </a:r>
            <a:r>
              <a:rPr sz="1750" dirty="0">
                <a:latin typeface="Times New Roman"/>
                <a:cs typeface="Times New Roman"/>
              </a:rPr>
              <a:t>	</a:t>
            </a:r>
            <a:r>
              <a:rPr sz="1650" dirty="0">
                <a:latin typeface="Symbol"/>
                <a:cs typeface="Symbol"/>
              </a:rPr>
              <a:t></a:t>
            </a:r>
            <a:r>
              <a:rPr sz="1650" spc="215" dirty="0">
                <a:latin typeface="Times New Roman"/>
                <a:cs typeface="Times New Roman"/>
              </a:rPr>
              <a:t> </a:t>
            </a:r>
            <a:r>
              <a:rPr sz="3675" spc="75" baseline="-10204" dirty="0">
                <a:latin typeface="Symbol"/>
                <a:cs typeface="Symbol"/>
              </a:rPr>
              <a:t></a:t>
            </a:r>
            <a:r>
              <a:rPr sz="3675" spc="-142" baseline="-10204" dirty="0">
                <a:latin typeface="Times New Roman"/>
                <a:cs typeface="Times New Roman"/>
              </a:rPr>
              <a:t> </a:t>
            </a:r>
            <a:r>
              <a:rPr sz="1750" spc="-50" dirty="0">
                <a:latin typeface="Symbol"/>
                <a:cs typeface="Symbol"/>
              </a:rPr>
              <a:t></a:t>
            </a:r>
            <a:endParaRPr sz="1750">
              <a:latin typeface="Symbol"/>
              <a:cs typeface="Symbol"/>
            </a:endParaRPr>
          </a:p>
          <a:p>
            <a:pPr marL="466725">
              <a:lnSpc>
                <a:spcPct val="100000"/>
              </a:lnSpc>
              <a:spcBef>
                <a:spcPts val="465"/>
              </a:spcBef>
              <a:tabLst>
                <a:tab pos="1786889" algn="l"/>
              </a:tabLst>
            </a:pPr>
            <a:r>
              <a:rPr sz="950" i="1" dirty="0">
                <a:latin typeface="Times New Roman"/>
                <a:cs typeface="Times New Roman"/>
              </a:rPr>
              <a:t>k </a:t>
            </a:r>
            <a:r>
              <a:rPr sz="950" spc="-35" dirty="0">
                <a:latin typeface="Symbol"/>
                <a:cs typeface="Symbol"/>
              </a:rPr>
              <a:t></a:t>
            </a:r>
            <a:r>
              <a:rPr sz="950" spc="-35" dirty="0">
                <a:latin typeface="Times New Roman"/>
                <a:cs typeface="Times New Roman"/>
              </a:rPr>
              <a:t>1</a:t>
            </a:r>
            <a:r>
              <a:rPr sz="950" dirty="0">
                <a:latin typeface="Times New Roman"/>
                <a:cs typeface="Times New Roman"/>
              </a:rPr>
              <a:t>	</a:t>
            </a:r>
            <a:r>
              <a:rPr sz="950" i="1" dirty="0">
                <a:latin typeface="Times New Roman"/>
                <a:cs typeface="Times New Roman"/>
              </a:rPr>
              <a:t>k</a:t>
            </a:r>
            <a:r>
              <a:rPr sz="950" i="1" spc="5" dirty="0">
                <a:latin typeface="Times New Roman"/>
                <a:cs typeface="Times New Roman"/>
              </a:rPr>
              <a:t> </a:t>
            </a:r>
            <a:r>
              <a:rPr sz="950" spc="-25" dirty="0">
                <a:latin typeface="Symbol"/>
                <a:cs typeface="Symbol"/>
              </a:rPr>
              <a:t></a:t>
            </a:r>
            <a:r>
              <a:rPr sz="950" spc="-2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4187888" y="4610036"/>
            <a:ext cx="690880" cy="211454"/>
            <a:chOff x="4187888" y="4610036"/>
            <a:chExt cx="690880" cy="211454"/>
          </a:xfrm>
        </p:grpSpPr>
        <p:sp>
          <p:nvSpPr>
            <p:cNvPr id="74" name="object 74"/>
            <p:cNvSpPr/>
            <p:nvPr/>
          </p:nvSpPr>
          <p:spPr>
            <a:xfrm>
              <a:off x="4192651" y="4614798"/>
              <a:ext cx="681355" cy="201930"/>
            </a:xfrm>
            <a:custGeom>
              <a:avLst/>
              <a:gdLst/>
              <a:ahLst/>
              <a:cxnLst/>
              <a:rect l="l" t="t" r="r" b="b"/>
              <a:pathLst>
                <a:path w="681354" h="201929">
                  <a:moveTo>
                    <a:pt x="510666" y="0"/>
                  </a:moveTo>
                  <a:lnTo>
                    <a:pt x="510666" y="50418"/>
                  </a:lnTo>
                  <a:lnTo>
                    <a:pt x="0" y="50418"/>
                  </a:lnTo>
                  <a:lnTo>
                    <a:pt x="0" y="151256"/>
                  </a:lnTo>
                  <a:lnTo>
                    <a:pt x="510666" y="151256"/>
                  </a:lnTo>
                  <a:lnTo>
                    <a:pt x="510666" y="201675"/>
                  </a:lnTo>
                  <a:lnTo>
                    <a:pt x="680974" y="100837"/>
                  </a:lnTo>
                  <a:lnTo>
                    <a:pt x="510666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192651" y="4614798"/>
              <a:ext cx="681355" cy="201930"/>
            </a:xfrm>
            <a:custGeom>
              <a:avLst/>
              <a:gdLst/>
              <a:ahLst/>
              <a:cxnLst/>
              <a:rect l="l" t="t" r="r" b="b"/>
              <a:pathLst>
                <a:path w="681354" h="201929">
                  <a:moveTo>
                    <a:pt x="0" y="50418"/>
                  </a:moveTo>
                  <a:lnTo>
                    <a:pt x="510666" y="50418"/>
                  </a:lnTo>
                  <a:lnTo>
                    <a:pt x="510666" y="0"/>
                  </a:lnTo>
                  <a:lnTo>
                    <a:pt x="680974" y="100837"/>
                  </a:lnTo>
                  <a:lnTo>
                    <a:pt x="510666" y="201675"/>
                  </a:lnTo>
                  <a:lnTo>
                    <a:pt x="510666" y="151256"/>
                  </a:lnTo>
                  <a:lnTo>
                    <a:pt x="0" y="151256"/>
                  </a:lnTo>
                  <a:lnTo>
                    <a:pt x="0" y="5041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509587" y="5235575"/>
            <a:ext cx="8318500" cy="954405"/>
          </a:xfrm>
          <a:prstGeom prst="rect">
            <a:avLst/>
          </a:prstGeom>
          <a:solidFill>
            <a:srgbClr val="CCFFFF"/>
          </a:solidFill>
        </p:spPr>
        <p:txBody>
          <a:bodyPr vert="horz" wrap="square" lIns="0" tIns="7620" rIns="0" bIns="0" rtlCol="0">
            <a:spAutoFit/>
          </a:bodyPr>
          <a:lstStyle/>
          <a:p>
            <a:pPr marL="433705" indent="-342265">
              <a:lnSpc>
                <a:spcPct val="100000"/>
              </a:lnSpc>
              <a:spcBef>
                <a:spcPts val="60"/>
              </a:spcBef>
              <a:buFont typeface="Times New Roman"/>
              <a:buChar char="•"/>
              <a:tabLst>
                <a:tab pos="43370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SNR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MRC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equals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to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sum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SNRs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individual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branches!</a:t>
            </a:r>
            <a:endParaRPr sz="2000">
              <a:latin typeface="Times New Roman"/>
              <a:cs typeface="Times New Roman"/>
            </a:endParaRPr>
          </a:p>
          <a:p>
            <a:pPr marL="835025" marR="774065" indent="-287020">
              <a:lnSpc>
                <a:spcPts val="1939"/>
              </a:lnSpc>
              <a:spcBef>
                <a:spcPts val="475"/>
              </a:spcBef>
              <a:tabLst>
                <a:tab pos="83502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MRC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optimum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diversity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(highest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SNR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among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diversity receivers.)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852487"/>
            <a:ext cx="7981950" cy="5824855"/>
            <a:chOff x="238125" y="852487"/>
            <a:chExt cx="7981950" cy="58248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875" y="852487"/>
              <a:ext cx="7315200" cy="5486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SPACE</a:t>
            </a:r>
            <a:r>
              <a:rPr spc="-100" dirty="0"/>
              <a:t> </a:t>
            </a:r>
            <a:r>
              <a:rPr dirty="0"/>
              <a:t>DIVERSITY:</a:t>
            </a:r>
            <a:r>
              <a:rPr spc="-75" dirty="0"/>
              <a:t> </a:t>
            </a:r>
            <a:r>
              <a:rPr spc="-25" dirty="0"/>
              <a:t>MRC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58241" y="-32108"/>
            <a:ext cx="8707120" cy="126365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09"/>
              </a:spcBef>
            </a:pPr>
            <a:r>
              <a:rPr sz="1600" spc="-25" dirty="0">
                <a:latin typeface="Arial Black"/>
                <a:cs typeface="Arial Black"/>
              </a:rPr>
              <a:t>20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00" dirty="0">
                <a:latin typeface="Arial Black"/>
                <a:cs typeface="Arial Black"/>
              </a:rPr>
              <a:t>SPACE</a:t>
            </a:r>
            <a:r>
              <a:rPr sz="2400" spc="-80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DIVERSITY:</a:t>
            </a:r>
            <a:r>
              <a:rPr sz="2400" spc="-55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EQUAL</a:t>
            </a:r>
            <a:r>
              <a:rPr sz="2400" spc="-65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GAIN</a:t>
            </a:r>
            <a:r>
              <a:rPr sz="2400" spc="-75" dirty="0">
                <a:latin typeface="Arial Black"/>
                <a:cs typeface="Arial Black"/>
              </a:rPr>
              <a:t> </a:t>
            </a:r>
            <a:r>
              <a:rPr sz="2400" spc="-10" dirty="0">
                <a:latin typeface="Arial Black"/>
                <a:cs typeface="Arial Black"/>
              </a:rPr>
              <a:t>COMBINING</a:t>
            </a:r>
            <a:endParaRPr sz="24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510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Equal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gain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combining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(EGC)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92531" y="2269734"/>
            <a:ext cx="144780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spc="204" dirty="0">
                <a:latin typeface="Microsoft Sans Serif"/>
                <a:cs typeface="Microsoft Sans Serif"/>
              </a:rPr>
              <a:t>⁝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78473" y="2236723"/>
            <a:ext cx="679450" cy="76200"/>
          </a:xfrm>
          <a:custGeom>
            <a:avLst/>
            <a:gdLst/>
            <a:ahLst/>
            <a:cxnLst/>
            <a:rect l="l" t="t" r="r" b="b"/>
            <a:pathLst>
              <a:path w="679450" h="76200">
                <a:moveTo>
                  <a:pt x="603250" y="0"/>
                </a:moveTo>
                <a:lnTo>
                  <a:pt x="603250" y="76200"/>
                </a:lnTo>
                <a:lnTo>
                  <a:pt x="666750" y="44450"/>
                </a:lnTo>
                <a:lnTo>
                  <a:pt x="615950" y="44450"/>
                </a:lnTo>
                <a:lnTo>
                  <a:pt x="615950" y="31750"/>
                </a:lnTo>
                <a:lnTo>
                  <a:pt x="666750" y="31750"/>
                </a:lnTo>
                <a:lnTo>
                  <a:pt x="603250" y="0"/>
                </a:lnTo>
                <a:close/>
              </a:path>
              <a:path w="679450" h="76200">
                <a:moveTo>
                  <a:pt x="60325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3250" y="44450"/>
                </a:lnTo>
                <a:lnTo>
                  <a:pt x="603250" y="31750"/>
                </a:lnTo>
                <a:close/>
              </a:path>
              <a:path w="679450" h="76200">
                <a:moveTo>
                  <a:pt x="666750" y="31750"/>
                </a:moveTo>
                <a:lnTo>
                  <a:pt x="615950" y="31750"/>
                </a:lnTo>
                <a:lnTo>
                  <a:pt x="615950" y="44450"/>
                </a:lnTo>
                <a:lnTo>
                  <a:pt x="666750" y="44450"/>
                </a:lnTo>
                <a:lnTo>
                  <a:pt x="679450" y="38100"/>
                </a:lnTo>
                <a:lnTo>
                  <a:pt x="66675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36432" y="1827004"/>
            <a:ext cx="1355725" cy="290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</a:pPr>
            <a:r>
              <a:rPr sz="1750" dirty="0">
                <a:latin typeface="Symbol"/>
                <a:cs typeface="Symbol"/>
              </a:rPr>
              <a:t></a:t>
            </a:r>
            <a:r>
              <a:rPr sz="1750" spc="110" dirty="0">
                <a:latin typeface="Times New Roman"/>
                <a:cs typeface="Times New Roman"/>
              </a:rPr>
              <a:t> </a:t>
            </a:r>
            <a:r>
              <a:rPr sz="1750" i="1" dirty="0">
                <a:latin typeface="Times New Roman"/>
                <a:cs typeface="Times New Roman"/>
              </a:rPr>
              <a:t>r</a:t>
            </a:r>
            <a:r>
              <a:rPr sz="1500" baseline="-30555" dirty="0">
                <a:latin typeface="Times New Roman"/>
                <a:cs typeface="Times New Roman"/>
              </a:rPr>
              <a:t>2</a:t>
            </a:r>
            <a:r>
              <a:rPr sz="1500" spc="600" baseline="-3055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Symbol"/>
                <a:cs typeface="Symbol"/>
              </a:rPr>
              <a:t></a:t>
            </a:r>
            <a:r>
              <a:rPr sz="1750" spc="-125" dirty="0">
                <a:latin typeface="Times New Roman"/>
                <a:cs typeface="Times New Roman"/>
              </a:rPr>
              <a:t> </a:t>
            </a:r>
            <a:r>
              <a:rPr sz="1750" spc="50" dirty="0">
                <a:latin typeface="Microsoft Sans Serif"/>
                <a:cs typeface="Microsoft Sans Serif"/>
              </a:rPr>
              <a:t></a:t>
            </a:r>
            <a:r>
              <a:rPr sz="1750" spc="45" dirty="0">
                <a:latin typeface="Microsoft Sans Serif"/>
                <a:cs typeface="Microsoft Sans Serif"/>
              </a:rPr>
              <a:t> </a:t>
            </a:r>
            <a:r>
              <a:rPr sz="1750" dirty="0">
                <a:latin typeface="Symbol"/>
                <a:cs typeface="Symbol"/>
              </a:rPr>
              <a:t></a:t>
            </a:r>
            <a:r>
              <a:rPr sz="1750" spc="114" dirty="0">
                <a:latin typeface="Times New Roman"/>
                <a:cs typeface="Times New Roman"/>
              </a:rPr>
              <a:t> </a:t>
            </a:r>
            <a:r>
              <a:rPr sz="1750" i="1" spc="-25" dirty="0">
                <a:latin typeface="Times New Roman"/>
                <a:cs typeface="Times New Roman"/>
              </a:rPr>
              <a:t>r</a:t>
            </a:r>
            <a:r>
              <a:rPr sz="1500" i="1" spc="-37" baseline="-30555" dirty="0">
                <a:latin typeface="Times New Roman"/>
                <a:cs typeface="Times New Roman"/>
              </a:rPr>
              <a:t>N</a:t>
            </a:r>
            <a:endParaRPr sz="1500" baseline="-30555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17082" y="1856359"/>
            <a:ext cx="1339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Output</a:t>
            </a:r>
            <a:r>
              <a:rPr sz="1800" spc="455" dirty="0">
                <a:latin typeface="Times New Roman"/>
                <a:cs typeface="Times New Roman"/>
              </a:rPr>
              <a:t> </a:t>
            </a:r>
            <a:r>
              <a:rPr sz="2625" i="1" baseline="9523" dirty="0">
                <a:latin typeface="Times New Roman"/>
                <a:cs typeface="Times New Roman"/>
              </a:rPr>
              <a:t>r</a:t>
            </a:r>
            <a:r>
              <a:rPr sz="2625" i="1" spc="397" baseline="9523" dirty="0">
                <a:latin typeface="Times New Roman"/>
                <a:cs typeface="Times New Roman"/>
              </a:rPr>
              <a:t> </a:t>
            </a:r>
            <a:r>
              <a:rPr sz="2625" baseline="9523" dirty="0">
                <a:latin typeface="Symbol"/>
                <a:cs typeface="Symbol"/>
              </a:rPr>
              <a:t></a:t>
            </a:r>
            <a:r>
              <a:rPr sz="2625" spc="315" baseline="9523" dirty="0">
                <a:latin typeface="Times New Roman"/>
                <a:cs typeface="Times New Roman"/>
              </a:rPr>
              <a:t> </a:t>
            </a:r>
            <a:r>
              <a:rPr sz="2625" i="1" spc="-37" baseline="9523" dirty="0">
                <a:latin typeface="Times New Roman"/>
                <a:cs typeface="Times New Roman"/>
              </a:rPr>
              <a:t>r</a:t>
            </a:r>
            <a:r>
              <a:rPr sz="1500" spc="-37" baseline="-13888" dirty="0">
                <a:latin typeface="Times New Roman"/>
                <a:cs typeface="Times New Roman"/>
              </a:rPr>
              <a:t>1</a:t>
            </a:r>
            <a:endParaRPr sz="1500" baseline="-13888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24113" y="1460500"/>
            <a:ext cx="3272154" cy="563880"/>
            <a:chOff x="1924113" y="1460500"/>
            <a:chExt cx="3272154" cy="563880"/>
          </a:xfrm>
        </p:grpSpPr>
        <p:sp>
          <p:nvSpPr>
            <p:cNvPr id="11" name="object 11"/>
            <p:cNvSpPr/>
            <p:nvPr/>
          </p:nvSpPr>
          <p:spPr>
            <a:xfrm>
              <a:off x="1928876" y="1520825"/>
              <a:ext cx="1304925" cy="498475"/>
            </a:xfrm>
            <a:custGeom>
              <a:avLst/>
              <a:gdLst/>
              <a:ahLst/>
              <a:cxnLst/>
              <a:rect l="l" t="t" r="r" b="b"/>
              <a:pathLst>
                <a:path w="1304925" h="498475">
                  <a:moveTo>
                    <a:pt x="17780" y="6858"/>
                  </a:moveTo>
                  <a:lnTo>
                    <a:pt x="259334" y="6858"/>
                  </a:lnTo>
                </a:path>
                <a:path w="1304925" h="498475">
                  <a:moveTo>
                    <a:pt x="0" y="0"/>
                  </a:moveTo>
                  <a:lnTo>
                    <a:pt x="143637" y="165353"/>
                  </a:lnTo>
                </a:path>
                <a:path w="1304925" h="498475">
                  <a:moveTo>
                    <a:pt x="143637" y="172212"/>
                  </a:moveTo>
                  <a:lnTo>
                    <a:pt x="268224" y="6858"/>
                  </a:lnTo>
                </a:path>
                <a:path w="1304925" h="498475">
                  <a:moveTo>
                    <a:pt x="143637" y="165353"/>
                  </a:moveTo>
                  <a:lnTo>
                    <a:pt x="143637" y="365125"/>
                  </a:lnTo>
                </a:path>
                <a:path w="1304925" h="498475">
                  <a:moveTo>
                    <a:pt x="993775" y="347725"/>
                  </a:moveTo>
                  <a:lnTo>
                    <a:pt x="1001700" y="300043"/>
                  </a:lnTo>
                  <a:lnTo>
                    <a:pt x="1023775" y="258626"/>
                  </a:lnTo>
                  <a:lnTo>
                    <a:pt x="1057444" y="225964"/>
                  </a:lnTo>
                  <a:lnTo>
                    <a:pt x="1100154" y="204543"/>
                  </a:lnTo>
                  <a:lnTo>
                    <a:pt x="1149350" y="196850"/>
                  </a:lnTo>
                  <a:lnTo>
                    <a:pt x="1198496" y="204543"/>
                  </a:lnTo>
                  <a:lnTo>
                    <a:pt x="1241200" y="225964"/>
                  </a:lnTo>
                  <a:lnTo>
                    <a:pt x="1274887" y="258626"/>
                  </a:lnTo>
                  <a:lnTo>
                    <a:pt x="1296986" y="300043"/>
                  </a:lnTo>
                  <a:lnTo>
                    <a:pt x="1304925" y="347725"/>
                  </a:lnTo>
                  <a:lnTo>
                    <a:pt x="1296986" y="395346"/>
                  </a:lnTo>
                  <a:lnTo>
                    <a:pt x="1274887" y="436725"/>
                  </a:lnTo>
                  <a:lnTo>
                    <a:pt x="1241200" y="469368"/>
                  </a:lnTo>
                  <a:lnTo>
                    <a:pt x="1198496" y="490782"/>
                  </a:lnTo>
                  <a:lnTo>
                    <a:pt x="1149350" y="498475"/>
                  </a:lnTo>
                  <a:lnTo>
                    <a:pt x="1100154" y="490782"/>
                  </a:lnTo>
                  <a:lnTo>
                    <a:pt x="1057444" y="469368"/>
                  </a:lnTo>
                  <a:lnTo>
                    <a:pt x="1023775" y="436725"/>
                  </a:lnTo>
                  <a:lnTo>
                    <a:pt x="1001700" y="395346"/>
                  </a:lnTo>
                  <a:lnTo>
                    <a:pt x="993775" y="347725"/>
                  </a:lnTo>
                  <a:close/>
                </a:path>
                <a:path w="1304925" h="498475">
                  <a:moveTo>
                    <a:pt x="1058926" y="464185"/>
                  </a:moveTo>
                  <a:lnTo>
                    <a:pt x="1262888" y="248285"/>
                  </a:lnTo>
                </a:path>
                <a:path w="1304925" h="498475">
                  <a:moveTo>
                    <a:pt x="1026287" y="248285"/>
                  </a:moveTo>
                  <a:lnTo>
                    <a:pt x="1238377" y="464185"/>
                  </a:lnTo>
                </a:path>
                <a:path w="1304925" h="498475">
                  <a:moveTo>
                    <a:pt x="133350" y="363600"/>
                  </a:moveTo>
                  <a:lnTo>
                    <a:pt x="981075" y="3636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39999" y="1460499"/>
              <a:ext cx="2155825" cy="450850"/>
            </a:xfrm>
            <a:custGeom>
              <a:avLst/>
              <a:gdLst/>
              <a:ahLst/>
              <a:cxnLst/>
              <a:rect l="l" t="t" r="r" b="b"/>
              <a:pathLst>
                <a:path w="2155825" h="450850">
                  <a:moveTo>
                    <a:pt x="76200" y="180975"/>
                  </a:moveTo>
                  <a:lnTo>
                    <a:pt x="44450" y="180975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180975"/>
                  </a:lnTo>
                  <a:lnTo>
                    <a:pt x="0" y="180975"/>
                  </a:lnTo>
                  <a:lnTo>
                    <a:pt x="38100" y="257175"/>
                  </a:lnTo>
                  <a:lnTo>
                    <a:pt x="69850" y="193675"/>
                  </a:lnTo>
                  <a:lnTo>
                    <a:pt x="76200" y="180975"/>
                  </a:lnTo>
                  <a:close/>
                </a:path>
                <a:path w="2155825" h="450850">
                  <a:moveTo>
                    <a:pt x="2155825" y="412750"/>
                  </a:moveTo>
                  <a:lnTo>
                    <a:pt x="2143125" y="406400"/>
                  </a:lnTo>
                  <a:lnTo>
                    <a:pt x="2079625" y="374650"/>
                  </a:lnTo>
                  <a:lnTo>
                    <a:pt x="2079625" y="406400"/>
                  </a:lnTo>
                  <a:lnTo>
                    <a:pt x="193675" y="406400"/>
                  </a:lnTo>
                  <a:lnTo>
                    <a:pt x="193675" y="419100"/>
                  </a:lnTo>
                  <a:lnTo>
                    <a:pt x="2079625" y="419100"/>
                  </a:lnTo>
                  <a:lnTo>
                    <a:pt x="2079625" y="450850"/>
                  </a:lnTo>
                  <a:lnTo>
                    <a:pt x="2143125" y="419100"/>
                  </a:lnTo>
                  <a:lnTo>
                    <a:pt x="2155825" y="412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493429" y="1479303"/>
            <a:ext cx="245110" cy="290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750" i="1" spc="-25" dirty="0">
                <a:latin typeface="Times New Roman"/>
                <a:cs typeface="Times New Roman"/>
              </a:rPr>
              <a:t>y</a:t>
            </a:r>
            <a:r>
              <a:rPr sz="1500" spc="-37" baseline="-27777" dirty="0">
                <a:latin typeface="Times New Roman"/>
                <a:cs typeface="Times New Roman"/>
              </a:rPr>
              <a:t>1</a:t>
            </a:r>
            <a:endParaRPr sz="1500" baseline="-27777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51777" y="1234352"/>
            <a:ext cx="499109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550" i="1" baseline="-31045" dirty="0">
                <a:latin typeface="Times New Roman"/>
                <a:cs typeface="Times New Roman"/>
              </a:rPr>
              <a:t>e</a:t>
            </a:r>
            <a:r>
              <a:rPr sz="2550" i="1" spc="-232" baseline="-3104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Symbol"/>
                <a:cs typeface="Symbol"/>
              </a:rPr>
              <a:t></a:t>
            </a:r>
            <a:r>
              <a:rPr sz="1000" spc="200" dirty="0">
                <a:latin typeface="Times New Roman"/>
                <a:cs typeface="Times New Roman"/>
              </a:rPr>
              <a:t> </a:t>
            </a:r>
            <a:r>
              <a:rPr sz="1000" i="1" dirty="0">
                <a:latin typeface="Times New Roman"/>
                <a:cs typeface="Times New Roman"/>
              </a:rPr>
              <a:t>j</a:t>
            </a:r>
            <a:r>
              <a:rPr sz="1050" dirty="0">
                <a:latin typeface="Symbol"/>
                <a:cs typeface="Symbol"/>
              </a:rPr>
              <a:t></a:t>
            </a:r>
            <a:r>
              <a:rPr sz="1050" spc="-160" dirty="0">
                <a:latin typeface="Times New Roman"/>
                <a:cs typeface="Times New Roman"/>
              </a:rPr>
              <a:t> </a:t>
            </a:r>
            <a:r>
              <a:rPr sz="1050" spc="-75" baseline="-23809" dirty="0">
                <a:latin typeface="Times New Roman"/>
                <a:cs typeface="Times New Roman"/>
              </a:rPr>
              <a:t>1</a:t>
            </a:r>
            <a:endParaRPr sz="1050" baseline="-23809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86426" y="1628775"/>
            <a:ext cx="881380" cy="186245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92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305"/>
              </a:spcBef>
            </a:pPr>
            <a:endParaRPr sz="255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  <a:spcBef>
                <a:spcPts val="5"/>
              </a:spcBef>
            </a:pPr>
            <a:r>
              <a:rPr sz="2550" spc="-50" dirty="0">
                <a:latin typeface="Symbol"/>
                <a:cs typeface="Symbol"/>
              </a:rPr>
              <a:t></a:t>
            </a:r>
            <a:endParaRPr sz="2550">
              <a:latin typeface="Symbol"/>
              <a:cs typeface="Symbo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901888" y="2943225"/>
            <a:ext cx="3272154" cy="563880"/>
            <a:chOff x="1901888" y="2943225"/>
            <a:chExt cx="3272154" cy="563880"/>
          </a:xfrm>
        </p:grpSpPr>
        <p:sp>
          <p:nvSpPr>
            <p:cNvPr id="17" name="object 17"/>
            <p:cNvSpPr/>
            <p:nvPr/>
          </p:nvSpPr>
          <p:spPr>
            <a:xfrm>
              <a:off x="1906651" y="3003550"/>
              <a:ext cx="1304925" cy="498475"/>
            </a:xfrm>
            <a:custGeom>
              <a:avLst/>
              <a:gdLst/>
              <a:ahLst/>
              <a:cxnLst/>
              <a:rect l="l" t="t" r="r" b="b"/>
              <a:pathLst>
                <a:path w="1304925" h="498475">
                  <a:moveTo>
                    <a:pt x="17780" y="6858"/>
                  </a:moveTo>
                  <a:lnTo>
                    <a:pt x="259334" y="6858"/>
                  </a:lnTo>
                </a:path>
                <a:path w="1304925" h="498475">
                  <a:moveTo>
                    <a:pt x="0" y="0"/>
                  </a:moveTo>
                  <a:lnTo>
                    <a:pt x="143637" y="165353"/>
                  </a:lnTo>
                </a:path>
                <a:path w="1304925" h="498475">
                  <a:moveTo>
                    <a:pt x="143637" y="172212"/>
                  </a:moveTo>
                  <a:lnTo>
                    <a:pt x="268224" y="6858"/>
                  </a:lnTo>
                </a:path>
                <a:path w="1304925" h="498475">
                  <a:moveTo>
                    <a:pt x="143637" y="165353"/>
                  </a:moveTo>
                  <a:lnTo>
                    <a:pt x="143637" y="365125"/>
                  </a:lnTo>
                </a:path>
                <a:path w="1304925" h="498475">
                  <a:moveTo>
                    <a:pt x="993775" y="347725"/>
                  </a:moveTo>
                  <a:lnTo>
                    <a:pt x="1001700" y="300043"/>
                  </a:lnTo>
                  <a:lnTo>
                    <a:pt x="1023775" y="258626"/>
                  </a:lnTo>
                  <a:lnTo>
                    <a:pt x="1057444" y="225964"/>
                  </a:lnTo>
                  <a:lnTo>
                    <a:pt x="1100154" y="204543"/>
                  </a:lnTo>
                  <a:lnTo>
                    <a:pt x="1149350" y="196850"/>
                  </a:lnTo>
                  <a:lnTo>
                    <a:pt x="1198496" y="204543"/>
                  </a:lnTo>
                  <a:lnTo>
                    <a:pt x="1241200" y="225964"/>
                  </a:lnTo>
                  <a:lnTo>
                    <a:pt x="1274887" y="258626"/>
                  </a:lnTo>
                  <a:lnTo>
                    <a:pt x="1296986" y="300043"/>
                  </a:lnTo>
                  <a:lnTo>
                    <a:pt x="1304925" y="347725"/>
                  </a:lnTo>
                  <a:lnTo>
                    <a:pt x="1296986" y="395346"/>
                  </a:lnTo>
                  <a:lnTo>
                    <a:pt x="1274887" y="436725"/>
                  </a:lnTo>
                  <a:lnTo>
                    <a:pt x="1241200" y="469368"/>
                  </a:lnTo>
                  <a:lnTo>
                    <a:pt x="1198496" y="490782"/>
                  </a:lnTo>
                  <a:lnTo>
                    <a:pt x="1149350" y="498475"/>
                  </a:lnTo>
                  <a:lnTo>
                    <a:pt x="1100154" y="490782"/>
                  </a:lnTo>
                  <a:lnTo>
                    <a:pt x="1057444" y="469368"/>
                  </a:lnTo>
                  <a:lnTo>
                    <a:pt x="1023775" y="436725"/>
                  </a:lnTo>
                  <a:lnTo>
                    <a:pt x="1001700" y="395346"/>
                  </a:lnTo>
                  <a:lnTo>
                    <a:pt x="993775" y="347725"/>
                  </a:lnTo>
                  <a:close/>
                </a:path>
                <a:path w="1304925" h="498475">
                  <a:moveTo>
                    <a:pt x="1058926" y="464185"/>
                  </a:moveTo>
                  <a:lnTo>
                    <a:pt x="1262888" y="248285"/>
                  </a:lnTo>
                </a:path>
                <a:path w="1304925" h="498475">
                  <a:moveTo>
                    <a:pt x="1026287" y="248285"/>
                  </a:moveTo>
                  <a:lnTo>
                    <a:pt x="1238377" y="464185"/>
                  </a:lnTo>
                </a:path>
                <a:path w="1304925" h="498475">
                  <a:moveTo>
                    <a:pt x="133350" y="363600"/>
                  </a:moveTo>
                  <a:lnTo>
                    <a:pt x="981075" y="3636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17774" y="2943224"/>
              <a:ext cx="2155825" cy="450850"/>
            </a:xfrm>
            <a:custGeom>
              <a:avLst/>
              <a:gdLst/>
              <a:ahLst/>
              <a:cxnLst/>
              <a:rect l="l" t="t" r="r" b="b"/>
              <a:pathLst>
                <a:path w="2155825" h="450850">
                  <a:moveTo>
                    <a:pt x="76200" y="180975"/>
                  </a:moveTo>
                  <a:lnTo>
                    <a:pt x="44450" y="180975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180975"/>
                  </a:lnTo>
                  <a:lnTo>
                    <a:pt x="0" y="180975"/>
                  </a:lnTo>
                  <a:lnTo>
                    <a:pt x="38100" y="257175"/>
                  </a:lnTo>
                  <a:lnTo>
                    <a:pt x="69850" y="193675"/>
                  </a:lnTo>
                  <a:lnTo>
                    <a:pt x="76200" y="180975"/>
                  </a:lnTo>
                  <a:close/>
                </a:path>
                <a:path w="2155825" h="450850">
                  <a:moveTo>
                    <a:pt x="2155825" y="412750"/>
                  </a:moveTo>
                  <a:lnTo>
                    <a:pt x="2143125" y="406400"/>
                  </a:lnTo>
                  <a:lnTo>
                    <a:pt x="2079625" y="374650"/>
                  </a:lnTo>
                  <a:lnTo>
                    <a:pt x="2079625" y="406400"/>
                  </a:lnTo>
                  <a:lnTo>
                    <a:pt x="193675" y="406400"/>
                  </a:lnTo>
                  <a:lnTo>
                    <a:pt x="193675" y="419100"/>
                  </a:lnTo>
                  <a:lnTo>
                    <a:pt x="2079625" y="419100"/>
                  </a:lnTo>
                  <a:lnTo>
                    <a:pt x="2079625" y="450850"/>
                  </a:lnTo>
                  <a:lnTo>
                    <a:pt x="2143125" y="419100"/>
                  </a:lnTo>
                  <a:lnTo>
                    <a:pt x="2155825" y="412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439666" y="2952707"/>
            <a:ext cx="292735" cy="291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750" i="1" dirty="0">
                <a:latin typeface="Times New Roman"/>
                <a:cs typeface="Times New Roman"/>
              </a:rPr>
              <a:t>y</a:t>
            </a:r>
            <a:r>
              <a:rPr sz="1750" i="1" spc="-195" dirty="0">
                <a:latin typeface="Times New Roman"/>
                <a:cs typeface="Times New Roman"/>
              </a:rPr>
              <a:t> </a:t>
            </a:r>
            <a:r>
              <a:rPr sz="1500" i="1" spc="-75" baseline="-27777" dirty="0">
                <a:latin typeface="Times New Roman"/>
                <a:cs typeface="Times New Roman"/>
              </a:rPr>
              <a:t>N</a:t>
            </a:r>
            <a:endParaRPr sz="1500" baseline="-27777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98817" y="1458473"/>
            <a:ext cx="205104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700" i="1" spc="-25" dirty="0">
                <a:latin typeface="Times New Roman"/>
                <a:cs typeface="Times New Roman"/>
              </a:rPr>
              <a:t>r</a:t>
            </a:r>
            <a:r>
              <a:rPr sz="1500" spc="-37" baseline="-27777" dirty="0">
                <a:latin typeface="Times New Roman"/>
                <a:cs typeface="Times New Roman"/>
              </a:rPr>
              <a:t>1</a:t>
            </a:r>
            <a:endParaRPr sz="1500" baseline="-27777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96412" y="2571295"/>
            <a:ext cx="530225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550" i="1" baseline="-31045" dirty="0">
                <a:latin typeface="Times New Roman"/>
                <a:cs typeface="Times New Roman"/>
              </a:rPr>
              <a:t>e</a:t>
            </a:r>
            <a:r>
              <a:rPr sz="2550" i="1" spc="-254" baseline="-3104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Symbol"/>
                <a:cs typeface="Symbol"/>
              </a:rPr>
              <a:t></a:t>
            </a:r>
            <a:r>
              <a:rPr sz="1000" spc="204" dirty="0">
                <a:latin typeface="Times New Roman"/>
                <a:cs typeface="Times New Roman"/>
              </a:rPr>
              <a:t> </a:t>
            </a:r>
            <a:r>
              <a:rPr sz="1000" i="1" dirty="0">
                <a:latin typeface="Times New Roman"/>
                <a:cs typeface="Times New Roman"/>
              </a:rPr>
              <a:t>j</a:t>
            </a:r>
            <a:r>
              <a:rPr sz="1050" dirty="0">
                <a:latin typeface="Symbol"/>
                <a:cs typeface="Symbol"/>
              </a:rPr>
              <a:t></a:t>
            </a:r>
            <a:r>
              <a:rPr sz="1050" spc="-20" dirty="0">
                <a:latin typeface="Times New Roman"/>
                <a:cs typeface="Times New Roman"/>
              </a:rPr>
              <a:t> </a:t>
            </a:r>
            <a:r>
              <a:rPr sz="1050" i="1" spc="-75" baseline="-23809" dirty="0">
                <a:latin typeface="Times New Roman"/>
                <a:cs typeface="Times New Roman"/>
              </a:rPr>
              <a:t>N</a:t>
            </a:r>
            <a:endParaRPr sz="1050" baseline="-23809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90040" y="3513201"/>
            <a:ext cx="2972435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output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k</a:t>
            </a:r>
            <a:r>
              <a:rPr sz="1800" dirty="0">
                <a:latin typeface="Times New Roman"/>
                <a:cs typeface="Times New Roman"/>
              </a:rPr>
              <a:t>th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branch: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37406" y="3541296"/>
            <a:ext cx="287020" cy="306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850" spc="-75" dirty="0">
                <a:latin typeface="Symbol"/>
                <a:cs typeface="Symbol"/>
              </a:rPr>
              <a:t></a:t>
            </a:r>
            <a:r>
              <a:rPr sz="1850" spc="-140" dirty="0">
                <a:latin typeface="Times New Roman"/>
                <a:cs typeface="Times New Roman"/>
              </a:rPr>
              <a:t> </a:t>
            </a:r>
            <a:r>
              <a:rPr sz="1500" i="1" spc="-75" baseline="-27777" dirty="0">
                <a:latin typeface="Times New Roman"/>
                <a:cs typeface="Times New Roman"/>
              </a:rPr>
              <a:t>k</a:t>
            </a:r>
            <a:endParaRPr sz="1500" baseline="-27777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80158" y="2920957"/>
            <a:ext cx="2417445" cy="959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43180" algn="r">
              <a:lnSpc>
                <a:spcPct val="100000"/>
              </a:lnSpc>
              <a:spcBef>
                <a:spcPts val="95"/>
              </a:spcBef>
            </a:pPr>
            <a:r>
              <a:rPr sz="1750" i="1" spc="-25" dirty="0">
                <a:latin typeface="Times New Roman"/>
                <a:cs typeface="Times New Roman"/>
              </a:rPr>
              <a:t>r</a:t>
            </a:r>
            <a:r>
              <a:rPr sz="1500" i="1" spc="-37" baseline="-27777" dirty="0">
                <a:latin typeface="Times New Roman"/>
                <a:cs typeface="Times New Roman"/>
              </a:rPr>
              <a:t>N</a:t>
            </a:r>
            <a:endParaRPr sz="1500" baseline="-2777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95"/>
              </a:spcBef>
            </a:pPr>
            <a:endParaRPr sz="10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tabLst>
                <a:tab pos="1434465" algn="l"/>
                <a:tab pos="1789430" algn="l"/>
              </a:tabLst>
            </a:pPr>
            <a:r>
              <a:rPr sz="2700" baseline="3086" dirty="0">
                <a:latin typeface="Times New Roman"/>
                <a:cs typeface="Times New Roman"/>
              </a:rPr>
              <a:t>:</a:t>
            </a:r>
            <a:r>
              <a:rPr sz="2700" spc="-37" baseline="3086" dirty="0">
                <a:latin typeface="Times New Roman"/>
                <a:cs typeface="Times New Roman"/>
              </a:rPr>
              <a:t> </a:t>
            </a:r>
            <a:r>
              <a:rPr sz="2700" baseline="3086" dirty="0">
                <a:latin typeface="Times New Roman"/>
                <a:cs typeface="Times New Roman"/>
              </a:rPr>
              <a:t>the</a:t>
            </a:r>
            <a:r>
              <a:rPr sz="2700" spc="-37" baseline="3086" dirty="0">
                <a:latin typeface="Times New Roman"/>
                <a:cs typeface="Times New Roman"/>
              </a:rPr>
              <a:t> </a:t>
            </a:r>
            <a:r>
              <a:rPr sz="2700" baseline="3086" dirty="0">
                <a:latin typeface="Times New Roman"/>
                <a:cs typeface="Times New Roman"/>
              </a:rPr>
              <a:t>phase</a:t>
            </a:r>
            <a:r>
              <a:rPr sz="2700" spc="-37" baseline="3086" dirty="0">
                <a:latin typeface="Times New Roman"/>
                <a:cs typeface="Times New Roman"/>
              </a:rPr>
              <a:t> of</a:t>
            </a:r>
            <a:r>
              <a:rPr sz="2700" baseline="3086" dirty="0">
                <a:latin typeface="Times New Roman"/>
                <a:cs typeface="Times New Roman"/>
              </a:rPr>
              <a:t>	</a:t>
            </a:r>
            <a:r>
              <a:rPr sz="1750" i="1" spc="-25" dirty="0">
                <a:latin typeface="Times New Roman"/>
                <a:cs typeface="Times New Roman"/>
              </a:rPr>
              <a:t>h</a:t>
            </a:r>
            <a:r>
              <a:rPr sz="1500" i="1" spc="-37" baseline="-27777" dirty="0">
                <a:latin typeface="Times New Roman"/>
                <a:cs typeface="Times New Roman"/>
              </a:rPr>
              <a:t>k</a:t>
            </a:r>
            <a:r>
              <a:rPr sz="1500" i="1" baseline="-27777" dirty="0">
                <a:latin typeface="Times New Roman"/>
                <a:cs typeface="Times New Roman"/>
              </a:rPr>
              <a:t>	</a:t>
            </a:r>
            <a:r>
              <a:rPr sz="2700" baseline="3086" dirty="0">
                <a:latin typeface="Times New Roman"/>
                <a:cs typeface="Times New Roman"/>
              </a:rPr>
              <a:t>,</a:t>
            </a:r>
            <a:r>
              <a:rPr sz="2700" spc="-7" baseline="3086" dirty="0">
                <a:latin typeface="Times New Roman"/>
                <a:cs typeface="Times New Roman"/>
              </a:rPr>
              <a:t> </a:t>
            </a:r>
            <a:r>
              <a:rPr sz="2700" spc="-30" baseline="3086" dirty="0">
                <a:latin typeface="Times New Roman"/>
                <a:cs typeface="Times New Roman"/>
              </a:rPr>
              <a:t>i.e.,</a:t>
            </a:r>
            <a:endParaRPr sz="2700" baseline="3086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680316" y="3571835"/>
            <a:ext cx="0" cy="314960"/>
          </a:xfrm>
          <a:custGeom>
            <a:avLst/>
            <a:gdLst/>
            <a:ahLst/>
            <a:cxnLst/>
            <a:rect l="l" t="t" r="r" b="b"/>
            <a:pathLst>
              <a:path h="314960">
                <a:moveTo>
                  <a:pt x="0" y="0"/>
                </a:moveTo>
                <a:lnTo>
                  <a:pt x="0" y="314867"/>
                </a:lnTo>
              </a:path>
            </a:pathLst>
          </a:custGeom>
          <a:ln w="10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53294" y="3571835"/>
            <a:ext cx="0" cy="314960"/>
          </a:xfrm>
          <a:custGeom>
            <a:avLst/>
            <a:gdLst/>
            <a:ahLst/>
            <a:cxnLst/>
            <a:rect l="l" t="t" r="r" b="b"/>
            <a:pathLst>
              <a:path h="314960">
                <a:moveTo>
                  <a:pt x="0" y="0"/>
                </a:moveTo>
                <a:lnTo>
                  <a:pt x="0" y="314867"/>
                </a:lnTo>
              </a:path>
            </a:pathLst>
          </a:custGeom>
          <a:ln w="10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938698" y="3441610"/>
            <a:ext cx="407034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550" i="1" baseline="-31045" dirty="0">
                <a:latin typeface="Times New Roman"/>
                <a:cs typeface="Times New Roman"/>
              </a:rPr>
              <a:t>e</a:t>
            </a:r>
            <a:r>
              <a:rPr sz="2550" i="1" spc="97" baseline="-31045" dirty="0">
                <a:latin typeface="Times New Roman"/>
                <a:cs typeface="Times New Roman"/>
              </a:rPr>
              <a:t> </a:t>
            </a:r>
            <a:r>
              <a:rPr sz="1000" i="1" dirty="0">
                <a:latin typeface="Times New Roman"/>
                <a:cs typeface="Times New Roman"/>
              </a:rPr>
              <a:t>j</a:t>
            </a:r>
            <a:r>
              <a:rPr sz="1050" dirty="0">
                <a:latin typeface="Symbol"/>
                <a:cs typeface="Symbol"/>
              </a:rPr>
              <a:t></a:t>
            </a:r>
            <a:r>
              <a:rPr sz="1050" spc="-60" dirty="0">
                <a:latin typeface="Times New Roman"/>
                <a:cs typeface="Times New Roman"/>
              </a:rPr>
              <a:t> </a:t>
            </a:r>
            <a:r>
              <a:rPr sz="1050" i="1" spc="-75" baseline="-23809" dirty="0">
                <a:latin typeface="Times New Roman"/>
                <a:cs typeface="Times New Roman"/>
              </a:rPr>
              <a:t>k</a:t>
            </a:r>
            <a:endParaRPr sz="1050" baseline="-23809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25755" y="3562904"/>
            <a:ext cx="81089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</a:pP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500" i="1" baseline="-27777" dirty="0">
                <a:latin typeface="Times New Roman"/>
                <a:cs typeface="Times New Roman"/>
              </a:rPr>
              <a:t>k</a:t>
            </a:r>
            <a:r>
              <a:rPr sz="1500" i="1" spc="307" baseline="-27777" dirty="0">
                <a:latin typeface="Times New Roman"/>
                <a:cs typeface="Times New Roman"/>
              </a:rPr>
              <a:t> 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80" dirty="0">
                <a:latin typeface="Times New Roman"/>
                <a:cs typeface="Times New Roman"/>
              </a:rPr>
              <a:t>  </a:t>
            </a:r>
            <a:r>
              <a:rPr sz="1700" i="1" spc="-25" dirty="0">
                <a:latin typeface="Times New Roman"/>
                <a:cs typeface="Times New Roman"/>
              </a:rPr>
              <a:t>h</a:t>
            </a:r>
            <a:r>
              <a:rPr sz="1500" i="1" spc="-37" baseline="-27777" dirty="0">
                <a:latin typeface="Times New Roman"/>
                <a:cs typeface="Times New Roman"/>
              </a:rPr>
              <a:t>k</a:t>
            </a:r>
            <a:endParaRPr sz="1500" baseline="-27777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723224" y="4309929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732"/>
                </a:lnTo>
              </a:path>
            </a:pathLst>
          </a:custGeom>
          <a:ln w="109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99695" y="4309929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732"/>
                </a:lnTo>
              </a:path>
            </a:pathLst>
          </a:custGeom>
          <a:ln w="109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262592" y="4457097"/>
            <a:ext cx="838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50" dirty="0">
                <a:latin typeface="Times New Roman"/>
                <a:cs typeface="Times New Roman"/>
              </a:rPr>
              <a:t>k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31443" y="4300985"/>
            <a:ext cx="4312920" cy="6927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224405">
              <a:lnSpc>
                <a:spcPts val="1630"/>
              </a:lnSpc>
              <a:spcBef>
                <a:spcPts val="114"/>
              </a:spcBef>
              <a:tabLst>
                <a:tab pos="2475865" algn="l"/>
                <a:tab pos="3020060" algn="l"/>
              </a:tabLst>
            </a:pPr>
            <a:r>
              <a:rPr sz="1700" i="1" spc="-50" dirty="0">
                <a:latin typeface="Times New Roman"/>
                <a:cs typeface="Times New Roman"/>
              </a:rPr>
              <a:t>r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60" dirty="0">
                <a:latin typeface="Times New Roman"/>
                <a:cs typeface="Times New Roman"/>
              </a:rPr>
              <a:t>  </a:t>
            </a:r>
            <a:r>
              <a:rPr sz="1700" i="1" spc="-50" dirty="0">
                <a:latin typeface="Times New Roman"/>
                <a:cs typeface="Times New Roman"/>
              </a:rPr>
              <a:t>h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700" dirty="0">
                <a:latin typeface="Symbol"/>
                <a:cs typeface="Symbol"/>
              </a:rPr>
              <a:t></a:t>
            </a:r>
            <a:r>
              <a:rPr sz="1700" spc="3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i="1" spc="1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</a:t>
            </a:r>
            <a:r>
              <a:rPr sz="1700" spc="13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e</a:t>
            </a:r>
            <a:r>
              <a:rPr sz="1700" i="1" spc="-165" dirty="0">
                <a:latin typeface="Times New Roman"/>
                <a:cs typeface="Times New Roman"/>
              </a:rPr>
              <a:t> </a:t>
            </a:r>
            <a:r>
              <a:rPr sz="1500" baseline="52777" dirty="0">
                <a:latin typeface="Symbol"/>
                <a:cs typeface="Symbol"/>
              </a:rPr>
              <a:t></a:t>
            </a:r>
            <a:r>
              <a:rPr sz="1500" spc="292" baseline="52777" dirty="0">
                <a:latin typeface="Times New Roman"/>
                <a:cs typeface="Times New Roman"/>
              </a:rPr>
              <a:t> </a:t>
            </a:r>
            <a:r>
              <a:rPr sz="1500" i="1" baseline="52777" dirty="0">
                <a:latin typeface="Times New Roman"/>
                <a:cs typeface="Times New Roman"/>
              </a:rPr>
              <a:t>j</a:t>
            </a:r>
            <a:r>
              <a:rPr sz="1575" baseline="50264" dirty="0">
                <a:latin typeface="Symbol"/>
                <a:cs typeface="Symbol"/>
              </a:rPr>
              <a:t></a:t>
            </a:r>
            <a:r>
              <a:rPr sz="1575" spc="-112" baseline="50264" dirty="0">
                <a:latin typeface="Times New Roman"/>
                <a:cs typeface="Times New Roman"/>
              </a:rPr>
              <a:t> </a:t>
            </a:r>
            <a:r>
              <a:rPr sz="1050" i="1" baseline="51587" dirty="0">
                <a:latin typeface="Times New Roman"/>
                <a:cs typeface="Times New Roman"/>
              </a:rPr>
              <a:t>k</a:t>
            </a:r>
            <a:r>
              <a:rPr sz="1050" i="1" spc="315" baseline="51587" dirty="0">
                <a:latin typeface="Times New Roman"/>
                <a:cs typeface="Times New Roman"/>
              </a:rPr>
              <a:t>  </a:t>
            </a:r>
            <a:r>
              <a:rPr sz="1700" dirty="0">
                <a:latin typeface="Symbol"/>
                <a:cs typeface="Symbol"/>
              </a:rPr>
              <a:t></a:t>
            </a:r>
            <a:r>
              <a:rPr sz="1700" spc="-65" dirty="0">
                <a:latin typeface="Times New Roman"/>
                <a:cs typeface="Times New Roman"/>
              </a:rPr>
              <a:t> </a:t>
            </a:r>
            <a:r>
              <a:rPr sz="1700" i="1" spc="-50" dirty="0">
                <a:latin typeface="Times New Roman"/>
                <a:cs typeface="Times New Roman"/>
              </a:rPr>
              <a:t>n</a:t>
            </a:r>
            <a:endParaRPr sz="1700">
              <a:latin typeface="Times New Roman"/>
              <a:cs typeface="Times New Roman"/>
            </a:endParaRPr>
          </a:p>
          <a:p>
            <a:pPr marL="2306320">
              <a:lnSpc>
                <a:spcPts val="790"/>
              </a:lnSpc>
              <a:tabLst>
                <a:tab pos="2842260" algn="l"/>
              </a:tabLst>
            </a:pPr>
            <a:r>
              <a:rPr sz="1000" i="1" spc="-50" dirty="0">
                <a:latin typeface="Times New Roman"/>
                <a:cs typeface="Times New Roman"/>
              </a:rPr>
              <a:t>k</a:t>
            </a:r>
            <a:r>
              <a:rPr sz="1000" i="1" dirty="0">
                <a:latin typeface="Times New Roman"/>
                <a:cs typeface="Times New Roman"/>
              </a:rPr>
              <a:t>	</a:t>
            </a:r>
            <a:r>
              <a:rPr sz="1000" i="1" spc="-50" dirty="0">
                <a:latin typeface="Times New Roman"/>
                <a:cs typeface="Times New Roman"/>
              </a:rPr>
              <a:t>k</a:t>
            </a:r>
            <a:endParaRPr sz="10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60"/>
              </a:spcBef>
              <a:tabLst>
                <a:tab pos="3244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output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Equal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Gain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receiver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830576" y="5130800"/>
            <a:ext cx="2911475" cy="748030"/>
            <a:chOff x="2830576" y="5130800"/>
            <a:chExt cx="2911475" cy="748030"/>
          </a:xfrm>
        </p:grpSpPr>
        <p:sp>
          <p:nvSpPr>
            <p:cNvPr id="34" name="object 34"/>
            <p:cNvSpPr/>
            <p:nvPr/>
          </p:nvSpPr>
          <p:spPr>
            <a:xfrm>
              <a:off x="2830576" y="5130800"/>
              <a:ext cx="2911475" cy="748030"/>
            </a:xfrm>
            <a:custGeom>
              <a:avLst/>
              <a:gdLst/>
              <a:ahLst/>
              <a:cxnLst/>
              <a:rect l="l" t="t" r="r" b="b"/>
              <a:pathLst>
                <a:path w="2911475" h="748029">
                  <a:moveTo>
                    <a:pt x="2911475" y="0"/>
                  </a:moveTo>
                  <a:lnTo>
                    <a:pt x="0" y="0"/>
                  </a:lnTo>
                  <a:lnTo>
                    <a:pt x="0" y="747712"/>
                  </a:lnTo>
                  <a:lnTo>
                    <a:pt x="2911475" y="747712"/>
                  </a:lnTo>
                  <a:lnTo>
                    <a:pt x="2911475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580324" y="5346907"/>
              <a:ext cx="276225" cy="316230"/>
            </a:xfrm>
            <a:custGeom>
              <a:avLst/>
              <a:gdLst/>
              <a:ahLst/>
              <a:cxnLst/>
              <a:rect l="l" t="t" r="r" b="b"/>
              <a:pathLst>
                <a:path w="276225" h="316229">
                  <a:moveTo>
                    <a:pt x="0" y="0"/>
                  </a:moveTo>
                  <a:lnTo>
                    <a:pt x="0" y="316126"/>
                  </a:lnTo>
                </a:path>
                <a:path w="276225" h="316229">
                  <a:moveTo>
                    <a:pt x="275843" y="0"/>
                  </a:moveTo>
                  <a:lnTo>
                    <a:pt x="275843" y="316126"/>
                  </a:lnTo>
                </a:path>
              </a:pathLst>
            </a:custGeom>
            <a:ln w="108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510653" y="5496026"/>
            <a:ext cx="7112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000" i="1" spc="-50" dirty="0">
                <a:latin typeface="Times New Roman"/>
                <a:cs typeface="Times New Roman"/>
              </a:rPr>
              <a:t>k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37891" y="5161845"/>
            <a:ext cx="10033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30824" y="5496026"/>
            <a:ext cx="7112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000" i="1" spc="-50" dirty="0">
                <a:latin typeface="Times New Roman"/>
                <a:cs typeface="Times New Roman"/>
              </a:rPr>
              <a:t>k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91840" y="5197862"/>
            <a:ext cx="1024890" cy="4578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587375" algn="l"/>
                <a:tab pos="937894" algn="l"/>
              </a:tabLst>
            </a:pPr>
            <a:r>
              <a:rPr sz="2800" spc="-25" dirty="0">
                <a:latin typeface="Symbol"/>
                <a:cs typeface="Symbol"/>
              </a:rPr>
              <a:t></a:t>
            </a:r>
            <a:r>
              <a:rPr sz="1700" i="1" spc="-25" dirty="0">
                <a:latin typeface="Times New Roman"/>
                <a:cs typeface="Times New Roman"/>
              </a:rPr>
              <a:t>e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700" dirty="0">
                <a:latin typeface="Symbol"/>
                <a:cs typeface="Symbol"/>
              </a:rPr>
              <a:t></a:t>
            </a:r>
            <a:r>
              <a:rPr sz="1700" spc="-75" dirty="0">
                <a:latin typeface="Times New Roman"/>
                <a:cs typeface="Times New Roman"/>
              </a:rPr>
              <a:t> </a:t>
            </a:r>
            <a:r>
              <a:rPr sz="1700" i="1" spc="-50" dirty="0">
                <a:latin typeface="Times New Roman"/>
                <a:cs typeface="Times New Roman"/>
              </a:rPr>
              <a:t>n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2800" spc="-420" dirty="0">
                <a:latin typeface="Symbol"/>
                <a:cs typeface="Symbol"/>
              </a:rPr>
              <a:t>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144418" y="5382271"/>
            <a:ext cx="54610" cy="135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700" i="1" spc="-50" dirty="0">
                <a:latin typeface="Times New Roman"/>
                <a:cs typeface="Times New Roman"/>
              </a:rPr>
              <a:t>k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377150" y="5161845"/>
            <a:ext cx="270510" cy="700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4445" algn="ctr">
              <a:lnSpc>
                <a:spcPts val="1095"/>
              </a:lnSpc>
              <a:spcBef>
                <a:spcPts val="110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  <a:p>
            <a:pPr marR="22860" algn="ctr">
              <a:lnSpc>
                <a:spcPts val="3010"/>
              </a:lnSpc>
            </a:pPr>
            <a:r>
              <a:rPr sz="2600" spc="-50" dirty="0">
                <a:latin typeface="Symbol"/>
                <a:cs typeface="Symbol"/>
              </a:rPr>
              <a:t></a:t>
            </a:r>
            <a:endParaRPr sz="2600">
              <a:latin typeface="Symbol"/>
              <a:cs typeface="Symbol"/>
            </a:endParaRPr>
          </a:p>
          <a:p>
            <a:pPr marL="13970" algn="ctr">
              <a:lnSpc>
                <a:spcPts val="1195"/>
              </a:lnSpc>
            </a:pPr>
            <a:r>
              <a:rPr sz="1000" i="1" dirty="0">
                <a:latin typeface="Times New Roman"/>
                <a:cs typeface="Times New Roman"/>
              </a:rPr>
              <a:t>k</a:t>
            </a:r>
            <a:r>
              <a:rPr sz="1000" i="1" spc="-5" dirty="0">
                <a:latin typeface="Times New Roman"/>
                <a:cs typeface="Times New Roman"/>
              </a:rPr>
              <a:t> </a:t>
            </a:r>
            <a:r>
              <a:rPr sz="1000" spc="-35" dirty="0">
                <a:latin typeface="Symbol"/>
                <a:cs typeface="Symbol"/>
              </a:rPr>
              <a:t></a:t>
            </a:r>
            <a:r>
              <a:rPr sz="1000" spc="-35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32427" y="5077981"/>
            <a:ext cx="1513840" cy="78422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80"/>
              </a:spcBef>
              <a:tabLst>
                <a:tab pos="1075690" algn="l"/>
              </a:tabLst>
            </a:pPr>
            <a:r>
              <a:rPr sz="1700" i="1" dirty="0">
                <a:latin typeface="Times New Roman"/>
                <a:cs typeface="Times New Roman"/>
              </a:rPr>
              <a:t>r</a:t>
            </a:r>
            <a:r>
              <a:rPr sz="1700" i="1" spc="30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229" dirty="0">
                <a:latin typeface="Times New Roman"/>
                <a:cs typeface="Times New Roman"/>
              </a:rPr>
              <a:t> </a:t>
            </a:r>
            <a:r>
              <a:rPr sz="3900" baseline="-10683" dirty="0">
                <a:latin typeface="Symbol"/>
                <a:cs typeface="Symbol"/>
              </a:rPr>
              <a:t></a:t>
            </a:r>
            <a:r>
              <a:rPr sz="3900" spc="434" baseline="-10683" dirty="0">
                <a:latin typeface="Times New Roman"/>
                <a:cs typeface="Times New Roman"/>
              </a:rPr>
              <a:t> </a:t>
            </a:r>
            <a:r>
              <a:rPr sz="1700" i="1" spc="-50" dirty="0">
                <a:latin typeface="Times New Roman"/>
                <a:cs typeface="Times New Roman"/>
              </a:rPr>
              <a:t>h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700" dirty="0">
                <a:latin typeface="Symbol"/>
                <a:cs typeface="Symbol"/>
              </a:rPr>
              <a:t>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i="1" spc="110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</a:t>
            </a:r>
            <a:endParaRPr sz="1700">
              <a:latin typeface="Symbol"/>
              <a:cs typeface="Symbol"/>
            </a:endParaRPr>
          </a:p>
          <a:p>
            <a:pPr marL="446405">
              <a:lnSpc>
                <a:spcPct val="100000"/>
              </a:lnSpc>
              <a:spcBef>
                <a:spcPts val="470"/>
              </a:spcBef>
            </a:pPr>
            <a:r>
              <a:rPr sz="1000" i="1" dirty="0">
                <a:latin typeface="Times New Roman"/>
                <a:cs typeface="Times New Roman"/>
              </a:rPr>
              <a:t>k</a:t>
            </a:r>
            <a:r>
              <a:rPr sz="1000" i="1" spc="-1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Symbol"/>
                <a:cs typeface="Symbol"/>
              </a:rPr>
              <a:t></a:t>
            </a:r>
            <a:r>
              <a:rPr sz="1000" spc="-25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887217" y="5300466"/>
            <a:ext cx="246379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latin typeface="Symbol"/>
                <a:cs typeface="Symbol"/>
              </a:rPr>
              <a:t></a:t>
            </a:r>
            <a:r>
              <a:rPr sz="1000" spc="155" dirty="0">
                <a:latin typeface="Times New Roman"/>
                <a:cs typeface="Times New Roman"/>
              </a:rPr>
              <a:t> </a:t>
            </a:r>
            <a:r>
              <a:rPr sz="1000" i="1" spc="-35" dirty="0">
                <a:latin typeface="Times New Roman"/>
                <a:cs typeface="Times New Roman"/>
              </a:rPr>
              <a:t>j</a:t>
            </a:r>
            <a:r>
              <a:rPr sz="1050" spc="-35" dirty="0">
                <a:latin typeface="Symbol"/>
                <a:cs typeface="Symbol"/>
              </a:rPr>
              <a:t></a:t>
            </a:r>
            <a:endParaRPr sz="10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2186050"/>
            <a:ext cx="7518400" cy="4672330"/>
            <a:chOff x="238125" y="2186050"/>
            <a:chExt cx="7518400" cy="46723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4"/>
              <a:ext cx="1781175" cy="4762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175" y="2186050"/>
              <a:ext cx="6229350" cy="467194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21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SPACE</a:t>
            </a:r>
            <a:r>
              <a:rPr spc="-80" dirty="0"/>
              <a:t> </a:t>
            </a:r>
            <a:r>
              <a:rPr dirty="0"/>
              <a:t>DIVERSITY:</a:t>
            </a:r>
            <a:r>
              <a:rPr spc="-55" dirty="0"/>
              <a:t> </a:t>
            </a:r>
            <a:r>
              <a:rPr dirty="0"/>
              <a:t>EQUAL</a:t>
            </a:r>
            <a:r>
              <a:rPr spc="-65" dirty="0"/>
              <a:t> </a:t>
            </a:r>
            <a:r>
              <a:rPr dirty="0"/>
              <a:t>GAIN</a:t>
            </a:r>
            <a:r>
              <a:rPr spc="-75" dirty="0"/>
              <a:t> </a:t>
            </a:r>
            <a:r>
              <a:rPr spc="-10" dirty="0"/>
              <a:t>COMBINING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88340" y="900430"/>
            <a:ext cx="35433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SNR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equal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gain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combining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875276" y="887475"/>
            <a:ext cx="2011680" cy="800100"/>
            <a:chOff x="4875276" y="887475"/>
            <a:chExt cx="2011680" cy="800100"/>
          </a:xfrm>
        </p:grpSpPr>
        <p:sp>
          <p:nvSpPr>
            <p:cNvPr id="10" name="object 10"/>
            <p:cNvSpPr/>
            <p:nvPr/>
          </p:nvSpPr>
          <p:spPr>
            <a:xfrm>
              <a:off x="4875276" y="887475"/>
              <a:ext cx="2011680" cy="800100"/>
            </a:xfrm>
            <a:custGeom>
              <a:avLst/>
              <a:gdLst/>
              <a:ahLst/>
              <a:cxnLst/>
              <a:rect l="l" t="t" r="r" b="b"/>
              <a:pathLst>
                <a:path w="2011679" h="800100">
                  <a:moveTo>
                    <a:pt x="2011299" y="0"/>
                  </a:moveTo>
                  <a:lnTo>
                    <a:pt x="0" y="0"/>
                  </a:lnTo>
                  <a:lnTo>
                    <a:pt x="0" y="800100"/>
                  </a:lnTo>
                  <a:lnTo>
                    <a:pt x="2011299" y="800100"/>
                  </a:lnTo>
                  <a:lnTo>
                    <a:pt x="2011299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10257" y="1157484"/>
              <a:ext cx="966469" cy="302260"/>
            </a:xfrm>
            <a:custGeom>
              <a:avLst/>
              <a:gdLst/>
              <a:ahLst/>
              <a:cxnLst/>
              <a:rect l="l" t="t" r="r" b="b"/>
              <a:pathLst>
                <a:path w="966470" h="302259">
                  <a:moveTo>
                    <a:pt x="0" y="151107"/>
                  </a:moveTo>
                  <a:lnTo>
                    <a:pt x="236881" y="151107"/>
                  </a:lnTo>
                </a:path>
                <a:path w="966470" h="302259">
                  <a:moveTo>
                    <a:pt x="700696" y="0"/>
                  </a:moveTo>
                  <a:lnTo>
                    <a:pt x="700696" y="302194"/>
                  </a:lnTo>
                </a:path>
                <a:path w="966470" h="302259">
                  <a:moveTo>
                    <a:pt x="965883" y="0"/>
                  </a:moveTo>
                  <a:lnTo>
                    <a:pt x="965883" y="302194"/>
                  </a:lnTo>
                </a:path>
              </a:pathLst>
            </a:custGeom>
            <a:ln w="10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524844" y="1136765"/>
            <a:ext cx="34798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latin typeface="Symbol"/>
                <a:cs typeface="Symbol"/>
              </a:rPr>
              <a:t></a:t>
            </a:r>
            <a:r>
              <a:rPr sz="1650" spc="-18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Symbol"/>
                <a:cs typeface="Symbol"/>
              </a:rPr>
              <a:t></a:t>
            </a:r>
            <a:r>
              <a:rPr sz="1750" spc="-75" dirty="0">
                <a:latin typeface="Times New Roman"/>
                <a:cs typeface="Times New Roman"/>
              </a:rPr>
              <a:t> </a:t>
            </a:r>
            <a:r>
              <a:rPr sz="1425" spc="-75" baseline="-29239" dirty="0">
                <a:latin typeface="Times New Roman"/>
                <a:cs typeface="Times New Roman"/>
              </a:rPr>
              <a:t>0</a:t>
            </a:r>
            <a:endParaRPr sz="1425" baseline="-29239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02866" y="1232718"/>
            <a:ext cx="9525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50" spc="-50" dirty="0">
                <a:latin typeface="Symbol"/>
                <a:cs typeface="Symbol"/>
              </a:rPr>
              <a:t>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02866" y="907405"/>
            <a:ext cx="192405" cy="361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16839">
              <a:lnSpc>
                <a:spcPts val="894"/>
              </a:lnSpc>
              <a:spcBef>
                <a:spcPts val="114"/>
              </a:spcBef>
            </a:pPr>
            <a:r>
              <a:rPr sz="950" spc="-50" dirty="0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  <a:p>
            <a:pPr>
              <a:lnSpc>
                <a:spcPts val="1735"/>
              </a:lnSpc>
            </a:pPr>
            <a:r>
              <a:rPr sz="1650" spc="-50" dirty="0">
                <a:latin typeface="Symbol"/>
                <a:cs typeface="Symbol"/>
              </a:rPr>
              <a:t>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65289" y="990605"/>
            <a:ext cx="32448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latin typeface="Times New Roman"/>
                <a:cs typeface="Times New Roman"/>
              </a:rPr>
              <a:t>1</a:t>
            </a:r>
            <a:r>
              <a:rPr sz="1650" spc="75" dirty="0">
                <a:latin typeface="Times New Roman"/>
                <a:cs typeface="Times New Roman"/>
              </a:rPr>
              <a:t>  </a:t>
            </a:r>
            <a:r>
              <a:rPr sz="1650" spc="-50" dirty="0">
                <a:latin typeface="Symbol"/>
                <a:cs typeface="Symbol"/>
              </a:rPr>
              <a:t>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01480" y="1136765"/>
            <a:ext cx="3365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Symbol"/>
                <a:cs typeface="Symbol"/>
              </a:rPr>
              <a:t></a:t>
            </a:r>
            <a:r>
              <a:rPr sz="1750" spc="450" dirty="0">
                <a:latin typeface="Times New Roman"/>
                <a:cs typeface="Times New Roman"/>
              </a:rPr>
              <a:t> </a:t>
            </a:r>
            <a:r>
              <a:rPr sz="1650" spc="-60" dirty="0">
                <a:latin typeface="Symbol"/>
                <a:cs typeface="Symbol"/>
              </a:rPr>
              <a:t>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78266" y="979857"/>
            <a:ext cx="9652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950" i="1" spc="-50" dirty="0">
                <a:latin typeface="Times New Roman"/>
                <a:cs typeface="Times New Roman"/>
              </a:rPr>
              <a:t>N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69435" y="1106390"/>
            <a:ext cx="68008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2475" spc="142" baseline="-5050" dirty="0">
                <a:latin typeface="Symbol"/>
                <a:cs typeface="Symbol"/>
              </a:rPr>
              <a:t></a:t>
            </a:r>
            <a:r>
              <a:rPr sz="3675" spc="142" baseline="1133" dirty="0">
                <a:latin typeface="Symbol"/>
                <a:cs typeface="Symbol"/>
              </a:rPr>
              <a:t></a:t>
            </a:r>
            <a:r>
              <a:rPr sz="3675" spc="412" baseline="1133" dirty="0">
                <a:latin typeface="Times New Roman"/>
                <a:cs typeface="Times New Roman"/>
              </a:rPr>
              <a:t> </a:t>
            </a:r>
            <a:r>
              <a:rPr sz="2475" i="1" spc="44" baseline="16835" dirty="0">
                <a:latin typeface="Times New Roman"/>
                <a:cs typeface="Times New Roman"/>
              </a:rPr>
              <a:t>h</a:t>
            </a:r>
            <a:r>
              <a:rPr sz="950" i="1" spc="30" dirty="0">
                <a:latin typeface="Times New Roman"/>
                <a:cs typeface="Times New Roman"/>
              </a:rPr>
              <a:t>k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01517" y="1393115"/>
            <a:ext cx="112204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1000760" algn="l"/>
              </a:tabLst>
            </a:pPr>
            <a:r>
              <a:rPr sz="2475" i="1" baseline="11784" dirty="0">
                <a:latin typeface="Times New Roman"/>
                <a:cs typeface="Times New Roman"/>
              </a:rPr>
              <a:t>N</a:t>
            </a:r>
            <a:r>
              <a:rPr sz="2475" i="1" spc="735" baseline="11784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Symbol"/>
                <a:cs typeface="Symbol"/>
              </a:rPr>
              <a:t></a:t>
            </a:r>
            <a:r>
              <a:rPr sz="1650" spc="-50" dirty="0">
                <a:latin typeface="Times New Roman"/>
                <a:cs typeface="Times New Roman"/>
              </a:rPr>
              <a:t> </a:t>
            </a:r>
            <a:r>
              <a:rPr sz="950" i="1" dirty="0">
                <a:latin typeface="Times New Roman"/>
                <a:cs typeface="Times New Roman"/>
              </a:rPr>
              <a:t>k </a:t>
            </a:r>
            <a:r>
              <a:rPr sz="950" spc="-25" dirty="0">
                <a:latin typeface="Symbol"/>
                <a:cs typeface="Symbol"/>
              </a:rPr>
              <a:t></a:t>
            </a:r>
            <a:r>
              <a:rPr sz="950" spc="-25" dirty="0">
                <a:latin typeface="Times New Roman"/>
                <a:cs typeface="Times New Roman"/>
              </a:rPr>
              <a:t>1</a:t>
            </a:r>
            <a:r>
              <a:rPr sz="950" dirty="0">
                <a:latin typeface="Times New Roman"/>
                <a:cs typeface="Times New Roman"/>
              </a:rPr>
              <a:t>	</a:t>
            </a:r>
            <a:r>
              <a:rPr sz="1650" spc="-50" dirty="0">
                <a:latin typeface="Symbol"/>
                <a:cs typeface="Symbol"/>
              </a:rPr>
              <a:t>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2866" y="1781682"/>
            <a:ext cx="58947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Comparison</a:t>
            </a:r>
            <a:r>
              <a:rPr sz="20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Selection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diversity,</a:t>
            </a:r>
            <a:r>
              <a:rPr sz="20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MRC,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EGC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1266189"/>
            <a:ext cx="2943860" cy="2526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Introduction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Classification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B1B1B1"/>
                </a:solidFill>
                <a:latin typeface="Times New Roman"/>
                <a:cs typeface="Times New Roman"/>
              </a:rPr>
              <a:t>Receiver</a:t>
            </a:r>
            <a:r>
              <a:rPr sz="2000" b="1" spc="-4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Diversity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Space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Time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Block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Code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STBC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566659" cy="439991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Orthogonal</a:t>
            </a:r>
            <a:r>
              <a:rPr sz="20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Space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Time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Block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Code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Proposed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Alamouti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0" dirty="0">
                <a:latin typeface="Times New Roman"/>
                <a:cs typeface="Times New Roman"/>
              </a:rPr>
              <a:t> 1998</a:t>
            </a:r>
            <a:endParaRPr sz="18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“A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simple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diversity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technique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wireless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communications”, </a:t>
            </a:r>
            <a:r>
              <a:rPr sz="1800" dirty="0">
                <a:latin typeface="Times New Roman"/>
                <a:cs typeface="Times New Roman"/>
              </a:rPr>
              <a:t>IEEE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Journal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Selected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Areas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Communications,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vol.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16,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1998.</a:t>
            </a:r>
            <a:endParaRPr sz="1800">
              <a:latin typeface="Times New Roman"/>
              <a:cs typeface="Times New Roman"/>
            </a:endParaRPr>
          </a:p>
          <a:p>
            <a:pPr marL="756285" marR="283845" lvl="1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Suitable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Tx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antennas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arbitrary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number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receive antennas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simple,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yet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powerful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space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diversity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technique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It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doesn’t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require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knowledge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transmitter.</a:t>
            </a:r>
            <a:endParaRPr sz="1800">
              <a:latin typeface="Times New Roman"/>
              <a:cs typeface="Times New Roman"/>
            </a:endParaRPr>
          </a:p>
          <a:p>
            <a:pPr marL="1612900" marR="292735" lvl="3" indent="-228600">
              <a:lnSpc>
                <a:spcPct val="100000"/>
              </a:lnSpc>
              <a:spcBef>
                <a:spcPts val="430"/>
              </a:spcBef>
              <a:buChar char="–"/>
              <a:tabLst>
                <a:tab pos="1612900" algn="l"/>
              </a:tabLst>
            </a:pP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diversity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techniques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before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STBC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require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some </a:t>
            </a:r>
            <a:r>
              <a:rPr sz="1800" dirty="0">
                <a:latin typeface="Times New Roman"/>
                <a:cs typeface="Times New Roman"/>
              </a:rPr>
              <a:t>knowledge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transmitter</a:t>
            </a:r>
            <a:endParaRPr sz="1800">
              <a:latin typeface="Times New Roman"/>
              <a:cs typeface="Times New Roman"/>
            </a:endParaRPr>
          </a:p>
          <a:p>
            <a:pPr marL="1612900" marR="424180" lvl="3" indent="-228600">
              <a:lnSpc>
                <a:spcPct val="100000"/>
              </a:lnSpc>
              <a:spcBef>
                <a:spcPts val="434"/>
              </a:spcBef>
              <a:buChar char="–"/>
              <a:tabLst>
                <a:tab pos="16129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transmitter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learn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state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through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feedback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extra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feedback</a:t>
            </a:r>
            <a:endParaRPr sz="1800">
              <a:latin typeface="Times New Roman"/>
              <a:cs typeface="Times New Roman"/>
            </a:endParaRPr>
          </a:p>
          <a:p>
            <a:pPr marL="756285" marR="505459" lvl="1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It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been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adopted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3GPP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HSDPA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(High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Downlink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Packet Access)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STBC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69950"/>
            <a:ext cx="27584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Structure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(2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Tx, 1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Rx)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2342" y="3507104"/>
            <a:ext cx="68999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Assumption: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keeps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constant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during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two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consecutive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symbol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0728" y="3754373"/>
            <a:ext cx="2327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254760" algn="l"/>
                <a:tab pos="2099310" algn="l"/>
              </a:tabLst>
            </a:pPr>
            <a:r>
              <a:rPr sz="1800" dirty="0">
                <a:latin typeface="Times New Roman"/>
                <a:cs typeface="Times New Roman"/>
              </a:rPr>
              <a:t>periods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2550" i="1" spc="-37" baseline="-3267" dirty="0">
                <a:latin typeface="Times New Roman"/>
                <a:cs typeface="Times New Roman"/>
              </a:rPr>
              <a:t>t</a:t>
            </a:r>
            <a:r>
              <a:rPr sz="1500" spc="-37" baseline="-36111" dirty="0">
                <a:latin typeface="Times New Roman"/>
                <a:cs typeface="Times New Roman"/>
              </a:rPr>
              <a:t>1</a:t>
            </a:r>
            <a:r>
              <a:rPr sz="1500" baseline="-36111" dirty="0">
                <a:latin typeface="Times New Roman"/>
                <a:cs typeface="Times New Roman"/>
              </a:rPr>
              <a:t>	</a:t>
            </a:r>
            <a:r>
              <a:rPr sz="1800" spc="-25" dirty="0">
                <a:latin typeface="Times New Roman"/>
                <a:cs typeface="Times New Roman"/>
              </a:rPr>
              <a:t>and</a:t>
            </a:r>
            <a:r>
              <a:rPr sz="1800" dirty="0">
                <a:latin typeface="Times New Roman"/>
                <a:cs typeface="Times New Roman"/>
              </a:rPr>
              <a:t>	)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2342" y="4056126"/>
            <a:ext cx="10013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At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time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26847" y="4961331"/>
            <a:ext cx="12496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antenna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1.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55396" y="3777772"/>
            <a:ext cx="22225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700" i="1" dirty="0">
                <a:latin typeface="Times New Roman"/>
                <a:cs typeface="Times New Roman"/>
              </a:rPr>
              <a:t>t</a:t>
            </a:r>
            <a:r>
              <a:rPr sz="1700" i="1" spc="-265" dirty="0">
                <a:latin typeface="Times New Roman"/>
                <a:cs typeface="Times New Roman"/>
              </a:rPr>
              <a:t> </a:t>
            </a:r>
            <a:r>
              <a:rPr sz="1500" spc="-75" baseline="-27777" dirty="0">
                <a:latin typeface="Times New Roman"/>
                <a:cs typeface="Times New Roman"/>
              </a:rPr>
              <a:t>2</a:t>
            </a:r>
            <a:endParaRPr sz="1500" baseline="-27777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94308" y="4058307"/>
            <a:ext cx="5303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1175385" algn="l"/>
                <a:tab pos="3649345" algn="l"/>
                <a:tab pos="4040504" algn="l"/>
              </a:tabLst>
            </a:pP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transmit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500" baseline="-27777" dirty="0">
                <a:latin typeface="Times New Roman"/>
                <a:cs typeface="Times New Roman"/>
              </a:rPr>
              <a:t>1</a:t>
            </a:r>
            <a:r>
              <a:rPr sz="1500" spc="195" baseline="-27777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Times New Roman"/>
                <a:cs typeface="Times New Roman"/>
              </a:rPr>
              <a:t>on antenna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transmit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700" i="1" spc="65" dirty="0">
                <a:latin typeface="Times New Roman"/>
                <a:cs typeface="Times New Roman"/>
              </a:rPr>
              <a:t>x</a:t>
            </a:r>
            <a:r>
              <a:rPr sz="1500" spc="97" baseline="-27777" dirty="0">
                <a:latin typeface="Times New Roman"/>
                <a:cs typeface="Times New Roman"/>
              </a:rPr>
              <a:t>2</a:t>
            </a:r>
            <a:r>
              <a:rPr sz="1500" baseline="-27777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antenna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2.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84801" y="1954276"/>
            <a:ext cx="335280" cy="589280"/>
          </a:xfrm>
          <a:custGeom>
            <a:avLst/>
            <a:gdLst/>
            <a:ahLst/>
            <a:cxnLst/>
            <a:rect l="l" t="t" r="r" b="b"/>
            <a:pathLst>
              <a:path w="335279" h="589280">
                <a:moveTo>
                  <a:pt x="22225" y="11049"/>
                </a:moveTo>
                <a:lnTo>
                  <a:pt x="323850" y="11049"/>
                </a:lnTo>
              </a:path>
              <a:path w="335279" h="589280">
                <a:moveTo>
                  <a:pt x="0" y="0"/>
                </a:moveTo>
                <a:lnTo>
                  <a:pt x="179324" y="266700"/>
                </a:lnTo>
              </a:path>
              <a:path w="335279" h="589280">
                <a:moveTo>
                  <a:pt x="179324" y="277749"/>
                </a:moveTo>
                <a:lnTo>
                  <a:pt x="334899" y="11049"/>
                </a:lnTo>
              </a:path>
              <a:path w="335279" h="589280">
                <a:moveTo>
                  <a:pt x="179324" y="266700"/>
                </a:moveTo>
                <a:lnTo>
                  <a:pt x="179324" y="58889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75001" y="1398650"/>
            <a:ext cx="336550" cy="1503680"/>
          </a:xfrm>
          <a:custGeom>
            <a:avLst/>
            <a:gdLst/>
            <a:ahLst/>
            <a:cxnLst/>
            <a:rect l="l" t="t" r="r" b="b"/>
            <a:pathLst>
              <a:path w="336550" h="1503680">
                <a:moveTo>
                  <a:pt x="22225" y="925449"/>
                </a:moveTo>
                <a:lnTo>
                  <a:pt x="323850" y="925449"/>
                </a:lnTo>
              </a:path>
              <a:path w="336550" h="1503680">
                <a:moveTo>
                  <a:pt x="0" y="914400"/>
                </a:moveTo>
                <a:lnTo>
                  <a:pt x="179324" y="1181100"/>
                </a:lnTo>
              </a:path>
              <a:path w="336550" h="1503680">
                <a:moveTo>
                  <a:pt x="179324" y="1192149"/>
                </a:moveTo>
                <a:lnTo>
                  <a:pt x="334899" y="925449"/>
                </a:lnTo>
              </a:path>
              <a:path w="336550" h="1503680">
                <a:moveTo>
                  <a:pt x="179324" y="1181100"/>
                </a:moveTo>
                <a:lnTo>
                  <a:pt x="179324" y="1503299"/>
                </a:lnTo>
              </a:path>
              <a:path w="336550" h="1503680">
                <a:moveTo>
                  <a:pt x="23749" y="11049"/>
                </a:moveTo>
                <a:lnTo>
                  <a:pt x="325374" y="11049"/>
                </a:lnTo>
              </a:path>
              <a:path w="336550" h="1503680">
                <a:moveTo>
                  <a:pt x="1524" y="0"/>
                </a:moveTo>
                <a:lnTo>
                  <a:pt x="180848" y="266700"/>
                </a:lnTo>
              </a:path>
              <a:path w="336550" h="1503680">
                <a:moveTo>
                  <a:pt x="180848" y="277749"/>
                </a:moveTo>
                <a:lnTo>
                  <a:pt x="336423" y="11049"/>
                </a:lnTo>
              </a:path>
              <a:path w="336550" h="1503680">
                <a:moveTo>
                  <a:pt x="180848" y="266700"/>
                </a:moveTo>
                <a:lnTo>
                  <a:pt x="180848" y="58889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64322" y="1671817"/>
            <a:ext cx="9080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63430" y="1513997"/>
            <a:ext cx="12509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i="1" spc="-50" dirty="0">
                <a:latin typeface="Times New Roman"/>
                <a:cs typeface="Times New Roman"/>
              </a:rPr>
              <a:t>x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36645" y="2519542"/>
            <a:ext cx="9080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19552" y="2361824"/>
            <a:ext cx="12509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i="1" spc="-50" dirty="0">
                <a:latin typeface="Times New Roman"/>
                <a:cs typeface="Times New Roman"/>
              </a:rPr>
              <a:t>x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53394" y="1706204"/>
            <a:ext cx="9144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spc="-5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02557" y="1547444"/>
            <a:ext cx="473075" cy="290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750" dirty="0">
                <a:latin typeface="Symbol"/>
                <a:cs typeface="Symbol"/>
              </a:rPr>
              <a:t></a:t>
            </a:r>
            <a:r>
              <a:rPr sz="1750" spc="204" dirty="0">
                <a:latin typeface="Times New Roman"/>
                <a:cs typeface="Times New Roman"/>
              </a:rPr>
              <a:t> </a:t>
            </a:r>
            <a:r>
              <a:rPr sz="1750" i="1" dirty="0">
                <a:latin typeface="Times New Roman"/>
                <a:cs typeface="Times New Roman"/>
              </a:rPr>
              <a:t>x</a:t>
            </a:r>
            <a:r>
              <a:rPr sz="1750" i="1" spc="-229" dirty="0">
                <a:latin typeface="Times New Roman"/>
                <a:cs typeface="Times New Roman"/>
              </a:rPr>
              <a:t> </a:t>
            </a:r>
            <a:r>
              <a:rPr sz="1500" spc="-75" baseline="52777" dirty="0">
                <a:latin typeface="Times New Roman"/>
                <a:cs typeface="Times New Roman"/>
              </a:rPr>
              <a:t>*</a:t>
            </a:r>
            <a:endParaRPr sz="1500" baseline="52777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71759" y="2532334"/>
            <a:ext cx="9207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spc="-5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46452" y="2253893"/>
            <a:ext cx="264795" cy="291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625" i="1" baseline="-30158" dirty="0">
                <a:latin typeface="Times New Roman"/>
                <a:cs typeface="Times New Roman"/>
              </a:rPr>
              <a:t>x</a:t>
            </a:r>
            <a:r>
              <a:rPr sz="2625" i="1" spc="-382" baseline="-30158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*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56681" y="1469378"/>
            <a:ext cx="30734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550" i="1" spc="-37" baseline="16339" dirty="0">
                <a:latin typeface="Times New Roman"/>
                <a:cs typeface="Times New Roman"/>
              </a:rPr>
              <a:t>h</a:t>
            </a:r>
            <a:r>
              <a:rPr sz="1000" spc="-25" dirty="0">
                <a:latin typeface="Times New Roman"/>
                <a:cs typeface="Times New Roman"/>
              </a:rPr>
              <a:t>11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17121" y="3107847"/>
            <a:ext cx="22225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700" i="1" dirty="0">
                <a:latin typeface="Times New Roman"/>
                <a:cs typeface="Times New Roman"/>
              </a:rPr>
              <a:t>t</a:t>
            </a:r>
            <a:r>
              <a:rPr sz="1700" i="1" spc="-265" dirty="0">
                <a:latin typeface="Times New Roman"/>
                <a:cs typeface="Times New Roman"/>
              </a:rPr>
              <a:t> </a:t>
            </a:r>
            <a:r>
              <a:rPr sz="1500" spc="-75" baseline="-27777" dirty="0">
                <a:latin typeface="Times New Roman"/>
                <a:cs typeface="Times New Roman"/>
              </a:rPr>
              <a:t>2</a:t>
            </a:r>
            <a:endParaRPr sz="1500" baseline="-27777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50517" y="2837434"/>
            <a:ext cx="431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imes New Roman"/>
                <a:cs typeface="Times New Roman"/>
              </a:rPr>
              <a:t>time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8916" y="1845055"/>
            <a:ext cx="571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Space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031871" y="1543303"/>
            <a:ext cx="1797685" cy="1039494"/>
          </a:xfrm>
          <a:custGeom>
            <a:avLst/>
            <a:gdLst/>
            <a:ahLst/>
            <a:cxnLst/>
            <a:rect l="l" t="t" r="r" b="b"/>
            <a:pathLst>
              <a:path w="1797685" h="1039494">
                <a:moveTo>
                  <a:pt x="1775079" y="609346"/>
                </a:moveTo>
                <a:lnTo>
                  <a:pt x="1692021" y="590296"/>
                </a:lnTo>
                <a:lnTo>
                  <a:pt x="1699463" y="621106"/>
                </a:lnTo>
                <a:lnTo>
                  <a:pt x="22606" y="1027049"/>
                </a:lnTo>
                <a:lnTo>
                  <a:pt x="25527" y="1039368"/>
                </a:lnTo>
                <a:lnTo>
                  <a:pt x="1702447" y="633437"/>
                </a:lnTo>
                <a:lnTo>
                  <a:pt x="1709928" y="664337"/>
                </a:lnTo>
                <a:lnTo>
                  <a:pt x="1764690" y="618109"/>
                </a:lnTo>
                <a:lnTo>
                  <a:pt x="1775079" y="609346"/>
                </a:lnTo>
                <a:close/>
              </a:path>
              <a:path w="1797685" h="1039494">
                <a:moveTo>
                  <a:pt x="1797304" y="553720"/>
                </a:moveTo>
                <a:lnTo>
                  <a:pt x="1784210" y="541274"/>
                </a:lnTo>
                <a:lnTo>
                  <a:pt x="1735582" y="495046"/>
                </a:lnTo>
                <a:lnTo>
                  <a:pt x="1726285" y="525526"/>
                </a:lnTo>
                <a:lnTo>
                  <a:pt x="3683" y="0"/>
                </a:lnTo>
                <a:lnTo>
                  <a:pt x="0" y="12192"/>
                </a:lnTo>
                <a:lnTo>
                  <a:pt x="1722602" y="537591"/>
                </a:lnTo>
                <a:lnTo>
                  <a:pt x="1713357" y="567944"/>
                </a:lnTo>
                <a:lnTo>
                  <a:pt x="1797304" y="55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689822" y="2552053"/>
            <a:ext cx="32448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550" i="1" spc="-37" baseline="16339" dirty="0">
                <a:latin typeface="Times New Roman"/>
                <a:cs typeface="Times New Roman"/>
              </a:rPr>
              <a:t>h</a:t>
            </a:r>
            <a:r>
              <a:rPr sz="1000" spc="-25" dirty="0">
                <a:latin typeface="Times New Roman"/>
                <a:cs typeface="Times New Roman"/>
              </a:rPr>
              <a:t>21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07920" y="3130174"/>
            <a:ext cx="20447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700" i="1" spc="-25" dirty="0">
                <a:latin typeface="Times New Roman"/>
                <a:cs typeface="Times New Roman"/>
              </a:rPr>
              <a:t>t</a:t>
            </a:r>
            <a:r>
              <a:rPr sz="1500" spc="-37" baseline="-27777" dirty="0">
                <a:latin typeface="Times New Roman"/>
                <a:cs typeface="Times New Roman"/>
              </a:rPr>
              <a:t>1</a:t>
            </a:r>
            <a:endParaRPr sz="1500" baseline="-27777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28824" y="4100073"/>
            <a:ext cx="20574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700" i="1" spc="-25" dirty="0">
                <a:latin typeface="Times New Roman"/>
                <a:cs typeface="Times New Roman"/>
              </a:rPr>
              <a:t>t</a:t>
            </a:r>
            <a:r>
              <a:rPr sz="1500" spc="-37" baseline="-27777" dirty="0">
                <a:latin typeface="Times New Roman"/>
                <a:cs typeface="Times New Roman"/>
              </a:rPr>
              <a:t>1</a:t>
            </a:r>
            <a:endParaRPr sz="1500" baseline="-27777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158155" y="5160164"/>
            <a:ext cx="164973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570990" algn="l"/>
              </a:tabLst>
            </a:pPr>
            <a:r>
              <a:rPr sz="1000" spc="-50" dirty="0">
                <a:latin typeface="Times New Roman"/>
                <a:cs typeface="Times New Roman"/>
              </a:rPr>
              <a:t>2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500" spc="-75" baseline="2777" dirty="0">
                <a:latin typeface="Times New Roman"/>
                <a:cs typeface="Times New Roman"/>
              </a:rPr>
              <a:t>2</a:t>
            </a:r>
            <a:endParaRPr sz="1500" baseline="2777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144523" y="5174612"/>
            <a:ext cx="92075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86942" y="4961331"/>
            <a:ext cx="5310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24485" algn="l"/>
                <a:tab pos="1471295" algn="l"/>
                <a:tab pos="506920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At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215" dirty="0">
                <a:latin typeface="Times New Roman"/>
                <a:cs typeface="Times New Roman"/>
              </a:rPr>
              <a:t> </a:t>
            </a:r>
            <a:r>
              <a:rPr sz="2550" i="1" spc="-75" baseline="-8169" dirty="0">
                <a:latin typeface="Times New Roman"/>
                <a:cs typeface="Times New Roman"/>
              </a:rPr>
              <a:t>t</a:t>
            </a:r>
            <a:r>
              <a:rPr sz="2550" i="1" baseline="-8169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Times New Roman"/>
                <a:cs typeface="Times New Roman"/>
              </a:rPr>
              <a:t>, transmit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2625" baseline="-6349" dirty="0">
                <a:latin typeface="Symbol"/>
                <a:cs typeface="Symbol"/>
              </a:rPr>
              <a:t></a:t>
            </a:r>
            <a:r>
              <a:rPr sz="2625" spc="315" baseline="-6349" dirty="0">
                <a:latin typeface="Times New Roman"/>
                <a:cs typeface="Times New Roman"/>
              </a:rPr>
              <a:t> </a:t>
            </a:r>
            <a:r>
              <a:rPr sz="2625" i="1" baseline="-6349" dirty="0">
                <a:latin typeface="Times New Roman"/>
                <a:cs typeface="Times New Roman"/>
              </a:rPr>
              <a:t>x</a:t>
            </a:r>
            <a:r>
              <a:rPr sz="2625" i="1" spc="-345" baseline="-6349" dirty="0">
                <a:latin typeface="Times New Roman"/>
                <a:cs typeface="Times New Roman"/>
              </a:rPr>
              <a:t> </a:t>
            </a:r>
            <a:r>
              <a:rPr sz="1500" baseline="41666" dirty="0">
                <a:latin typeface="Times New Roman"/>
                <a:cs typeface="Times New Roman"/>
              </a:rPr>
              <a:t>*</a:t>
            </a:r>
            <a:r>
              <a:rPr sz="1500" spc="727" baseline="41666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antenna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2, </a:t>
            </a:r>
            <a:r>
              <a:rPr sz="1800" spc="-10" dirty="0">
                <a:latin typeface="Times New Roman"/>
                <a:cs typeface="Times New Roman"/>
              </a:rPr>
              <a:t>transmit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2550" i="1" baseline="-11437" dirty="0">
                <a:latin typeface="Times New Roman"/>
                <a:cs typeface="Times New Roman"/>
              </a:rPr>
              <a:t>x</a:t>
            </a:r>
            <a:r>
              <a:rPr sz="2550" i="1" spc="-330" baseline="-11437" dirty="0">
                <a:latin typeface="Times New Roman"/>
                <a:cs typeface="Times New Roman"/>
              </a:rPr>
              <a:t> </a:t>
            </a:r>
            <a:r>
              <a:rPr sz="1500" spc="-75" baseline="30555" dirty="0">
                <a:latin typeface="Times New Roman"/>
                <a:cs typeface="Times New Roman"/>
              </a:rPr>
              <a:t>*</a:t>
            </a:r>
            <a:endParaRPr sz="1500" baseline="30555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749550" y="4437062"/>
            <a:ext cx="2228850" cy="373380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4762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375"/>
              </a:spcBef>
            </a:pPr>
            <a:r>
              <a:rPr sz="1700" i="1" dirty="0">
                <a:latin typeface="Times New Roman"/>
                <a:cs typeface="Times New Roman"/>
              </a:rPr>
              <a:t>y</a:t>
            </a:r>
            <a:r>
              <a:rPr sz="1500" baseline="-27777" dirty="0">
                <a:latin typeface="Times New Roman"/>
                <a:cs typeface="Times New Roman"/>
              </a:rPr>
              <a:t>1</a:t>
            </a:r>
            <a:r>
              <a:rPr sz="1500" spc="187" baseline="-27777" dirty="0">
                <a:latin typeface="Times New Roman"/>
                <a:cs typeface="Times New Roman"/>
              </a:rPr>
              <a:t> 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28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500" baseline="-27777" dirty="0">
                <a:latin typeface="Times New Roman"/>
                <a:cs typeface="Times New Roman"/>
              </a:rPr>
              <a:t>11</a:t>
            </a:r>
            <a:r>
              <a:rPr sz="1500" spc="135" baseline="-27777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500" baseline="-27777" dirty="0">
                <a:latin typeface="Times New Roman"/>
                <a:cs typeface="Times New Roman"/>
              </a:rPr>
              <a:t>1</a:t>
            </a:r>
            <a:r>
              <a:rPr sz="1500" spc="540" baseline="-27777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</a:t>
            </a:r>
            <a:r>
              <a:rPr sz="1700" spc="17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500" baseline="-27777" dirty="0">
                <a:latin typeface="Times New Roman"/>
                <a:cs typeface="Times New Roman"/>
              </a:rPr>
              <a:t>21</a:t>
            </a:r>
            <a:r>
              <a:rPr sz="1500" spc="135" baseline="-27777" dirty="0">
                <a:latin typeface="Times New Roman"/>
                <a:cs typeface="Times New Roman"/>
              </a:rPr>
              <a:t> </a:t>
            </a:r>
            <a:r>
              <a:rPr sz="1700" i="1" spc="95" dirty="0">
                <a:latin typeface="Times New Roman"/>
                <a:cs typeface="Times New Roman"/>
              </a:rPr>
              <a:t>x</a:t>
            </a:r>
            <a:r>
              <a:rPr sz="1500" spc="142" baseline="-27777" dirty="0">
                <a:latin typeface="Times New Roman"/>
                <a:cs typeface="Times New Roman"/>
              </a:rPr>
              <a:t>2</a:t>
            </a:r>
            <a:r>
              <a:rPr sz="1500" spc="690" baseline="-27777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</a:t>
            </a:r>
            <a:r>
              <a:rPr sz="1700" spc="180" dirty="0">
                <a:latin typeface="Times New Roman"/>
                <a:cs typeface="Times New Roman"/>
              </a:rPr>
              <a:t> </a:t>
            </a:r>
            <a:r>
              <a:rPr sz="1700" i="1" spc="-25" dirty="0">
                <a:latin typeface="Times New Roman"/>
                <a:cs typeface="Times New Roman"/>
              </a:rPr>
              <a:t>n</a:t>
            </a:r>
            <a:r>
              <a:rPr sz="1500" spc="-37" baseline="-27777" dirty="0">
                <a:latin typeface="Times New Roman"/>
                <a:cs typeface="Times New Roman"/>
              </a:rPr>
              <a:t>1</a:t>
            </a:r>
            <a:endParaRPr sz="1500" baseline="-27777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06675" y="5486400"/>
            <a:ext cx="2449830" cy="393700"/>
          </a:xfrm>
          <a:custGeom>
            <a:avLst/>
            <a:gdLst/>
            <a:ahLst/>
            <a:cxnLst/>
            <a:rect l="l" t="t" r="r" b="b"/>
            <a:pathLst>
              <a:path w="2449829" h="393700">
                <a:moveTo>
                  <a:pt x="2449576" y="0"/>
                </a:moveTo>
                <a:lnTo>
                  <a:pt x="0" y="0"/>
                </a:lnTo>
                <a:lnTo>
                  <a:pt x="0" y="393700"/>
                </a:lnTo>
                <a:lnTo>
                  <a:pt x="2449576" y="393700"/>
                </a:lnTo>
                <a:lnTo>
                  <a:pt x="2449576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941346" y="5697860"/>
            <a:ext cx="80010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20882" y="5539735"/>
            <a:ext cx="2367915" cy="338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0800">
              <a:lnSpc>
                <a:spcPts val="1630"/>
              </a:lnSpc>
              <a:spcBef>
                <a:spcPts val="135"/>
              </a:spcBef>
              <a:tabLst>
                <a:tab pos="339090" algn="l"/>
                <a:tab pos="973455" algn="l"/>
                <a:tab pos="1727200" algn="l"/>
              </a:tabLst>
            </a:pPr>
            <a:r>
              <a:rPr sz="1700" i="1" dirty="0">
                <a:latin typeface="Times New Roman"/>
                <a:cs typeface="Times New Roman"/>
              </a:rPr>
              <a:t>y	</a:t>
            </a:r>
            <a:r>
              <a:rPr sz="1700" spc="55" dirty="0">
                <a:latin typeface="Symbol"/>
                <a:cs typeface="Symbol"/>
              </a:rPr>
              <a:t></a:t>
            </a:r>
            <a:r>
              <a:rPr sz="1700" spc="204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</a:t>
            </a:r>
            <a:r>
              <a:rPr sz="1700" spc="-21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h	</a:t>
            </a:r>
            <a:r>
              <a:rPr sz="1700" i="1" spc="50" dirty="0">
                <a:latin typeface="Times New Roman"/>
                <a:cs typeface="Times New Roman"/>
              </a:rPr>
              <a:t>x</a:t>
            </a:r>
            <a:r>
              <a:rPr sz="1700" i="1" spc="-250" dirty="0">
                <a:latin typeface="Times New Roman"/>
                <a:cs typeface="Times New Roman"/>
              </a:rPr>
              <a:t> </a:t>
            </a:r>
            <a:r>
              <a:rPr sz="1500" baseline="52777" dirty="0">
                <a:latin typeface="Times New Roman"/>
                <a:cs typeface="Times New Roman"/>
              </a:rPr>
              <a:t>*</a:t>
            </a:r>
            <a:r>
              <a:rPr sz="1500" spc="540" baseline="52777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12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h	</a:t>
            </a:r>
            <a:r>
              <a:rPr sz="1700" i="1" spc="50" dirty="0">
                <a:latin typeface="Times New Roman"/>
                <a:cs typeface="Times New Roman"/>
              </a:rPr>
              <a:t>x</a:t>
            </a:r>
            <a:r>
              <a:rPr sz="1700" i="1" spc="-250" dirty="0">
                <a:latin typeface="Times New Roman"/>
                <a:cs typeface="Times New Roman"/>
              </a:rPr>
              <a:t> </a:t>
            </a:r>
            <a:r>
              <a:rPr sz="1500" baseline="52777" dirty="0">
                <a:latin typeface="Times New Roman"/>
                <a:cs typeface="Times New Roman"/>
              </a:rPr>
              <a:t>*</a:t>
            </a:r>
            <a:r>
              <a:rPr sz="1500" spc="525" baseline="52777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12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endParaRPr sz="1700">
              <a:latin typeface="Times New Roman"/>
              <a:cs typeface="Times New Roman"/>
            </a:endParaRPr>
          </a:p>
          <a:p>
            <a:pPr marL="173990">
              <a:lnSpc>
                <a:spcPts val="790"/>
              </a:lnSpc>
              <a:tabLst>
                <a:tab pos="804545" algn="l"/>
                <a:tab pos="1092835" algn="l"/>
                <a:tab pos="1558925" algn="l"/>
                <a:tab pos="1829435" algn="l"/>
              </a:tabLst>
            </a:pPr>
            <a:r>
              <a:rPr sz="1000" spc="-50" dirty="0">
                <a:latin typeface="Times New Roman"/>
                <a:cs typeface="Times New Roman"/>
              </a:rPr>
              <a:t>2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spc="-25" dirty="0">
                <a:latin typeface="Times New Roman"/>
                <a:cs typeface="Times New Roman"/>
              </a:rPr>
              <a:t>11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spc="-50" dirty="0">
                <a:latin typeface="Times New Roman"/>
                <a:cs typeface="Times New Roman"/>
              </a:rPr>
              <a:t>2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spc="-25" dirty="0">
                <a:latin typeface="Times New Roman"/>
                <a:cs typeface="Times New Roman"/>
              </a:rPr>
              <a:t>21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spc="-5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STBC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69950"/>
            <a:ext cx="21539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System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equation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19401" y="1301813"/>
            <a:ext cx="3243580" cy="830580"/>
          </a:xfrm>
          <a:custGeom>
            <a:avLst/>
            <a:gdLst/>
            <a:ahLst/>
            <a:cxnLst/>
            <a:rect l="l" t="t" r="r" b="b"/>
            <a:pathLst>
              <a:path w="3243579" h="830580">
                <a:moveTo>
                  <a:pt x="3243199" y="0"/>
                </a:moveTo>
                <a:lnTo>
                  <a:pt x="0" y="0"/>
                </a:lnTo>
                <a:lnTo>
                  <a:pt x="0" y="830262"/>
                </a:lnTo>
                <a:lnTo>
                  <a:pt x="3243199" y="830262"/>
                </a:lnTo>
                <a:lnTo>
                  <a:pt x="3243199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58121" y="1816711"/>
            <a:ext cx="1447165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535305" algn="l"/>
                <a:tab pos="998219" algn="l"/>
                <a:tab pos="1236980" algn="l"/>
              </a:tabLst>
            </a:pPr>
            <a:r>
              <a:rPr sz="1000" dirty="0">
                <a:latin typeface="Times New Roman"/>
                <a:cs typeface="Times New Roman"/>
              </a:rPr>
              <a:t>11</a:t>
            </a:r>
            <a:r>
              <a:rPr sz="1000" spc="1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</a:t>
            </a:r>
            <a:r>
              <a:rPr sz="1700" spc="-155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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000" dirty="0">
                <a:latin typeface="Times New Roman"/>
                <a:cs typeface="Times New Roman"/>
              </a:rPr>
              <a:t>2</a:t>
            </a:r>
            <a:r>
              <a:rPr sz="1000" spc="120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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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000" dirty="0">
                <a:latin typeface="Times New Roman"/>
                <a:cs typeface="Times New Roman"/>
              </a:rPr>
              <a:t>2</a:t>
            </a:r>
            <a:r>
              <a:rPr sz="1000" spc="110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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63717" y="1816711"/>
            <a:ext cx="1116330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255270" algn="l"/>
                <a:tab pos="746125" algn="l"/>
                <a:tab pos="977265" algn="l"/>
              </a:tabLst>
            </a:pPr>
            <a:r>
              <a:rPr sz="1700" spc="-50" dirty="0">
                <a:latin typeface="Symbol"/>
                <a:cs typeface="Symbol"/>
              </a:rPr>
              <a:t>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000" dirty="0">
                <a:latin typeface="Times New Roman"/>
                <a:cs typeface="Times New Roman"/>
              </a:rPr>
              <a:t>2</a:t>
            </a:r>
            <a:r>
              <a:rPr sz="1000" spc="110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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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000" spc="-25" dirty="0">
                <a:latin typeface="Times New Roman"/>
                <a:cs typeface="Times New Roman"/>
              </a:rPr>
              <a:t>21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63899" y="1632292"/>
            <a:ext cx="1492250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  <a:tabLst>
                <a:tab pos="640715" algn="l"/>
                <a:tab pos="992505" algn="l"/>
              </a:tabLst>
            </a:pPr>
            <a:r>
              <a:rPr sz="1000" dirty="0">
                <a:latin typeface="Times New Roman"/>
                <a:cs typeface="Times New Roman"/>
              </a:rPr>
              <a:t>*</a:t>
            </a:r>
            <a:r>
              <a:rPr sz="1000" spc="400" dirty="0">
                <a:latin typeface="Times New Roman"/>
                <a:cs typeface="Times New Roman"/>
              </a:rPr>
              <a:t> </a:t>
            </a:r>
            <a:r>
              <a:rPr sz="2550" baseline="1633" dirty="0">
                <a:latin typeface="Symbol"/>
                <a:cs typeface="Symbol"/>
              </a:rPr>
              <a:t></a:t>
            </a:r>
            <a:r>
              <a:rPr sz="2550" spc="-232" baseline="1633" dirty="0">
                <a:latin typeface="Times New Roman"/>
                <a:cs typeface="Times New Roman"/>
              </a:rPr>
              <a:t> </a:t>
            </a:r>
            <a:r>
              <a:rPr sz="2550" spc="-75" baseline="1633" dirty="0">
                <a:latin typeface="Symbol"/>
                <a:cs typeface="Symbol"/>
              </a:rPr>
              <a:t></a:t>
            </a:r>
            <a:r>
              <a:rPr sz="2550" baseline="1633" dirty="0">
                <a:latin typeface="Times New Roman"/>
                <a:cs typeface="Times New Roman"/>
              </a:rPr>
              <a:t>	</a:t>
            </a:r>
            <a:r>
              <a:rPr sz="2550" spc="-75" baseline="1633" dirty="0">
                <a:latin typeface="Symbol"/>
                <a:cs typeface="Symbol"/>
              </a:rPr>
              <a:t></a:t>
            </a:r>
            <a:r>
              <a:rPr sz="2550" baseline="1633" dirty="0">
                <a:latin typeface="Times New Roman"/>
                <a:cs typeface="Times New Roman"/>
              </a:rPr>
              <a:t>	</a:t>
            </a:r>
            <a:r>
              <a:rPr sz="2550" baseline="1633" dirty="0">
                <a:latin typeface="Symbol"/>
                <a:cs typeface="Symbol"/>
              </a:rPr>
              <a:t></a:t>
            </a:r>
            <a:r>
              <a:rPr sz="2550" spc="-375" baseline="1633" dirty="0">
                <a:latin typeface="Times New Roman"/>
                <a:cs typeface="Times New Roman"/>
              </a:rPr>
              <a:t> </a:t>
            </a:r>
            <a:r>
              <a:rPr sz="2550" i="1" baseline="-31045" dirty="0">
                <a:latin typeface="Times New Roman"/>
                <a:cs typeface="Times New Roman"/>
              </a:rPr>
              <a:t>n</a:t>
            </a:r>
            <a:r>
              <a:rPr sz="2550" i="1" spc="-315" baseline="-3104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*</a:t>
            </a:r>
            <a:r>
              <a:rPr sz="1000" spc="95" dirty="0">
                <a:latin typeface="Times New Roman"/>
                <a:cs typeface="Times New Roman"/>
              </a:rPr>
              <a:t> </a:t>
            </a:r>
            <a:r>
              <a:rPr sz="2550" spc="-75" baseline="1633" dirty="0">
                <a:latin typeface="Symbol"/>
                <a:cs typeface="Symbol"/>
              </a:rPr>
              <a:t></a:t>
            </a:r>
            <a:endParaRPr sz="2550" baseline="1633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74461" y="1749879"/>
            <a:ext cx="112395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700" i="1" spc="-50" dirty="0">
                <a:latin typeface="Times New Roman"/>
                <a:cs typeface="Times New Roman"/>
              </a:rPr>
              <a:t>x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09427" y="1375882"/>
            <a:ext cx="1321435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1700" dirty="0">
                <a:latin typeface="Symbol"/>
                <a:cs typeface="Symbol"/>
              </a:rPr>
              <a:t></a:t>
            </a:r>
            <a:r>
              <a:rPr sz="1700" spc="-1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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2550" i="1" baseline="4901" dirty="0">
                <a:latin typeface="Times New Roman"/>
                <a:cs typeface="Times New Roman"/>
              </a:rPr>
              <a:t>x</a:t>
            </a:r>
            <a:r>
              <a:rPr sz="1500" baseline="-19444" dirty="0">
                <a:latin typeface="Times New Roman"/>
                <a:cs typeface="Times New Roman"/>
              </a:rPr>
              <a:t>1</a:t>
            </a:r>
            <a:r>
              <a:rPr sz="1500" spc="240" baseline="-19444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</a:t>
            </a:r>
            <a:r>
              <a:rPr sz="1700" spc="145" dirty="0">
                <a:latin typeface="Times New Roman"/>
                <a:cs typeface="Times New Roman"/>
              </a:rPr>
              <a:t> </a:t>
            </a:r>
            <a:r>
              <a:rPr sz="2550" baseline="-45751" dirty="0">
                <a:latin typeface="Symbol"/>
                <a:cs typeface="Symbol"/>
              </a:rPr>
              <a:t></a:t>
            </a:r>
            <a:r>
              <a:rPr sz="2550" spc="322" baseline="-45751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</a:t>
            </a:r>
            <a:r>
              <a:rPr sz="1700" spc="-120" dirty="0">
                <a:latin typeface="Times New Roman"/>
                <a:cs typeface="Times New Roman"/>
              </a:rPr>
              <a:t> </a:t>
            </a:r>
            <a:r>
              <a:rPr sz="2550" i="1" baseline="4901" dirty="0">
                <a:latin typeface="Times New Roman"/>
                <a:cs typeface="Times New Roman"/>
              </a:rPr>
              <a:t>n</a:t>
            </a:r>
            <a:r>
              <a:rPr sz="1500" baseline="-19444" dirty="0">
                <a:latin typeface="Times New Roman"/>
                <a:cs typeface="Times New Roman"/>
              </a:rPr>
              <a:t>1</a:t>
            </a:r>
            <a:r>
              <a:rPr sz="1500" spc="240" baseline="-19444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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62137" y="1749879"/>
            <a:ext cx="314325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700" dirty="0">
                <a:latin typeface="Symbol"/>
                <a:cs typeface="Symbol"/>
              </a:rPr>
              <a:t></a:t>
            </a:r>
            <a:r>
              <a:rPr sz="1700" spc="120" dirty="0">
                <a:latin typeface="Times New Roman"/>
                <a:cs typeface="Times New Roman"/>
              </a:rPr>
              <a:t> </a:t>
            </a:r>
            <a:r>
              <a:rPr sz="1700" i="1" spc="-50" dirty="0">
                <a:latin typeface="Times New Roman"/>
                <a:cs typeface="Times New Roman"/>
              </a:rPr>
              <a:t>h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23186" y="1422142"/>
            <a:ext cx="313055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2550" i="1" spc="-37" baseline="16339" dirty="0">
                <a:latin typeface="Times New Roman"/>
                <a:cs typeface="Times New Roman"/>
              </a:rPr>
              <a:t>h</a:t>
            </a:r>
            <a:r>
              <a:rPr sz="1000" spc="-25" dirty="0">
                <a:latin typeface="Times New Roman"/>
                <a:cs typeface="Times New Roman"/>
              </a:rPr>
              <a:t>21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38317" y="1632292"/>
            <a:ext cx="1120140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  <a:tabLst>
                <a:tab pos="771525" algn="l"/>
              </a:tabLst>
            </a:pPr>
            <a:r>
              <a:rPr sz="2550" baseline="1633" dirty="0">
                <a:latin typeface="Symbol"/>
                <a:cs typeface="Symbol"/>
              </a:rPr>
              <a:t></a:t>
            </a:r>
            <a:r>
              <a:rPr sz="2550" spc="-60" baseline="1633" dirty="0">
                <a:latin typeface="Times New Roman"/>
                <a:cs typeface="Times New Roman"/>
              </a:rPr>
              <a:t> </a:t>
            </a:r>
            <a:r>
              <a:rPr sz="2550" i="1" baseline="-31045" dirty="0">
                <a:latin typeface="Times New Roman"/>
                <a:cs typeface="Times New Roman"/>
              </a:rPr>
              <a:t>y</a:t>
            </a:r>
            <a:r>
              <a:rPr sz="2550" i="1" spc="-270" baseline="-3104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*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2550" spc="-75" baseline="1633" dirty="0">
                <a:latin typeface="Symbol"/>
                <a:cs typeface="Symbol"/>
              </a:rPr>
              <a:t></a:t>
            </a:r>
            <a:r>
              <a:rPr sz="2550" baseline="1633" dirty="0">
                <a:latin typeface="Times New Roman"/>
                <a:cs typeface="Times New Roman"/>
              </a:rPr>
              <a:t>	</a:t>
            </a:r>
            <a:r>
              <a:rPr sz="2550" baseline="1633" dirty="0">
                <a:latin typeface="Symbol"/>
                <a:cs typeface="Symbol"/>
              </a:rPr>
              <a:t></a:t>
            </a:r>
            <a:r>
              <a:rPr sz="2550" spc="-367" baseline="1633" dirty="0">
                <a:latin typeface="Times New Roman"/>
                <a:cs typeface="Times New Roman"/>
              </a:rPr>
              <a:t> </a:t>
            </a:r>
            <a:r>
              <a:rPr sz="2550" i="1" baseline="-31045" dirty="0">
                <a:latin typeface="Times New Roman"/>
                <a:cs typeface="Times New Roman"/>
              </a:rPr>
              <a:t>h</a:t>
            </a:r>
            <a:r>
              <a:rPr sz="2550" i="1" spc="-307" baseline="-31045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*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38317" y="1375882"/>
            <a:ext cx="1158875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1700" dirty="0">
                <a:latin typeface="Symbol"/>
                <a:cs typeface="Symbol"/>
              </a:rPr>
              <a:t>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2550" i="1" baseline="4901" dirty="0">
                <a:latin typeface="Times New Roman"/>
                <a:cs typeface="Times New Roman"/>
              </a:rPr>
              <a:t>y</a:t>
            </a:r>
            <a:r>
              <a:rPr sz="1500" baseline="-19444" dirty="0">
                <a:latin typeface="Times New Roman"/>
                <a:cs typeface="Times New Roman"/>
              </a:rPr>
              <a:t>1</a:t>
            </a:r>
            <a:r>
              <a:rPr sz="1500" spc="240" baseline="-19444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</a:t>
            </a:r>
            <a:r>
              <a:rPr sz="1700" spc="280" dirty="0">
                <a:latin typeface="Times New Roman"/>
                <a:cs typeface="Times New Roman"/>
              </a:rPr>
              <a:t> </a:t>
            </a:r>
            <a:r>
              <a:rPr sz="2550" baseline="-45751" dirty="0">
                <a:latin typeface="Symbol"/>
                <a:cs typeface="Symbol"/>
              </a:rPr>
              <a:t></a:t>
            </a:r>
            <a:r>
              <a:rPr sz="2550" spc="472" baseline="-45751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</a:t>
            </a:r>
            <a:r>
              <a:rPr sz="1700" spc="-175" dirty="0">
                <a:latin typeface="Times New Roman"/>
                <a:cs typeface="Times New Roman"/>
              </a:rPr>
              <a:t> </a:t>
            </a:r>
            <a:r>
              <a:rPr sz="2550" i="1" spc="-37" baseline="4901" dirty="0">
                <a:latin typeface="Times New Roman"/>
                <a:cs typeface="Times New Roman"/>
              </a:rPr>
              <a:t>h</a:t>
            </a:r>
            <a:r>
              <a:rPr sz="1500" spc="-37" baseline="-19444" dirty="0">
                <a:latin typeface="Times New Roman"/>
                <a:cs typeface="Times New Roman"/>
              </a:rPr>
              <a:t>11</a:t>
            </a:r>
            <a:endParaRPr sz="1500" baseline="-19444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63876" y="2220976"/>
            <a:ext cx="1214755" cy="349250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2222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75"/>
              </a:spcBef>
            </a:pPr>
            <a:r>
              <a:rPr sz="1700" b="1" dirty="0">
                <a:latin typeface="Times New Roman"/>
                <a:cs typeface="Times New Roman"/>
              </a:rPr>
              <a:t>y</a:t>
            </a:r>
            <a:r>
              <a:rPr sz="1700" b="1" spc="30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250" dirty="0">
                <a:latin typeface="Times New Roman"/>
                <a:cs typeface="Times New Roman"/>
              </a:rPr>
              <a:t> </a:t>
            </a:r>
            <a:r>
              <a:rPr sz="1700" b="1" dirty="0">
                <a:latin typeface="Times New Roman"/>
                <a:cs typeface="Times New Roman"/>
              </a:rPr>
              <a:t>Hx</a:t>
            </a:r>
            <a:r>
              <a:rPr sz="1700" b="1" spc="4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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b="1" spc="-50" dirty="0">
                <a:latin typeface="Times New Roman"/>
                <a:cs typeface="Times New Roman"/>
              </a:rPr>
              <a:t>n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9716" y="2699131"/>
            <a:ext cx="3629025" cy="748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803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Channel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matrix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orthogonal</a:t>
            </a:r>
            <a:endParaRPr sz="2000">
              <a:latin typeface="Times New Roman"/>
              <a:cs typeface="Times New Roman"/>
            </a:endParaRPr>
          </a:p>
          <a:p>
            <a:pPr marL="959485">
              <a:lnSpc>
                <a:spcPct val="100000"/>
              </a:lnSpc>
              <a:spcBef>
                <a:spcPts val="1295"/>
              </a:spcBef>
            </a:pPr>
            <a:r>
              <a:rPr sz="1650" b="1" dirty="0">
                <a:latin typeface="Times New Roman"/>
                <a:cs typeface="Times New Roman"/>
              </a:rPr>
              <a:t>H</a:t>
            </a:r>
            <a:r>
              <a:rPr sz="1650" b="1" spc="95" dirty="0">
                <a:latin typeface="Times New Roman"/>
                <a:cs typeface="Times New Roman"/>
              </a:rPr>
              <a:t> </a:t>
            </a:r>
            <a:r>
              <a:rPr sz="1425" i="1" baseline="52631" dirty="0">
                <a:latin typeface="Times New Roman"/>
                <a:cs typeface="Times New Roman"/>
              </a:rPr>
              <a:t>H</a:t>
            </a:r>
            <a:r>
              <a:rPr sz="1425" i="1" spc="337" baseline="52631" dirty="0">
                <a:latin typeface="Times New Roman"/>
                <a:cs typeface="Times New Roman"/>
              </a:rPr>
              <a:t> </a:t>
            </a:r>
            <a:r>
              <a:rPr sz="1650" b="1" dirty="0">
                <a:latin typeface="Times New Roman"/>
                <a:cs typeface="Times New Roman"/>
              </a:rPr>
              <a:t>H</a:t>
            </a:r>
            <a:r>
              <a:rPr sz="1650" b="1" spc="450" dirty="0">
                <a:latin typeface="Times New Roman"/>
                <a:cs typeface="Times New Roman"/>
              </a:rPr>
              <a:t> </a:t>
            </a:r>
            <a:r>
              <a:rPr sz="1650" spc="-60" dirty="0">
                <a:latin typeface="Symbol"/>
                <a:cs typeface="Symbol"/>
              </a:rPr>
              <a:t>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5116" y="4182236"/>
            <a:ext cx="13150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Receiver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79550" y="4540186"/>
            <a:ext cx="1192530" cy="392430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69215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545"/>
              </a:spcBef>
            </a:pPr>
            <a:r>
              <a:rPr sz="1700" b="1" spc="50" dirty="0">
                <a:latin typeface="Times New Roman"/>
                <a:cs typeface="Times New Roman"/>
              </a:rPr>
              <a:t>r</a:t>
            </a:r>
            <a:r>
              <a:rPr sz="1700" b="1" spc="254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225" dirty="0">
                <a:latin typeface="Times New Roman"/>
                <a:cs typeface="Times New Roman"/>
              </a:rPr>
              <a:t> </a:t>
            </a:r>
            <a:r>
              <a:rPr sz="1700" b="1" spc="75" dirty="0">
                <a:latin typeface="Times New Roman"/>
                <a:cs typeface="Times New Roman"/>
              </a:rPr>
              <a:t>H</a:t>
            </a:r>
            <a:r>
              <a:rPr sz="1700" b="1" spc="-15" dirty="0">
                <a:latin typeface="Times New Roman"/>
                <a:cs typeface="Times New Roman"/>
              </a:rPr>
              <a:t> </a:t>
            </a:r>
            <a:r>
              <a:rPr sz="1500" i="1" baseline="52777" dirty="0">
                <a:latin typeface="Times New Roman"/>
                <a:cs typeface="Times New Roman"/>
              </a:rPr>
              <a:t>H</a:t>
            </a:r>
            <a:r>
              <a:rPr sz="1500" i="1" spc="209" baseline="52777" dirty="0">
                <a:latin typeface="Times New Roman"/>
                <a:cs typeface="Times New Roman"/>
              </a:rPr>
              <a:t> </a:t>
            </a:r>
            <a:r>
              <a:rPr sz="1700" b="1" spc="50" dirty="0">
                <a:latin typeface="Times New Roman"/>
                <a:cs typeface="Times New Roman"/>
              </a:rPr>
              <a:t>y</a:t>
            </a:r>
            <a:r>
              <a:rPr sz="1700" b="1" spc="285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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50859" y="5184195"/>
            <a:ext cx="38036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99720" algn="l"/>
              </a:tabLst>
            </a:pPr>
            <a:r>
              <a:rPr sz="1000" spc="-25" dirty="0">
                <a:latin typeface="Times New Roman"/>
                <a:cs typeface="Times New Roman"/>
              </a:rPr>
              <a:t>21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spc="-5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38921" y="5184195"/>
            <a:ext cx="15049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25" dirty="0">
                <a:latin typeface="Times New Roman"/>
                <a:cs typeface="Times New Roman"/>
              </a:rPr>
              <a:t>21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81200" y="4909138"/>
            <a:ext cx="28130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550" i="1" spc="75" baseline="-31045" dirty="0">
                <a:latin typeface="Times New Roman"/>
                <a:cs typeface="Times New Roman"/>
              </a:rPr>
              <a:t>n</a:t>
            </a:r>
            <a:r>
              <a:rPr sz="2550" i="1" spc="-382" baseline="-31045" dirty="0">
                <a:latin typeface="Times New Roman"/>
                <a:cs typeface="Times New Roman"/>
              </a:rPr>
              <a:t> </a:t>
            </a:r>
            <a:r>
              <a:rPr sz="1000" spc="-60" dirty="0">
                <a:latin typeface="Times New Roman"/>
                <a:cs typeface="Times New Roman"/>
              </a:rPr>
              <a:t>*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92248" y="4881820"/>
            <a:ext cx="2214245" cy="4819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ts val="2895"/>
              </a:lnSpc>
              <a:spcBef>
                <a:spcPts val="114"/>
              </a:spcBef>
              <a:tabLst>
                <a:tab pos="672465" algn="l"/>
                <a:tab pos="1145540" algn="l"/>
                <a:tab pos="1852930" algn="l"/>
              </a:tabLst>
            </a:pP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114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|</a:t>
            </a:r>
            <a:r>
              <a:rPr sz="1700" spc="35" dirty="0">
                <a:latin typeface="Times New Roman"/>
                <a:cs typeface="Times New Roman"/>
              </a:rPr>
              <a:t> </a:t>
            </a:r>
            <a:r>
              <a:rPr sz="1700" i="1" spc="-10" dirty="0">
                <a:latin typeface="Times New Roman"/>
                <a:cs typeface="Times New Roman"/>
              </a:rPr>
              <a:t>h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700" spc="60" dirty="0">
                <a:latin typeface="Times New Roman"/>
                <a:cs typeface="Times New Roman"/>
              </a:rPr>
              <a:t>|</a:t>
            </a:r>
            <a:r>
              <a:rPr sz="1500" spc="89" baseline="52777" dirty="0">
                <a:latin typeface="Times New Roman"/>
                <a:cs typeface="Times New Roman"/>
              </a:rPr>
              <a:t>2</a:t>
            </a:r>
            <a:r>
              <a:rPr sz="1500" spc="135" baseline="52777" dirty="0">
                <a:latin typeface="Times New Roman"/>
                <a:cs typeface="Times New Roman"/>
              </a:rPr>
              <a:t> </a:t>
            </a:r>
            <a:r>
              <a:rPr sz="2850" spc="-25" dirty="0">
                <a:latin typeface="Symbol"/>
                <a:cs typeface="Symbol"/>
              </a:rPr>
              <a:t></a:t>
            </a:r>
            <a:r>
              <a:rPr sz="1700" i="1" spc="-25" dirty="0">
                <a:latin typeface="Times New Roman"/>
                <a:cs typeface="Times New Roman"/>
              </a:rPr>
              <a:t>x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114" dirty="0">
                <a:latin typeface="Times New Roman"/>
                <a:cs typeface="Times New Roman"/>
              </a:rPr>
              <a:t> </a:t>
            </a:r>
            <a:r>
              <a:rPr sz="1700" i="1" spc="50" dirty="0">
                <a:latin typeface="Times New Roman"/>
                <a:cs typeface="Times New Roman"/>
              </a:rPr>
              <a:t>h</a:t>
            </a:r>
            <a:r>
              <a:rPr sz="1700" i="1" spc="-254" dirty="0">
                <a:latin typeface="Times New Roman"/>
                <a:cs typeface="Times New Roman"/>
              </a:rPr>
              <a:t> </a:t>
            </a:r>
            <a:r>
              <a:rPr sz="1500" baseline="52777" dirty="0">
                <a:latin typeface="Times New Roman"/>
                <a:cs typeface="Times New Roman"/>
              </a:rPr>
              <a:t>*</a:t>
            </a:r>
            <a:r>
              <a:rPr sz="1500" spc="322" baseline="52777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n	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10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endParaRPr sz="1700">
              <a:latin typeface="Times New Roman"/>
              <a:cs typeface="Times New Roman"/>
            </a:endParaRPr>
          </a:p>
          <a:p>
            <a:pPr marL="1009015">
              <a:lnSpc>
                <a:spcPts val="675"/>
              </a:lnSpc>
              <a:tabLst>
                <a:tab pos="1446530" algn="l"/>
                <a:tab pos="1716405" algn="l"/>
              </a:tabLst>
            </a:pPr>
            <a:r>
              <a:rPr sz="1000" spc="-50" dirty="0">
                <a:latin typeface="Times New Roman"/>
                <a:cs typeface="Times New Roman"/>
              </a:rPr>
              <a:t>1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spc="-25" dirty="0">
                <a:latin typeface="Times New Roman"/>
                <a:cs typeface="Times New Roman"/>
              </a:rPr>
              <a:t>11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spc="-5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71211" y="4909138"/>
            <a:ext cx="20002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550" spc="52" baseline="-31045" dirty="0">
                <a:latin typeface="Times New Roman"/>
                <a:cs typeface="Times New Roman"/>
              </a:rPr>
              <a:t>|</a:t>
            </a:r>
            <a:r>
              <a:rPr sz="1000" spc="35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83228" y="5184195"/>
            <a:ext cx="15049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25" dirty="0">
                <a:latin typeface="Times New Roman"/>
                <a:cs typeface="Times New Roman"/>
              </a:rPr>
              <a:t>11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74918" y="5184195"/>
            <a:ext cx="9334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010193" y="4881820"/>
            <a:ext cx="708025" cy="4629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29870" algn="l"/>
              </a:tabLst>
            </a:pPr>
            <a:r>
              <a:rPr sz="1700" i="1" spc="-50" dirty="0">
                <a:latin typeface="Times New Roman"/>
                <a:cs typeface="Times New Roman"/>
              </a:rPr>
              <a:t>r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700" spc="55" dirty="0">
                <a:latin typeface="Symbol"/>
                <a:cs typeface="Symbol"/>
              </a:rPr>
              <a:t></a:t>
            </a:r>
            <a:r>
              <a:rPr sz="1700" spc="140" dirty="0">
                <a:latin typeface="Times New Roman"/>
                <a:cs typeface="Times New Roman"/>
              </a:rPr>
              <a:t> </a:t>
            </a:r>
            <a:r>
              <a:rPr sz="2850" spc="-285" dirty="0">
                <a:latin typeface="Symbol"/>
                <a:cs typeface="Symbol"/>
              </a:rPr>
              <a:t></a:t>
            </a:r>
            <a:r>
              <a:rPr sz="1700" spc="-285" dirty="0">
                <a:latin typeface="Times New Roman"/>
                <a:cs typeface="Times New Roman"/>
              </a:rPr>
              <a:t>|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77581" y="5765220"/>
            <a:ext cx="38100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00355" algn="l"/>
              </a:tabLst>
            </a:pPr>
            <a:r>
              <a:rPr sz="1000" spc="-25" dirty="0">
                <a:latin typeface="Times New Roman"/>
                <a:cs typeface="Times New Roman"/>
              </a:rPr>
              <a:t>11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spc="-5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105801" y="5765220"/>
            <a:ext cx="83058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79425" algn="l"/>
                <a:tab pos="749935" algn="l"/>
              </a:tabLst>
            </a:pPr>
            <a:r>
              <a:rPr sz="1000" spc="-50" dirty="0">
                <a:latin typeface="Times New Roman"/>
                <a:cs typeface="Times New Roman"/>
              </a:rPr>
              <a:t>2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spc="-25" dirty="0">
                <a:latin typeface="Times New Roman"/>
                <a:cs typeface="Times New Roman"/>
              </a:rPr>
              <a:t>21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spc="-5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07351" y="5581358"/>
            <a:ext cx="39687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16230" algn="l"/>
              </a:tabLst>
            </a:pPr>
            <a:r>
              <a:rPr sz="1000" spc="-50" dirty="0">
                <a:latin typeface="Times New Roman"/>
                <a:cs typeface="Times New Roman"/>
              </a:rPr>
              <a:t>2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spc="-50" dirty="0">
                <a:latin typeface="Times New Roman"/>
                <a:cs typeface="Times New Roman"/>
              </a:rPr>
              <a:t>*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537375" y="5765220"/>
            <a:ext cx="15176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25" dirty="0">
                <a:latin typeface="Times New Roman"/>
                <a:cs typeface="Times New Roman"/>
              </a:rPr>
              <a:t>21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08321" y="5490163"/>
            <a:ext cx="28130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550" i="1" spc="75" baseline="-31045" dirty="0">
                <a:latin typeface="Times New Roman"/>
                <a:cs typeface="Times New Roman"/>
              </a:rPr>
              <a:t>n</a:t>
            </a:r>
            <a:r>
              <a:rPr sz="2550" i="1" spc="-382" baseline="-31045" dirty="0">
                <a:latin typeface="Times New Roman"/>
                <a:cs typeface="Times New Roman"/>
              </a:rPr>
              <a:t> </a:t>
            </a:r>
            <a:r>
              <a:rPr sz="1000" spc="-60" dirty="0">
                <a:latin typeface="Times New Roman"/>
                <a:cs typeface="Times New Roman"/>
              </a:rPr>
              <a:t>*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948317" y="5607735"/>
            <a:ext cx="138874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5"/>
              </a:spcBef>
              <a:tabLst>
                <a:tab pos="318135" algn="l"/>
                <a:tab pos="1044575" algn="l"/>
              </a:tabLst>
            </a:pPr>
            <a:r>
              <a:rPr sz="1700" i="1" dirty="0">
                <a:latin typeface="Times New Roman"/>
                <a:cs typeface="Times New Roman"/>
              </a:rPr>
              <a:t>x	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120" dirty="0">
                <a:latin typeface="Times New Roman"/>
                <a:cs typeface="Times New Roman"/>
              </a:rPr>
              <a:t> </a:t>
            </a:r>
            <a:r>
              <a:rPr sz="1700" i="1" spc="50" dirty="0">
                <a:latin typeface="Times New Roman"/>
                <a:cs typeface="Times New Roman"/>
              </a:rPr>
              <a:t>h</a:t>
            </a:r>
            <a:r>
              <a:rPr sz="1700" i="1" spc="-250" dirty="0">
                <a:latin typeface="Times New Roman"/>
                <a:cs typeface="Times New Roman"/>
              </a:rPr>
              <a:t> </a:t>
            </a:r>
            <a:r>
              <a:rPr sz="1500" baseline="52777" dirty="0">
                <a:latin typeface="Times New Roman"/>
                <a:cs typeface="Times New Roman"/>
              </a:rPr>
              <a:t>*</a:t>
            </a:r>
            <a:r>
              <a:rPr sz="1500" spc="532" baseline="52777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n	</a:t>
            </a:r>
            <a:r>
              <a:rPr sz="1700" spc="55" dirty="0">
                <a:latin typeface="Symbol"/>
                <a:cs typeface="Symbol"/>
              </a:rPr>
              <a:t></a:t>
            </a:r>
            <a:r>
              <a:rPr sz="1700" spc="7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15180" y="5462845"/>
            <a:ext cx="904240" cy="4629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648335" algn="l"/>
              </a:tabLst>
            </a:pP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1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|</a:t>
            </a:r>
            <a:r>
              <a:rPr sz="1700" spc="3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h	</a:t>
            </a:r>
            <a:r>
              <a:rPr sz="1700" dirty="0">
                <a:latin typeface="Times New Roman"/>
                <a:cs typeface="Times New Roman"/>
              </a:rPr>
              <a:t>|</a:t>
            </a:r>
            <a:r>
              <a:rPr sz="1700" spc="55" dirty="0">
                <a:latin typeface="Times New Roman"/>
                <a:cs typeface="Times New Roman"/>
              </a:rPr>
              <a:t>  </a:t>
            </a:r>
            <a:r>
              <a:rPr sz="2850" spc="-415" dirty="0">
                <a:latin typeface="Symbol"/>
                <a:cs typeface="Symbol"/>
              </a:rPr>
              <a:t>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68563" y="5490163"/>
            <a:ext cx="20002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550" spc="60" baseline="-31045" dirty="0">
                <a:latin typeface="Times New Roman"/>
                <a:cs typeface="Times New Roman"/>
              </a:rPr>
              <a:t>|</a:t>
            </a:r>
            <a:r>
              <a:rPr sz="1000" spc="4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79837" y="5765220"/>
            <a:ext cx="15176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25" dirty="0">
                <a:latin typeface="Times New Roman"/>
                <a:cs typeface="Times New Roman"/>
              </a:rPr>
              <a:t>11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058865" y="5765220"/>
            <a:ext cx="9334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76725" y="5462845"/>
            <a:ext cx="737870" cy="4629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59715" algn="l"/>
              </a:tabLst>
            </a:pPr>
            <a:r>
              <a:rPr sz="1700" i="1" spc="-50" dirty="0">
                <a:latin typeface="Times New Roman"/>
                <a:cs typeface="Times New Roman"/>
              </a:rPr>
              <a:t>r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700" spc="55" dirty="0">
                <a:latin typeface="Symbol"/>
                <a:cs typeface="Symbol"/>
              </a:rPr>
              <a:t></a:t>
            </a:r>
            <a:r>
              <a:rPr sz="1700" spc="140" dirty="0">
                <a:latin typeface="Times New Roman"/>
                <a:cs typeface="Times New Roman"/>
              </a:rPr>
              <a:t> </a:t>
            </a:r>
            <a:r>
              <a:rPr sz="2850" spc="-285" dirty="0">
                <a:latin typeface="Symbol"/>
                <a:cs typeface="Symbol"/>
              </a:rPr>
              <a:t></a:t>
            </a:r>
            <a:r>
              <a:rPr sz="1700" spc="-285" dirty="0">
                <a:latin typeface="Times New Roman"/>
                <a:cs typeface="Times New Roman"/>
              </a:rPr>
              <a:t>|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STBC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1583690" cy="7232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2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Tx,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Times New Roman"/>
                <a:cs typeface="Times New Roman"/>
              </a:rPr>
              <a:t>M</a:t>
            </a:r>
            <a:r>
              <a:rPr sz="2000" b="1" i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Rx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At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time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62174" y="1261617"/>
            <a:ext cx="1229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28930" algn="l"/>
              </a:tabLst>
            </a:pPr>
            <a:r>
              <a:rPr sz="1700" i="1" spc="-25" dirty="0">
                <a:latin typeface="Times New Roman"/>
                <a:cs typeface="Times New Roman"/>
              </a:rPr>
              <a:t>t</a:t>
            </a:r>
            <a:r>
              <a:rPr sz="1500" spc="-37" baseline="-27777" dirty="0">
                <a:latin typeface="Times New Roman"/>
                <a:cs typeface="Times New Roman"/>
              </a:rPr>
              <a:t>1</a:t>
            </a:r>
            <a:r>
              <a:rPr sz="1500" baseline="-27777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transmit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54607" y="1261617"/>
            <a:ext cx="2056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antenna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transmit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56239" y="1261617"/>
            <a:ext cx="1249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antenna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2.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02994" y="1590802"/>
            <a:ext cx="2399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m-</a:t>
            </a:r>
            <a:r>
              <a:rPr sz="1800" dirty="0">
                <a:latin typeface="Times New Roman"/>
                <a:cs typeface="Times New Roman"/>
              </a:rPr>
              <a:t>th Rx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antenna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76305" y="1290096"/>
            <a:ext cx="24257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700" i="1" spc="-25" dirty="0">
                <a:latin typeface="Times New Roman"/>
                <a:cs typeface="Times New Roman"/>
              </a:rPr>
              <a:t>x</a:t>
            </a:r>
            <a:r>
              <a:rPr sz="1500" spc="-37" baseline="-27777" dirty="0">
                <a:latin typeface="Times New Roman"/>
                <a:cs typeface="Times New Roman"/>
              </a:rPr>
              <a:t>1</a:t>
            </a:r>
            <a:endParaRPr sz="1500" baseline="-27777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52010" y="1256924"/>
            <a:ext cx="25971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700" i="1" spc="65" dirty="0">
                <a:latin typeface="Times New Roman"/>
                <a:cs typeface="Times New Roman"/>
              </a:rPr>
              <a:t>x</a:t>
            </a:r>
            <a:r>
              <a:rPr sz="1500" spc="97" baseline="-27777" dirty="0">
                <a:latin typeface="Times New Roman"/>
                <a:cs typeface="Times New Roman"/>
              </a:rPr>
              <a:t>2</a:t>
            </a:r>
            <a:endParaRPr sz="1500" baseline="-27777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80380" y="2809991"/>
            <a:ext cx="9017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98352" y="2643148"/>
            <a:ext cx="1157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1305" algn="l"/>
              </a:tabLst>
            </a:pPr>
            <a:r>
              <a:rPr sz="1700" i="1" spc="-50" dirty="0">
                <a:latin typeface="Times New Roman"/>
                <a:cs typeface="Times New Roman"/>
              </a:rPr>
              <a:t>t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transmit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4618" y="2642361"/>
            <a:ext cx="10013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At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time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43431" y="2642361"/>
            <a:ext cx="2056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antenna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transmit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45064" y="2642361"/>
            <a:ext cx="1249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antenna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2.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91792" y="2971546"/>
            <a:ext cx="2399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m-</a:t>
            </a:r>
            <a:r>
              <a:rPr sz="1800" dirty="0">
                <a:latin typeface="Times New Roman"/>
                <a:cs typeface="Times New Roman"/>
              </a:rPr>
              <a:t>th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Rx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antenna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34718" y="2603529"/>
            <a:ext cx="6604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000" spc="-50" dirty="0">
                <a:latin typeface="Times New Roman"/>
                <a:cs typeface="Times New Roman"/>
              </a:rPr>
              <a:t>*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29366" y="2788879"/>
            <a:ext cx="6604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000" spc="-5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90163" y="2630119"/>
            <a:ext cx="330835" cy="290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50" dirty="0">
                <a:latin typeface="Symbol"/>
                <a:cs typeface="Symbol"/>
              </a:rPr>
              <a:t></a:t>
            </a:r>
            <a:r>
              <a:rPr sz="1750" spc="210" dirty="0">
                <a:latin typeface="Times New Roman"/>
                <a:cs typeface="Times New Roman"/>
              </a:rPr>
              <a:t> </a:t>
            </a:r>
            <a:r>
              <a:rPr sz="1750" i="1" spc="-50" dirty="0">
                <a:latin typeface="Times New Roman"/>
                <a:cs typeface="Times New Roman"/>
              </a:rPr>
              <a:t>x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55623" y="2823588"/>
            <a:ext cx="92075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29760" y="2546262"/>
            <a:ext cx="266065" cy="2908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550" i="1" baseline="-31045" dirty="0">
                <a:latin typeface="Times New Roman"/>
                <a:cs typeface="Times New Roman"/>
              </a:rPr>
              <a:t>x</a:t>
            </a:r>
            <a:r>
              <a:rPr sz="2550" i="1" spc="-315" baseline="-31045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*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517775" y="2117788"/>
            <a:ext cx="2583180" cy="395605"/>
          </a:xfrm>
          <a:custGeom>
            <a:avLst/>
            <a:gdLst/>
            <a:ahLst/>
            <a:cxnLst/>
            <a:rect l="l" t="t" r="r" b="b"/>
            <a:pathLst>
              <a:path w="2583179" h="395605">
                <a:moveTo>
                  <a:pt x="2582926" y="0"/>
                </a:moveTo>
                <a:lnTo>
                  <a:pt x="0" y="0"/>
                </a:lnTo>
                <a:lnTo>
                  <a:pt x="0" y="395287"/>
                </a:lnTo>
                <a:lnTo>
                  <a:pt x="2582926" y="395287"/>
                </a:lnTo>
                <a:lnTo>
                  <a:pt x="2582926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557344" y="2216158"/>
            <a:ext cx="343535" cy="290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2625" i="1" spc="52" baseline="17460" dirty="0">
                <a:latin typeface="Times New Roman"/>
                <a:cs typeface="Times New Roman"/>
              </a:rPr>
              <a:t>y</a:t>
            </a:r>
            <a:r>
              <a:rPr sz="1000" spc="35" dirty="0">
                <a:latin typeface="Times New Roman"/>
                <a:cs typeface="Times New Roman"/>
              </a:rPr>
              <a:t>1</a:t>
            </a:r>
            <a:r>
              <a:rPr sz="1000" i="1" spc="35" dirty="0">
                <a:latin typeface="Times New Roman"/>
                <a:cs typeface="Times New Roman"/>
              </a:rPr>
              <a:t>m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42241" y="2149330"/>
            <a:ext cx="2130425" cy="290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1750" dirty="0">
                <a:latin typeface="Symbol"/>
                <a:cs typeface="Symbol"/>
              </a:rPr>
              <a:t></a:t>
            </a:r>
            <a:r>
              <a:rPr sz="1750" spc="245" dirty="0">
                <a:latin typeface="Times New Roman"/>
                <a:cs typeface="Times New Roman"/>
              </a:rPr>
              <a:t> </a:t>
            </a:r>
            <a:r>
              <a:rPr sz="1750" i="1" dirty="0">
                <a:latin typeface="Times New Roman"/>
                <a:cs typeface="Times New Roman"/>
              </a:rPr>
              <a:t>h</a:t>
            </a:r>
            <a:r>
              <a:rPr sz="1500" baseline="-30555" dirty="0">
                <a:latin typeface="Times New Roman"/>
                <a:cs typeface="Times New Roman"/>
              </a:rPr>
              <a:t>1</a:t>
            </a:r>
            <a:r>
              <a:rPr sz="1500" i="1" baseline="-30555" dirty="0">
                <a:latin typeface="Times New Roman"/>
                <a:cs typeface="Times New Roman"/>
              </a:rPr>
              <a:t>m</a:t>
            </a:r>
            <a:r>
              <a:rPr sz="1500" i="1" spc="157" baseline="-30555" dirty="0">
                <a:latin typeface="Times New Roman"/>
                <a:cs typeface="Times New Roman"/>
              </a:rPr>
              <a:t> </a:t>
            </a:r>
            <a:r>
              <a:rPr sz="1750" i="1" dirty="0">
                <a:latin typeface="Times New Roman"/>
                <a:cs typeface="Times New Roman"/>
              </a:rPr>
              <a:t>x</a:t>
            </a:r>
            <a:r>
              <a:rPr sz="1500" baseline="-30555" dirty="0">
                <a:latin typeface="Times New Roman"/>
                <a:cs typeface="Times New Roman"/>
              </a:rPr>
              <a:t>1</a:t>
            </a:r>
            <a:r>
              <a:rPr sz="1500" spc="502" baseline="-3055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Symbol"/>
                <a:cs typeface="Symbol"/>
              </a:rPr>
              <a:t></a:t>
            </a:r>
            <a:r>
              <a:rPr sz="1750" spc="140" dirty="0">
                <a:latin typeface="Times New Roman"/>
                <a:cs typeface="Times New Roman"/>
              </a:rPr>
              <a:t> </a:t>
            </a:r>
            <a:r>
              <a:rPr sz="1750" i="1" spc="60" dirty="0">
                <a:latin typeface="Times New Roman"/>
                <a:cs typeface="Times New Roman"/>
              </a:rPr>
              <a:t>h</a:t>
            </a:r>
            <a:r>
              <a:rPr sz="1500" spc="89" baseline="-30555" dirty="0">
                <a:latin typeface="Times New Roman"/>
                <a:cs typeface="Times New Roman"/>
              </a:rPr>
              <a:t>2</a:t>
            </a:r>
            <a:r>
              <a:rPr sz="1500" spc="-112" baseline="-30555" dirty="0">
                <a:latin typeface="Times New Roman"/>
                <a:cs typeface="Times New Roman"/>
              </a:rPr>
              <a:t> </a:t>
            </a:r>
            <a:r>
              <a:rPr sz="1500" i="1" baseline="-30555" dirty="0">
                <a:latin typeface="Times New Roman"/>
                <a:cs typeface="Times New Roman"/>
              </a:rPr>
              <a:t>m</a:t>
            </a:r>
            <a:r>
              <a:rPr sz="1500" i="1" spc="165" baseline="-30555" dirty="0">
                <a:latin typeface="Times New Roman"/>
                <a:cs typeface="Times New Roman"/>
              </a:rPr>
              <a:t> </a:t>
            </a:r>
            <a:r>
              <a:rPr sz="1750" i="1" spc="85" dirty="0">
                <a:latin typeface="Times New Roman"/>
                <a:cs typeface="Times New Roman"/>
              </a:rPr>
              <a:t>x</a:t>
            </a:r>
            <a:r>
              <a:rPr sz="1500" spc="127" baseline="-30555" dirty="0">
                <a:latin typeface="Times New Roman"/>
                <a:cs typeface="Times New Roman"/>
              </a:rPr>
              <a:t>2</a:t>
            </a:r>
            <a:r>
              <a:rPr sz="1500" spc="652" baseline="-3055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Symbol"/>
                <a:cs typeface="Symbol"/>
              </a:rPr>
              <a:t></a:t>
            </a:r>
            <a:r>
              <a:rPr sz="1750" spc="140" dirty="0">
                <a:latin typeface="Times New Roman"/>
                <a:cs typeface="Times New Roman"/>
              </a:rPr>
              <a:t> </a:t>
            </a:r>
            <a:r>
              <a:rPr sz="1750" i="1" spc="25" dirty="0">
                <a:latin typeface="Times New Roman"/>
                <a:cs typeface="Times New Roman"/>
              </a:rPr>
              <a:t>n</a:t>
            </a:r>
            <a:r>
              <a:rPr sz="1500" spc="37" baseline="-30555" dirty="0">
                <a:latin typeface="Times New Roman"/>
                <a:cs typeface="Times New Roman"/>
              </a:rPr>
              <a:t>1</a:t>
            </a:r>
            <a:r>
              <a:rPr sz="1500" i="1" spc="37" baseline="-30555" dirty="0">
                <a:latin typeface="Times New Roman"/>
                <a:cs typeface="Times New Roman"/>
              </a:rPr>
              <a:t>m</a:t>
            </a:r>
            <a:endParaRPr sz="1500" baseline="-30555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41575" y="3367087"/>
            <a:ext cx="2825750" cy="440055"/>
          </a:xfrm>
          <a:custGeom>
            <a:avLst/>
            <a:gdLst/>
            <a:ahLst/>
            <a:cxnLst/>
            <a:rect l="l" t="t" r="r" b="b"/>
            <a:pathLst>
              <a:path w="2825750" h="440054">
                <a:moveTo>
                  <a:pt x="2825750" y="0"/>
                </a:moveTo>
                <a:lnTo>
                  <a:pt x="0" y="0"/>
                </a:lnTo>
                <a:lnTo>
                  <a:pt x="0" y="439737"/>
                </a:lnTo>
                <a:lnTo>
                  <a:pt x="2825750" y="439737"/>
                </a:lnTo>
                <a:lnTo>
                  <a:pt x="2825750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022933" y="3575971"/>
            <a:ext cx="19494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Times New Roman"/>
                <a:cs typeface="Times New Roman"/>
              </a:rPr>
              <a:t>2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i="1" spc="-60" dirty="0">
                <a:latin typeface="Times New Roman"/>
                <a:cs typeface="Times New Roman"/>
              </a:rPr>
              <a:t>m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202193" y="3575971"/>
            <a:ext cx="40767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1000" dirty="0">
                <a:latin typeface="Times New Roman"/>
                <a:cs typeface="Times New Roman"/>
              </a:rPr>
              <a:t>2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i="1" spc="-60" dirty="0">
                <a:latin typeface="Times New Roman"/>
                <a:cs typeface="Times New Roman"/>
              </a:rPr>
              <a:t>m</a:t>
            </a:r>
            <a:r>
              <a:rPr sz="1000" i="1" dirty="0">
                <a:latin typeface="Times New Roman"/>
                <a:cs typeface="Times New Roman"/>
              </a:rPr>
              <a:t>	</a:t>
            </a:r>
            <a:r>
              <a:rPr sz="1000" spc="-6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76983" y="3302859"/>
            <a:ext cx="253365" cy="4832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4"/>
              </a:spcBef>
            </a:pPr>
            <a:r>
              <a:rPr sz="2550" i="1" baseline="-29411" dirty="0">
                <a:latin typeface="Times New Roman"/>
                <a:cs typeface="Times New Roman"/>
              </a:rPr>
              <a:t>x</a:t>
            </a:r>
            <a:r>
              <a:rPr sz="2550" i="1" spc="-307" baseline="-29411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*</a:t>
            </a:r>
            <a:endParaRPr sz="1000">
              <a:latin typeface="Times New Roman"/>
              <a:cs typeface="Times New Roman"/>
            </a:endParaRPr>
          </a:p>
          <a:p>
            <a:pPr marL="161925">
              <a:lnSpc>
                <a:spcPct val="100000"/>
              </a:lnSpc>
              <a:spcBef>
                <a:spcPts val="700"/>
              </a:spcBef>
            </a:pPr>
            <a:r>
              <a:rPr sz="700" spc="-50" dirty="0">
                <a:latin typeface="Times New Roman"/>
                <a:cs typeface="Times New Roman"/>
              </a:rPr>
              <a:t>2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58582" y="3419859"/>
            <a:ext cx="1181735" cy="287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4"/>
              </a:spcBef>
              <a:tabLst>
                <a:tab pos="570865" algn="l"/>
              </a:tabLst>
            </a:pPr>
            <a:r>
              <a:rPr sz="1700" dirty="0">
                <a:latin typeface="Symbol"/>
                <a:cs typeface="Symbol"/>
              </a:rPr>
              <a:t></a:t>
            </a:r>
            <a:r>
              <a:rPr sz="1700" spc="160" dirty="0">
                <a:latin typeface="Times New Roman"/>
                <a:cs typeface="Times New Roman"/>
              </a:rPr>
              <a:t> </a:t>
            </a:r>
            <a:r>
              <a:rPr sz="1700" i="1" spc="-50" dirty="0">
                <a:latin typeface="Times New Roman"/>
                <a:cs typeface="Times New Roman"/>
              </a:rPr>
              <a:t>h</a:t>
            </a:r>
            <a:r>
              <a:rPr sz="1700" i="1" dirty="0">
                <a:latin typeface="Times New Roman"/>
                <a:cs typeface="Times New Roman"/>
              </a:rPr>
              <a:t>	x</a:t>
            </a:r>
            <a:r>
              <a:rPr sz="1700" i="1" spc="-215" dirty="0">
                <a:latin typeface="Times New Roman"/>
                <a:cs typeface="Times New Roman"/>
              </a:rPr>
              <a:t> </a:t>
            </a:r>
            <a:r>
              <a:rPr sz="1500" baseline="50000" dirty="0">
                <a:latin typeface="Times New Roman"/>
                <a:cs typeface="Times New Roman"/>
              </a:rPr>
              <a:t>*</a:t>
            </a:r>
            <a:r>
              <a:rPr sz="1500" spc="562" baseline="5000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</a:t>
            </a:r>
            <a:r>
              <a:rPr sz="1700" spc="160" dirty="0">
                <a:latin typeface="Times New Roman"/>
                <a:cs typeface="Times New Roman"/>
              </a:rPr>
              <a:t> </a:t>
            </a:r>
            <a:r>
              <a:rPr sz="1700" i="1" spc="-50" dirty="0">
                <a:latin typeface="Times New Roman"/>
                <a:cs typeface="Times New Roman"/>
              </a:rPr>
              <a:t>n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81242" y="3419859"/>
            <a:ext cx="1113790" cy="287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4"/>
              </a:spcBef>
            </a:pPr>
            <a:r>
              <a:rPr sz="1700" i="1" dirty="0">
                <a:latin typeface="Times New Roman"/>
                <a:cs typeface="Times New Roman"/>
              </a:rPr>
              <a:t>y</a:t>
            </a:r>
            <a:r>
              <a:rPr sz="1700" i="1" spc="-225" dirty="0">
                <a:latin typeface="Times New Roman"/>
                <a:cs typeface="Times New Roman"/>
              </a:rPr>
              <a:t> </a:t>
            </a:r>
            <a:r>
              <a:rPr sz="1500" baseline="-27777" dirty="0">
                <a:latin typeface="Times New Roman"/>
                <a:cs typeface="Times New Roman"/>
              </a:rPr>
              <a:t>2</a:t>
            </a:r>
            <a:r>
              <a:rPr sz="1500" spc="-89" baseline="-27777" dirty="0">
                <a:latin typeface="Times New Roman"/>
                <a:cs typeface="Times New Roman"/>
              </a:rPr>
              <a:t> </a:t>
            </a:r>
            <a:r>
              <a:rPr sz="1500" i="1" baseline="-27777" dirty="0">
                <a:latin typeface="Times New Roman"/>
                <a:cs typeface="Times New Roman"/>
              </a:rPr>
              <a:t>m</a:t>
            </a:r>
            <a:r>
              <a:rPr sz="1500" i="1" spc="284" baseline="-27777" dirty="0">
                <a:latin typeface="Times New Roman"/>
                <a:cs typeface="Times New Roman"/>
              </a:rPr>
              <a:t> 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27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</a:t>
            </a:r>
            <a:r>
              <a:rPr sz="1700" spc="-170" dirty="0">
                <a:latin typeface="Times New Roman"/>
                <a:cs typeface="Times New Roman"/>
              </a:rPr>
              <a:t> </a:t>
            </a:r>
            <a:r>
              <a:rPr sz="1700" i="1" spc="-10" dirty="0">
                <a:latin typeface="Times New Roman"/>
                <a:cs typeface="Times New Roman"/>
              </a:rPr>
              <a:t>h</a:t>
            </a:r>
            <a:r>
              <a:rPr sz="1500" spc="-15" baseline="-27777" dirty="0">
                <a:latin typeface="Times New Roman"/>
                <a:cs typeface="Times New Roman"/>
              </a:rPr>
              <a:t>1</a:t>
            </a:r>
            <a:r>
              <a:rPr sz="1500" spc="-232" baseline="-27777" dirty="0">
                <a:latin typeface="Times New Roman"/>
                <a:cs typeface="Times New Roman"/>
              </a:rPr>
              <a:t> </a:t>
            </a:r>
            <a:r>
              <a:rPr sz="1500" i="1" spc="-75" baseline="-27777" dirty="0">
                <a:latin typeface="Times New Roman"/>
                <a:cs typeface="Times New Roman"/>
              </a:rPr>
              <a:t>m</a:t>
            </a:r>
            <a:endParaRPr sz="1500" baseline="-27777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21816" y="3868039"/>
            <a:ext cx="396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System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equation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m-</a:t>
            </a:r>
            <a:r>
              <a:rPr sz="1800" dirty="0">
                <a:latin typeface="Times New Roman"/>
                <a:cs typeface="Times New Roman"/>
              </a:rPr>
              <a:t>th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Rx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antenna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355850" y="4167187"/>
            <a:ext cx="3596004" cy="830580"/>
          </a:xfrm>
          <a:custGeom>
            <a:avLst/>
            <a:gdLst/>
            <a:ahLst/>
            <a:cxnLst/>
            <a:rect l="l" t="t" r="r" b="b"/>
            <a:pathLst>
              <a:path w="3596004" h="830579">
                <a:moveTo>
                  <a:pt x="3595751" y="0"/>
                </a:moveTo>
                <a:lnTo>
                  <a:pt x="0" y="0"/>
                </a:lnTo>
                <a:lnTo>
                  <a:pt x="0" y="830262"/>
                </a:lnTo>
                <a:lnTo>
                  <a:pt x="3595751" y="830262"/>
                </a:lnTo>
                <a:lnTo>
                  <a:pt x="3595751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400153" y="4683370"/>
            <a:ext cx="3498850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255270" algn="l"/>
                <a:tab pos="871219" algn="l"/>
                <a:tab pos="1102360" algn="l"/>
                <a:tab pos="1878330" algn="l"/>
                <a:tab pos="2461895" algn="l"/>
                <a:tab pos="2924175" algn="l"/>
                <a:tab pos="3163570" algn="l"/>
              </a:tabLst>
            </a:pPr>
            <a:r>
              <a:rPr sz="1700" spc="-50" dirty="0">
                <a:latin typeface="Symbol"/>
                <a:cs typeface="Symbol"/>
              </a:rPr>
              <a:t>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500" baseline="2777" dirty="0">
                <a:latin typeface="Times New Roman"/>
                <a:cs typeface="Times New Roman"/>
              </a:rPr>
              <a:t>2</a:t>
            </a:r>
            <a:r>
              <a:rPr sz="1500" spc="-89" baseline="2777" dirty="0">
                <a:latin typeface="Times New Roman"/>
                <a:cs typeface="Times New Roman"/>
              </a:rPr>
              <a:t> </a:t>
            </a:r>
            <a:r>
              <a:rPr sz="1500" i="1" baseline="2777" dirty="0">
                <a:latin typeface="Times New Roman"/>
                <a:cs typeface="Times New Roman"/>
              </a:rPr>
              <a:t>m</a:t>
            </a:r>
            <a:r>
              <a:rPr sz="1500" i="1" spc="270" baseline="2777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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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500" baseline="2777" dirty="0">
                <a:latin typeface="Times New Roman"/>
                <a:cs typeface="Times New Roman"/>
              </a:rPr>
              <a:t>2</a:t>
            </a:r>
            <a:r>
              <a:rPr sz="1500" spc="-97" baseline="2777" dirty="0">
                <a:latin typeface="Times New Roman"/>
                <a:cs typeface="Times New Roman"/>
              </a:rPr>
              <a:t> </a:t>
            </a:r>
            <a:r>
              <a:rPr sz="1500" i="1" spc="-75" baseline="2777" dirty="0">
                <a:latin typeface="Times New Roman"/>
                <a:cs typeface="Times New Roman"/>
              </a:rPr>
              <a:t>m</a:t>
            </a:r>
            <a:r>
              <a:rPr sz="1500" i="1" baseline="2777" dirty="0">
                <a:latin typeface="Times New Roman"/>
                <a:cs typeface="Times New Roman"/>
              </a:rPr>
              <a:t>	</a:t>
            </a:r>
            <a:r>
              <a:rPr sz="1500" baseline="2777" dirty="0">
                <a:latin typeface="Times New Roman"/>
                <a:cs typeface="Times New Roman"/>
              </a:rPr>
              <a:t>1</a:t>
            </a:r>
            <a:r>
              <a:rPr sz="1500" spc="-232" baseline="2777" dirty="0">
                <a:latin typeface="Times New Roman"/>
                <a:cs typeface="Times New Roman"/>
              </a:rPr>
              <a:t> </a:t>
            </a:r>
            <a:r>
              <a:rPr sz="1500" i="1" baseline="2777" dirty="0">
                <a:latin typeface="Times New Roman"/>
                <a:cs typeface="Times New Roman"/>
              </a:rPr>
              <a:t>m</a:t>
            </a:r>
            <a:r>
              <a:rPr sz="1500" i="1" spc="284" baseline="2777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</a:t>
            </a:r>
            <a:r>
              <a:rPr sz="1700" spc="-145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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000" dirty="0">
                <a:latin typeface="Times New Roman"/>
                <a:cs typeface="Times New Roman"/>
              </a:rPr>
              <a:t>2</a:t>
            </a:r>
            <a:r>
              <a:rPr sz="1000" spc="110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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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500" baseline="2777" dirty="0">
                <a:latin typeface="Times New Roman"/>
                <a:cs typeface="Times New Roman"/>
              </a:rPr>
              <a:t>2</a:t>
            </a:r>
            <a:r>
              <a:rPr sz="1500" spc="-97" baseline="2777" dirty="0">
                <a:latin typeface="Times New Roman"/>
                <a:cs typeface="Times New Roman"/>
              </a:rPr>
              <a:t> </a:t>
            </a:r>
            <a:r>
              <a:rPr sz="1500" i="1" baseline="2777" dirty="0">
                <a:latin typeface="Times New Roman"/>
                <a:cs typeface="Times New Roman"/>
              </a:rPr>
              <a:t>m</a:t>
            </a:r>
            <a:r>
              <a:rPr sz="1500" i="1" spc="277" baseline="2777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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477786" y="4497020"/>
            <a:ext cx="1446530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  <a:tabLst>
                <a:tab pos="495300" algn="l"/>
                <a:tab pos="846455" algn="l"/>
                <a:tab pos="1322070" algn="l"/>
              </a:tabLst>
            </a:pPr>
            <a:r>
              <a:rPr sz="2550" baseline="1633" dirty="0">
                <a:latin typeface="Symbol"/>
                <a:cs typeface="Symbol"/>
              </a:rPr>
              <a:t></a:t>
            </a:r>
            <a:r>
              <a:rPr sz="2550" spc="-217" baseline="1633" dirty="0">
                <a:latin typeface="Times New Roman"/>
                <a:cs typeface="Times New Roman"/>
              </a:rPr>
              <a:t> </a:t>
            </a:r>
            <a:r>
              <a:rPr sz="2550" baseline="1633" dirty="0">
                <a:latin typeface="Symbol"/>
                <a:cs typeface="Symbol"/>
              </a:rPr>
              <a:t></a:t>
            </a:r>
            <a:r>
              <a:rPr sz="2550" spc="-202" baseline="1633" dirty="0">
                <a:latin typeface="Times New Roman"/>
                <a:cs typeface="Times New Roman"/>
              </a:rPr>
              <a:t> </a:t>
            </a:r>
            <a:r>
              <a:rPr sz="2550" i="1" spc="-75" baseline="-31045" dirty="0">
                <a:latin typeface="Times New Roman"/>
                <a:cs typeface="Times New Roman"/>
              </a:rPr>
              <a:t>x</a:t>
            </a:r>
            <a:r>
              <a:rPr sz="2550" i="1" baseline="-31045" dirty="0">
                <a:latin typeface="Times New Roman"/>
                <a:cs typeface="Times New Roman"/>
              </a:rPr>
              <a:t>	</a:t>
            </a:r>
            <a:r>
              <a:rPr sz="2550" spc="-75" baseline="1633" dirty="0">
                <a:latin typeface="Symbol"/>
                <a:cs typeface="Symbol"/>
              </a:rPr>
              <a:t></a:t>
            </a:r>
            <a:r>
              <a:rPr sz="2550" baseline="1633" dirty="0">
                <a:latin typeface="Times New Roman"/>
                <a:cs typeface="Times New Roman"/>
              </a:rPr>
              <a:t>	</a:t>
            </a:r>
            <a:r>
              <a:rPr sz="2550" baseline="1633" dirty="0">
                <a:latin typeface="Symbol"/>
                <a:cs typeface="Symbol"/>
              </a:rPr>
              <a:t></a:t>
            </a:r>
            <a:r>
              <a:rPr sz="2550" spc="-367" baseline="1633" dirty="0">
                <a:latin typeface="Times New Roman"/>
                <a:cs typeface="Times New Roman"/>
              </a:rPr>
              <a:t> </a:t>
            </a:r>
            <a:r>
              <a:rPr sz="2550" i="1" baseline="-31045" dirty="0">
                <a:latin typeface="Times New Roman"/>
                <a:cs typeface="Times New Roman"/>
              </a:rPr>
              <a:t>n</a:t>
            </a:r>
            <a:r>
              <a:rPr sz="2550" i="1" spc="-300" baseline="-31045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*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2550" spc="-75" baseline="1633" dirty="0">
                <a:latin typeface="Symbol"/>
                <a:cs typeface="Symbol"/>
              </a:rPr>
              <a:t></a:t>
            </a:r>
            <a:endParaRPr sz="2550" baseline="1633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77786" y="4241256"/>
            <a:ext cx="1446530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1700" dirty="0">
                <a:latin typeface="Symbol"/>
                <a:cs typeface="Symbol"/>
              </a:rPr>
              <a:t></a:t>
            </a:r>
            <a:r>
              <a:rPr sz="1700" spc="-1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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2550" i="1" baseline="4901" dirty="0">
                <a:latin typeface="Times New Roman"/>
                <a:cs typeface="Times New Roman"/>
              </a:rPr>
              <a:t>x</a:t>
            </a:r>
            <a:r>
              <a:rPr sz="1500" baseline="-19444" dirty="0">
                <a:latin typeface="Times New Roman"/>
                <a:cs typeface="Times New Roman"/>
              </a:rPr>
              <a:t>1</a:t>
            </a:r>
            <a:r>
              <a:rPr sz="1500" spc="240" baseline="-19444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</a:t>
            </a:r>
            <a:r>
              <a:rPr sz="1700" spc="140" dirty="0">
                <a:latin typeface="Times New Roman"/>
                <a:cs typeface="Times New Roman"/>
              </a:rPr>
              <a:t> </a:t>
            </a:r>
            <a:r>
              <a:rPr sz="2550" baseline="-45751" dirty="0">
                <a:latin typeface="Symbol"/>
                <a:cs typeface="Symbol"/>
              </a:rPr>
              <a:t></a:t>
            </a:r>
            <a:r>
              <a:rPr sz="2550" spc="322" baseline="-45751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</a:t>
            </a:r>
            <a:r>
              <a:rPr sz="1700" spc="-120" dirty="0">
                <a:latin typeface="Times New Roman"/>
                <a:cs typeface="Times New Roman"/>
              </a:rPr>
              <a:t> </a:t>
            </a:r>
            <a:r>
              <a:rPr sz="2550" i="1" baseline="4901" dirty="0">
                <a:latin typeface="Times New Roman"/>
                <a:cs typeface="Times New Roman"/>
              </a:rPr>
              <a:t>n</a:t>
            </a:r>
            <a:r>
              <a:rPr sz="1500" baseline="-19444" dirty="0">
                <a:latin typeface="Times New Roman"/>
                <a:cs typeface="Times New Roman"/>
              </a:rPr>
              <a:t>1</a:t>
            </a:r>
            <a:r>
              <a:rPr sz="1500" spc="-232" baseline="-19444" dirty="0">
                <a:latin typeface="Times New Roman"/>
                <a:cs typeface="Times New Roman"/>
              </a:rPr>
              <a:t> </a:t>
            </a:r>
            <a:r>
              <a:rPr sz="1500" i="1" baseline="-19444" dirty="0">
                <a:latin typeface="Times New Roman"/>
                <a:cs typeface="Times New Roman"/>
              </a:rPr>
              <a:t>m</a:t>
            </a:r>
            <a:r>
              <a:rPr sz="1500" i="1" spc="480" baseline="-19444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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957081" y="4614609"/>
            <a:ext cx="456565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1700" dirty="0">
                <a:latin typeface="Symbol"/>
                <a:cs typeface="Symbol"/>
              </a:rPr>
              <a:t></a:t>
            </a:r>
            <a:r>
              <a:rPr sz="1700" spc="13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700" i="1" spc="-215" dirty="0">
                <a:latin typeface="Times New Roman"/>
                <a:cs typeface="Times New Roman"/>
              </a:rPr>
              <a:t> </a:t>
            </a:r>
            <a:r>
              <a:rPr sz="1500" spc="-89" baseline="52777" dirty="0">
                <a:latin typeface="Times New Roman"/>
                <a:cs typeface="Times New Roman"/>
              </a:rPr>
              <a:t>*</a:t>
            </a:r>
            <a:endParaRPr sz="1500" baseline="52777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74753" y="4497020"/>
            <a:ext cx="1245235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  <a:tabLst>
                <a:tab pos="516255" algn="l"/>
                <a:tab pos="896619" algn="l"/>
              </a:tabLst>
            </a:pPr>
            <a:r>
              <a:rPr sz="2550" baseline="1633" dirty="0">
                <a:latin typeface="Symbol"/>
                <a:cs typeface="Symbol"/>
              </a:rPr>
              <a:t></a:t>
            </a:r>
            <a:r>
              <a:rPr sz="2550" spc="-52" baseline="1633" dirty="0">
                <a:latin typeface="Times New Roman"/>
                <a:cs typeface="Times New Roman"/>
              </a:rPr>
              <a:t> </a:t>
            </a:r>
            <a:r>
              <a:rPr sz="2550" i="1" baseline="-31045" dirty="0">
                <a:latin typeface="Times New Roman"/>
                <a:cs typeface="Times New Roman"/>
              </a:rPr>
              <a:t>y</a:t>
            </a:r>
            <a:r>
              <a:rPr sz="2550" i="1" spc="-270" baseline="-31045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*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2550" spc="-75" baseline="1633" dirty="0">
                <a:latin typeface="Symbol"/>
                <a:cs typeface="Symbol"/>
              </a:rPr>
              <a:t></a:t>
            </a:r>
            <a:r>
              <a:rPr sz="2550" baseline="1633" dirty="0">
                <a:latin typeface="Times New Roman"/>
                <a:cs typeface="Times New Roman"/>
              </a:rPr>
              <a:t>	</a:t>
            </a:r>
            <a:r>
              <a:rPr sz="2550" baseline="1633" dirty="0">
                <a:latin typeface="Symbol"/>
                <a:cs typeface="Symbol"/>
              </a:rPr>
              <a:t></a:t>
            </a:r>
            <a:r>
              <a:rPr sz="2550" spc="-367" baseline="1633" dirty="0">
                <a:latin typeface="Times New Roman"/>
                <a:cs typeface="Times New Roman"/>
              </a:rPr>
              <a:t> </a:t>
            </a:r>
            <a:r>
              <a:rPr sz="2550" i="1" baseline="-31045" dirty="0">
                <a:latin typeface="Times New Roman"/>
                <a:cs typeface="Times New Roman"/>
              </a:rPr>
              <a:t>h</a:t>
            </a:r>
            <a:r>
              <a:rPr sz="2550" i="1" spc="-307" baseline="-31045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*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362053" y="4286891"/>
            <a:ext cx="2058035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1701164" algn="l"/>
              </a:tabLst>
            </a:pPr>
            <a:r>
              <a:rPr sz="2550" baseline="11437" dirty="0">
                <a:latin typeface="Symbol"/>
                <a:cs typeface="Symbol"/>
              </a:rPr>
              <a:t></a:t>
            </a:r>
            <a:r>
              <a:rPr sz="2550" spc="120" baseline="11437" dirty="0">
                <a:latin typeface="Times New Roman"/>
                <a:cs typeface="Times New Roman"/>
              </a:rPr>
              <a:t> </a:t>
            </a:r>
            <a:r>
              <a:rPr sz="2550" i="1" baseline="16339" dirty="0">
                <a:latin typeface="Times New Roman"/>
                <a:cs typeface="Times New Roman"/>
              </a:rPr>
              <a:t>y</a:t>
            </a:r>
            <a:r>
              <a:rPr sz="1000" dirty="0">
                <a:latin typeface="Times New Roman"/>
                <a:cs typeface="Times New Roman"/>
              </a:rPr>
              <a:t>1</a:t>
            </a:r>
            <a:r>
              <a:rPr sz="1000" spc="-155" dirty="0">
                <a:latin typeface="Times New Roman"/>
                <a:cs typeface="Times New Roman"/>
              </a:rPr>
              <a:t> </a:t>
            </a:r>
            <a:r>
              <a:rPr sz="1000" i="1" dirty="0">
                <a:latin typeface="Times New Roman"/>
                <a:cs typeface="Times New Roman"/>
              </a:rPr>
              <a:t>m</a:t>
            </a:r>
            <a:r>
              <a:rPr sz="1000" i="1" spc="315" dirty="0">
                <a:latin typeface="Times New Roman"/>
                <a:cs typeface="Times New Roman"/>
              </a:rPr>
              <a:t> </a:t>
            </a:r>
            <a:r>
              <a:rPr sz="2550" baseline="11437" dirty="0">
                <a:latin typeface="Symbol"/>
                <a:cs typeface="Symbol"/>
              </a:rPr>
              <a:t></a:t>
            </a:r>
            <a:r>
              <a:rPr sz="2550" spc="419" baseline="11437" dirty="0">
                <a:latin typeface="Times New Roman"/>
                <a:cs typeface="Times New Roman"/>
              </a:rPr>
              <a:t> </a:t>
            </a:r>
            <a:r>
              <a:rPr sz="2550" baseline="-32679" dirty="0">
                <a:latin typeface="Symbol"/>
                <a:cs typeface="Symbol"/>
              </a:rPr>
              <a:t></a:t>
            </a:r>
            <a:r>
              <a:rPr sz="2550" spc="472" baseline="-32679" dirty="0">
                <a:latin typeface="Times New Roman"/>
                <a:cs typeface="Times New Roman"/>
              </a:rPr>
              <a:t> </a:t>
            </a:r>
            <a:r>
              <a:rPr sz="2550" baseline="11437" dirty="0">
                <a:latin typeface="Symbol"/>
                <a:cs typeface="Symbol"/>
              </a:rPr>
              <a:t></a:t>
            </a:r>
            <a:r>
              <a:rPr sz="2550" spc="-179" baseline="11437" dirty="0">
                <a:latin typeface="Times New Roman"/>
                <a:cs typeface="Times New Roman"/>
              </a:rPr>
              <a:t> </a:t>
            </a:r>
            <a:r>
              <a:rPr sz="2550" i="1" spc="-15" baseline="16339" dirty="0">
                <a:latin typeface="Times New Roman"/>
                <a:cs typeface="Times New Roman"/>
              </a:rPr>
              <a:t>h</a:t>
            </a:r>
            <a:r>
              <a:rPr sz="1000" spc="-10" dirty="0">
                <a:latin typeface="Times New Roman"/>
                <a:cs typeface="Times New Roman"/>
              </a:rPr>
              <a:t>1</a:t>
            </a:r>
            <a:r>
              <a:rPr sz="1000" spc="-155" dirty="0">
                <a:latin typeface="Times New Roman"/>
                <a:cs typeface="Times New Roman"/>
              </a:rPr>
              <a:t> </a:t>
            </a:r>
            <a:r>
              <a:rPr sz="1000" i="1" spc="-50" dirty="0">
                <a:latin typeface="Times New Roman"/>
                <a:cs typeface="Times New Roman"/>
              </a:rPr>
              <a:t>m</a:t>
            </a:r>
            <a:r>
              <a:rPr sz="1000" i="1" dirty="0">
                <a:latin typeface="Times New Roman"/>
                <a:cs typeface="Times New Roman"/>
              </a:rPr>
              <a:t>	</a:t>
            </a:r>
            <a:r>
              <a:rPr sz="2550" i="1" spc="89" baseline="16339" dirty="0">
                <a:latin typeface="Times New Roman"/>
                <a:cs typeface="Times New Roman"/>
              </a:rPr>
              <a:t>h</a:t>
            </a:r>
            <a:r>
              <a:rPr sz="1000" spc="60" dirty="0">
                <a:latin typeface="Times New Roman"/>
                <a:cs typeface="Times New Roman"/>
              </a:rPr>
              <a:t>2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i="1" spc="-50" dirty="0">
                <a:latin typeface="Times New Roman"/>
                <a:cs typeface="Times New Roman"/>
              </a:rPr>
              <a:t>m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70326" y="5354637"/>
            <a:ext cx="1654175" cy="393700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4889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385"/>
              </a:spcBef>
            </a:pPr>
            <a:r>
              <a:rPr sz="1700" b="1" spc="50" dirty="0">
                <a:latin typeface="Times New Roman"/>
                <a:cs typeface="Times New Roman"/>
              </a:rPr>
              <a:t>y</a:t>
            </a:r>
            <a:r>
              <a:rPr sz="1700" b="1" spc="-95" dirty="0">
                <a:latin typeface="Times New Roman"/>
                <a:cs typeface="Times New Roman"/>
              </a:rPr>
              <a:t> </a:t>
            </a:r>
            <a:r>
              <a:rPr sz="1500" i="1" baseline="-27777" dirty="0">
                <a:latin typeface="Times New Roman"/>
                <a:cs typeface="Times New Roman"/>
              </a:rPr>
              <a:t>m</a:t>
            </a:r>
            <a:r>
              <a:rPr sz="1500" i="1" spc="277" baseline="-27777" dirty="0">
                <a:latin typeface="Times New Roman"/>
                <a:cs typeface="Times New Roman"/>
              </a:rPr>
              <a:t> 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254" dirty="0">
                <a:latin typeface="Times New Roman"/>
                <a:cs typeface="Times New Roman"/>
              </a:rPr>
              <a:t> </a:t>
            </a:r>
            <a:r>
              <a:rPr sz="1700" b="1" spc="75" dirty="0">
                <a:latin typeface="Times New Roman"/>
                <a:cs typeface="Times New Roman"/>
              </a:rPr>
              <a:t>H</a:t>
            </a:r>
            <a:r>
              <a:rPr sz="1700" b="1" spc="-35" dirty="0">
                <a:latin typeface="Times New Roman"/>
                <a:cs typeface="Times New Roman"/>
              </a:rPr>
              <a:t> </a:t>
            </a:r>
            <a:r>
              <a:rPr sz="1500" i="1" baseline="-27777" dirty="0">
                <a:latin typeface="Times New Roman"/>
                <a:cs typeface="Times New Roman"/>
              </a:rPr>
              <a:t>m</a:t>
            </a:r>
            <a:r>
              <a:rPr sz="1500" i="1" spc="7" baseline="-27777" dirty="0">
                <a:latin typeface="Times New Roman"/>
                <a:cs typeface="Times New Roman"/>
              </a:rPr>
              <a:t> </a:t>
            </a:r>
            <a:r>
              <a:rPr sz="1700" b="1" spc="50" dirty="0">
                <a:latin typeface="Times New Roman"/>
                <a:cs typeface="Times New Roman"/>
              </a:rPr>
              <a:t>x</a:t>
            </a:r>
            <a:r>
              <a:rPr sz="1700" b="1" spc="9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</a:t>
            </a:r>
            <a:r>
              <a:rPr sz="1700" spc="75" dirty="0">
                <a:latin typeface="Times New Roman"/>
                <a:cs typeface="Times New Roman"/>
              </a:rPr>
              <a:t> </a:t>
            </a:r>
            <a:r>
              <a:rPr sz="1700" b="1" dirty="0">
                <a:latin typeface="Times New Roman"/>
                <a:cs typeface="Times New Roman"/>
              </a:rPr>
              <a:t>n</a:t>
            </a:r>
            <a:r>
              <a:rPr sz="1700" b="1" spc="-125" dirty="0">
                <a:latin typeface="Times New Roman"/>
                <a:cs typeface="Times New Roman"/>
              </a:rPr>
              <a:t> </a:t>
            </a:r>
            <a:r>
              <a:rPr sz="1500" i="1" spc="-75" baseline="-27777" dirty="0">
                <a:latin typeface="Times New Roman"/>
                <a:cs typeface="Times New Roman"/>
              </a:rPr>
              <a:t>m</a:t>
            </a:r>
            <a:endParaRPr sz="1500" baseline="-27777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STBC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4413250" cy="7232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2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Tx,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Times New Roman"/>
                <a:cs typeface="Times New Roman"/>
              </a:rPr>
              <a:t>M</a:t>
            </a:r>
            <a:r>
              <a:rPr sz="2000" b="1" i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Rx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(Cont’d)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System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equation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Rx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antennas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22475" y="1595437"/>
            <a:ext cx="2494280" cy="1224280"/>
          </a:xfrm>
          <a:custGeom>
            <a:avLst/>
            <a:gdLst/>
            <a:ahLst/>
            <a:cxnLst/>
            <a:rect l="l" t="t" r="r" b="b"/>
            <a:pathLst>
              <a:path w="2494279" h="1224280">
                <a:moveTo>
                  <a:pt x="2493899" y="0"/>
                </a:moveTo>
                <a:lnTo>
                  <a:pt x="0" y="0"/>
                </a:lnTo>
                <a:lnTo>
                  <a:pt x="0" y="1223962"/>
                </a:lnTo>
                <a:lnTo>
                  <a:pt x="2493899" y="1223962"/>
                </a:lnTo>
                <a:lnTo>
                  <a:pt x="2493899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66776" y="2171539"/>
            <a:ext cx="2400300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452755" algn="l"/>
                <a:tab pos="832485" algn="l"/>
                <a:tab pos="1355725" algn="l"/>
                <a:tab pos="1848485" algn="l"/>
                <a:tab pos="2301240" algn="l"/>
              </a:tabLst>
            </a:pPr>
            <a:r>
              <a:rPr sz="1700" spc="-50" dirty="0">
                <a:latin typeface="Symbol"/>
                <a:cs typeface="Symbol"/>
              </a:rPr>
              <a:t>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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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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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15976" y="1667811"/>
            <a:ext cx="2476500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30480" algn="r">
              <a:lnSpc>
                <a:spcPts val="2010"/>
              </a:lnSpc>
              <a:spcBef>
                <a:spcPts val="125"/>
              </a:spcBef>
            </a:pPr>
            <a:r>
              <a:rPr sz="1700" spc="-50" dirty="0">
                <a:latin typeface="Symbol"/>
                <a:cs typeface="Symbol"/>
              </a:rPr>
              <a:t></a:t>
            </a:r>
            <a:endParaRPr sz="1700">
              <a:latin typeface="Symbol"/>
              <a:cs typeface="Symbol"/>
            </a:endParaRPr>
          </a:p>
          <a:p>
            <a:pPr marL="50800">
              <a:lnSpc>
                <a:spcPts val="2010"/>
              </a:lnSpc>
              <a:tabLst>
                <a:tab pos="503555" algn="l"/>
                <a:tab pos="1406525" algn="l"/>
                <a:tab pos="2352040" algn="l"/>
              </a:tabLst>
            </a:pPr>
            <a:r>
              <a:rPr sz="1700" spc="-50" dirty="0">
                <a:latin typeface="Symbol"/>
                <a:cs typeface="Symbol"/>
              </a:rPr>
              <a:t>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dirty="0">
                <a:latin typeface="Symbol"/>
                <a:cs typeface="Symbol"/>
              </a:rPr>
              <a:t></a:t>
            </a:r>
            <a:r>
              <a:rPr sz="1700" spc="250" dirty="0">
                <a:latin typeface="Times New Roman"/>
                <a:cs typeface="Times New Roman"/>
              </a:rPr>
              <a:t> </a:t>
            </a:r>
            <a:r>
              <a:rPr sz="2550" baseline="-31045" dirty="0">
                <a:latin typeface="Symbol"/>
                <a:cs typeface="Symbol"/>
              </a:rPr>
              <a:t></a:t>
            </a:r>
            <a:r>
              <a:rPr sz="2550" spc="427" baseline="-31045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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dirty="0">
                <a:latin typeface="Symbol"/>
                <a:cs typeface="Symbol"/>
              </a:rPr>
              <a:t></a:t>
            </a:r>
            <a:r>
              <a:rPr sz="1700" spc="-185" dirty="0">
                <a:latin typeface="Times New Roman"/>
                <a:cs typeface="Times New Roman"/>
              </a:rPr>
              <a:t> </a:t>
            </a:r>
            <a:r>
              <a:rPr sz="2550" b="1" baseline="-31045" dirty="0">
                <a:latin typeface="Times New Roman"/>
                <a:cs typeface="Times New Roman"/>
              </a:rPr>
              <a:t>x</a:t>
            </a:r>
            <a:r>
              <a:rPr sz="2550" b="1" spc="187" baseline="-31045" dirty="0">
                <a:latin typeface="Times New Roman"/>
                <a:cs typeface="Times New Roman"/>
              </a:rPr>
              <a:t> </a:t>
            </a:r>
            <a:r>
              <a:rPr sz="2550" baseline="-31045" dirty="0">
                <a:latin typeface="Symbol"/>
                <a:cs typeface="Symbol"/>
              </a:rPr>
              <a:t></a:t>
            </a:r>
            <a:r>
              <a:rPr sz="2550" spc="292" baseline="-31045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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97018" y="2042720"/>
            <a:ext cx="1935480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867410" algn="l"/>
                <a:tab pos="1847850" algn="l"/>
              </a:tabLst>
            </a:pPr>
            <a:r>
              <a:rPr sz="1700" spc="55" dirty="0">
                <a:latin typeface="Microsoft Sans Serif"/>
                <a:cs typeface="Microsoft Sans Serif"/>
              </a:rPr>
              <a:t>⁝</a:t>
            </a:r>
            <a:r>
              <a:rPr sz="1700" dirty="0">
                <a:latin typeface="Microsoft Sans Serif"/>
                <a:cs typeface="Microsoft Sans Serif"/>
              </a:rPr>
              <a:t>	</a:t>
            </a:r>
            <a:r>
              <a:rPr sz="1700" spc="55" dirty="0">
                <a:latin typeface="Microsoft Sans Serif"/>
                <a:cs typeface="Microsoft Sans Serif"/>
              </a:rPr>
              <a:t>⁝</a:t>
            </a:r>
            <a:r>
              <a:rPr sz="1700" dirty="0">
                <a:latin typeface="Microsoft Sans Serif"/>
                <a:cs typeface="Microsoft Sans Serif"/>
              </a:rPr>
              <a:t>	</a:t>
            </a:r>
            <a:r>
              <a:rPr sz="1700" spc="55" dirty="0">
                <a:latin typeface="Microsoft Sans Serif"/>
                <a:cs typeface="Microsoft Sans Serif"/>
              </a:rPr>
              <a:t>⁝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89953" y="1648489"/>
            <a:ext cx="427355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2550" baseline="-4901" dirty="0">
                <a:latin typeface="Symbol"/>
                <a:cs typeface="Symbol"/>
              </a:rPr>
              <a:t></a:t>
            </a:r>
            <a:r>
              <a:rPr sz="2550" spc="187" baseline="-4901" dirty="0">
                <a:latin typeface="Times New Roman"/>
                <a:cs typeface="Times New Roman"/>
              </a:rPr>
              <a:t> </a:t>
            </a:r>
            <a:r>
              <a:rPr sz="1700" b="1" dirty="0">
                <a:latin typeface="Times New Roman"/>
                <a:cs typeface="Times New Roman"/>
              </a:rPr>
              <a:t>n</a:t>
            </a:r>
            <a:r>
              <a:rPr sz="1700" b="1" spc="-245" dirty="0">
                <a:latin typeface="Times New Roman"/>
                <a:cs typeface="Times New Roman"/>
              </a:rPr>
              <a:t> </a:t>
            </a:r>
            <a:r>
              <a:rPr sz="1500" spc="-75" baseline="-27777" dirty="0">
                <a:latin typeface="Times New Roman"/>
                <a:cs typeface="Times New Roman"/>
              </a:rPr>
              <a:t>1</a:t>
            </a:r>
            <a:endParaRPr sz="1500" baseline="-27777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8676" y="1667811"/>
            <a:ext cx="1530985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870585" algn="l"/>
              </a:tabLst>
            </a:pPr>
            <a:r>
              <a:rPr sz="1700" dirty="0">
                <a:latin typeface="Symbol"/>
                <a:cs typeface="Symbol"/>
              </a:rPr>
              <a:t></a:t>
            </a:r>
            <a:r>
              <a:rPr sz="1700" spc="190" dirty="0">
                <a:latin typeface="Times New Roman"/>
                <a:cs typeface="Times New Roman"/>
              </a:rPr>
              <a:t> </a:t>
            </a:r>
            <a:r>
              <a:rPr sz="2550" b="1" baseline="4901" dirty="0">
                <a:latin typeface="Times New Roman"/>
                <a:cs typeface="Times New Roman"/>
              </a:rPr>
              <a:t>y</a:t>
            </a:r>
            <a:r>
              <a:rPr sz="2550" b="1" spc="-322" baseline="4901" dirty="0">
                <a:latin typeface="Times New Roman"/>
                <a:cs typeface="Times New Roman"/>
              </a:rPr>
              <a:t> </a:t>
            </a:r>
            <a:r>
              <a:rPr sz="1500" baseline="-19444" dirty="0">
                <a:latin typeface="Times New Roman"/>
                <a:cs typeface="Times New Roman"/>
              </a:rPr>
              <a:t>1</a:t>
            </a:r>
            <a:r>
              <a:rPr sz="1500" spc="712" baseline="-19444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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dirty="0">
                <a:latin typeface="Symbol"/>
                <a:cs typeface="Symbol"/>
              </a:rPr>
              <a:t></a:t>
            </a:r>
            <a:r>
              <a:rPr sz="1700" spc="195" dirty="0">
                <a:latin typeface="Times New Roman"/>
                <a:cs typeface="Times New Roman"/>
              </a:rPr>
              <a:t> </a:t>
            </a:r>
            <a:r>
              <a:rPr sz="2550" b="1" baseline="4901" dirty="0">
                <a:latin typeface="Times New Roman"/>
                <a:cs typeface="Times New Roman"/>
              </a:rPr>
              <a:t>H</a:t>
            </a:r>
            <a:r>
              <a:rPr sz="2550" b="1" spc="-217" baseline="4901" dirty="0">
                <a:latin typeface="Times New Roman"/>
                <a:cs typeface="Times New Roman"/>
              </a:rPr>
              <a:t> </a:t>
            </a:r>
            <a:r>
              <a:rPr sz="1500" baseline="-19444" dirty="0">
                <a:latin typeface="Times New Roman"/>
                <a:cs typeface="Times New Roman"/>
              </a:rPr>
              <a:t>1</a:t>
            </a:r>
            <a:r>
              <a:rPr sz="1500" spc="712" baseline="-19444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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1341" y="2508450"/>
            <a:ext cx="2973705" cy="7785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35305">
              <a:lnSpc>
                <a:spcPct val="100000"/>
              </a:lnSpc>
              <a:spcBef>
                <a:spcPts val="125"/>
              </a:spcBef>
              <a:tabLst>
                <a:tab pos="1367790" algn="l"/>
                <a:tab pos="2383790" algn="l"/>
              </a:tabLst>
            </a:pPr>
            <a:r>
              <a:rPr sz="2550" spc="-480" baseline="21241" dirty="0">
                <a:latin typeface="Symbol"/>
                <a:cs typeface="Symbol"/>
              </a:rPr>
              <a:t></a:t>
            </a:r>
            <a:r>
              <a:rPr sz="1700" spc="-320" dirty="0">
                <a:latin typeface="Symbol"/>
                <a:cs typeface="Symbol"/>
              </a:rPr>
              <a:t></a:t>
            </a:r>
            <a:r>
              <a:rPr sz="1700" spc="-254" dirty="0">
                <a:latin typeface="Times New Roman"/>
                <a:cs typeface="Times New Roman"/>
              </a:rPr>
              <a:t> </a:t>
            </a:r>
            <a:r>
              <a:rPr sz="2550" b="1" baseline="17973" dirty="0">
                <a:latin typeface="Times New Roman"/>
                <a:cs typeface="Times New Roman"/>
              </a:rPr>
              <a:t>y</a:t>
            </a:r>
            <a:r>
              <a:rPr sz="2550" b="1" spc="-82" baseline="17973" dirty="0">
                <a:latin typeface="Times New Roman"/>
                <a:cs typeface="Times New Roman"/>
              </a:rPr>
              <a:t> </a:t>
            </a:r>
            <a:r>
              <a:rPr sz="1500" i="1" baseline="2777" dirty="0">
                <a:latin typeface="Times New Roman"/>
                <a:cs typeface="Times New Roman"/>
              </a:rPr>
              <a:t>M</a:t>
            </a:r>
            <a:r>
              <a:rPr sz="1500" i="1" spc="600" baseline="2777" dirty="0">
                <a:latin typeface="Times New Roman"/>
                <a:cs typeface="Times New Roman"/>
              </a:rPr>
              <a:t> </a:t>
            </a:r>
            <a:r>
              <a:rPr sz="2550" spc="-517" baseline="21241" dirty="0">
                <a:latin typeface="Symbol"/>
                <a:cs typeface="Symbol"/>
              </a:rPr>
              <a:t></a:t>
            </a:r>
            <a:r>
              <a:rPr sz="1700" spc="-345" dirty="0">
                <a:latin typeface="Symbol"/>
                <a:cs typeface="Symbol"/>
              </a:rPr>
              <a:t>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2550" spc="-480" baseline="21241" dirty="0">
                <a:latin typeface="Symbol"/>
                <a:cs typeface="Symbol"/>
              </a:rPr>
              <a:t></a:t>
            </a:r>
            <a:r>
              <a:rPr sz="1700" spc="-320" dirty="0">
                <a:latin typeface="Symbol"/>
                <a:cs typeface="Symbol"/>
              </a:rPr>
              <a:t></a:t>
            </a:r>
            <a:r>
              <a:rPr sz="1700" spc="-250" dirty="0">
                <a:latin typeface="Times New Roman"/>
                <a:cs typeface="Times New Roman"/>
              </a:rPr>
              <a:t> </a:t>
            </a:r>
            <a:r>
              <a:rPr sz="2550" b="1" baseline="17973" dirty="0">
                <a:latin typeface="Times New Roman"/>
                <a:cs typeface="Times New Roman"/>
              </a:rPr>
              <a:t>H</a:t>
            </a:r>
            <a:r>
              <a:rPr sz="2550" b="1" spc="22" baseline="17973" dirty="0">
                <a:latin typeface="Times New Roman"/>
                <a:cs typeface="Times New Roman"/>
              </a:rPr>
              <a:t> </a:t>
            </a:r>
            <a:r>
              <a:rPr sz="1500" i="1" baseline="2777" dirty="0">
                <a:latin typeface="Times New Roman"/>
                <a:cs typeface="Times New Roman"/>
              </a:rPr>
              <a:t>M</a:t>
            </a:r>
            <a:r>
              <a:rPr sz="1500" i="1" spc="607" baseline="2777" dirty="0">
                <a:latin typeface="Times New Roman"/>
                <a:cs typeface="Times New Roman"/>
              </a:rPr>
              <a:t> </a:t>
            </a:r>
            <a:r>
              <a:rPr sz="2550" spc="-517" baseline="21241" dirty="0">
                <a:latin typeface="Symbol"/>
                <a:cs typeface="Symbol"/>
              </a:rPr>
              <a:t></a:t>
            </a:r>
            <a:r>
              <a:rPr sz="1700" spc="-345" dirty="0">
                <a:latin typeface="Symbol"/>
                <a:cs typeface="Symbol"/>
              </a:rPr>
              <a:t>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2550" spc="-262" baseline="21241" dirty="0">
                <a:latin typeface="Symbol"/>
                <a:cs typeface="Symbol"/>
              </a:rPr>
              <a:t></a:t>
            </a:r>
            <a:r>
              <a:rPr sz="1700" spc="-175" dirty="0">
                <a:latin typeface="Symbol"/>
                <a:cs typeface="Symbol"/>
              </a:rPr>
              <a:t></a:t>
            </a:r>
            <a:r>
              <a:rPr sz="2550" b="1" spc="-262" baseline="17973" dirty="0">
                <a:latin typeface="Times New Roman"/>
                <a:cs typeface="Times New Roman"/>
              </a:rPr>
              <a:t>n</a:t>
            </a:r>
            <a:r>
              <a:rPr sz="2550" b="1" spc="-150" baseline="17973" dirty="0">
                <a:latin typeface="Times New Roman"/>
                <a:cs typeface="Times New Roman"/>
              </a:rPr>
              <a:t> </a:t>
            </a:r>
            <a:r>
              <a:rPr sz="1500" i="1" baseline="2777" dirty="0">
                <a:latin typeface="Times New Roman"/>
                <a:cs typeface="Times New Roman"/>
              </a:rPr>
              <a:t>M</a:t>
            </a:r>
            <a:r>
              <a:rPr sz="1500" i="1" spc="600" baseline="2777" dirty="0">
                <a:latin typeface="Times New Roman"/>
                <a:cs typeface="Times New Roman"/>
              </a:rPr>
              <a:t> </a:t>
            </a:r>
            <a:r>
              <a:rPr sz="2550" spc="-517" baseline="21241" dirty="0">
                <a:latin typeface="Symbol"/>
                <a:cs typeface="Symbol"/>
              </a:rPr>
              <a:t></a:t>
            </a:r>
            <a:r>
              <a:rPr sz="1700" spc="-345" dirty="0">
                <a:latin typeface="Symbol"/>
                <a:cs typeface="Symbol"/>
              </a:rPr>
              <a:t></a:t>
            </a:r>
            <a:endParaRPr sz="1700">
              <a:latin typeface="Symbol"/>
              <a:cs typeface="Symbol"/>
            </a:endParaRPr>
          </a:p>
          <a:p>
            <a:pPr marL="25400">
              <a:lnSpc>
                <a:spcPct val="100000"/>
              </a:lnSpc>
              <a:spcBef>
                <a:spcPts val="1700"/>
              </a:spcBef>
              <a:tabLst>
                <a:tab pos="3117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Times New Roman"/>
                <a:cs typeface="Times New Roman"/>
              </a:rPr>
              <a:t>Receiver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86450" y="2044763"/>
            <a:ext cx="1212850" cy="351155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2349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85"/>
              </a:spcBef>
            </a:pPr>
            <a:r>
              <a:rPr sz="1700" b="1" dirty="0">
                <a:latin typeface="Times New Roman"/>
                <a:cs typeface="Times New Roman"/>
              </a:rPr>
              <a:t>y</a:t>
            </a:r>
            <a:r>
              <a:rPr sz="1700" b="1" spc="30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250" dirty="0">
                <a:latin typeface="Times New Roman"/>
                <a:cs typeface="Times New Roman"/>
              </a:rPr>
              <a:t> </a:t>
            </a:r>
            <a:r>
              <a:rPr sz="1700" b="1" dirty="0">
                <a:latin typeface="Times New Roman"/>
                <a:cs typeface="Times New Roman"/>
              </a:rPr>
              <a:t>Hx</a:t>
            </a:r>
            <a:r>
              <a:rPr sz="1700" b="1" spc="4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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b="1" spc="-50" dirty="0">
                <a:latin typeface="Times New Roman"/>
                <a:cs typeface="Times New Roman"/>
              </a:rPr>
              <a:t>n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71650" y="3429000"/>
            <a:ext cx="1190625" cy="393700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70485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555"/>
              </a:spcBef>
            </a:pPr>
            <a:r>
              <a:rPr sz="1700" b="1" dirty="0">
                <a:latin typeface="Times New Roman"/>
                <a:cs typeface="Times New Roman"/>
              </a:rPr>
              <a:t>r</a:t>
            </a:r>
            <a:r>
              <a:rPr sz="1700" b="1" spc="26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235" dirty="0">
                <a:latin typeface="Times New Roman"/>
                <a:cs typeface="Times New Roman"/>
              </a:rPr>
              <a:t> </a:t>
            </a:r>
            <a:r>
              <a:rPr sz="1700" b="1" spc="75" dirty="0">
                <a:latin typeface="Times New Roman"/>
                <a:cs typeface="Times New Roman"/>
              </a:rPr>
              <a:t>H</a:t>
            </a:r>
            <a:r>
              <a:rPr sz="1700" b="1" spc="-10" dirty="0">
                <a:latin typeface="Times New Roman"/>
                <a:cs typeface="Times New Roman"/>
              </a:rPr>
              <a:t> </a:t>
            </a:r>
            <a:r>
              <a:rPr sz="1500" i="1" baseline="52777" dirty="0">
                <a:latin typeface="Times New Roman"/>
                <a:cs typeface="Times New Roman"/>
              </a:rPr>
              <a:t>H</a:t>
            </a:r>
            <a:r>
              <a:rPr sz="1500" i="1" spc="225" baseline="52777" dirty="0">
                <a:latin typeface="Times New Roman"/>
                <a:cs typeface="Times New Roman"/>
              </a:rPr>
              <a:t> </a:t>
            </a:r>
            <a:r>
              <a:rPr sz="1700" b="1" spc="50" dirty="0">
                <a:latin typeface="Times New Roman"/>
                <a:cs typeface="Times New Roman"/>
              </a:rPr>
              <a:t>y</a:t>
            </a:r>
            <a:r>
              <a:rPr sz="1700" b="1" spc="290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</a:t>
            </a:r>
            <a:endParaRPr sz="17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691" y="1428064"/>
            <a:ext cx="7175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time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5649" y="1428064"/>
            <a:ext cx="15640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Times New Roman"/>
                <a:cs typeface="Times New Roman"/>
              </a:rPr>
              <a:t>RV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1687" y="2159888"/>
            <a:ext cx="45916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 have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joint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distribution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functions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60418" y="1390706"/>
            <a:ext cx="25209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600" i="1" spc="-25" dirty="0">
                <a:latin typeface="Times New Roman"/>
                <a:cs typeface="Times New Roman"/>
              </a:rPr>
              <a:t>t</a:t>
            </a:r>
            <a:r>
              <a:rPr sz="2250" spc="-3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8241" y="343661"/>
            <a:ext cx="3703320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RANDOM</a:t>
            </a:r>
            <a:r>
              <a:rPr sz="2400" spc="-40" dirty="0">
                <a:latin typeface="Arial Black"/>
                <a:cs typeface="Arial Black"/>
              </a:rPr>
              <a:t> </a:t>
            </a:r>
            <a:r>
              <a:rPr sz="2400" spc="-10" dirty="0">
                <a:latin typeface="Arial Black"/>
                <a:cs typeface="Arial Black"/>
              </a:rPr>
              <a:t>PROCESS</a:t>
            </a:r>
            <a:endParaRPr sz="2400">
              <a:latin typeface="Arial Black"/>
              <a:cs typeface="Arial Black"/>
            </a:endParaRPr>
          </a:p>
          <a:p>
            <a:pPr marL="637540" indent="-342900">
              <a:lnSpc>
                <a:spcPct val="100000"/>
              </a:lnSpc>
              <a:spcBef>
                <a:spcPts val="2780"/>
              </a:spcBef>
              <a:buChar char="•"/>
              <a:tabLst>
                <a:tab pos="637540" algn="l"/>
              </a:tabLst>
            </a:pPr>
            <a:r>
              <a:rPr sz="2000" dirty="0">
                <a:latin typeface="Times New Roman"/>
                <a:cs typeface="Times New Roman"/>
              </a:rPr>
              <a:t>Let</a:t>
            </a:r>
            <a:r>
              <a:rPr sz="2000" spc="310" dirty="0">
                <a:latin typeface="Times New Roman"/>
                <a:cs typeface="Times New Roman"/>
              </a:rPr>
              <a:t> </a:t>
            </a:r>
            <a:r>
              <a:rPr sz="2850" i="1" baseline="1461" dirty="0">
                <a:latin typeface="Times New Roman"/>
                <a:cs typeface="Times New Roman"/>
              </a:rPr>
              <a:t>X</a:t>
            </a:r>
            <a:r>
              <a:rPr sz="2850" i="1" spc="-240" baseline="1461" dirty="0">
                <a:latin typeface="Times New Roman"/>
                <a:cs typeface="Times New Roman"/>
              </a:rPr>
              <a:t> </a:t>
            </a:r>
            <a:r>
              <a:rPr sz="2850" baseline="1461" dirty="0">
                <a:latin typeface="Times New Roman"/>
                <a:cs typeface="Times New Roman"/>
              </a:rPr>
              <a:t>(</a:t>
            </a:r>
            <a:r>
              <a:rPr sz="2850" i="1" baseline="1461" dirty="0">
                <a:latin typeface="Times New Roman"/>
                <a:cs typeface="Times New Roman"/>
              </a:rPr>
              <a:t>t</a:t>
            </a:r>
            <a:r>
              <a:rPr sz="2850" baseline="1461" dirty="0">
                <a:latin typeface="Times New Roman"/>
                <a:cs typeface="Times New Roman"/>
              </a:rPr>
              <a:t>)</a:t>
            </a:r>
            <a:r>
              <a:rPr sz="2850" spc="-262" baseline="146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random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process,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8291" y="1718248"/>
            <a:ext cx="346456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919480" algn="l"/>
              </a:tabLst>
            </a:pP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time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3900" i="1" baseline="-2136" dirty="0">
                <a:latin typeface="Times New Roman"/>
                <a:cs typeface="Times New Roman"/>
              </a:rPr>
              <a:t>t</a:t>
            </a:r>
            <a:r>
              <a:rPr sz="2250" baseline="-27777" dirty="0">
                <a:latin typeface="Times New Roman"/>
                <a:cs typeface="Times New Roman"/>
              </a:rPr>
              <a:t>2</a:t>
            </a:r>
            <a:r>
              <a:rPr sz="2250" spc="165" baseline="-27777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another</a:t>
            </a:r>
            <a:r>
              <a:rPr sz="2000" spc="-35" dirty="0">
                <a:latin typeface="Times New Roman"/>
                <a:cs typeface="Times New Roman"/>
              </a:rPr>
              <a:t> RV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05458" y="1362465"/>
            <a:ext cx="1416050" cy="76771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620"/>
              </a:spcBef>
              <a:tabLst>
                <a:tab pos="716280" algn="l"/>
              </a:tabLst>
            </a:pPr>
            <a:r>
              <a:rPr sz="1850" i="1" dirty="0">
                <a:latin typeface="Times New Roman"/>
                <a:cs typeface="Times New Roman"/>
              </a:rPr>
              <a:t>X</a:t>
            </a:r>
            <a:r>
              <a:rPr sz="1850" i="1" spc="-11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(</a:t>
            </a:r>
            <a:r>
              <a:rPr sz="1850" i="1" spc="-10" dirty="0">
                <a:latin typeface="Times New Roman"/>
                <a:cs typeface="Times New Roman"/>
              </a:rPr>
              <a:t>t</a:t>
            </a:r>
            <a:r>
              <a:rPr sz="1650" spc="-15" baseline="-22727" dirty="0">
                <a:latin typeface="Times New Roman"/>
                <a:cs typeface="Times New Roman"/>
              </a:rPr>
              <a:t>1</a:t>
            </a:r>
            <a:r>
              <a:rPr sz="1650" spc="-202" baseline="-22727" dirty="0">
                <a:latin typeface="Times New Roman"/>
                <a:cs typeface="Times New Roman"/>
              </a:rPr>
              <a:t> </a:t>
            </a:r>
            <a:r>
              <a:rPr sz="1850" spc="-50" dirty="0">
                <a:latin typeface="Times New Roman"/>
                <a:cs typeface="Times New Roman"/>
              </a:rPr>
              <a:t>)</a:t>
            </a:r>
            <a:r>
              <a:rPr sz="1850" dirty="0">
                <a:latin typeface="Times New Roman"/>
                <a:cs typeface="Times New Roman"/>
              </a:rPr>
              <a:t>	</a:t>
            </a:r>
            <a:r>
              <a:rPr sz="2000" spc="-50" dirty="0"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  <a:p>
            <a:pPr marL="716280">
              <a:lnSpc>
                <a:spcPct val="100000"/>
              </a:lnSpc>
              <a:spcBef>
                <a:spcPts val="525"/>
              </a:spcBef>
            </a:pPr>
            <a:r>
              <a:rPr sz="1850" i="1" dirty="0">
                <a:latin typeface="Times New Roman"/>
                <a:cs typeface="Times New Roman"/>
              </a:rPr>
              <a:t>X</a:t>
            </a:r>
            <a:r>
              <a:rPr sz="1850" i="1" spc="-6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(</a:t>
            </a:r>
            <a:r>
              <a:rPr sz="1850" i="1" dirty="0">
                <a:latin typeface="Times New Roman"/>
                <a:cs typeface="Times New Roman"/>
              </a:rPr>
              <a:t>t</a:t>
            </a:r>
            <a:r>
              <a:rPr sz="1650" baseline="-22727" dirty="0">
                <a:latin typeface="Times New Roman"/>
                <a:cs typeface="Times New Roman"/>
              </a:rPr>
              <a:t>2</a:t>
            </a:r>
            <a:r>
              <a:rPr sz="1650" spc="-30" baseline="-22727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)</a:t>
            </a:r>
            <a:r>
              <a:rPr sz="1850" spc="40" dirty="0">
                <a:latin typeface="Times New Roman"/>
                <a:cs typeface="Times New Roman"/>
              </a:rPr>
              <a:t> </a:t>
            </a:r>
            <a:r>
              <a:rPr sz="3000" spc="-75" baseline="1388" dirty="0">
                <a:latin typeface="Times New Roman"/>
                <a:cs typeface="Times New Roman"/>
              </a:rPr>
              <a:t>.</a:t>
            </a:r>
            <a:endParaRPr sz="3000" baseline="1388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73605" y="3089578"/>
            <a:ext cx="103505" cy="205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50" spc="-50" dirty="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09438" y="3089578"/>
            <a:ext cx="103505" cy="205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50" spc="-50" dirty="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98121" y="3089578"/>
            <a:ext cx="652780" cy="205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61340" algn="l"/>
              </a:tabLst>
            </a:pPr>
            <a:r>
              <a:rPr sz="1150" spc="-50" dirty="0">
                <a:latin typeface="Times New Roman"/>
                <a:cs typeface="Times New Roman"/>
              </a:rPr>
              <a:t>1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-50" dirty="0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52628" y="3169869"/>
            <a:ext cx="81280" cy="15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50" spc="-50" dirty="0">
                <a:latin typeface="Times New Roman"/>
                <a:cs typeface="Times New Roman"/>
              </a:rPr>
              <a:t>2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72854" y="3169869"/>
            <a:ext cx="81280" cy="15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50" spc="-50" dirty="0">
                <a:latin typeface="Times New Roman"/>
                <a:cs typeface="Times New Roman"/>
              </a:rPr>
              <a:t>1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51726" y="3089578"/>
            <a:ext cx="1386205" cy="205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79805" algn="l"/>
                <a:tab pos="1294765" algn="l"/>
              </a:tabLst>
            </a:pPr>
            <a:r>
              <a:rPr sz="1150" i="1" dirty="0">
                <a:latin typeface="Times New Roman"/>
                <a:cs typeface="Times New Roman"/>
              </a:rPr>
              <a:t>X</a:t>
            </a:r>
            <a:r>
              <a:rPr sz="1150" i="1" spc="-1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(</a:t>
            </a:r>
            <a:r>
              <a:rPr sz="1150" i="1" dirty="0">
                <a:latin typeface="Times New Roman"/>
                <a:cs typeface="Times New Roman"/>
              </a:rPr>
              <a:t>t</a:t>
            </a:r>
            <a:r>
              <a:rPr sz="1150" i="1" spc="30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)</a:t>
            </a:r>
            <a:r>
              <a:rPr sz="1150" spc="-90" dirty="0">
                <a:latin typeface="Times New Roman"/>
                <a:cs typeface="Times New Roman"/>
              </a:rPr>
              <a:t> </a:t>
            </a:r>
            <a:r>
              <a:rPr sz="1150" i="1" dirty="0">
                <a:latin typeface="Times New Roman"/>
                <a:cs typeface="Times New Roman"/>
              </a:rPr>
              <a:t>X</a:t>
            </a:r>
            <a:r>
              <a:rPr sz="1150" i="1" spc="-1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(</a:t>
            </a:r>
            <a:r>
              <a:rPr sz="1150" i="1" dirty="0">
                <a:latin typeface="Times New Roman"/>
                <a:cs typeface="Times New Roman"/>
              </a:rPr>
              <a:t>t</a:t>
            </a:r>
            <a:r>
              <a:rPr sz="1150" i="1" spc="480" dirty="0">
                <a:latin typeface="Times New Roman"/>
                <a:cs typeface="Times New Roman"/>
              </a:rPr>
              <a:t> </a:t>
            </a:r>
            <a:r>
              <a:rPr sz="1150" spc="-50" dirty="0">
                <a:latin typeface="Times New Roman"/>
                <a:cs typeface="Times New Roman"/>
              </a:rPr>
              <a:t>)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-50" dirty="0">
                <a:latin typeface="Times New Roman"/>
                <a:cs typeface="Times New Roman"/>
              </a:rPr>
              <a:t>1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-50" dirty="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54241" y="2823302"/>
            <a:ext cx="2339975" cy="4483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-75" dirty="0">
                <a:latin typeface="Symbol"/>
                <a:cs typeface="Symbol"/>
              </a:rPr>
              <a:t></a:t>
            </a:r>
            <a:r>
              <a:rPr sz="2000" i="1" spc="-75" dirty="0">
                <a:latin typeface="Times New Roman"/>
                <a:cs typeface="Times New Roman"/>
              </a:rPr>
              <a:t>X</a:t>
            </a:r>
            <a:r>
              <a:rPr sz="2000" i="1" spc="-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t</a:t>
            </a:r>
            <a:r>
              <a:rPr sz="2000" i="1" spc="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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x</a:t>
            </a:r>
            <a:r>
              <a:rPr sz="2000" i="1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X</a:t>
            </a:r>
            <a:r>
              <a:rPr sz="2000" i="1" spc="-19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Symbol"/>
                <a:cs typeface="Symbol"/>
              </a:rPr>
              <a:t></a:t>
            </a:r>
            <a:r>
              <a:rPr sz="2000" i="1" dirty="0">
                <a:latin typeface="Times New Roman"/>
                <a:cs typeface="Times New Roman"/>
              </a:rPr>
              <a:t>t</a:t>
            </a:r>
            <a:r>
              <a:rPr sz="2000" i="1" spc="445" dirty="0">
                <a:latin typeface="Times New Roman"/>
                <a:cs typeface="Times New Roman"/>
              </a:rPr>
              <a:t> </a:t>
            </a:r>
            <a:r>
              <a:rPr sz="2650" spc="-210" dirty="0">
                <a:latin typeface="Symbol"/>
                <a:cs typeface="Symbol"/>
              </a:rPr>
              <a:t></a:t>
            </a:r>
            <a:r>
              <a:rPr sz="2650" spc="-40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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x</a:t>
            </a:r>
            <a:r>
              <a:rPr sz="2000" i="1" spc="335" dirty="0">
                <a:latin typeface="Times New Roman"/>
                <a:cs typeface="Times New Roman"/>
              </a:rPr>
              <a:t> </a:t>
            </a:r>
            <a:r>
              <a:rPr sz="2750" spc="-70" dirty="0">
                <a:latin typeface="Symbol"/>
                <a:cs typeface="Symbol"/>
              </a:rPr>
              <a:t>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98350" y="2917812"/>
            <a:ext cx="2085339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27735" algn="l"/>
              </a:tabLst>
            </a:pPr>
            <a:r>
              <a:rPr sz="2000" i="1" spc="-50" dirty="0">
                <a:latin typeface="Times New Roman"/>
                <a:cs typeface="Times New Roman"/>
              </a:rPr>
              <a:t>F</a:t>
            </a:r>
            <a:r>
              <a:rPr sz="2000" i="1" dirty="0">
                <a:latin typeface="Times New Roman"/>
                <a:cs typeface="Times New Roman"/>
              </a:rPr>
              <a:t>	</a:t>
            </a:r>
            <a:r>
              <a:rPr sz="2000" spc="95" dirty="0">
                <a:latin typeface="Times New Roman"/>
                <a:cs typeface="Times New Roman"/>
              </a:rPr>
              <a:t>(</a:t>
            </a:r>
            <a:r>
              <a:rPr sz="2000" i="1" spc="95" dirty="0">
                <a:latin typeface="Times New Roman"/>
                <a:cs typeface="Times New Roman"/>
              </a:rPr>
              <a:t>x</a:t>
            </a:r>
            <a:r>
              <a:rPr sz="2000" i="1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x</a:t>
            </a:r>
            <a:r>
              <a:rPr sz="2000" i="1" spc="3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i="1" spc="-50" dirty="0">
                <a:latin typeface="Times New Roman"/>
                <a:cs typeface="Times New Roman"/>
              </a:rPr>
              <a:t>P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63304" y="4004816"/>
            <a:ext cx="1778635" cy="0"/>
          </a:xfrm>
          <a:custGeom>
            <a:avLst/>
            <a:gdLst/>
            <a:ahLst/>
            <a:cxnLst/>
            <a:rect l="l" t="t" r="r" b="b"/>
            <a:pathLst>
              <a:path w="1778635">
                <a:moveTo>
                  <a:pt x="0" y="0"/>
                </a:moveTo>
                <a:lnTo>
                  <a:pt x="1778074" y="0"/>
                </a:lnTo>
              </a:path>
            </a:pathLst>
          </a:custGeom>
          <a:ln w="107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444387" y="4173690"/>
            <a:ext cx="41910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7025" algn="l"/>
              </a:tabLst>
            </a:pPr>
            <a:r>
              <a:rPr sz="1200" spc="-50" dirty="0">
                <a:latin typeface="Times New Roman"/>
                <a:cs typeface="Times New Roman"/>
              </a:rPr>
              <a:t>1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spc="-50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64084" y="3851357"/>
            <a:ext cx="461645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92430" algn="l"/>
              </a:tabLst>
            </a:pPr>
            <a:r>
              <a:rPr sz="850" spc="-50" dirty="0">
                <a:latin typeface="Times New Roman"/>
                <a:cs typeface="Times New Roman"/>
              </a:rPr>
              <a:t>1</a:t>
            </a:r>
            <a:r>
              <a:rPr sz="850" dirty="0">
                <a:latin typeface="Times New Roman"/>
                <a:cs typeface="Times New Roman"/>
              </a:rPr>
              <a:t>	</a:t>
            </a:r>
            <a:r>
              <a:rPr sz="850" spc="-50" dirty="0">
                <a:latin typeface="Times New Roman"/>
                <a:cs typeface="Times New Roman"/>
              </a:rPr>
              <a:t>2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05315" y="3596871"/>
            <a:ext cx="73914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75" dirty="0">
                <a:latin typeface="Times New Roman"/>
                <a:cs typeface="Times New Roman"/>
              </a:rPr>
              <a:t>(</a:t>
            </a:r>
            <a:r>
              <a:rPr sz="2050" i="1" spc="75" dirty="0">
                <a:latin typeface="Times New Roman"/>
                <a:cs typeface="Times New Roman"/>
              </a:rPr>
              <a:t>x</a:t>
            </a:r>
            <a:r>
              <a:rPr sz="2050" i="1" spc="5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,</a:t>
            </a:r>
            <a:r>
              <a:rPr sz="2050" spc="-180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x</a:t>
            </a:r>
            <a:r>
              <a:rPr sz="2050" i="1" spc="305" dirty="0">
                <a:latin typeface="Times New Roman"/>
                <a:cs typeface="Times New Roman"/>
              </a:rPr>
              <a:t> </a:t>
            </a:r>
            <a:r>
              <a:rPr sz="2050" spc="-50" dirty="0">
                <a:latin typeface="Times New Roman"/>
                <a:cs typeface="Times New Roman"/>
              </a:rPr>
              <a:t>)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42984" y="3769752"/>
            <a:ext cx="138620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79805" algn="l"/>
                <a:tab pos="1294765" algn="l"/>
              </a:tabLst>
            </a:pPr>
            <a:r>
              <a:rPr sz="1200" i="1" dirty="0">
                <a:latin typeface="Times New Roman"/>
                <a:cs typeface="Times New Roman"/>
              </a:rPr>
              <a:t>X</a:t>
            </a:r>
            <a:r>
              <a:rPr sz="1200" i="1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</a:t>
            </a:r>
            <a:r>
              <a:rPr sz="1200" i="1" dirty="0">
                <a:latin typeface="Times New Roman"/>
                <a:cs typeface="Times New Roman"/>
              </a:rPr>
              <a:t>t</a:t>
            </a:r>
            <a:r>
              <a:rPr sz="1200" i="1" spc="2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)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X</a:t>
            </a:r>
            <a:r>
              <a:rPr sz="1200" i="1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</a:t>
            </a:r>
            <a:r>
              <a:rPr sz="1200" i="1" dirty="0">
                <a:latin typeface="Times New Roman"/>
                <a:cs typeface="Times New Roman"/>
              </a:rPr>
              <a:t>t</a:t>
            </a:r>
            <a:r>
              <a:rPr sz="1200" i="1" spc="434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)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spc="-50" dirty="0">
                <a:latin typeface="Times New Roman"/>
                <a:cs typeface="Times New Roman"/>
              </a:rPr>
              <a:t>1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spc="-50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18552" y="4000792"/>
            <a:ext cx="568325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dirty="0">
                <a:latin typeface="Symbol"/>
                <a:cs typeface="Symbol"/>
              </a:rPr>
              <a:t></a:t>
            </a:r>
            <a:r>
              <a:rPr sz="2050" i="1" dirty="0">
                <a:latin typeface="Times New Roman"/>
                <a:cs typeface="Times New Roman"/>
              </a:rPr>
              <a:t>x</a:t>
            </a:r>
            <a:r>
              <a:rPr sz="2050" i="1" spc="-110" dirty="0">
                <a:latin typeface="Times New Roman"/>
                <a:cs typeface="Times New Roman"/>
              </a:rPr>
              <a:t> </a:t>
            </a:r>
            <a:r>
              <a:rPr sz="2050" spc="-25" dirty="0">
                <a:latin typeface="Symbol"/>
                <a:cs typeface="Symbol"/>
              </a:rPr>
              <a:t></a:t>
            </a:r>
            <a:r>
              <a:rPr sz="2050" i="1" spc="-25" dirty="0">
                <a:latin typeface="Times New Roman"/>
                <a:cs typeface="Times New Roman"/>
              </a:rPr>
              <a:t>x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64253" y="3596871"/>
            <a:ext cx="31496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-25" dirty="0">
                <a:latin typeface="Symbol"/>
                <a:cs typeface="Symbol"/>
              </a:rPr>
              <a:t></a:t>
            </a:r>
            <a:r>
              <a:rPr sz="2050" i="1" spc="-25" dirty="0">
                <a:latin typeface="Times New Roman"/>
                <a:cs typeface="Times New Roman"/>
              </a:rPr>
              <a:t>F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11691" y="3797307"/>
            <a:ext cx="10033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i="1" spc="-50" dirty="0">
                <a:latin typeface="Times New Roman"/>
                <a:cs typeface="Times New Roman"/>
              </a:rPr>
              <a:t>f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86034" y="3970711"/>
            <a:ext cx="143700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005205" algn="l"/>
                <a:tab pos="1320165" algn="l"/>
              </a:tabLst>
            </a:pPr>
            <a:r>
              <a:rPr sz="1200" i="1" dirty="0">
                <a:latin typeface="Times New Roman"/>
                <a:cs typeface="Times New Roman"/>
              </a:rPr>
              <a:t>X</a:t>
            </a:r>
            <a:r>
              <a:rPr sz="1200" i="1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</a:t>
            </a:r>
            <a:r>
              <a:rPr sz="1200" i="1" dirty="0">
                <a:latin typeface="Times New Roman"/>
                <a:cs typeface="Times New Roman"/>
              </a:rPr>
              <a:t>t</a:t>
            </a:r>
            <a:r>
              <a:rPr sz="1275" baseline="-19607" dirty="0">
                <a:latin typeface="Times New Roman"/>
                <a:cs typeface="Times New Roman"/>
              </a:rPr>
              <a:t>1</a:t>
            </a:r>
            <a:r>
              <a:rPr sz="1275" spc="-104" baseline="-19607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)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X</a:t>
            </a:r>
            <a:r>
              <a:rPr sz="1200" i="1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</a:t>
            </a:r>
            <a:r>
              <a:rPr sz="1200" i="1" dirty="0">
                <a:latin typeface="Times New Roman"/>
                <a:cs typeface="Times New Roman"/>
              </a:rPr>
              <a:t>t</a:t>
            </a:r>
            <a:r>
              <a:rPr sz="1275" baseline="-19607" dirty="0">
                <a:latin typeface="Times New Roman"/>
                <a:cs typeface="Times New Roman"/>
              </a:rPr>
              <a:t>2</a:t>
            </a:r>
            <a:r>
              <a:rPr sz="1275" spc="15" baseline="-19607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)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spc="-50" dirty="0">
                <a:latin typeface="Times New Roman"/>
                <a:cs typeface="Times New Roman"/>
              </a:rPr>
              <a:t>1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spc="-50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73676" y="3797307"/>
            <a:ext cx="942975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75" dirty="0">
                <a:latin typeface="Times New Roman"/>
                <a:cs typeface="Times New Roman"/>
              </a:rPr>
              <a:t>(</a:t>
            </a:r>
            <a:r>
              <a:rPr sz="2050" i="1" spc="75" dirty="0">
                <a:latin typeface="Times New Roman"/>
                <a:cs typeface="Times New Roman"/>
              </a:rPr>
              <a:t>x</a:t>
            </a:r>
            <a:r>
              <a:rPr sz="2050" i="1" spc="4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,</a:t>
            </a:r>
            <a:r>
              <a:rPr sz="2050" spc="-170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x</a:t>
            </a:r>
            <a:r>
              <a:rPr sz="2050" i="1" spc="30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)</a:t>
            </a:r>
            <a:r>
              <a:rPr sz="2050" spc="-65" dirty="0">
                <a:latin typeface="Times New Roman"/>
                <a:cs typeface="Times New Roman"/>
              </a:rPr>
              <a:t> </a:t>
            </a:r>
            <a:r>
              <a:rPr sz="2050" spc="-50" dirty="0">
                <a:latin typeface="Symbol"/>
                <a:cs typeface="Symbol"/>
              </a:rPr>
              <a:t></a:t>
            </a:r>
            <a:endParaRPr sz="20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3429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27426" y="1333880"/>
            <a:ext cx="3702050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Electrical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Engineering</a:t>
            </a: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Times New Roman"/>
                <a:cs typeface="Times New Roman"/>
              </a:rPr>
              <a:t>University</a:t>
            </a:r>
            <a:r>
              <a:rPr sz="1600" b="1" spc="-5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of</a:t>
            </a:r>
            <a:r>
              <a:rPr sz="1600" b="1" spc="-9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Arkansas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6386" y="1419569"/>
            <a:ext cx="1571625" cy="3802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2504" y="2397074"/>
            <a:ext cx="7293609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32585" marR="5080" indent="-162052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ELEG</a:t>
            </a:r>
            <a:r>
              <a:rPr sz="2800" spc="-40" dirty="0"/>
              <a:t> </a:t>
            </a:r>
            <a:r>
              <a:rPr sz="2800" dirty="0"/>
              <a:t>5693</a:t>
            </a:r>
            <a:r>
              <a:rPr sz="2800" spc="-70" dirty="0"/>
              <a:t> </a:t>
            </a:r>
            <a:r>
              <a:rPr sz="2800" dirty="0"/>
              <a:t>Wireless</a:t>
            </a:r>
            <a:r>
              <a:rPr sz="2800" spc="-55" dirty="0"/>
              <a:t> </a:t>
            </a:r>
            <a:r>
              <a:rPr sz="2800" spc="-10" dirty="0"/>
              <a:t>Communications </a:t>
            </a:r>
            <a:r>
              <a:rPr sz="2800" dirty="0"/>
              <a:t>Ch.</a:t>
            </a:r>
            <a:r>
              <a:rPr sz="2800" spc="-20" dirty="0"/>
              <a:t> </a:t>
            </a:r>
            <a:r>
              <a:rPr sz="2800" dirty="0"/>
              <a:t>7</a:t>
            </a:r>
            <a:r>
              <a:rPr sz="2800" spc="-40" dirty="0"/>
              <a:t> </a:t>
            </a:r>
            <a:r>
              <a:rPr sz="2800" dirty="0"/>
              <a:t>Multicarrier</a:t>
            </a:r>
            <a:r>
              <a:rPr sz="2800" spc="-10" dirty="0"/>
              <a:t> Modulation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6291453" y="3703015"/>
            <a:ext cx="2087245" cy="67246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85"/>
              </a:spcBef>
            </a:pPr>
            <a:r>
              <a:rPr sz="1900" dirty="0">
                <a:solidFill>
                  <a:srgbClr val="000099"/>
                </a:solidFill>
                <a:latin typeface="Arial Black"/>
                <a:cs typeface="Arial Black"/>
              </a:rPr>
              <a:t>Dr.</a:t>
            </a:r>
            <a:r>
              <a:rPr sz="1900" spc="-20" dirty="0">
                <a:solidFill>
                  <a:srgbClr val="000099"/>
                </a:solidFill>
                <a:latin typeface="Arial Black"/>
                <a:cs typeface="Arial Black"/>
              </a:rPr>
              <a:t> </a:t>
            </a:r>
            <a:r>
              <a:rPr sz="1900" dirty="0">
                <a:solidFill>
                  <a:srgbClr val="000099"/>
                </a:solidFill>
                <a:latin typeface="Arial Black"/>
                <a:cs typeface="Arial Black"/>
              </a:rPr>
              <a:t>Jingxian</a:t>
            </a:r>
            <a:r>
              <a:rPr sz="1900" spc="-10" dirty="0">
                <a:solidFill>
                  <a:srgbClr val="000099"/>
                </a:solidFill>
                <a:latin typeface="Arial Black"/>
                <a:cs typeface="Arial Black"/>
              </a:rPr>
              <a:t> </a:t>
            </a:r>
            <a:r>
              <a:rPr sz="1900" spc="-25" dirty="0">
                <a:solidFill>
                  <a:srgbClr val="000099"/>
                </a:solidFill>
                <a:latin typeface="Arial Black"/>
                <a:cs typeface="Arial Black"/>
              </a:rPr>
              <a:t>Wu</a:t>
            </a:r>
            <a:endParaRPr sz="1900">
              <a:latin typeface="Arial Black"/>
              <a:cs typeface="Arial Black"/>
            </a:endParaRPr>
          </a:p>
          <a:p>
            <a:pPr marR="5715" algn="r">
              <a:lnSpc>
                <a:spcPct val="100000"/>
              </a:lnSpc>
              <a:spcBef>
                <a:spcPts val="409"/>
              </a:spcBef>
            </a:pPr>
            <a:r>
              <a:rPr sz="1600" spc="-10" dirty="0">
                <a:solidFill>
                  <a:srgbClr val="000099"/>
                </a:solidFill>
                <a:latin typeface="Arial Black"/>
                <a:cs typeface="Arial Black"/>
                <a:hlinkClick r:id="rId3"/>
              </a:rPr>
              <a:t>wuj@uark.edu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1266189"/>
            <a:ext cx="4196715" cy="1794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Introduction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Clr>
                <a:srgbClr val="000099"/>
              </a:buClr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OFDM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Clr>
                <a:srgbClr val="000099"/>
              </a:buClr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Challenges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in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Multicarrier</a:t>
            </a:r>
            <a:r>
              <a:rPr sz="20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Systems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07850"/>
            <a:ext cx="7451090" cy="302831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Multicarrier</a:t>
            </a:r>
            <a:r>
              <a:rPr sz="20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Modulation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(MCM)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Achieves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broadband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communication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modulating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large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number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of</a:t>
            </a:r>
            <a:endParaRPr sz="18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narrow-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band</a:t>
            </a: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 streams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over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closely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spaced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sub-carriers</a:t>
            </a:r>
            <a:r>
              <a:rPr sz="1800" spc="-1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endParaRPr sz="1800">
              <a:latin typeface="Times New Roman"/>
              <a:cs typeface="Times New Roman"/>
            </a:endParaRPr>
          </a:p>
          <a:p>
            <a:pPr marL="756285" marR="85725" lvl="1" indent="-287020">
              <a:lnSpc>
                <a:spcPts val="1939"/>
              </a:lnSpc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Divide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broadband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many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narrow-</a:t>
            </a:r>
            <a:r>
              <a:rPr sz="1800" dirty="0">
                <a:latin typeface="Times New Roman"/>
                <a:cs typeface="Times New Roman"/>
              </a:rPr>
              <a:t>band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sub-</a:t>
            </a:r>
            <a:r>
              <a:rPr sz="1800" dirty="0">
                <a:latin typeface="Times New Roman"/>
                <a:cs typeface="Times New Roman"/>
              </a:rPr>
              <a:t>channels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5" dirty="0">
                <a:latin typeface="Times New Roman"/>
                <a:cs typeface="Times New Roman"/>
              </a:rPr>
              <a:t> the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domain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sub-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called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sub-carrier</a:t>
            </a:r>
            <a:endParaRPr sz="1800">
              <a:latin typeface="Times New Roman"/>
              <a:cs typeface="Times New Roman"/>
            </a:endParaRPr>
          </a:p>
          <a:p>
            <a:pPr marL="756285" marR="158750" lvl="1" indent="-287020">
              <a:lnSpc>
                <a:spcPts val="1939"/>
              </a:lnSpc>
              <a:spcBef>
                <a:spcPts val="46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Divide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transmitted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stream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into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many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sub-streams,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transmit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10" dirty="0">
                <a:latin typeface="Times New Roman"/>
                <a:cs typeface="Times New Roman"/>
              </a:rPr>
              <a:t> sub-</a:t>
            </a:r>
            <a:r>
              <a:rPr sz="1800" dirty="0">
                <a:latin typeface="Times New Roman"/>
                <a:cs typeface="Times New Roman"/>
              </a:rPr>
              <a:t>stream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sub-channel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transmitted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over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many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sub-carrier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multicarrier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modulation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0891" y="3994403"/>
            <a:ext cx="7242048" cy="1754124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1029251"/>
            <a:ext cx="6973570" cy="105219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Why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MCM?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9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Alleviate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impairments caused by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inter-symbol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interference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(ISI)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spc="-10" dirty="0">
                <a:latin typeface="Times New Roman"/>
                <a:cs typeface="Times New Roman"/>
              </a:rPr>
              <a:t>Single-</a:t>
            </a:r>
            <a:r>
              <a:rPr sz="1800" dirty="0">
                <a:latin typeface="Times New Roman"/>
                <a:cs typeface="Times New Roman"/>
              </a:rPr>
              <a:t>carrier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broadband</a:t>
            </a:r>
            <a:r>
              <a:rPr sz="1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communication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suffers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serious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ISI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11808" y="2311907"/>
            <a:ext cx="6832600" cy="76200"/>
          </a:xfrm>
          <a:custGeom>
            <a:avLst/>
            <a:gdLst/>
            <a:ahLst/>
            <a:cxnLst/>
            <a:rect l="l" t="t" r="r" b="b"/>
            <a:pathLst>
              <a:path w="6832600" h="76200">
                <a:moveTo>
                  <a:pt x="6755892" y="0"/>
                </a:moveTo>
                <a:lnTo>
                  <a:pt x="6755892" y="76200"/>
                </a:lnTo>
                <a:lnTo>
                  <a:pt x="6819392" y="44450"/>
                </a:lnTo>
                <a:lnTo>
                  <a:pt x="6768592" y="44450"/>
                </a:lnTo>
                <a:lnTo>
                  <a:pt x="6768592" y="31750"/>
                </a:lnTo>
                <a:lnTo>
                  <a:pt x="6819392" y="31750"/>
                </a:lnTo>
                <a:lnTo>
                  <a:pt x="6755892" y="0"/>
                </a:lnTo>
                <a:close/>
              </a:path>
              <a:path w="6832600" h="76200">
                <a:moveTo>
                  <a:pt x="6755892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755892" y="44450"/>
                </a:lnTo>
                <a:lnTo>
                  <a:pt x="6755892" y="31750"/>
                </a:lnTo>
                <a:close/>
              </a:path>
              <a:path w="6832600" h="76200">
                <a:moveTo>
                  <a:pt x="6819392" y="31750"/>
                </a:moveTo>
                <a:lnTo>
                  <a:pt x="6768592" y="31750"/>
                </a:lnTo>
                <a:lnTo>
                  <a:pt x="6768592" y="44450"/>
                </a:lnTo>
                <a:lnTo>
                  <a:pt x="6819392" y="44450"/>
                </a:lnTo>
                <a:lnTo>
                  <a:pt x="6832092" y="38100"/>
                </a:lnTo>
                <a:lnTo>
                  <a:pt x="6819392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12581" y="2321813"/>
            <a:ext cx="5499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Times New Roman"/>
                <a:cs typeface="Times New Roman"/>
              </a:rPr>
              <a:t>Time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161" y="2322423"/>
            <a:ext cx="1215390" cy="86360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000" dirty="0">
                <a:latin typeface="Times New Roman"/>
                <a:cs typeface="Times New Roman"/>
              </a:rPr>
              <a:t>Multipath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000" dirty="0">
                <a:latin typeface="Times New Roman"/>
                <a:cs typeface="Times New Roman"/>
              </a:rPr>
              <a:t>Multipath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9621" y="3264153"/>
            <a:ext cx="42405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36220">
              <a:lnSpc>
                <a:spcPct val="100000"/>
              </a:lnSpc>
              <a:spcBef>
                <a:spcPts val="105"/>
              </a:spcBef>
              <a:buSzPct val="114285"/>
              <a:buFont typeface="Times New Roman"/>
              <a:buChar char="•"/>
              <a:tabLst>
                <a:tab pos="287020" algn="l"/>
                <a:tab pos="3554729" algn="l"/>
              </a:tabLst>
            </a:pPr>
            <a:r>
              <a:rPr sz="2625" i="1" baseline="6349" dirty="0">
                <a:latin typeface="Times New Roman"/>
                <a:cs typeface="Times New Roman"/>
              </a:rPr>
              <a:t>s</a:t>
            </a:r>
            <a:r>
              <a:rPr sz="1575" baseline="-13227" dirty="0">
                <a:latin typeface="Times New Roman"/>
                <a:cs typeface="Times New Roman"/>
              </a:rPr>
              <a:t>1</a:t>
            </a:r>
            <a:r>
              <a:rPr sz="1575" spc="89" baseline="-1322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interfere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265" dirty="0">
                <a:latin typeface="Times New Roman"/>
                <a:cs typeface="Times New Roman"/>
              </a:rPr>
              <a:t> </a:t>
            </a:r>
            <a:r>
              <a:rPr sz="1750" i="1" dirty="0">
                <a:latin typeface="Times New Roman"/>
                <a:cs typeface="Times New Roman"/>
              </a:rPr>
              <a:t>s</a:t>
            </a:r>
            <a:r>
              <a:rPr sz="1500" baseline="-25000" dirty="0">
                <a:latin typeface="Times New Roman"/>
                <a:cs typeface="Times New Roman"/>
              </a:rPr>
              <a:t>2</a:t>
            </a:r>
            <a:r>
              <a:rPr sz="1500" spc="345" baseline="-2500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625" i="1" spc="-37" baseline="4761" dirty="0">
                <a:latin typeface="Times New Roman"/>
                <a:cs typeface="Times New Roman"/>
              </a:rPr>
              <a:t>s</a:t>
            </a:r>
            <a:r>
              <a:rPr sz="1575" spc="-37" baseline="-13227" dirty="0">
                <a:latin typeface="Times New Roman"/>
                <a:cs typeface="Times New Roman"/>
              </a:rPr>
              <a:t>3</a:t>
            </a:r>
            <a:r>
              <a:rPr sz="1575" baseline="-13227" dirty="0">
                <a:latin typeface="Times New Roman"/>
                <a:cs typeface="Times New Roman"/>
              </a:rPr>
              <a:t>	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ISI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0241" y="3609568"/>
            <a:ext cx="5951220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80"/>
              </a:spcBef>
              <a:buChar char="–"/>
              <a:tabLst>
                <a:tab pos="299085" algn="l"/>
              </a:tabLst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MCM,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subcarrier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delivers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narrow-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band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signal</a:t>
            </a:r>
            <a:endParaRPr sz="20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698500" algn="l"/>
              </a:tabLst>
            </a:pPr>
            <a:r>
              <a:rPr sz="2000" dirty="0">
                <a:latin typeface="Times New Roman"/>
                <a:cs typeface="Times New Roman"/>
              </a:rPr>
              <a:t>Narrow-band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longer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symbol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period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64207" y="2540507"/>
            <a:ext cx="5867400" cy="165100"/>
          </a:xfrm>
          <a:custGeom>
            <a:avLst/>
            <a:gdLst/>
            <a:ahLst/>
            <a:cxnLst/>
            <a:rect l="l" t="t" r="r" b="b"/>
            <a:pathLst>
              <a:path w="5867400" h="165100">
                <a:moveTo>
                  <a:pt x="12192" y="164591"/>
                </a:moveTo>
                <a:lnTo>
                  <a:pt x="2919984" y="164591"/>
                </a:lnTo>
              </a:path>
              <a:path w="5867400" h="165100">
                <a:moveTo>
                  <a:pt x="0" y="0"/>
                </a:moveTo>
                <a:lnTo>
                  <a:pt x="0" y="152400"/>
                </a:lnTo>
              </a:path>
              <a:path w="5867400" h="165100">
                <a:moveTo>
                  <a:pt x="278892" y="0"/>
                </a:moveTo>
                <a:lnTo>
                  <a:pt x="278892" y="152400"/>
                </a:lnTo>
              </a:path>
              <a:path w="5867400" h="165100">
                <a:moveTo>
                  <a:pt x="519684" y="0"/>
                </a:moveTo>
                <a:lnTo>
                  <a:pt x="519684" y="152400"/>
                </a:lnTo>
              </a:path>
              <a:path w="5867400" h="165100">
                <a:moveTo>
                  <a:pt x="786384" y="0"/>
                </a:moveTo>
                <a:lnTo>
                  <a:pt x="786384" y="152400"/>
                </a:lnTo>
              </a:path>
              <a:path w="5867400" h="165100">
                <a:moveTo>
                  <a:pt x="1028700" y="12191"/>
                </a:moveTo>
                <a:lnTo>
                  <a:pt x="1028700" y="164591"/>
                </a:lnTo>
              </a:path>
              <a:path w="5867400" h="165100">
                <a:moveTo>
                  <a:pt x="1269492" y="0"/>
                </a:moveTo>
                <a:lnTo>
                  <a:pt x="1269492" y="152400"/>
                </a:lnTo>
              </a:path>
              <a:path w="5867400" h="165100">
                <a:moveTo>
                  <a:pt x="1524000" y="0"/>
                </a:moveTo>
                <a:lnTo>
                  <a:pt x="1524000" y="152400"/>
                </a:lnTo>
              </a:path>
              <a:path w="5867400" h="165100">
                <a:moveTo>
                  <a:pt x="1776983" y="12191"/>
                </a:moveTo>
                <a:lnTo>
                  <a:pt x="1776983" y="164591"/>
                </a:lnTo>
              </a:path>
              <a:path w="5867400" h="165100">
                <a:moveTo>
                  <a:pt x="2005583" y="12191"/>
                </a:moveTo>
                <a:lnTo>
                  <a:pt x="2005583" y="164591"/>
                </a:lnTo>
              </a:path>
              <a:path w="5867400" h="165100">
                <a:moveTo>
                  <a:pt x="2234184" y="12191"/>
                </a:moveTo>
                <a:lnTo>
                  <a:pt x="2234184" y="164591"/>
                </a:lnTo>
              </a:path>
              <a:path w="5867400" h="165100">
                <a:moveTo>
                  <a:pt x="2476500" y="12191"/>
                </a:moveTo>
                <a:lnTo>
                  <a:pt x="2476500" y="164591"/>
                </a:lnTo>
              </a:path>
              <a:path w="5867400" h="165100">
                <a:moveTo>
                  <a:pt x="2705100" y="12191"/>
                </a:moveTo>
                <a:lnTo>
                  <a:pt x="2705100" y="164591"/>
                </a:lnTo>
              </a:path>
              <a:path w="5867400" h="165100">
                <a:moveTo>
                  <a:pt x="2933700" y="12191"/>
                </a:moveTo>
                <a:lnTo>
                  <a:pt x="2933700" y="164591"/>
                </a:lnTo>
              </a:path>
              <a:path w="5867400" h="165100">
                <a:moveTo>
                  <a:pt x="2945892" y="164591"/>
                </a:moveTo>
                <a:lnTo>
                  <a:pt x="5853684" y="164591"/>
                </a:lnTo>
              </a:path>
              <a:path w="5867400" h="165100">
                <a:moveTo>
                  <a:pt x="2933700" y="0"/>
                </a:moveTo>
                <a:lnTo>
                  <a:pt x="2933700" y="152400"/>
                </a:lnTo>
              </a:path>
              <a:path w="5867400" h="165100">
                <a:moveTo>
                  <a:pt x="3212592" y="0"/>
                </a:moveTo>
                <a:lnTo>
                  <a:pt x="3212592" y="152400"/>
                </a:lnTo>
              </a:path>
              <a:path w="5867400" h="165100">
                <a:moveTo>
                  <a:pt x="3453383" y="0"/>
                </a:moveTo>
                <a:lnTo>
                  <a:pt x="3453383" y="152400"/>
                </a:lnTo>
              </a:path>
              <a:path w="5867400" h="165100">
                <a:moveTo>
                  <a:pt x="3720083" y="0"/>
                </a:moveTo>
                <a:lnTo>
                  <a:pt x="3720083" y="152400"/>
                </a:lnTo>
              </a:path>
              <a:path w="5867400" h="165100">
                <a:moveTo>
                  <a:pt x="3962400" y="12191"/>
                </a:moveTo>
                <a:lnTo>
                  <a:pt x="3962400" y="164591"/>
                </a:lnTo>
              </a:path>
              <a:path w="5867400" h="165100">
                <a:moveTo>
                  <a:pt x="4203192" y="0"/>
                </a:moveTo>
                <a:lnTo>
                  <a:pt x="4203192" y="152400"/>
                </a:lnTo>
              </a:path>
              <a:path w="5867400" h="165100">
                <a:moveTo>
                  <a:pt x="4457700" y="0"/>
                </a:moveTo>
                <a:lnTo>
                  <a:pt x="4457700" y="152400"/>
                </a:lnTo>
              </a:path>
              <a:path w="5867400" h="165100">
                <a:moveTo>
                  <a:pt x="4710683" y="12191"/>
                </a:moveTo>
                <a:lnTo>
                  <a:pt x="4710683" y="164591"/>
                </a:lnTo>
              </a:path>
              <a:path w="5867400" h="165100">
                <a:moveTo>
                  <a:pt x="4939284" y="12191"/>
                </a:moveTo>
                <a:lnTo>
                  <a:pt x="4939284" y="164591"/>
                </a:lnTo>
              </a:path>
              <a:path w="5867400" h="165100">
                <a:moveTo>
                  <a:pt x="5167884" y="12191"/>
                </a:moveTo>
                <a:lnTo>
                  <a:pt x="5167884" y="164591"/>
                </a:lnTo>
              </a:path>
              <a:path w="5867400" h="165100">
                <a:moveTo>
                  <a:pt x="5410200" y="12191"/>
                </a:moveTo>
                <a:lnTo>
                  <a:pt x="5410200" y="164591"/>
                </a:lnTo>
              </a:path>
              <a:path w="5867400" h="165100">
                <a:moveTo>
                  <a:pt x="5638800" y="12191"/>
                </a:moveTo>
                <a:lnTo>
                  <a:pt x="5638800" y="164591"/>
                </a:lnTo>
              </a:path>
              <a:path w="5867400" h="165100">
                <a:moveTo>
                  <a:pt x="5867400" y="12191"/>
                </a:moveTo>
                <a:lnTo>
                  <a:pt x="5867400" y="16459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46732" y="3023616"/>
            <a:ext cx="5867400" cy="166370"/>
          </a:xfrm>
          <a:custGeom>
            <a:avLst/>
            <a:gdLst/>
            <a:ahLst/>
            <a:cxnLst/>
            <a:rect l="l" t="t" r="r" b="b"/>
            <a:pathLst>
              <a:path w="5867400" h="166369">
                <a:moveTo>
                  <a:pt x="12192" y="166116"/>
                </a:moveTo>
                <a:lnTo>
                  <a:pt x="2919984" y="166116"/>
                </a:lnTo>
              </a:path>
              <a:path w="5867400" h="166369">
                <a:moveTo>
                  <a:pt x="0" y="0"/>
                </a:moveTo>
                <a:lnTo>
                  <a:pt x="0" y="152400"/>
                </a:lnTo>
              </a:path>
              <a:path w="5867400" h="166369">
                <a:moveTo>
                  <a:pt x="278892" y="0"/>
                </a:moveTo>
                <a:lnTo>
                  <a:pt x="278892" y="152400"/>
                </a:lnTo>
              </a:path>
              <a:path w="5867400" h="166369">
                <a:moveTo>
                  <a:pt x="519684" y="0"/>
                </a:moveTo>
                <a:lnTo>
                  <a:pt x="519684" y="152400"/>
                </a:lnTo>
              </a:path>
              <a:path w="5867400" h="166369">
                <a:moveTo>
                  <a:pt x="786384" y="0"/>
                </a:moveTo>
                <a:lnTo>
                  <a:pt x="786384" y="152400"/>
                </a:lnTo>
              </a:path>
              <a:path w="5867400" h="166369">
                <a:moveTo>
                  <a:pt x="1028700" y="13716"/>
                </a:moveTo>
                <a:lnTo>
                  <a:pt x="1028700" y="166116"/>
                </a:lnTo>
              </a:path>
              <a:path w="5867400" h="166369">
                <a:moveTo>
                  <a:pt x="1269492" y="0"/>
                </a:moveTo>
                <a:lnTo>
                  <a:pt x="1269492" y="152400"/>
                </a:lnTo>
              </a:path>
              <a:path w="5867400" h="166369">
                <a:moveTo>
                  <a:pt x="1524000" y="0"/>
                </a:moveTo>
                <a:lnTo>
                  <a:pt x="1524000" y="152400"/>
                </a:lnTo>
              </a:path>
              <a:path w="5867400" h="166369">
                <a:moveTo>
                  <a:pt x="1776983" y="13716"/>
                </a:moveTo>
                <a:lnTo>
                  <a:pt x="1776983" y="166116"/>
                </a:lnTo>
              </a:path>
              <a:path w="5867400" h="166369">
                <a:moveTo>
                  <a:pt x="2005583" y="13716"/>
                </a:moveTo>
                <a:lnTo>
                  <a:pt x="2005583" y="166116"/>
                </a:lnTo>
              </a:path>
              <a:path w="5867400" h="166369">
                <a:moveTo>
                  <a:pt x="2234184" y="13716"/>
                </a:moveTo>
                <a:lnTo>
                  <a:pt x="2234184" y="166116"/>
                </a:lnTo>
              </a:path>
              <a:path w="5867400" h="166369">
                <a:moveTo>
                  <a:pt x="2476500" y="13716"/>
                </a:moveTo>
                <a:lnTo>
                  <a:pt x="2476500" y="166116"/>
                </a:lnTo>
              </a:path>
              <a:path w="5867400" h="166369">
                <a:moveTo>
                  <a:pt x="2705100" y="13716"/>
                </a:moveTo>
                <a:lnTo>
                  <a:pt x="2705100" y="166116"/>
                </a:lnTo>
              </a:path>
              <a:path w="5867400" h="166369">
                <a:moveTo>
                  <a:pt x="2933700" y="13716"/>
                </a:moveTo>
                <a:lnTo>
                  <a:pt x="2933700" y="166116"/>
                </a:lnTo>
              </a:path>
              <a:path w="5867400" h="166369">
                <a:moveTo>
                  <a:pt x="2945892" y="166116"/>
                </a:moveTo>
                <a:lnTo>
                  <a:pt x="5853684" y="166116"/>
                </a:lnTo>
              </a:path>
              <a:path w="5867400" h="166369">
                <a:moveTo>
                  <a:pt x="2933700" y="0"/>
                </a:moveTo>
                <a:lnTo>
                  <a:pt x="2933700" y="152400"/>
                </a:lnTo>
              </a:path>
              <a:path w="5867400" h="166369">
                <a:moveTo>
                  <a:pt x="3212592" y="0"/>
                </a:moveTo>
                <a:lnTo>
                  <a:pt x="3212592" y="152400"/>
                </a:lnTo>
              </a:path>
              <a:path w="5867400" h="166369">
                <a:moveTo>
                  <a:pt x="3453383" y="0"/>
                </a:moveTo>
                <a:lnTo>
                  <a:pt x="3453383" y="152400"/>
                </a:lnTo>
              </a:path>
              <a:path w="5867400" h="166369">
                <a:moveTo>
                  <a:pt x="3720083" y="0"/>
                </a:moveTo>
                <a:lnTo>
                  <a:pt x="3720083" y="152400"/>
                </a:lnTo>
              </a:path>
              <a:path w="5867400" h="166369">
                <a:moveTo>
                  <a:pt x="3962400" y="13716"/>
                </a:moveTo>
                <a:lnTo>
                  <a:pt x="3962400" y="166116"/>
                </a:lnTo>
              </a:path>
              <a:path w="5867400" h="166369">
                <a:moveTo>
                  <a:pt x="4203192" y="0"/>
                </a:moveTo>
                <a:lnTo>
                  <a:pt x="4203192" y="152400"/>
                </a:lnTo>
              </a:path>
              <a:path w="5867400" h="166369">
                <a:moveTo>
                  <a:pt x="4457700" y="0"/>
                </a:moveTo>
                <a:lnTo>
                  <a:pt x="4457700" y="152400"/>
                </a:lnTo>
              </a:path>
              <a:path w="5867400" h="166369">
                <a:moveTo>
                  <a:pt x="4710684" y="13716"/>
                </a:moveTo>
                <a:lnTo>
                  <a:pt x="4710684" y="166116"/>
                </a:lnTo>
              </a:path>
              <a:path w="5867400" h="166369">
                <a:moveTo>
                  <a:pt x="4939284" y="13716"/>
                </a:moveTo>
                <a:lnTo>
                  <a:pt x="4939284" y="166116"/>
                </a:lnTo>
              </a:path>
              <a:path w="5867400" h="166369">
                <a:moveTo>
                  <a:pt x="5167884" y="13716"/>
                </a:moveTo>
                <a:lnTo>
                  <a:pt x="5167884" y="166116"/>
                </a:lnTo>
              </a:path>
              <a:path w="5867400" h="166369">
                <a:moveTo>
                  <a:pt x="5410200" y="13716"/>
                </a:moveTo>
                <a:lnTo>
                  <a:pt x="5410200" y="166116"/>
                </a:lnTo>
              </a:path>
              <a:path w="5867400" h="166369">
                <a:moveTo>
                  <a:pt x="5638800" y="13716"/>
                </a:moveTo>
                <a:lnTo>
                  <a:pt x="5638800" y="166116"/>
                </a:lnTo>
              </a:path>
              <a:path w="5867400" h="166369">
                <a:moveTo>
                  <a:pt x="5867400" y="13716"/>
                </a:moveTo>
                <a:lnTo>
                  <a:pt x="5867400" y="1661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649450" y="2368562"/>
            <a:ext cx="2192020" cy="7823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35"/>
              </a:spcBef>
            </a:pPr>
            <a:r>
              <a:rPr sz="2625" i="1" baseline="1587" dirty="0">
                <a:latin typeface="Times New Roman"/>
                <a:cs typeface="Times New Roman"/>
              </a:rPr>
              <a:t>s</a:t>
            </a:r>
            <a:r>
              <a:rPr sz="1575" baseline="-21164" dirty="0">
                <a:latin typeface="Times New Roman"/>
                <a:cs typeface="Times New Roman"/>
              </a:rPr>
              <a:t>1</a:t>
            </a:r>
            <a:r>
              <a:rPr sz="1575" spc="292" baseline="-21164" dirty="0">
                <a:latin typeface="Times New Roman"/>
                <a:cs typeface="Times New Roman"/>
              </a:rPr>
              <a:t>  </a:t>
            </a:r>
            <a:r>
              <a:rPr sz="2625" i="1" baseline="-1587" dirty="0">
                <a:latin typeface="Times New Roman"/>
                <a:cs typeface="Times New Roman"/>
              </a:rPr>
              <a:t>s</a:t>
            </a:r>
            <a:r>
              <a:rPr sz="1500" baseline="-27777" dirty="0">
                <a:latin typeface="Times New Roman"/>
                <a:cs typeface="Times New Roman"/>
              </a:rPr>
              <a:t>2</a:t>
            </a:r>
            <a:r>
              <a:rPr sz="1500" spc="644" baseline="-27777" dirty="0">
                <a:latin typeface="Times New Roman"/>
                <a:cs typeface="Times New Roman"/>
              </a:rPr>
              <a:t> </a:t>
            </a:r>
            <a:r>
              <a:rPr sz="1750" i="1" dirty="0">
                <a:latin typeface="Times New Roman"/>
                <a:cs typeface="Times New Roman"/>
              </a:rPr>
              <a:t>s</a:t>
            </a:r>
            <a:r>
              <a:rPr sz="1500" baseline="-25000" dirty="0">
                <a:latin typeface="Times New Roman"/>
                <a:cs typeface="Times New Roman"/>
              </a:rPr>
              <a:t>3</a:t>
            </a:r>
            <a:r>
              <a:rPr sz="1500" spc="300" baseline="-25000" dirty="0">
                <a:latin typeface="Times New Roman"/>
                <a:cs typeface="Times New Roman"/>
              </a:rPr>
              <a:t>  </a:t>
            </a:r>
            <a:r>
              <a:rPr sz="2625" i="1" baseline="-1587" dirty="0">
                <a:latin typeface="Times New Roman"/>
                <a:cs typeface="Times New Roman"/>
              </a:rPr>
              <a:t>s</a:t>
            </a:r>
            <a:r>
              <a:rPr sz="1500" baseline="-27777" dirty="0">
                <a:latin typeface="Times New Roman"/>
                <a:cs typeface="Times New Roman"/>
              </a:rPr>
              <a:t>4</a:t>
            </a:r>
            <a:r>
              <a:rPr sz="1500" spc="487" baseline="-27777" dirty="0">
                <a:latin typeface="Times New Roman"/>
                <a:cs typeface="Times New Roman"/>
              </a:rPr>
              <a:t> </a:t>
            </a:r>
            <a:r>
              <a:rPr sz="1750" i="1" dirty="0">
                <a:latin typeface="Times New Roman"/>
                <a:cs typeface="Times New Roman"/>
              </a:rPr>
              <a:t>s</a:t>
            </a:r>
            <a:r>
              <a:rPr sz="1500" baseline="-25000" dirty="0">
                <a:latin typeface="Times New Roman"/>
                <a:cs typeface="Times New Roman"/>
              </a:rPr>
              <a:t>5</a:t>
            </a:r>
            <a:r>
              <a:rPr sz="1500" spc="375" baseline="-25000" dirty="0">
                <a:latin typeface="Times New Roman"/>
                <a:cs typeface="Times New Roman"/>
              </a:rPr>
              <a:t>  </a:t>
            </a:r>
            <a:r>
              <a:rPr sz="1750" i="1" dirty="0">
                <a:latin typeface="Times New Roman"/>
                <a:cs typeface="Times New Roman"/>
              </a:rPr>
              <a:t>s</a:t>
            </a:r>
            <a:r>
              <a:rPr sz="1500" baseline="-25000" dirty="0">
                <a:latin typeface="Times New Roman"/>
                <a:cs typeface="Times New Roman"/>
              </a:rPr>
              <a:t>6</a:t>
            </a:r>
            <a:r>
              <a:rPr sz="1500" spc="540" baseline="-25000" dirty="0">
                <a:latin typeface="Times New Roman"/>
                <a:cs typeface="Times New Roman"/>
              </a:rPr>
              <a:t> </a:t>
            </a:r>
            <a:r>
              <a:rPr sz="2625" i="1" baseline="-3174" dirty="0">
                <a:latin typeface="Times New Roman"/>
                <a:cs typeface="Times New Roman"/>
              </a:rPr>
              <a:t>s</a:t>
            </a:r>
            <a:r>
              <a:rPr sz="1575" baseline="-29100" dirty="0">
                <a:latin typeface="Times New Roman"/>
                <a:cs typeface="Times New Roman"/>
              </a:rPr>
              <a:t>7</a:t>
            </a:r>
            <a:r>
              <a:rPr sz="1575" spc="487" baseline="-29100" dirty="0">
                <a:latin typeface="Times New Roman"/>
                <a:cs typeface="Times New Roman"/>
              </a:rPr>
              <a:t> </a:t>
            </a:r>
            <a:r>
              <a:rPr sz="2625" i="1" spc="-37" baseline="-3174" dirty="0">
                <a:latin typeface="Times New Roman"/>
                <a:cs typeface="Times New Roman"/>
              </a:rPr>
              <a:t>s</a:t>
            </a:r>
            <a:r>
              <a:rPr sz="1575" spc="-37" baseline="-29100" dirty="0">
                <a:latin typeface="Times New Roman"/>
                <a:cs typeface="Times New Roman"/>
              </a:rPr>
              <a:t>8</a:t>
            </a:r>
            <a:endParaRPr sz="1575" baseline="-29100">
              <a:latin typeface="Times New Roman"/>
              <a:cs typeface="Times New Roman"/>
            </a:endParaRPr>
          </a:p>
          <a:p>
            <a:pPr marL="471170">
              <a:lnSpc>
                <a:spcPct val="100000"/>
              </a:lnSpc>
              <a:spcBef>
                <a:spcPts val="1715"/>
              </a:spcBef>
            </a:pPr>
            <a:r>
              <a:rPr sz="2625" i="1" baseline="1587" dirty="0">
                <a:latin typeface="Times New Roman"/>
                <a:cs typeface="Times New Roman"/>
              </a:rPr>
              <a:t>s</a:t>
            </a:r>
            <a:r>
              <a:rPr sz="1575" baseline="-21164" dirty="0">
                <a:latin typeface="Times New Roman"/>
                <a:cs typeface="Times New Roman"/>
              </a:rPr>
              <a:t>1</a:t>
            </a:r>
            <a:r>
              <a:rPr sz="1575" spc="277" baseline="-21164" dirty="0">
                <a:latin typeface="Times New Roman"/>
                <a:cs typeface="Times New Roman"/>
              </a:rPr>
              <a:t>  </a:t>
            </a:r>
            <a:r>
              <a:rPr sz="2625" i="1" baseline="-1587" dirty="0">
                <a:latin typeface="Times New Roman"/>
                <a:cs typeface="Times New Roman"/>
              </a:rPr>
              <a:t>s</a:t>
            </a:r>
            <a:r>
              <a:rPr sz="1575" baseline="-26455" dirty="0">
                <a:latin typeface="Times New Roman"/>
                <a:cs typeface="Times New Roman"/>
              </a:rPr>
              <a:t>2</a:t>
            </a:r>
            <a:r>
              <a:rPr sz="1575" spc="615" baseline="-26455" dirty="0">
                <a:latin typeface="Times New Roman"/>
                <a:cs typeface="Times New Roman"/>
              </a:rPr>
              <a:t> </a:t>
            </a:r>
            <a:r>
              <a:rPr sz="1750" i="1" dirty="0">
                <a:latin typeface="Times New Roman"/>
                <a:cs typeface="Times New Roman"/>
              </a:rPr>
              <a:t>s</a:t>
            </a:r>
            <a:r>
              <a:rPr sz="1500" baseline="-25000" dirty="0">
                <a:latin typeface="Times New Roman"/>
                <a:cs typeface="Times New Roman"/>
              </a:rPr>
              <a:t>3</a:t>
            </a:r>
            <a:r>
              <a:rPr sz="1500" spc="292" baseline="-25000" dirty="0">
                <a:latin typeface="Times New Roman"/>
                <a:cs typeface="Times New Roman"/>
              </a:rPr>
              <a:t>  </a:t>
            </a:r>
            <a:r>
              <a:rPr sz="2625" i="1" baseline="-1587" dirty="0">
                <a:latin typeface="Times New Roman"/>
                <a:cs typeface="Times New Roman"/>
              </a:rPr>
              <a:t>s</a:t>
            </a:r>
            <a:r>
              <a:rPr sz="1575" baseline="-26455" dirty="0">
                <a:latin typeface="Times New Roman"/>
                <a:cs typeface="Times New Roman"/>
              </a:rPr>
              <a:t>4</a:t>
            </a:r>
            <a:r>
              <a:rPr sz="1575" spc="450" baseline="-26455" dirty="0">
                <a:latin typeface="Times New Roman"/>
                <a:cs typeface="Times New Roman"/>
              </a:rPr>
              <a:t> </a:t>
            </a:r>
            <a:r>
              <a:rPr sz="1750" i="1" dirty="0">
                <a:latin typeface="Times New Roman"/>
                <a:cs typeface="Times New Roman"/>
              </a:rPr>
              <a:t>s</a:t>
            </a:r>
            <a:r>
              <a:rPr sz="1500" baseline="-25000" dirty="0">
                <a:latin typeface="Times New Roman"/>
                <a:cs typeface="Times New Roman"/>
              </a:rPr>
              <a:t>5</a:t>
            </a:r>
            <a:r>
              <a:rPr sz="1500" spc="367" baseline="-25000" dirty="0">
                <a:latin typeface="Times New Roman"/>
                <a:cs typeface="Times New Roman"/>
              </a:rPr>
              <a:t>  </a:t>
            </a:r>
            <a:r>
              <a:rPr sz="1750" i="1" dirty="0">
                <a:latin typeface="Times New Roman"/>
                <a:cs typeface="Times New Roman"/>
              </a:rPr>
              <a:t>s</a:t>
            </a:r>
            <a:r>
              <a:rPr sz="1575" baseline="-23809" dirty="0">
                <a:latin typeface="Times New Roman"/>
                <a:cs typeface="Times New Roman"/>
              </a:rPr>
              <a:t>6</a:t>
            </a:r>
            <a:r>
              <a:rPr sz="1575" spc="494" baseline="-23809" dirty="0">
                <a:latin typeface="Times New Roman"/>
                <a:cs typeface="Times New Roman"/>
              </a:rPr>
              <a:t> </a:t>
            </a:r>
            <a:r>
              <a:rPr sz="2625" i="1" spc="-37" baseline="-3174" dirty="0">
                <a:latin typeface="Times New Roman"/>
                <a:cs typeface="Times New Roman"/>
              </a:rPr>
              <a:t>s</a:t>
            </a:r>
            <a:r>
              <a:rPr sz="1575" spc="-37" baseline="-29100" dirty="0">
                <a:latin typeface="Times New Roman"/>
                <a:cs typeface="Times New Roman"/>
              </a:rPr>
              <a:t>7</a:t>
            </a:r>
            <a:endParaRPr sz="1575" baseline="-291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40370" y="2867582"/>
            <a:ext cx="226060" cy="297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750" i="1" spc="-25" dirty="0">
                <a:latin typeface="Times New Roman"/>
                <a:cs typeface="Times New Roman"/>
              </a:rPr>
              <a:t>s</a:t>
            </a:r>
            <a:r>
              <a:rPr sz="1575" spc="-37" baseline="-23809" dirty="0">
                <a:latin typeface="Times New Roman"/>
                <a:cs typeface="Times New Roman"/>
              </a:rPr>
              <a:t>8</a:t>
            </a:r>
            <a:endParaRPr sz="1575" baseline="-23809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66900" y="4546091"/>
            <a:ext cx="5651500" cy="166370"/>
          </a:xfrm>
          <a:custGeom>
            <a:avLst/>
            <a:gdLst/>
            <a:ahLst/>
            <a:cxnLst/>
            <a:rect l="l" t="t" r="r" b="b"/>
            <a:pathLst>
              <a:path w="5651500" h="166370">
                <a:moveTo>
                  <a:pt x="2933700" y="166115"/>
                </a:moveTo>
                <a:lnTo>
                  <a:pt x="5638800" y="166115"/>
                </a:lnTo>
              </a:path>
              <a:path w="5651500" h="166370">
                <a:moveTo>
                  <a:pt x="3860291" y="0"/>
                </a:moveTo>
                <a:lnTo>
                  <a:pt x="3860291" y="152399"/>
                </a:lnTo>
              </a:path>
              <a:path w="5651500" h="166370">
                <a:moveTo>
                  <a:pt x="5650992" y="13715"/>
                </a:moveTo>
                <a:lnTo>
                  <a:pt x="5650992" y="166115"/>
                </a:lnTo>
              </a:path>
              <a:path w="5651500" h="166370">
                <a:moveTo>
                  <a:pt x="12192" y="166115"/>
                </a:moveTo>
                <a:lnTo>
                  <a:pt x="2921508" y="166115"/>
                </a:lnTo>
              </a:path>
              <a:path w="5651500" h="166370">
                <a:moveTo>
                  <a:pt x="0" y="0"/>
                </a:moveTo>
                <a:lnTo>
                  <a:pt x="0" y="152399"/>
                </a:lnTo>
              </a:path>
              <a:path w="5651500" h="166370">
                <a:moveTo>
                  <a:pt x="2007108" y="13715"/>
                </a:moveTo>
                <a:lnTo>
                  <a:pt x="2007108" y="16611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77409" y="4345862"/>
            <a:ext cx="218440" cy="297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750" i="1" spc="-25" dirty="0">
                <a:latin typeface="Times New Roman"/>
                <a:cs typeface="Times New Roman"/>
              </a:rPr>
              <a:t>s</a:t>
            </a:r>
            <a:r>
              <a:rPr sz="1575" spc="-37" baseline="-23809" dirty="0">
                <a:latin typeface="Times New Roman"/>
                <a:cs typeface="Times New Roman"/>
              </a:rPr>
              <a:t>1</a:t>
            </a:r>
            <a:endParaRPr sz="1575" baseline="-23809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47506" y="4374818"/>
            <a:ext cx="228600" cy="297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750" i="1" spc="-25" dirty="0">
                <a:latin typeface="Times New Roman"/>
                <a:cs typeface="Times New Roman"/>
              </a:rPr>
              <a:t>s</a:t>
            </a:r>
            <a:r>
              <a:rPr sz="1575" spc="-37" baseline="-23809" dirty="0">
                <a:latin typeface="Times New Roman"/>
                <a:cs typeface="Times New Roman"/>
              </a:rPr>
              <a:t>9</a:t>
            </a:r>
            <a:endParaRPr sz="1575" baseline="-23809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77131" y="4406974"/>
            <a:ext cx="304800" cy="295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625" i="1" spc="-37" baseline="14285" dirty="0">
                <a:latin typeface="Times New Roman"/>
                <a:cs typeface="Times New Roman"/>
              </a:rPr>
              <a:t>s</a:t>
            </a:r>
            <a:r>
              <a:rPr sz="1000" spc="-25" dirty="0">
                <a:latin typeface="Times New Roman"/>
                <a:cs typeface="Times New Roman"/>
              </a:rPr>
              <a:t>17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183892" y="4953000"/>
            <a:ext cx="5652770" cy="165100"/>
          </a:xfrm>
          <a:custGeom>
            <a:avLst/>
            <a:gdLst/>
            <a:ahLst/>
            <a:cxnLst/>
            <a:rect l="l" t="t" r="r" b="b"/>
            <a:pathLst>
              <a:path w="5652770" h="165100">
                <a:moveTo>
                  <a:pt x="2933699" y="164592"/>
                </a:moveTo>
                <a:lnTo>
                  <a:pt x="5638800" y="164592"/>
                </a:lnTo>
              </a:path>
              <a:path w="5652770" h="165100">
                <a:moveTo>
                  <a:pt x="3861816" y="0"/>
                </a:moveTo>
                <a:lnTo>
                  <a:pt x="3861816" y="152400"/>
                </a:lnTo>
              </a:path>
              <a:path w="5652770" h="165100">
                <a:moveTo>
                  <a:pt x="5652515" y="12192"/>
                </a:moveTo>
                <a:lnTo>
                  <a:pt x="5652515" y="164592"/>
                </a:lnTo>
              </a:path>
              <a:path w="5652770" h="165100">
                <a:moveTo>
                  <a:pt x="13715" y="164592"/>
                </a:moveTo>
                <a:lnTo>
                  <a:pt x="2921508" y="164592"/>
                </a:lnTo>
              </a:path>
              <a:path w="5652770" h="165100">
                <a:moveTo>
                  <a:pt x="0" y="0"/>
                </a:moveTo>
                <a:lnTo>
                  <a:pt x="0" y="152400"/>
                </a:lnTo>
              </a:path>
              <a:path w="5652770" h="165100">
                <a:moveTo>
                  <a:pt x="2007108" y="12192"/>
                </a:moveTo>
                <a:lnTo>
                  <a:pt x="2007108" y="16459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995650" y="4752770"/>
            <a:ext cx="217804" cy="297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750" i="1" spc="-25" dirty="0">
                <a:latin typeface="Times New Roman"/>
                <a:cs typeface="Times New Roman"/>
              </a:rPr>
              <a:t>s</a:t>
            </a:r>
            <a:r>
              <a:rPr sz="1575" spc="-37" baseline="-23809" dirty="0">
                <a:latin typeface="Times New Roman"/>
                <a:cs typeface="Times New Roman"/>
              </a:rPr>
              <a:t>1</a:t>
            </a:r>
            <a:endParaRPr sz="1575" baseline="-23809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66022" y="4781726"/>
            <a:ext cx="228600" cy="297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750" i="1" spc="-25" dirty="0">
                <a:latin typeface="Times New Roman"/>
                <a:cs typeface="Times New Roman"/>
              </a:rPr>
              <a:t>s</a:t>
            </a:r>
            <a:r>
              <a:rPr sz="1575" spc="-37" baseline="-23809" dirty="0">
                <a:latin typeface="Times New Roman"/>
                <a:cs typeface="Times New Roman"/>
              </a:rPr>
              <a:t>9</a:t>
            </a:r>
            <a:endParaRPr sz="1575" baseline="-23809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94123" y="4812610"/>
            <a:ext cx="30480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625" i="1" spc="-37" baseline="14285" dirty="0">
                <a:latin typeface="Times New Roman"/>
                <a:cs typeface="Times New Roman"/>
              </a:rPr>
              <a:t>s</a:t>
            </a:r>
            <a:r>
              <a:rPr sz="1000" spc="-25" dirty="0">
                <a:latin typeface="Times New Roman"/>
                <a:cs typeface="Times New Roman"/>
              </a:rPr>
              <a:t>17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1561" y="4214850"/>
            <a:ext cx="1228090" cy="965835"/>
          </a:xfrm>
          <a:prstGeom prst="rect">
            <a:avLst/>
          </a:prstGeom>
        </p:spPr>
        <p:txBody>
          <a:bodyPr vert="horz" wrap="square" lIns="0" tIns="177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2000" dirty="0">
                <a:latin typeface="Times New Roman"/>
                <a:cs typeface="Times New Roman"/>
              </a:rPr>
              <a:t>Multipath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1300"/>
              </a:spcBef>
            </a:pPr>
            <a:r>
              <a:rPr sz="2000" dirty="0">
                <a:latin typeface="Times New Roman"/>
                <a:cs typeface="Times New Roman"/>
              </a:rPr>
              <a:t>Multipath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79194" y="5183925"/>
            <a:ext cx="6740525" cy="106299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80"/>
              </a:spcBef>
              <a:buChar char="•"/>
              <a:tabLst>
                <a:tab pos="240665" algn="l"/>
              </a:tabLst>
            </a:pPr>
            <a:r>
              <a:rPr sz="2000" dirty="0">
                <a:latin typeface="Times New Roman"/>
                <a:cs typeface="Times New Roman"/>
              </a:rPr>
              <a:t>Less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ISI</a:t>
            </a:r>
            <a:endParaRPr sz="20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0000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000" dirty="0">
                <a:latin typeface="Times New Roman"/>
                <a:cs typeface="Times New Roman"/>
              </a:rPr>
              <a:t>ISI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completely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removed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guard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interval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between </a:t>
            </a:r>
            <a:r>
              <a:rPr sz="2000" dirty="0">
                <a:latin typeface="Times New Roman"/>
                <a:cs typeface="Times New Roman"/>
              </a:rPr>
              <a:t>adjacent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symbols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838330"/>
            <a:ext cx="7103745" cy="429069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Why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MCM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(Cont’d)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Original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single-carrier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experiences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selective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fading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rate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&gt;&gt;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coherence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bandwidth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409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&lt;&lt;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rms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delay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spread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Font typeface="Times New Roman"/>
              <a:buChar char="•"/>
              <a:tabLst>
                <a:tab pos="1155700" algn="l"/>
              </a:tabLst>
            </a:pP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freqeuncy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selective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fading</a:t>
            </a:r>
            <a:endParaRPr sz="18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955"/>
              </a:spcBef>
              <a:buFont typeface="Times New Roman"/>
              <a:buChar char="•"/>
            </a:pPr>
            <a:endParaRPr sz="1800">
              <a:latin typeface="Times New Roman"/>
              <a:cs typeface="Times New Roman"/>
            </a:endParaRPr>
          </a:p>
          <a:p>
            <a:pPr marL="756285" marR="385445" lvl="1" indent="-287020">
              <a:lnSpc>
                <a:spcPct val="100000"/>
              </a:lnSpc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MCM: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subcarrier: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rate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decreases,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period increases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rate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&lt;&lt;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coherence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bandwidth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&gt;&gt;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rms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delay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spread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Font typeface="Times New Roman"/>
              <a:buChar char="•"/>
              <a:tabLst>
                <a:tab pos="1155700" algn="l"/>
              </a:tabLst>
            </a:pP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flat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fading</a:t>
            </a:r>
            <a:endParaRPr sz="18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955"/>
              </a:spcBef>
              <a:buFont typeface="Times New Roman"/>
              <a:buChar char="•"/>
            </a:pP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No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equalization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necessary!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5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838330"/>
            <a:ext cx="5667375" cy="368681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MCM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techniques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Orthogonal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division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multiplexing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(OFDM)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4G</a:t>
            </a:r>
            <a:r>
              <a:rPr sz="1800" spc="4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cell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phone</a:t>
            </a:r>
            <a:r>
              <a:rPr sz="1800" spc="-10" dirty="0">
                <a:latin typeface="Times New Roman"/>
                <a:cs typeface="Times New Roman"/>
              </a:rPr>
              <a:t> systems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Most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wireless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LANs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(IEEE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802.11x)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IEEE802.15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UWB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Digital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audio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video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broadcasting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most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popular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MCM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technique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Discrete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multitone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spc="-25" dirty="0">
                <a:latin typeface="Times New Roman"/>
                <a:cs typeface="Times New Roman"/>
              </a:rPr>
              <a:t>DSL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Vector </a:t>
            </a:r>
            <a:r>
              <a:rPr sz="1800" spc="-10" dirty="0">
                <a:latin typeface="Times New Roman"/>
                <a:cs typeface="Times New Roman"/>
              </a:rPr>
              <a:t>coding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…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6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1266189"/>
            <a:ext cx="4196715" cy="1794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A6A6A6"/>
                </a:solidFill>
                <a:latin typeface="Times New Roman"/>
                <a:cs typeface="Times New Roman"/>
              </a:rPr>
              <a:t>Introduction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OFDM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A6A6A6"/>
                </a:solidFill>
                <a:latin typeface="Times New Roman"/>
                <a:cs typeface="Times New Roman"/>
              </a:rPr>
              <a:t>Challenges</a:t>
            </a:r>
            <a:r>
              <a:rPr sz="2000" b="1" spc="-45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A6A6A6"/>
                </a:solidFill>
                <a:latin typeface="Times New Roman"/>
                <a:cs typeface="Times New Roman"/>
              </a:rPr>
              <a:t>in</a:t>
            </a:r>
            <a:r>
              <a:rPr sz="2000" b="1" spc="-20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A6A6A6"/>
                </a:solidFill>
                <a:latin typeface="Times New Roman"/>
                <a:cs typeface="Times New Roman"/>
              </a:rPr>
              <a:t>Multicarrier</a:t>
            </a:r>
            <a:r>
              <a:rPr sz="2000" b="1" spc="-60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Times New Roman"/>
                <a:cs typeface="Times New Roman"/>
              </a:rPr>
              <a:t>Systems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OFDM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838330"/>
            <a:ext cx="7371080" cy="193040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Orthogonal</a:t>
            </a:r>
            <a:r>
              <a:rPr sz="20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Division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Multiplexing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(OFDM)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Orthogonal: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subcarriers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mutually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orthogonal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inter-</a:t>
            </a:r>
            <a:endParaRPr sz="18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carrier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interference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(ICI) among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subcarriers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most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popular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MCM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technique</a:t>
            </a:r>
            <a:endParaRPr sz="1800">
              <a:latin typeface="Times New Roman"/>
              <a:cs typeface="Times New Roman"/>
            </a:endParaRPr>
          </a:p>
          <a:p>
            <a:pPr marL="756285" marR="93980" lvl="1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implemented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fast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Fourier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transform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(FFT)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inverse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fast </a:t>
            </a:r>
            <a:r>
              <a:rPr sz="1800" dirty="0">
                <a:latin typeface="Times New Roman"/>
                <a:cs typeface="Times New Roman"/>
              </a:rPr>
              <a:t>Fourier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transform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(IFFT)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8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58241" y="343661"/>
            <a:ext cx="4126229" cy="1217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OFDM:</a:t>
            </a:r>
            <a:r>
              <a:rPr sz="2400" spc="-25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DFT</a:t>
            </a:r>
            <a:r>
              <a:rPr sz="2400" spc="-10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AND</a:t>
            </a:r>
            <a:r>
              <a:rPr sz="2400" spc="-20" dirty="0">
                <a:latin typeface="Arial Black"/>
                <a:cs typeface="Arial Black"/>
              </a:rPr>
              <a:t> IDFT</a:t>
            </a:r>
            <a:endParaRPr sz="24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505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Review: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DFT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IDFT</a:t>
            </a:r>
            <a:endParaRPr sz="2000">
              <a:latin typeface="Times New Roman"/>
              <a:cs typeface="Times New Roman"/>
            </a:endParaRPr>
          </a:p>
          <a:p>
            <a:pPr marL="800100">
              <a:lnSpc>
                <a:spcPct val="100000"/>
              </a:lnSpc>
              <a:spcBef>
                <a:spcPts val="440"/>
              </a:spcBef>
              <a:tabLst>
                <a:tab pos="10864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discrete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Fourier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transform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(DFT)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5844" y="2578734"/>
            <a:ext cx="4144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Inverse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discrete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Fourier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transform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(IDFT)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844" y="3895420"/>
            <a:ext cx="20593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Linear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convolution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844" y="4883657"/>
            <a:ext cx="2211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Circular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convolution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9</a:t>
            </a:r>
            <a:endParaRPr sz="1600">
              <a:latin typeface="Arial Black"/>
              <a:cs typeface="Arial Black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721864" y="1709927"/>
            <a:ext cx="2386965" cy="620395"/>
            <a:chOff x="2721864" y="1709927"/>
            <a:chExt cx="2386965" cy="620395"/>
          </a:xfrm>
        </p:grpSpPr>
        <p:sp>
          <p:nvSpPr>
            <p:cNvPr id="11" name="object 11"/>
            <p:cNvSpPr/>
            <p:nvPr/>
          </p:nvSpPr>
          <p:spPr>
            <a:xfrm>
              <a:off x="2721864" y="1709927"/>
              <a:ext cx="2386965" cy="620395"/>
            </a:xfrm>
            <a:custGeom>
              <a:avLst/>
              <a:gdLst/>
              <a:ahLst/>
              <a:cxnLst/>
              <a:rect l="l" t="t" r="r" b="b"/>
              <a:pathLst>
                <a:path w="2386965" h="620394">
                  <a:moveTo>
                    <a:pt x="2386584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2386584" y="620268"/>
                  </a:lnTo>
                  <a:lnTo>
                    <a:pt x="238658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78620" y="2194177"/>
              <a:ext cx="28575" cy="16510"/>
            </a:xfrm>
            <a:custGeom>
              <a:avLst/>
              <a:gdLst/>
              <a:ahLst/>
              <a:cxnLst/>
              <a:rect l="l" t="t" r="r" b="b"/>
              <a:pathLst>
                <a:path w="28575" h="16510">
                  <a:moveTo>
                    <a:pt x="0" y="15950"/>
                  </a:moveTo>
                  <a:lnTo>
                    <a:pt x="28019" y="0"/>
                  </a:lnTo>
                </a:path>
              </a:pathLst>
            </a:custGeom>
            <a:ln w="8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06640" y="2199051"/>
              <a:ext cx="40640" cy="74295"/>
            </a:xfrm>
            <a:custGeom>
              <a:avLst/>
              <a:gdLst/>
              <a:ahLst/>
              <a:cxnLst/>
              <a:rect l="l" t="t" r="r" b="b"/>
              <a:pathLst>
                <a:path w="40639" h="74294">
                  <a:moveTo>
                    <a:pt x="0" y="0"/>
                  </a:moveTo>
                  <a:lnTo>
                    <a:pt x="40229" y="73989"/>
                  </a:lnTo>
                </a:path>
              </a:pathLst>
            </a:custGeom>
            <a:ln w="17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51392" y="2051951"/>
              <a:ext cx="256540" cy="221615"/>
            </a:xfrm>
            <a:custGeom>
              <a:avLst/>
              <a:gdLst/>
              <a:ahLst/>
              <a:cxnLst/>
              <a:rect l="l" t="t" r="r" b="b"/>
              <a:pathLst>
                <a:path w="256539" h="221614">
                  <a:moveTo>
                    <a:pt x="0" y="221089"/>
                  </a:moveTo>
                  <a:lnTo>
                    <a:pt x="53344" y="0"/>
                  </a:lnTo>
                </a:path>
                <a:path w="256539" h="221614">
                  <a:moveTo>
                    <a:pt x="53344" y="0"/>
                  </a:moveTo>
                  <a:lnTo>
                    <a:pt x="256284" y="0"/>
                  </a:lnTo>
                </a:path>
              </a:pathLst>
            </a:custGeom>
            <a:ln w="89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770500" y="1712241"/>
            <a:ext cx="24701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i="1" dirty="0">
                <a:latin typeface="Times New Roman"/>
                <a:cs typeface="Times New Roman"/>
              </a:rPr>
              <a:t>N</a:t>
            </a:r>
            <a:r>
              <a:rPr sz="1000" i="1" spc="-9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Symbol"/>
                <a:cs typeface="Symbol"/>
              </a:rPr>
              <a:t></a:t>
            </a:r>
            <a:r>
              <a:rPr sz="1000" spc="-25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73665" y="2143337"/>
            <a:ext cx="22479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i="1" spc="-25" dirty="0">
                <a:latin typeface="Times New Roman"/>
                <a:cs typeface="Times New Roman"/>
              </a:rPr>
              <a:t>n</a:t>
            </a:r>
            <a:r>
              <a:rPr sz="1000" spc="-25" dirty="0">
                <a:latin typeface="Symbol"/>
                <a:cs typeface="Symbol"/>
              </a:rPr>
              <a:t></a:t>
            </a:r>
            <a:r>
              <a:rPr sz="1000" spc="-25" dirty="0"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28686" y="2029001"/>
            <a:ext cx="16192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700" i="1" spc="-50" dirty="0">
                <a:latin typeface="Times New Roman"/>
                <a:cs typeface="Times New Roman"/>
              </a:rPr>
              <a:t>N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46635" y="1733445"/>
            <a:ext cx="1279525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  <a:tabLst>
                <a:tab pos="978535" algn="l"/>
              </a:tabLst>
            </a:pP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i="1" spc="-254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i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spc="-10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2550" u="sng" spc="179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2550" u="sng" spc="-75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550" u="sng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550" spc="-104" baseline="35947" dirty="0">
                <a:latin typeface="Times New Roman"/>
                <a:cs typeface="Times New Roman"/>
              </a:rPr>
              <a:t> </a:t>
            </a:r>
            <a:r>
              <a:rPr sz="3825" spc="-2640" baseline="-8714" dirty="0">
                <a:latin typeface="Symbol"/>
                <a:cs typeface="Symbol"/>
              </a:rPr>
              <a:t></a:t>
            </a:r>
            <a:endParaRPr sz="3825" baseline="-8714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09525" y="1745009"/>
            <a:ext cx="106553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2550" i="1" baseline="-24509" dirty="0">
                <a:latin typeface="Times New Roman"/>
                <a:cs typeface="Times New Roman"/>
              </a:rPr>
              <a:t>x</a:t>
            </a:r>
            <a:r>
              <a:rPr sz="2550" baseline="-24509" dirty="0">
                <a:latin typeface="Times New Roman"/>
                <a:cs typeface="Times New Roman"/>
              </a:rPr>
              <a:t>[</a:t>
            </a:r>
            <a:r>
              <a:rPr sz="2550" i="1" baseline="-24509" dirty="0">
                <a:latin typeface="Times New Roman"/>
                <a:cs typeface="Times New Roman"/>
              </a:rPr>
              <a:t>n</a:t>
            </a:r>
            <a:r>
              <a:rPr sz="2550" baseline="-24509" dirty="0">
                <a:latin typeface="Times New Roman"/>
                <a:cs typeface="Times New Roman"/>
              </a:rPr>
              <a:t>]</a:t>
            </a:r>
            <a:r>
              <a:rPr sz="2550" i="1" baseline="-24509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Symbol"/>
                <a:cs typeface="Symbol"/>
              </a:rPr>
              <a:t></a:t>
            </a:r>
            <a:r>
              <a:rPr sz="1000" spc="60" dirty="0">
                <a:latin typeface="Times New Roman"/>
                <a:cs typeface="Times New Roman"/>
              </a:rPr>
              <a:t> </a:t>
            </a:r>
            <a:r>
              <a:rPr sz="1000" i="1" dirty="0">
                <a:latin typeface="Times New Roman"/>
                <a:cs typeface="Times New Roman"/>
              </a:rPr>
              <a:t>j</a:t>
            </a:r>
            <a:r>
              <a:rPr sz="1000" i="1" spc="-8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2</a:t>
            </a:r>
            <a:r>
              <a:rPr sz="1050" dirty="0">
                <a:latin typeface="Symbol"/>
                <a:cs typeface="Symbol"/>
              </a:rPr>
              <a:t></a:t>
            </a:r>
            <a:r>
              <a:rPr sz="1000" i="1" dirty="0">
                <a:latin typeface="Times New Roman"/>
                <a:cs typeface="Times New Roman"/>
              </a:rPr>
              <a:t>ni</a:t>
            </a:r>
            <a:r>
              <a:rPr sz="1000" dirty="0">
                <a:latin typeface="Times New Roman"/>
                <a:cs typeface="Times New Roman"/>
              </a:rPr>
              <a:t>/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737104" y="2999232"/>
            <a:ext cx="2313940" cy="620395"/>
            <a:chOff x="2737104" y="2999232"/>
            <a:chExt cx="2313940" cy="620395"/>
          </a:xfrm>
        </p:grpSpPr>
        <p:sp>
          <p:nvSpPr>
            <p:cNvPr id="21" name="object 21"/>
            <p:cNvSpPr/>
            <p:nvPr/>
          </p:nvSpPr>
          <p:spPr>
            <a:xfrm>
              <a:off x="2737104" y="2999232"/>
              <a:ext cx="2313940" cy="620395"/>
            </a:xfrm>
            <a:custGeom>
              <a:avLst/>
              <a:gdLst/>
              <a:ahLst/>
              <a:cxnLst/>
              <a:rect l="l" t="t" r="r" b="b"/>
              <a:pathLst>
                <a:path w="2313940" h="620395">
                  <a:moveTo>
                    <a:pt x="2313432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2313432" y="620268"/>
                  </a:lnTo>
                  <a:lnTo>
                    <a:pt x="2313432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69690" y="3483481"/>
              <a:ext cx="28575" cy="16510"/>
            </a:xfrm>
            <a:custGeom>
              <a:avLst/>
              <a:gdLst/>
              <a:ahLst/>
              <a:cxnLst/>
              <a:rect l="l" t="t" r="r" b="b"/>
              <a:pathLst>
                <a:path w="28575" h="16510">
                  <a:moveTo>
                    <a:pt x="0" y="15950"/>
                  </a:moveTo>
                  <a:lnTo>
                    <a:pt x="28010" y="0"/>
                  </a:lnTo>
                </a:path>
              </a:pathLst>
            </a:custGeom>
            <a:ln w="8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97700" y="3488355"/>
              <a:ext cx="40640" cy="74295"/>
            </a:xfrm>
            <a:custGeom>
              <a:avLst/>
              <a:gdLst/>
              <a:ahLst/>
              <a:cxnLst/>
              <a:rect l="l" t="t" r="r" b="b"/>
              <a:pathLst>
                <a:path w="40639" h="74295">
                  <a:moveTo>
                    <a:pt x="0" y="0"/>
                  </a:moveTo>
                  <a:lnTo>
                    <a:pt x="40215" y="73989"/>
                  </a:lnTo>
                </a:path>
              </a:pathLst>
            </a:custGeom>
            <a:ln w="179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42889" y="3341255"/>
              <a:ext cx="255904" cy="221615"/>
            </a:xfrm>
            <a:custGeom>
              <a:avLst/>
              <a:gdLst/>
              <a:ahLst/>
              <a:cxnLst/>
              <a:rect l="l" t="t" r="r" b="b"/>
              <a:pathLst>
                <a:path w="255904" h="221614">
                  <a:moveTo>
                    <a:pt x="0" y="221089"/>
                  </a:moveTo>
                  <a:lnTo>
                    <a:pt x="53307" y="0"/>
                  </a:lnTo>
                </a:path>
                <a:path w="255904" h="221614">
                  <a:moveTo>
                    <a:pt x="53307" y="0"/>
                  </a:moveTo>
                  <a:lnTo>
                    <a:pt x="255743" y="0"/>
                  </a:lnTo>
                </a:path>
              </a:pathLst>
            </a:custGeom>
            <a:ln w="89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761885" y="3001545"/>
            <a:ext cx="246379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i="1" dirty="0">
                <a:latin typeface="Times New Roman"/>
                <a:cs typeface="Times New Roman"/>
              </a:rPr>
              <a:t>N</a:t>
            </a:r>
            <a:r>
              <a:rPr sz="1000" i="1" spc="-9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Symbol"/>
                <a:cs typeface="Symbol"/>
              </a:rPr>
              <a:t></a:t>
            </a:r>
            <a:r>
              <a:rPr sz="1000" spc="-25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76352" y="3432642"/>
            <a:ext cx="19812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i="1" spc="-25" dirty="0">
                <a:latin typeface="Times New Roman"/>
                <a:cs typeface="Times New Roman"/>
              </a:rPr>
              <a:t>i</a:t>
            </a:r>
            <a:r>
              <a:rPr sz="1000" spc="-25" dirty="0">
                <a:latin typeface="Symbol"/>
                <a:cs typeface="Symbol"/>
              </a:rPr>
              <a:t></a:t>
            </a:r>
            <a:r>
              <a:rPr sz="1000" spc="-25" dirty="0"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20156" y="3318305"/>
            <a:ext cx="16192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700" i="1" spc="-50" dirty="0">
                <a:latin typeface="Times New Roman"/>
                <a:cs typeface="Times New Roman"/>
              </a:rPr>
              <a:t>N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55080" y="3022749"/>
            <a:ext cx="126238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  <a:tabLst>
                <a:tab pos="961390" algn="l"/>
              </a:tabLst>
            </a:pP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spc="-114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2550" u="sng" spc="157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2550" u="sng" spc="-75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550" u="sng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550" spc="-104" baseline="35947" dirty="0">
                <a:latin typeface="Times New Roman"/>
                <a:cs typeface="Times New Roman"/>
              </a:rPr>
              <a:t> </a:t>
            </a:r>
            <a:r>
              <a:rPr sz="3825" spc="-2640" baseline="-8714" dirty="0">
                <a:latin typeface="Symbol"/>
                <a:cs typeface="Symbol"/>
              </a:rPr>
              <a:t></a:t>
            </a:r>
            <a:endParaRPr sz="3825" baseline="-8714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07147" y="3034313"/>
            <a:ext cx="100584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2550" i="1" baseline="-24509" dirty="0">
                <a:latin typeface="Times New Roman"/>
                <a:cs typeface="Times New Roman"/>
              </a:rPr>
              <a:t>X</a:t>
            </a:r>
            <a:r>
              <a:rPr sz="2550" i="1" spc="-337" baseline="-24509" dirty="0">
                <a:latin typeface="Times New Roman"/>
                <a:cs typeface="Times New Roman"/>
              </a:rPr>
              <a:t> </a:t>
            </a:r>
            <a:r>
              <a:rPr sz="2550" baseline="-24509" dirty="0">
                <a:latin typeface="Times New Roman"/>
                <a:cs typeface="Times New Roman"/>
              </a:rPr>
              <a:t>[</a:t>
            </a:r>
            <a:r>
              <a:rPr sz="2550" i="1" baseline="-24509" dirty="0">
                <a:latin typeface="Times New Roman"/>
                <a:cs typeface="Times New Roman"/>
              </a:rPr>
              <a:t>i</a:t>
            </a:r>
            <a:r>
              <a:rPr sz="2550" baseline="-24509" dirty="0">
                <a:latin typeface="Times New Roman"/>
                <a:cs typeface="Times New Roman"/>
              </a:rPr>
              <a:t>]</a:t>
            </a:r>
            <a:r>
              <a:rPr sz="2550" i="1" baseline="-24509" dirty="0">
                <a:latin typeface="Times New Roman"/>
                <a:cs typeface="Times New Roman"/>
              </a:rPr>
              <a:t>e</a:t>
            </a:r>
            <a:r>
              <a:rPr sz="2550" i="1" spc="-172" baseline="-24509" dirty="0">
                <a:latin typeface="Times New Roman"/>
                <a:cs typeface="Times New Roman"/>
              </a:rPr>
              <a:t> </a:t>
            </a:r>
            <a:r>
              <a:rPr sz="1000" i="1" dirty="0">
                <a:latin typeface="Times New Roman"/>
                <a:cs typeface="Times New Roman"/>
              </a:rPr>
              <a:t>j</a:t>
            </a:r>
            <a:r>
              <a:rPr sz="1000" i="1" spc="-10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2</a:t>
            </a:r>
            <a:r>
              <a:rPr sz="1050" dirty="0">
                <a:latin typeface="Symbol"/>
                <a:cs typeface="Symbol"/>
              </a:rPr>
              <a:t></a:t>
            </a:r>
            <a:r>
              <a:rPr sz="1000" i="1" dirty="0">
                <a:latin typeface="Times New Roman"/>
                <a:cs typeface="Times New Roman"/>
              </a:rPr>
              <a:t>ni</a:t>
            </a:r>
            <a:r>
              <a:rPr sz="1000" dirty="0">
                <a:latin typeface="Times New Roman"/>
                <a:cs typeface="Times New Roman"/>
              </a:rPr>
              <a:t>/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325623" y="4256532"/>
            <a:ext cx="3078480" cy="620395"/>
          </a:xfrm>
          <a:custGeom>
            <a:avLst/>
            <a:gdLst/>
            <a:ahLst/>
            <a:cxnLst/>
            <a:rect l="l" t="t" r="r" b="b"/>
            <a:pathLst>
              <a:path w="3078479" h="620395">
                <a:moveTo>
                  <a:pt x="3078479" y="0"/>
                </a:moveTo>
                <a:lnTo>
                  <a:pt x="0" y="0"/>
                </a:lnTo>
                <a:lnTo>
                  <a:pt x="0" y="620268"/>
                </a:lnTo>
                <a:lnTo>
                  <a:pt x="3078479" y="620268"/>
                </a:lnTo>
                <a:lnTo>
                  <a:pt x="3078479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146109" y="4258845"/>
            <a:ext cx="10604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Symbol"/>
                <a:cs typeface="Symbol"/>
              </a:rPr>
              <a:t>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53644" y="4239371"/>
            <a:ext cx="3058160" cy="62928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5"/>
              </a:spcBef>
            </a:pPr>
            <a:r>
              <a:rPr sz="1700" i="1" dirty="0">
                <a:latin typeface="Times New Roman"/>
                <a:cs typeface="Times New Roman"/>
              </a:rPr>
              <a:t>y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spc="-8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10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dirty="0">
                <a:latin typeface="Symbol"/>
                <a:cs typeface="Symbol"/>
              </a:rPr>
              <a:t></a:t>
            </a:r>
            <a:r>
              <a:rPr sz="1700" spc="-20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spc="-8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390" dirty="0">
                <a:latin typeface="Times New Roman"/>
                <a:cs typeface="Times New Roman"/>
              </a:rPr>
              <a:t> </a:t>
            </a:r>
            <a:r>
              <a:rPr sz="3825" spc="82" baseline="-8714" dirty="0">
                <a:latin typeface="Symbol"/>
                <a:cs typeface="Symbol"/>
              </a:rPr>
              <a:t></a:t>
            </a:r>
            <a:r>
              <a:rPr sz="1700" i="1" spc="55" dirty="0">
                <a:latin typeface="Times New Roman"/>
                <a:cs typeface="Times New Roman"/>
              </a:rPr>
              <a:t>h</a:t>
            </a:r>
            <a:r>
              <a:rPr sz="1700" spc="55" dirty="0">
                <a:latin typeface="Times New Roman"/>
                <a:cs typeface="Times New Roman"/>
              </a:rPr>
              <a:t>[</a:t>
            </a:r>
            <a:r>
              <a:rPr sz="1700" i="1" spc="55" dirty="0">
                <a:latin typeface="Times New Roman"/>
                <a:cs typeface="Times New Roman"/>
              </a:rPr>
              <a:t>k</a:t>
            </a:r>
            <a:r>
              <a:rPr sz="1700" spc="55" dirty="0">
                <a:latin typeface="Times New Roman"/>
                <a:cs typeface="Times New Roman"/>
              </a:rPr>
              <a:t>]</a:t>
            </a:r>
            <a:r>
              <a:rPr sz="1700" i="1" spc="55" dirty="0">
                <a:latin typeface="Times New Roman"/>
                <a:cs typeface="Times New Roman"/>
              </a:rPr>
              <a:t>x</a:t>
            </a:r>
            <a:r>
              <a:rPr sz="1700" spc="55" dirty="0">
                <a:latin typeface="Times New Roman"/>
                <a:cs typeface="Times New Roman"/>
              </a:rPr>
              <a:t>[</a:t>
            </a:r>
            <a:r>
              <a:rPr sz="1700" i="1" spc="55" dirty="0">
                <a:latin typeface="Times New Roman"/>
                <a:cs typeface="Times New Roman"/>
              </a:rPr>
              <a:t>n</a:t>
            </a:r>
            <a:r>
              <a:rPr sz="1700" i="1" spc="-1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</a:t>
            </a:r>
            <a:r>
              <a:rPr sz="1700" spc="-114" dirty="0">
                <a:latin typeface="Times New Roman"/>
                <a:cs typeface="Times New Roman"/>
              </a:rPr>
              <a:t> </a:t>
            </a:r>
            <a:r>
              <a:rPr sz="1700" i="1" spc="65" dirty="0">
                <a:latin typeface="Times New Roman"/>
                <a:cs typeface="Times New Roman"/>
              </a:rPr>
              <a:t>k</a:t>
            </a:r>
            <a:r>
              <a:rPr sz="1700" spc="65" dirty="0">
                <a:latin typeface="Times New Roman"/>
                <a:cs typeface="Times New Roman"/>
              </a:rPr>
              <a:t>]</a:t>
            </a:r>
            <a:endParaRPr sz="1700">
              <a:latin typeface="Times New Roman"/>
              <a:cs typeface="Times New Roman"/>
            </a:endParaRPr>
          </a:p>
          <a:p>
            <a:pPr marL="626110" algn="ctr">
              <a:lnSpc>
                <a:spcPct val="100000"/>
              </a:lnSpc>
              <a:spcBef>
                <a:spcPts val="135"/>
              </a:spcBef>
            </a:pPr>
            <a:r>
              <a:rPr sz="1000" i="1" dirty="0">
                <a:latin typeface="Times New Roman"/>
                <a:cs typeface="Times New Roman"/>
              </a:rPr>
              <a:t>k</a:t>
            </a:r>
            <a:r>
              <a:rPr sz="1000" i="1" spc="-13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Symbol"/>
                <a:cs typeface="Symbol"/>
              </a:rPr>
              <a:t>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86000" y="5346191"/>
            <a:ext cx="3241675" cy="622300"/>
          </a:xfrm>
          <a:custGeom>
            <a:avLst/>
            <a:gdLst/>
            <a:ahLst/>
            <a:cxnLst/>
            <a:rect l="l" t="t" r="r" b="b"/>
            <a:pathLst>
              <a:path w="3241675" h="622300">
                <a:moveTo>
                  <a:pt x="3241548" y="0"/>
                </a:moveTo>
                <a:lnTo>
                  <a:pt x="0" y="0"/>
                </a:lnTo>
                <a:lnTo>
                  <a:pt x="0" y="621791"/>
                </a:lnTo>
                <a:lnTo>
                  <a:pt x="3241548" y="621791"/>
                </a:lnTo>
                <a:lnTo>
                  <a:pt x="3241548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073811" y="5348539"/>
            <a:ext cx="246379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i="1" dirty="0">
                <a:latin typeface="Times New Roman"/>
                <a:cs typeface="Times New Roman"/>
              </a:rPr>
              <a:t>N</a:t>
            </a:r>
            <a:r>
              <a:rPr sz="1000" i="1" spc="-9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Symbol"/>
                <a:cs typeface="Symbol"/>
              </a:rPr>
              <a:t></a:t>
            </a:r>
            <a:r>
              <a:rPr sz="1000" spc="-25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14020" y="5329017"/>
            <a:ext cx="3177540" cy="63119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09"/>
              </a:spcBef>
            </a:pPr>
            <a:r>
              <a:rPr sz="1700" i="1" dirty="0">
                <a:latin typeface="Times New Roman"/>
                <a:cs typeface="Times New Roman"/>
              </a:rPr>
              <a:t>y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spc="-9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spc="-245" dirty="0">
                <a:latin typeface="Times New Roman"/>
                <a:cs typeface="Times New Roman"/>
              </a:rPr>
              <a:t> </a:t>
            </a:r>
            <a:r>
              <a:rPr sz="1700" spc="50" dirty="0">
                <a:latin typeface="Symbol"/>
                <a:cs typeface="Symbol"/>
              </a:rPr>
              <a:t></a:t>
            </a:r>
            <a:r>
              <a:rPr sz="1700" spc="-17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spc="-9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3900" spc="75" baseline="-8547" dirty="0">
                <a:latin typeface="Symbol"/>
                <a:cs typeface="Symbol"/>
              </a:rPr>
              <a:t></a:t>
            </a:r>
            <a:r>
              <a:rPr sz="1700" i="1" spc="50" dirty="0">
                <a:latin typeface="Times New Roman"/>
                <a:cs typeface="Times New Roman"/>
              </a:rPr>
              <a:t>h</a:t>
            </a:r>
            <a:r>
              <a:rPr sz="1700" spc="50" dirty="0">
                <a:latin typeface="Times New Roman"/>
                <a:cs typeface="Times New Roman"/>
              </a:rPr>
              <a:t>[</a:t>
            </a:r>
            <a:r>
              <a:rPr sz="1700" i="1" spc="50" dirty="0">
                <a:latin typeface="Times New Roman"/>
                <a:cs typeface="Times New Roman"/>
              </a:rPr>
              <a:t>k</a:t>
            </a:r>
            <a:r>
              <a:rPr sz="1700" spc="50" dirty="0">
                <a:latin typeface="Times New Roman"/>
                <a:cs typeface="Times New Roman"/>
              </a:rPr>
              <a:t>]</a:t>
            </a:r>
            <a:r>
              <a:rPr sz="1700" i="1" spc="50" dirty="0">
                <a:latin typeface="Times New Roman"/>
                <a:cs typeface="Times New Roman"/>
              </a:rPr>
              <a:t>x</a:t>
            </a:r>
            <a:r>
              <a:rPr sz="1700" spc="50" dirty="0">
                <a:latin typeface="Times New Roman"/>
                <a:cs typeface="Times New Roman"/>
              </a:rPr>
              <a:t>[</a:t>
            </a:r>
            <a:r>
              <a:rPr sz="1700" i="1" spc="50" dirty="0">
                <a:latin typeface="Times New Roman"/>
                <a:cs typeface="Times New Roman"/>
              </a:rPr>
              <a:t>n</a:t>
            </a:r>
            <a:r>
              <a:rPr sz="1700" i="1" spc="-1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</a:t>
            </a:r>
            <a:r>
              <a:rPr sz="1700" spc="-125" dirty="0">
                <a:latin typeface="Times New Roman"/>
                <a:cs typeface="Times New Roman"/>
              </a:rPr>
              <a:t> </a:t>
            </a:r>
            <a:r>
              <a:rPr sz="1700" i="1" spc="50" dirty="0">
                <a:latin typeface="Times New Roman"/>
                <a:cs typeface="Times New Roman"/>
              </a:rPr>
              <a:t>k</a:t>
            </a:r>
            <a:r>
              <a:rPr sz="1700" spc="50" dirty="0">
                <a:latin typeface="Times New Roman"/>
                <a:cs typeface="Times New Roman"/>
              </a:rPr>
              <a:t>]</a:t>
            </a:r>
            <a:r>
              <a:rPr sz="1500" i="1" spc="75" baseline="-25000" dirty="0">
                <a:latin typeface="Times New Roman"/>
                <a:cs typeface="Times New Roman"/>
              </a:rPr>
              <a:t>N</a:t>
            </a:r>
            <a:endParaRPr sz="1500" baseline="-25000">
              <a:latin typeface="Times New Roman"/>
              <a:cs typeface="Times New Roman"/>
            </a:endParaRPr>
          </a:p>
          <a:p>
            <a:pPr marL="560705" algn="ctr">
              <a:lnSpc>
                <a:spcPct val="100000"/>
              </a:lnSpc>
              <a:spcBef>
                <a:spcPts val="135"/>
              </a:spcBef>
            </a:pPr>
            <a:r>
              <a:rPr sz="1000" i="1" dirty="0">
                <a:latin typeface="Times New Roman"/>
                <a:cs typeface="Times New Roman"/>
              </a:rPr>
              <a:t>k</a:t>
            </a:r>
            <a:r>
              <a:rPr sz="1000" i="1" spc="-130" dirty="0">
                <a:latin typeface="Times New Roman"/>
                <a:cs typeface="Times New Roman"/>
              </a:rPr>
              <a:t> </a:t>
            </a:r>
            <a:r>
              <a:rPr sz="1000" spc="-35" dirty="0">
                <a:latin typeface="Symbol"/>
                <a:cs typeface="Symbol"/>
              </a:rPr>
              <a:t></a:t>
            </a:r>
            <a:r>
              <a:rPr sz="1000" spc="-35" dirty="0"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019026" y="5786175"/>
            <a:ext cx="11430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45236" y="5639743"/>
            <a:ext cx="167703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57834" algn="l"/>
              </a:tabLst>
            </a:pPr>
            <a:r>
              <a:rPr sz="1700" spc="55" dirty="0">
                <a:latin typeface="Times New Roman"/>
                <a:cs typeface="Times New Roman"/>
              </a:rPr>
              <a:t>[</a:t>
            </a:r>
            <a:r>
              <a:rPr sz="1700" i="1" spc="55" dirty="0">
                <a:latin typeface="Times New Roman"/>
                <a:cs typeface="Times New Roman"/>
              </a:rPr>
              <a:t>k</a:t>
            </a:r>
            <a:r>
              <a:rPr sz="1700" spc="55" dirty="0">
                <a:latin typeface="Times New Roman"/>
                <a:cs typeface="Times New Roman"/>
              </a:rPr>
              <a:t>]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-6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k</a:t>
            </a:r>
            <a:r>
              <a:rPr sz="1700" i="1" spc="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modulo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10" dirty="0">
                <a:latin typeface="Times New Roman"/>
                <a:cs typeface="Times New Roman"/>
              </a:rPr>
              <a:t>N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OFDM:</a:t>
            </a:r>
            <a:r>
              <a:rPr spc="-25" dirty="0"/>
              <a:t> </a:t>
            </a:r>
            <a:r>
              <a:rPr dirty="0"/>
              <a:t>DFT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IDFT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900430"/>
            <a:ext cx="5107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Linear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convolution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v.s.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circular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convolution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844" y="1218878"/>
            <a:ext cx="2943225" cy="102235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Linear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convolution</a:t>
            </a:r>
            <a:endParaRPr sz="1800">
              <a:latin typeface="Times New Roman"/>
              <a:cs typeface="Times New Roman"/>
            </a:endParaRPr>
          </a:p>
          <a:p>
            <a:pPr marL="1302385">
              <a:lnSpc>
                <a:spcPct val="100000"/>
              </a:lnSpc>
              <a:spcBef>
                <a:spcPts val="350"/>
              </a:spcBef>
            </a:pPr>
            <a:r>
              <a:rPr sz="1700" i="1" spc="-10" dirty="0">
                <a:latin typeface="Times New Roman"/>
                <a:cs typeface="Times New Roman"/>
              </a:rPr>
              <a:t>h</a:t>
            </a:r>
            <a:r>
              <a:rPr sz="1700" spc="-10" dirty="0">
                <a:latin typeface="Times New Roman"/>
                <a:cs typeface="Times New Roman"/>
              </a:rPr>
              <a:t>[0],</a:t>
            </a:r>
            <a:r>
              <a:rPr sz="1700" spc="-220" dirty="0">
                <a:latin typeface="Times New Roman"/>
                <a:cs typeface="Times New Roman"/>
              </a:rPr>
              <a:t> </a:t>
            </a:r>
            <a:r>
              <a:rPr sz="1700" i="1" spc="-70" dirty="0">
                <a:latin typeface="Times New Roman"/>
                <a:cs typeface="Times New Roman"/>
              </a:rPr>
              <a:t>h</a:t>
            </a:r>
            <a:r>
              <a:rPr sz="1700" spc="-70" dirty="0">
                <a:latin typeface="Times New Roman"/>
                <a:cs typeface="Times New Roman"/>
              </a:rPr>
              <a:t>[1],</a:t>
            </a:r>
            <a:r>
              <a:rPr sz="1700" spc="-21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215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h</a:t>
            </a:r>
            <a:r>
              <a:rPr sz="1700" spc="-20" dirty="0">
                <a:latin typeface="Times New Roman"/>
                <a:cs typeface="Times New Roman"/>
              </a:rPr>
              <a:t>[3]</a:t>
            </a:r>
            <a:endParaRPr sz="170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915"/>
              </a:spcBef>
            </a:pP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[3],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spc="-65" dirty="0">
                <a:latin typeface="Times New Roman"/>
                <a:cs typeface="Times New Roman"/>
              </a:rPr>
              <a:t>x</a:t>
            </a:r>
            <a:r>
              <a:rPr sz="1700" spc="-65" dirty="0">
                <a:latin typeface="Times New Roman"/>
                <a:cs typeface="Times New Roman"/>
              </a:rPr>
              <a:t>[1],</a:t>
            </a:r>
            <a:r>
              <a:rPr sz="1700" spc="-130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[0]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61961" y="1936742"/>
            <a:ext cx="1296670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i="1" dirty="0">
                <a:latin typeface="Times New Roman"/>
                <a:cs typeface="Times New Roman"/>
              </a:rPr>
              <a:t>y</a:t>
            </a:r>
            <a:r>
              <a:rPr sz="1700" dirty="0">
                <a:latin typeface="Times New Roman"/>
                <a:cs typeface="Times New Roman"/>
              </a:rPr>
              <a:t>[0]</a:t>
            </a:r>
            <a:r>
              <a:rPr sz="1700" spc="-1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i="1" spc="-10" dirty="0">
                <a:latin typeface="Times New Roman"/>
                <a:cs typeface="Times New Roman"/>
              </a:rPr>
              <a:t>h</a:t>
            </a:r>
            <a:r>
              <a:rPr sz="1700" spc="-10" dirty="0">
                <a:latin typeface="Times New Roman"/>
                <a:cs typeface="Times New Roman"/>
              </a:rPr>
              <a:t>[0]</a:t>
            </a:r>
            <a:r>
              <a:rPr sz="1700" i="1" spc="-10" dirty="0">
                <a:latin typeface="Times New Roman"/>
                <a:cs typeface="Times New Roman"/>
              </a:rPr>
              <a:t>x</a:t>
            </a:r>
            <a:r>
              <a:rPr sz="1700" spc="-10" dirty="0">
                <a:latin typeface="Times New Roman"/>
                <a:cs typeface="Times New Roman"/>
              </a:rPr>
              <a:t>[0]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59323" y="1211580"/>
            <a:ext cx="2811780" cy="567055"/>
          </a:xfrm>
          <a:custGeom>
            <a:avLst/>
            <a:gdLst/>
            <a:ahLst/>
            <a:cxnLst/>
            <a:rect l="l" t="t" r="r" b="b"/>
            <a:pathLst>
              <a:path w="2811779" h="567055">
                <a:moveTo>
                  <a:pt x="2811779" y="0"/>
                </a:moveTo>
                <a:lnTo>
                  <a:pt x="0" y="0"/>
                </a:lnTo>
                <a:lnTo>
                  <a:pt x="0" y="566927"/>
                </a:lnTo>
                <a:lnTo>
                  <a:pt x="2811779" y="566927"/>
                </a:lnTo>
                <a:lnTo>
                  <a:pt x="2811779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22077" y="1212599"/>
            <a:ext cx="97790" cy="1657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900" spc="-50" dirty="0">
                <a:latin typeface="Symbol"/>
                <a:cs typeface="Symbol"/>
              </a:rPr>
              <a:t></a:t>
            </a:r>
            <a:endParaRPr sz="9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82715" y="1194800"/>
            <a:ext cx="2799080" cy="57721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05"/>
              </a:spcBef>
            </a:pPr>
            <a:r>
              <a:rPr sz="1550" i="1" dirty="0">
                <a:latin typeface="Times New Roman"/>
                <a:cs typeface="Times New Roman"/>
              </a:rPr>
              <a:t>y</a:t>
            </a:r>
            <a:r>
              <a:rPr sz="1550" dirty="0">
                <a:latin typeface="Times New Roman"/>
                <a:cs typeface="Times New Roman"/>
              </a:rPr>
              <a:t>[</a:t>
            </a:r>
            <a:r>
              <a:rPr sz="1550" i="1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]</a:t>
            </a:r>
            <a:r>
              <a:rPr sz="1550" spc="-7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Symbol"/>
                <a:cs typeface="Symbol"/>
              </a:rPr>
              <a:t></a:t>
            </a:r>
            <a:r>
              <a:rPr sz="1550" spc="90" dirty="0">
                <a:latin typeface="Times New Roman"/>
                <a:cs typeface="Times New Roman"/>
              </a:rPr>
              <a:t> </a:t>
            </a:r>
            <a:r>
              <a:rPr sz="1550" i="1" dirty="0">
                <a:latin typeface="Times New Roman"/>
                <a:cs typeface="Times New Roman"/>
              </a:rPr>
              <a:t>x</a:t>
            </a:r>
            <a:r>
              <a:rPr sz="1550" dirty="0">
                <a:latin typeface="Times New Roman"/>
                <a:cs typeface="Times New Roman"/>
              </a:rPr>
              <a:t>[</a:t>
            </a:r>
            <a:r>
              <a:rPr sz="1550" i="1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]</a:t>
            </a:r>
            <a:r>
              <a:rPr sz="1550" dirty="0">
                <a:latin typeface="Symbol"/>
                <a:cs typeface="Symbol"/>
              </a:rPr>
              <a:t></a:t>
            </a:r>
            <a:r>
              <a:rPr sz="1550" spc="-185" dirty="0">
                <a:latin typeface="Times New Roman"/>
                <a:cs typeface="Times New Roman"/>
              </a:rPr>
              <a:t> </a:t>
            </a:r>
            <a:r>
              <a:rPr sz="1550" i="1" dirty="0">
                <a:latin typeface="Times New Roman"/>
                <a:cs typeface="Times New Roman"/>
              </a:rPr>
              <a:t>h</a:t>
            </a:r>
            <a:r>
              <a:rPr sz="1550" dirty="0">
                <a:latin typeface="Times New Roman"/>
                <a:cs typeface="Times New Roman"/>
              </a:rPr>
              <a:t>[</a:t>
            </a:r>
            <a:r>
              <a:rPr sz="1550" i="1" dirty="0">
                <a:latin typeface="Times New Roman"/>
                <a:cs typeface="Times New Roman"/>
              </a:rPr>
              <a:t>n</a:t>
            </a:r>
            <a:r>
              <a:rPr sz="1550" dirty="0">
                <a:latin typeface="Times New Roman"/>
                <a:cs typeface="Times New Roman"/>
              </a:rPr>
              <a:t>]</a:t>
            </a:r>
            <a:r>
              <a:rPr sz="1550" spc="-7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Symbol"/>
                <a:cs typeface="Symbol"/>
              </a:rPr>
              <a:t></a:t>
            </a:r>
            <a:r>
              <a:rPr sz="1550" spc="345" dirty="0">
                <a:latin typeface="Times New Roman"/>
                <a:cs typeface="Times New Roman"/>
              </a:rPr>
              <a:t> </a:t>
            </a:r>
            <a:r>
              <a:rPr sz="3525" spc="67" baseline="-8274" dirty="0">
                <a:latin typeface="Symbol"/>
                <a:cs typeface="Symbol"/>
              </a:rPr>
              <a:t></a:t>
            </a:r>
            <a:r>
              <a:rPr sz="1550" i="1" spc="45" dirty="0">
                <a:latin typeface="Times New Roman"/>
                <a:cs typeface="Times New Roman"/>
              </a:rPr>
              <a:t>h</a:t>
            </a:r>
            <a:r>
              <a:rPr sz="1550" spc="45" dirty="0">
                <a:latin typeface="Times New Roman"/>
                <a:cs typeface="Times New Roman"/>
              </a:rPr>
              <a:t>[</a:t>
            </a:r>
            <a:r>
              <a:rPr sz="1550" i="1" spc="45" dirty="0">
                <a:latin typeface="Times New Roman"/>
                <a:cs typeface="Times New Roman"/>
              </a:rPr>
              <a:t>k</a:t>
            </a:r>
            <a:r>
              <a:rPr sz="1550" spc="45" dirty="0">
                <a:latin typeface="Times New Roman"/>
                <a:cs typeface="Times New Roman"/>
              </a:rPr>
              <a:t>]</a:t>
            </a:r>
            <a:r>
              <a:rPr sz="1550" i="1" spc="45" dirty="0">
                <a:latin typeface="Times New Roman"/>
                <a:cs typeface="Times New Roman"/>
              </a:rPr>
              <a:t>x</a:t>
            </a:r>
            <a:r>
              <a:rPr sz="1550" spc="45" dirty="0">
                <a:latin typeface="Times New Roman"/>
                <a:cs typeface="Times New Roman"/>
              </a:rPr>
              <a:t>[</a:t>
            </a:r>
            <a:r>
              <a:rPr sz="1550" i="1" spc="45" dirty="0">
                <a:latin typeface="Times New Roman"/>
                <a:cs typeface="Times New Roman"/>
              </a:rPr>
              <a:t>n</a:t>
            </a:r>
            <a:r>
              <a:rPr sz="1550" i="1" spc="-10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Symbol"/>
                <a:cs typeface="Symbol"/>
              </a:rPr>
              <a:t></a:t>
            </a:r>
            <a:r>
              <a:rPr sz="1550" spc="-110" dirty="0">
                <a:latin typeface="Times New Roman"/>
                <a:cs typeface="Times New Roman"/>
              </a:rPr>
              <a:t> </a:t>
            </a:r>
            <a:r>
              <a:rPr sz="1550" i="1" spc="55" dirty="0">
                <a:latin typeface="Times New Roman"/>
                <a:cs typeface="Times New Roman"/>
              </a:rPr>
              <a:t>k</a:t>
            </a:r>
            <a:r>
              <a:rPr sz="1550" spc="55" dirty="0">
                <a:latin typeface="Times New Roman"/>
                <a:cs typeface="Times New Roman"/>
              </a:rPr>
              <a:t>]</a:t>
            </a:r>
            <a:endParaRPr sz="1550">
              <a:latin typeface="Times New Roman"/>
              <a:cs typeface="Times New Roman"/>
            </a:endParaRPr>
          </a:p>
          <a:p>
            <a:pPr marL="570865" algn="ctr">
              <a:lnSpc>
                <a:spcPct val="100000"/>
              </a:lnSpc>
              <a:spcBef>
                <a:spcPts val="135"/>
              </a:spcBef>
            </a:pPr>
            <a:r>
              <a:rPr sz="900" i="1" dirty="0">
                <a:latin typeface="Times New Roman"/>
                <a:cs typeface="Times New Roman"/>
              </a:rPr>
              <a:t>k</a:t>
            </a:r>
            <a:r>
              <a:rPr sz="900" i="1" spc="-100" dirty="0">
                <a:latin typeface="Times New Roman"/>
                <a:cs typeface="Times New Roman"/>
              </a:rPr>
              <a:t> </a:t>
            </a:r>
            <a:r>
              <a:rPr sz="900" spc="-25" dirty="0">
                <a:latin typeface="Symbol"/>
                <a:cs typeface="Symbol"/>
              </a:rPr>
              <a:t></a:t>
            </a:r>
            <a:endParaRPr sz="9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65228" y="2374032"/>
            <a:ext cx="164274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[3],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spc="-65" dirty="0">
                <a:latin typeface="Times New Roman"/>
                <a:cs typeface="Times New Roman"/>
              </a:rPr>
              <a:t>x</a:t>
            </a:r>
            <a:r>
              <a:rPr sz="1700" spc="-65" dirty="0">
                <a:latin typeface="Times New Roman"/>
                <a:cs typeface="Times New Roman"/>
              </a:rPr>
              <a:t>[1],</a:t>
            </a:r>
            <a:r>
              <a:rPr sz="1700" spc="-130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[0]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5917" y="2334408"/>
            <a:ext cx="208026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i="1" spc="-70" dirty="0">
                <a:latin typeface="Times New Roman"/>
                <a:cs typeface="Times New Roman"/>
              </a:rPr>
              <a:t>y</a:t>
            </a:r>
            <a:r>
              <a:rPr sz="1700" spc="-70" dirty="0">
                <a:latin typeface="Times New Roman"/>
                <a:cs typeface="Times New Roman"/>
              </a:rPr>
              <a:t>[1]</a:t>
            </a:r>
            <a:r>
              <a:rPr sz="1700" spc="-12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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i="1" spc="-45" dirty="0">
                <a:latin typeface="Times New Roman"/>
                <a:cs typeface="Times New Roman"/>
              </a:rPr>
              <a:t>h</a:t>
            </a:r>
            <a:r>
              <a:rPr sz="1700" spc="-45" dirty="0">
                <a:latin typeface="Times New Roman"/>
                <a:cs typeface="Times New Roman"/>
              </a:rPr>
              <a:t>[0]</a:t>
            </a:r>
            <a:r>
              <a:rPr sz="1700" i="1" spc="-45" dirty="0">
                <a:latin typeface="Times New Roman"/>
                <a:cs typeface="Times New Roman"/>
              </a:rPr>
              <a:t>x</a:t>
            </a:r>
            <a:r>
              <a:rPr sz="1700" spc="-45" dirty="0">
                <a:latin typeface="Times New Roman"/>
                <a:cs typeface="Times New Roman"/>
              </a:rPr>
              <a:t>[1]</a:t>
            </a:r>
            <a:r>
              <a:rPr sz="1700" spc="-24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h</a:t>
            </a:r>
            <a:r>
              <a:rPr sz="1700" spc="-20" dirty="0">
                <a:latin typeface="Times New Roman"/>
                <a:cs typeface="Times New Roman"/>
              </a:rPr>
              <a:t>[1]</a:t>
            </a: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[0]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87376" y="2764176"/>
            <a:ext cx="164274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[3],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spc="-65" dirty="0">
                <a:latin typeface="Times New Roman"/>
                <a:cs typeface="Times New Roman"/>
              </a:rPr>
              <a:t>x</a:t>
            </a:r>
            <a:r>
              <a:rPr sz="1700" spc="-65" dirty="0">
                <a:latin typeface="Times New Roman"/>
                <a:cs typeface="Times New Roman"/>
              </a:rPr>
              <a:t>[1],</a:t>
            </a:r>
            <a:r>
              <a:rPr sz="1700" spc="-130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[0]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93389" y="2756556"/>
            <a:ext cx="302323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i="1" dirty="0">
                <a:latin typeface="Times New Roman"/>
                <a:cs typeface="Times New Roman"/>
              </a:rPr>
              <a:t>y</a:t>
            </a:r>
            <a:r>
              <a:rPr sz="1700" dirty="0">
                <a:latin typeface="Times New Roman"/>
                <a:cs typeface="Times New Roman"/>
              </a:rPr>
              <a:t>[2]</a:t>
            </a:r>
            <a:r>
              <a:rPr sz="1700" spc="-12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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700" dirty="0">
                <a:latin typeface="Times New Roman"/>
                <a:cs typeface="Times New Roman"/>
              </a:rPr>
              <a:t>[0]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[2]</a:t>
            </a:r>
            <a:r>
              <a:rPr sz="1700" spc="-235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-140" dirty="0">
                <a:latin typeface="Times New Roman"/>
                <a:cs typeface="Times New Roman"/>
              </a:rPr>
              <a:t> </a:t>
            </a:r>
            <a:r>
              <a:rPr sz="1700" i="1" spc="-80" dirty="0">
                <a:latin typeface="Times New Roman"/>
                <a:cs typeface="Times New Roman"/>
              </a:rPr>
              <a:t>h</a:t>
            </a:r>
            <a:r>
              <a:rPr sz="1700" spc="-80" dirty="0">
                <a:latin typeface="Times New Roman"/>
                <a:cs typeface="Times New Roman"/>
              </a:rPr>
              <a:t>[1]</a:t>
            </a:r>
            <a:r>
              <a:rPr sz="1700" i="1" spc="-80" dirty="0">
                <a:latin typeface="Times New Roman"/>
                <a:cs typeface="Times New Roman"/>
              </a:rPr>
              <a:t>x</a:t>
            </a:r>
            <a:r>
              <a:rPr sz="1700" spc="-80" dirty="0">
                <a:latin typeface="Times New Roman"/>
                <a:cs typeface="Times New Roman"/>
              </a:rPr>
              <a:t>[1]</a:t>
            </a:r>
            <a:r>
              <a:rPr sz="1700" spc="-235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-140" dirty="0">
                <a:latin typeface="Times New Roman"/>
                <a:cs typeface="Times New Roman"/>
              </a:rPr>
              <a:t> </a:t>
            </a:r>
            <a:r>
              <a:rPr sz="1700" i="1" spc="-10" dirty="0">
                <a:latin typeface="Times New Roman"/>
                <a:cs typeface="Times New Roman"/>
              </a:rPr>
              <a:t>h</a:t>
            </a:r>
            <a:r>
              <a:rPr sz="1700" spc="-10" dirty="0">
                <a:latin typeface="Times New Roman"/>
                <a:cs typeface="Times New Roman"/>
              </a:rPr>
              <a:t>[2]</a:t>
            </a:r>
            <a:r>
              <a:rPr sz="1700" i="1" spc="-10" dirty="0">
                <a:latin typeface="Times New Roman"/>
                <a:cs typeface="Times New Roman"/>
              </a:rPr>
              <a:t>x</a:t>
            </a:r>
            <a:r>
              <a:rPr sz="1700" spc="-10" dirty="0">
                <a:latin typeface="Times New Roman"/>
                <a:cs typeface="Times New Roman"/>
              </a:rPr>
              <a:t>[0]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26288" y="3163464"/>
            <a:ext cx="164274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[3],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spc="-65" dirty="0">
                <a:latin typeface="Times New Roman"/>
                <a:cs typeface="Times New Roman"/>
              </a:rPr>
              <a:t>x</a:t>
            </a:r>
            <a:r>
              <a:rPr sz="1700" spc="-65" dirty="0">
                <a:latin typeface="Times New Roman"/>
                <a:cs typeface="Times New Roman"/>
              </a:rPr>
              <a:t>[1],</a:t>
            </a:r>
            <a:r>
              <a:rPr sz="1700" spc="-130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[0]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66025" y="3145176"/>
            <a:ext cx="388366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i="1" spc="-20" dirty="0">
                <a:latin typeface="Times New Roman"/>
                <a:cs typeface="Times New Roman"/>
              </a:rPr>
              <a:t>y</a:t>
            </a:r>
            <a:r>
              <a:rPr sz="1700" spc="-20" dirty="0">
                <a:latin typeface="Times New Roman"/>
                <a:cs typeface="Times New Roman"/>
              </a:rPr>
              <a:t>[3]</a:t>
            </a:r>
            <a:r>
              <a:rPr sz="1700" spc="-12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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i="1" spc="-10" dirty="0">
                <a:latin typeface="Times New Roman"/>
                <a:cs typeface="Times New Roman"/>
              </a:rPr>
              <a:t>h</a:t>
            </a:r>
            <a:r>
              <a:rPr sz="1700" spc="-10" dirty="0">
                <a:latin typeface="Times New Roman"/>
                <a:cs typeface="Times New Roman"/>
              </a:rPr>
              <a:t>[0]</a:t>
            </a:r>
            <a:r>
              <a:rPr sz="1700" i="1" spc="-10" dirty="0">
                <a:latin typeface="Times New Roman"/>
                <a:cs typeface="Times New Roman"/>
              </a:rPr>
              <a:t>x</a:t>
            </a:r>
            <a:r>
              <a:rPr sz="1700" spc="-10" dirty="0">
                <a:latin typeface="Times New Roman"/>
                <a:cs typeface="Times New Roman"/>
              </a:rPr>
              <a:t>[3]</a:t>
            </a:r>
            <a:r>
              <a:rPr sz="1700" spc="-24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-140" dirty="0">
                <a:latin typeface="Times New Roman"/>
                <a:cs typeface="Times New Roman"/>
              </a:rPr>
              <a:t> </a:t>
            </a:r>
            <a:r>
              <a:rPr sz="1700" i="1" spc="-40" dirty="0">
                <a:latin typeface="Times New Roman"/>
                <a:cs typeface="Times New Roman"/>
              </a:rPr>
              <a:t>h</a:t>
            </a:r>
            <a:r>
              <a:rPr sz="1700" spc="-40" dirty="0">
                <a:latin typeface="Times New Roman"/>
                <a:cs typeface="Times New Roman"/>
              </a:rPr>
              <a:t>[1]</a:t>
            </a:r>
            <a:r>
              <a:rPr sz="1700" i="1" spc="-40" dirty="0">
                <a:latin typeface="Times New Roman"/>
                <a:cs typeface="Times New Roman"/>
              </a:rPr>
              <a:t>x</a:t>
            </a:r>
            <a:r>
              <a:rPr sz="1700" spc="-40" dirty="0">
                <a:latin typeface="Times New Roman"/>
                <a:cs typeface="Times New Roman"/>
              </a:rPr>
              <a:t>[2]</a:t>
            </a:r>
            <a:r>
              <a:rPr sz="1700" spc="-235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-140" dirty="0">
                <a:latin typeface="Times New Roman"/>
                <a:cs typeface="Times New Roman"/>
              </a:rPr>
              <a:t> </a:t>
            </a:r>
            <a:r>
              <a:rPr sz="1700" i="1" spc="-40" dirty="0">
                <a:latin typeface="Times New Roman"/>
                <a:cs typeface="Times New Roman"/>
              </a:rPr>
              <a:t>h</a:t>
            </a:r>
            <a:r>
              <a:rPr sz="1700" spc="-40" dirty="0">
                <a:latin typeface="Times New Roman"/>
                <a:cs typeface="Times New Roman"/>
              </a:rPr>
              <a:t>[2]</a:t>
            </a:r>
            <a:r>
              <a:rPr sz="1700" i="1" spc="-40" dirty="0">
                <a:latin typeface="Times New Roman"/>
                <a:cs typeface="Times New Roman"/>
              </a:rPr>
              <a:t>x</a:t>
            </a:r>
            <a:r>
              <a:rPr sz="1700" spc="-40" dirty="0">
                <a:latin typeface="Times New Roman"/>
                <a:cs typeface="Times New Roman"/>
              </a:rPr>
              <a:t>[1]</a:t>
            </a:r>
            <a:r>
              <a:rPr sz="1700" spc="-235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-130" dirty="0">
                <a:latin typeface="Times New Roman"/>
                <a:cs typeface="Times New Roman"/>
              </a:rPr>
              <a:t> </a:t>
            </a:r>
            <a:r>
              <a:rPr sz="1700" i="1" spc="-10" dirty="0">
                <a:latin typeface="Times New Roman"/>
                <a:cs typeface="Times New Roman"/>
              </a:rPr>
              <a:t>h</a:t>
            </a:r>
            <a:r>
              <a:rPr sz="1700" spc="-10" dirty="0">
                <a:latin typeface="Times New Roman"/>
                <a:cs typeface="Times New Roman"/>
              </a:rPr>
              <a:t>[3]</a:t>
            </a:r>
            <a:r>
              <a:rPr sz="1700" i="1" spc="-10" dirty="0">
                <a:latin typeface="Times New Roman"/>
                <a:cs typeface="Times New Roman"/>
              </a:rPr>
              <a:t>x</a:t>
            </a:r>
            <a:r>
              <a:rPr sz="1700" spc="-10" dirty="0">
                <a:latin typeface="Times New Roman"/>
                <a:cs typeface="Times New Roman"/>
              </a:rPr>
              <a:t>[0]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22019" y="2281427"/>
            <a:ext cx="8031480" cy="0"/>
          </a:xfrm>
          <a:custGeom>
            <a:avLst/>
            <a:gdLst/>
            <a:ahLst/>
            <a:cxnLst/>
            <a:rect l="l" t="t" r="r" b="b"/>
            <a:pathLst>
              <a:path w="8031480">
                <a:moveTo>
                  <a:pt x="0" y="0"/>
                </a:moveTo>
                <a:lnTo>
                  <a:pt x="803109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3919" y="2729483"/>
            <a:ext cx="8031480" cy="0"/>
          </a:xfrm>
          <a:custGeom>
            <a:avLst/>
            <a:gdLst/>
            <a:ahLst/>
            <a:cxnLst/>
            <a:rect l="l" t="t" r="r" b="b"/>
            <a:pathLst>
              <a:path w="8031480">
                <a:moveTo>
                  <a:pt x="0" y="0"/>
                </a:moveTo>
                <a:lnTo>
                  <a:pt x="803109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824" y="3127248"/>
            <a:ext cx="8029575" cy="0"/>
          </a:xfrm>
          <a:custGeom>
            <a:avLst/>
            <a:gdLst/>
            <a:ahLst/>
            <a:cxnLst/>
            <a:rect l="l" t="t" r="r" b="b"/>
            <a:pathLst>
              <a:path w="8029575">
                <a:moveTo>
                  <a:pt x="0" y="0"/>
                </a:moveTo>
                <a:lnTo>
                  <a:pt x="802957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70203" y="3526535"/>
            <a:ext cx="8031480" cy="0"/>
          </a:xfrm>
          <a:custGeom>
            <a:avLst/>
            <a:gdLst/>
            <a:ahLst/>
            <a:cxnLst/>
            <a:rect l="l" t="t" r="r" b="b"/>
            <a:pathLst>
              <a:path w="8031480">
                <a:moveTo>
                  <a:pt x="0" y="0"/>
                </a:moveTo>
                <a:lnTo>
                  <a:pt x="803122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26667" y="3606165"/>
            <a:ext cx="2160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circular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convolution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78764" y="4019050"/>
            <a:ext cx="1704339" cy="74295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1700" i="1" spc="-10" dirty="0">
                <a:latin typeface="Times New Roman"/>
                <a:cs typeface="Times New Roman"/>
              </a:rPr>
              <a:t>h</a:t>
            </a:r>
            <a:r>
              <a:rPr sz="1700" spc="-10" dirty="0">
                <a:latin typeface="Times New Roman"/>
                <a:cs typeface="Times New Roman"/>
              </a:rPr>
              <a:t>[0],</a:t>
            </a:r>
            <a:r>
              <a:rPr sz="1700" spc="-220" dirty="0">
                <a:latin typeface="Times New Roman"/>
                <a:cs typeface="Times New Roman"/>
              </a:rPr>
              <a:t> </a:t>
            </a:r>
            <a:r>
              <a:rPr sz="1700" i="1" spc="-70" dirty="0">
                <a:latin typeface="Times New Roman"/>
                <a:cs typeface="Times New Roman"/>
              </a:rPr>
              <a:t>h</a:t>
            </a:r>
            <a:r>
              <a:rPr sz="1700" spc="-70" dirty="0">
                <a:latin typeface="Times New Roman"/>
                <a:cs typeface="Times New Roman"/>
              </a:rPr>
              <a:t>[1],</a:t>
            </a:r>
            <a:r>
              <a:rPr sz="1700" spc="-21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215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h</a:t>
            </a:r>
            <a:r>
              <a:rPr sz="1700" spc="-20" dirty="0">
                <a:latin typeface="Times New Roman"/>
                <a:cs typeface="Times New Roman"/>
              </a:rPr>
              <a:t>[3]</a:t>
            </a:r>
            <a:endParaRPr sz="1700">
              <a:latin typeface="Times New Roman"/>
              <a:cs typeface="Times New Roman"/>
            </a:endParaRPr>
          </a:p>
          <a:p>
            <a:pPr marL="28575">
              <a:lnSpc>
                <a:spcPct val="100000"/>
              </a:lnSpc>
              <a:spcBef>
                <a:spcPts val="790"/>
              </a:spcBef>
            </a:pP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[0],</a:t>
            </a:r>
            <a:r>
              <a:rPr sz="1700" spc="-80" dirty="0">
                <a:latin typeface="Times New Roman"/>
                <a:cs typeface="Times New Roman"/>
              </a:rPr>
              <a:t> </a:t>
            </a:r>
            <a:r>
              <a:rPr sz="1700" i="1" spc="-10" dirty="0">
                <a:latin typeface="Times New Roman"/>
                <a:cs typeface="Times New Roman"/>
              </a:rPr>
              <a:t>x</a:t>
            </a:r>
            <a:r>
              <a:rPr sz="1700" spc="-10" dirty="0">
                <a:latin typeface="Times New Roman"/>
                <a:cs typeface="Times New Roman"/>
              </a:rPr>
              <a:t>[3],</a:t>
            </a:r>
            <a:r>
              <a:rPr sz="1700" spc="-8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75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[1]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65048" y="4820411"/>
            <a:ext cx="8029575" cy="0"/>
          </a:xfrm>
          <a:custGeom>
            <a:avLst/>
            <a:gdLst/>
            <a:ahLst/>
            <a:cxnLst/>
            <a:rect l="l" t="t" r="r" b="b"/>
            <a:pathLst>
              <a:path w="8029575">
                <a:moveTo>
                  <a:pt x="0" y="0"/>
                </a:moveTo>
                <a:lnTo>
                  <a:pt x="802957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5423" y="5265420"/>
            <a:ext cx="8031480" cy="0"/>
          </a:xfrm>
          <a:custGeom>
            <a:avLst/>
            <a:gdLst/>
            <a:ahLst/>
            <a:cxnLst/>
            <a:rect l="l" t="t" r="r" b="b"/>
            <a:pathLst>
              <a:path w="8031480">
                <a:moveTo>
                  <a:pt x="0" y="0"/>
                </a:moveTo>
                <a:lnTo>
                  <a:pt x="803109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9327" y="5666232"/>
            <a:ext cx="8031480" cy="0"/>
          </a:xfrm>
          <a:custGeom>
            <a:avLst/>
            <a:gdLst/>
            <a:ahLst/>
            <a:cxnLst/>
            <a:rect l="l" t="t" r="r" b="b"/>
            <a:pathLst>
              <a:path w="8031480">
                <a:moveTo>
                  <a:pt x="0" y="0"/>
                </a:moveTo>
                <a:lnTo>
                  <a:pt x="803109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3231" y="6063996"/>
            <a:ext cx="8031480" cy="0"/>
          </a:xfrm>
          <a:custGeom>
            <a:avLst/>
            <a:gdLst/>
            <a:ahLst/>
            <a:cxnLst/>
            <a:rect l="l" t="t" r="r" b="b"/>
            <a:pathLst>
              <a:path w="8031480">
                <a:moveTo>
                  <a:pt x="0" y="0"/>
                </a:moveTo>
                <a:lnTo>
                  <a:pt x="803109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53584" y="3660647"/>
            <a:ext cx="3241675" cy="620395"/>
          </a:xfrm>
          <a:custGeom>
            <a:avLst/>
            <a:gdLst/>
            <a:ahLst/>
            <a:cxnLst/>
            <a:rect l="l" t="t" r="r" b="b"/>
            <a:pathLst>
              <a:path w="3241675" h="620395">
                <a:moveTo>
                  <a:pt x="3241548" y="0"/>
                </a:moveTo>
                <a:lnTo>
                  <a:pt x="0" y="0"/>
                </a:lnTo>
                <a:lnTo>
                  <a:pt x="0" y="620268"/>
                </a:lnTo>
                <a:lnTo>
                  <a:pt x="3241548" y="620268"/>
                </a:lnTo>
                <a:lnTo>
                  <a:pt x="3241548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841395" y="3662961"/>
            <a:ext cx="246379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i="1" dirty="0">
                <a:latin typeface="Times New Roman"/>
                <a:cs typeface="Times New Roman"/>
              </a:rPr>
              <a:t>N</a:t>
            </a:r>
            <a:r>
              <a:rPr sz="1000" i="1" spc="-9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Symbol"/>
                <a:cs typeface="Symbol"/>
              </a:rPr>
              <a:t></a:t>
            </a:r>
            <a:r>
              <a:rPr sz="1000" spc="-25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81604" y="3643487"/>
            <a:ext cx="3177540" cy="62928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5"/>
              </a:spcBef>
            </a:pPr>
            <a:r>
              <a:rPr sz="1700" i="1" dirty="0">
                <a:latin typeface="Times New Roman"/>
                <a:cs typeface="Times New Roman"/>
              </a:rPr>
              <a:t>y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spc="-9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7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spc="-240" dirty="0">
                <a:latin typeface="Times New Roman"/>
                <a:cs typeface="Times New Roman"/>
              </a:rPr>
              <a:t> </a:t>
            </a:r>
            <a:r>
              <a:rPr sz="1700" spc="50" dirty="0">
                <a:latin typeface="Symbol"/>
                <a:cs typeface="Symbol"/>
              </a:rPr>
              <a:t></a:t>
            </a:r>
            <a:r>
              <a:rPr sz="1700" spc="-17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spc="-9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3825" spc="82" baseline="-8714" dirty="0">
                <a:latin typeface="Symbol"/>
                <a:cs typeface="Symbol"/>
              </a:rPr>
              <a:t></a:t>
            </a:r>
            <a:r>
              <a:rPr sz="1700" i="1" spc="55" dirty="0">
                <a:latin typeface="Times New Roman"/>
                <a:cs typeface="Times New Roman"/>
              </a:rPr>
              <a:t>h</a:t>
            </a:r>
            <a:r>
              <a:rPr sz="1700" spc="55" dirty="0">
                <a:latin typeface="Times New Roman"/>
                <a:cs typeface="Times New Roman"/>
              </a:rPr>
              <a:t>[</a:t>
            </a:r>
            <a:r>
              <a:rPr sz="1700" i="1" spc="55" dirty="0">
                <a:latin typeface="Times New Roman"/>
                <a:cs typeface="Times New Roman"/>
              </a:rPr>
              <a:t>k</a:t>
            </a:r>
            <a:r>
              <a:rPr sz="1700" spc="55" dirty="0">
                <a:latin typeface="Times New Roman"/>
                <a:cs typeface="Times New Roman"/>
              </a:rPr>
              <a:t>]</a:t>
            </a:r>
            <a:r>
              <a:rPr sz="1700" i="1" spc="55" dirty="0">
                <a:latin typeface="Times New Roman"/>
                <a:cs typeface="Times New Roman"/>
              </a:rPr>
              <a:t>x</a:t>
            </a:r>
            <a:r>
              <a:rPr sz="1700" spc="55" dirty="0">
                <a:latin typeface="Times New Roman"/>
                <a:cs typeface="Times New Roman"/>
              </a:rPr>
              <a:t>[</a:t>
            </a:r>
            <a:r>
              <a:rPr sz="1700" i="1" spc="55" dirty="0">
                <a:latin typeface="Times New Roman"/>
                <a:cs typeface="Times New Roman"/>
              </a:rPr>
              <a:t>n</a:t>
            </a:r>
            <a:r>
              <a:rPr sz="1700" i="1" spc="-1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</a:t>
            </a:r>
            <a:r>
              <a:rPr sz="1700" spc="-125" dirty="0">
                <a:latin typeface="Times New Roman"/>
                <a:cs typeface="Times New Roman"/>
              </a:rPr>
              <a:t> </a:t>
            </a:r>
            <a:r>
              <a:rPr sz="1700" i="1" spc="50" dirty="0">
                <a:latin typeface="Times New Roman"/>
                <a:cs typeface="Times New Roman"/>
              </a:rPr>
              <a:t>k</a:t>
            </a:r>
            <a:r>
              <a:rPr sz="1700" spc="50" dirty="0">
                <a:latin typeface="Times New Roman"/>
                <a:cs typeface="Times New Roman"/>
              </a:rPr>
              <a:t>]</a:t>
            </a:r>
            <a:r>
              <a:rPr sz="1500" i="1" spc="75" baseline="-25000" dirty="0">
                <a:latin typeface="Times New Roman"/>
                <a:cs typeface="Times New Roman"/>
              </a:rPr>
              <a:t>N</a:t>
            </a:r>
            <a:endParaRPr sz="1500" baseline="-25000">
              <a:latin typeface="Times New Roman"/>
              <a:cs typeface="Times New Roman"/>
            </a:endParaRPr>
          </a:p>
          <a:p>
            <a:pPr marL="560705" algn="ctr">
              <a:lnSpc>
                <a:spcPct val="100000"/>
              </a:lnSpc>
              <a:spcBef>
                <a:spcPts val="135"/>
              </a:spcBef>
            </a:pPr>
            <a:r>
              <a:rPr sz="1000" i="1" dirty="0">
                <a:latin typeface="Times New Roman"/>
                <a:cs typeface="Times New Roman"/>
              </a:rPr>
              <a:t>k</a:t>
            </a:r>
            <a:r>
              <a:rPr sz="1000" i="1" spc="-130" dirty="0">
                <a:latin typeface="Times New Roman"/>
                <a:cs typeface="Times New Roman"/>
              </a:rPr>
              <a:t> </a:t>
            </a:r>
            <a:r>
              <a:rPr sz="1000" spc="-35" dirty="0">
                <a:latin typeface="Symbol"/>
                <a:cs typeface="Symbol"/>
              </a:rPr>
              <a:t></a:t>
            </a:r>
            <a:r>
              <a:rPr sz="1000" spc="-35" dirty="0"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079160" y="4501536"/>
            <a:ext cx="3894454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i="1" dirty="0">
                <a:latin typeface="Times New Roman"/>
                <a:cs typeface="Times New Roman"/>
              </a:rPr>
              <a:t>y</a:t>
            </a:r>
            <a:r>
              <a:rPr sz="1700" dirty="0">
                <a:latin typeface="Times New Roman"/>
                <a:cs typeface="Times New Roman"/>
              </a:rPr>
              <a:t>[0]</a:t>
            </a:r>
            <a:r>
              <a:rPr sz="1700" spc="-12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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700" dirty="0">
                <a:latin typeface="Times New Roman"/>
                <a:cs typeface="Times New Roman"/>
              </a:rPr>
              <a:t>[0]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[0]</a:t>
            </a:r>
            <a:r>
              <a:rPr sz="1700" spc="-24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-140" dirty="0">
                <a:latin typeface="Times New Roman"/>
                <a:cs typeface="Times New Roman"/>
              </a:rPr>
              <a:t> </a:t>
            </a:r>
            <a:r>
              <a:rPr sz="1700" i="1" spc="-50" dirty="0">
                <a:latin typeface="Times New Roman"/>
                <a:cs typeface="Times New Roman"/>
              </a:rPr>
              <a:t>h</a:t>
            </a:r>
            <a:r>
              <a:rPr sz="1700" spc="-50" dirty="0">
                <a:latin typeface="Times New Roman"/>
                <a:cs typeface="Times New Roman"/>
              </a:rPr>
              <a:t>[1]</a:t>
            </a:r>
            <a:r>
              <a:rPr sz="1700" i="1" spc="-50" dirty="0">
                <a:latin typeface="Times New Roman"/>
                <a:cs typeface="Times New Roman"/>
              </a:rPr>
              <a:t>x</a:t>
            </a:r>
            <a:r>
              <a:rPr sz="1700" spc="-50" dirty="0">
                <a:latin typeface="Times New Roman"/>
                <a:cs typeface="Times New Roman"/>
              </a:rPr>
              <a:t>[3]</a:t>
            </a:r>
            <a:r>
              <a:rPr sz="1700" spc="-235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700" dirty="0">
                <a:latin typeface="Times New Roman"/>
                <a:cs typeface="Times New Roman"/>
              </a:rPr>
              <a:t>[2]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[2]</a:t>
            </a:r>
            <a:r>
              <a:rPr sz="1700" spc="-24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-140" dirty="0">
                <a:latin typeface="Times New Roman"/>
                <a:cs typeface="Times New Roman"/>
              </a:rPr>
              <a:t> </a:t>
            </a:r>
            <a:r>
              <a:rPr sz="1700" i="1" spc="-10" dirty="0">
                <a:latin typeface="Times New Roman"/>
                <a:cs typeface="Times New Roman"/>
              </a:rPr>
              <a:t>h</a:t>
            </a:r>
            <a:r>
              <a:rPr sz="1700" spc="-10" dirty="0">
                <a:latin typeface="Times New Roman"/>
                <a:cs typeface="Times New Roman"/>
              </a:rPr>
              <a:t>[3]</a:t>
            </a:r>
            <a:r>
              <a:rPr sz="1700" i="1" spc="-10" dirty="0">
                <a:latin typeface="Times New Roman"/>
                <a:cs typeface="Times New Roman"/>
              </a:rPr>
              <a:t>x</a:t>
            </a:r>
            <a:r>
              <a:rPr sz="1700" spc="-10" dirty="0">
                <a:latin typeface="Times New Roman"/>
                <a:cs typeface="Times New Roman"/>
              </a:rPr>
              <a:t>[1]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08109" y="4891680"/>
            <a:ext cx="3856354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i="1" spc="-70" dirty="0">
                <a:latin typeface="Times New Roman"/>
                <a:cs typeface="Times New Roman"/>
              </a:rPr>
              <a:t>y</a:t>
            </a:r>
            <a:r>
              <a:rPr sz="1700" spc="-70" dirty="0">
                <a:latin typeface="Times New Roman"/>
                <a:cs typeface="Times New Roman"/>
              </a:rPr>
              <a:t>[1]</a:t>
            </a:r>
            <a:r>
              <a:rPr sz="1700" spc="-12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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i="1" spc="-40" dirty="0">
                <a:latin typeface="Times New Roman"/>
                <a:cs typeface="Times New Roman"/>
              </a:rPr>
              <a:t>h</a:t>
            </a:r>
            <a:r>
              <a:rPr sz="1700" spc="-40" dirty="0">
                <a:latin typeface="Times New Roman"/>
                <a:cs typeface="Times New Roman"/>
              </a:rPr>
              <a:t>[0]</a:t>
            </a:r>
            <a:r>
              <a:rPr sz="1700" i="1" spc="-40" dirty="0">
                <a:latin typeface="Times New Roman"/>
                <a:cs typeface="Times New Roman"/>
              </a:rPr>
              <a:t>x</a:t>
            </a:r>
            <a:r>
              <a:rPr sz="1700" spc="-40" dirty="0">
                <a:latin typeface="Times New Roman"/>
                <a:cs typeface="Times New Roman"/>
              </a:rPr>
              <a:t>[1]</a:t>
            </a:r>
            <a:r>
              <a:rPr sz="1700" spc="-235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spc="-45" dirty="0">
                <a:latin typeface="Times New Roman"/>
                <a:cs typeface="Times New Roman"/>
              </a:rPr>
              <a:t>h</a:t>
            </a:r>
            <a:r>
              <a:rPr sz="1700" spc="-45" dirty="0">
                <a:latin typeface="Times New Roman"/>
                <a:cs typeface="Times New Roman"/>
              </a:rPr>
              <a:t>[1]</a:t>
            </a:r>
            <a:r>
              <a:rPr sz="1700" i="1" spc="-45" dirty="0">
                <a:latin typeface="Times New Roman"/>
                <a:cs typeface="Times New Roman"/>
              </a:rPr>
              <a:t>x</a:t>
            </a:r>
            <a:r>
              <a:rPr sz="1700" spc="-45" dirty="0">
                <a:latin typeface="Times New Roman"/>
                <a:cs typeface="Times New Roman"/>
              </a:rPr>
              <a:t>[0]</a:t>
            </a:r>
            <a:r>
              <a:rPr sz="1700" spc="-24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-140" dirty="0">
                <a:latin typeface="Times New Roman"/>
                <a:cs typeface="Times New Roman"/>
              </a:rPr>
              <a:t> </a:t>
            </a:r>
            <a:r>
              <a:rPr sz="1700" i="1" spc="-10" dirty="0">
                <a:latin typeface="Times New Roman"/>
                <a:cs typeface="Times New Roman"/>
              </a:rPr>
              <a:t>h</a:t>
            </a:r>
            <a:r>
              <a:rPr sz="1700" spc="-10" dirty="0">
                <a:latin typeface="Times New Roman"/>
                <a:cs typeface="Times New Roman"/>
              </a:rPr>
              <a:t>[2]</a:t>
            </a:r>
            <a:r>
              <a:rPr sz="1700" i="1" spc="-10" dirty="0">
                <a:latin typeface="Times New Roman"/>
                <a:cs typeface="Times New Roman"/>
              </a:rPr>
              <a:t>x</a:t>
            </a:r>
            <a:r>
              <a:rPr sz="1700" spc="-10" dirty="0">
                <a:latin typeface="Times New Roman"/>
                <a:cs typeface="Times New Roman"/>
              </a:rPr>
              <a:t>[3]</a:t>
            </a:r>
            <a:r>
              <a:rPr sz="1700" spc="-229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-140" dirty="0">
                <a:latin typeface="Times New Roman"/>
                <a:cs typeface="Times New Roman"/>
              </a:rPr>
              <a:t> </a:t>
            </a:r>
            <a:r>
              <a:rPr sz="1700" i="1" spc="-10" dirty="0">
                <a:latin typeface="Times New Roman"/>
                <a:cs typeface="Times New Roman"/>
              </a:rPr>
              <a:t>h</a:t>
            </a:r>
            <a:r>
              <a:rPr sz="1700" spc="-10" dirty="0">
                <a:latin typeface="Times New Roman"/>
                <a:cs typeface="Times New Roman"/>
              </a:rPr>
              <a:t>[3]</a:t>
            </a:r>
            <a:r>
              <a:rPr sz="1700" i="1" spc="-10" dirty="0">
                <a:latin typeface="Times New Roman"/>
                <a:cs typeface="Times New Roman"/>
              </a:rPr>
              <a:t>x</a:t>
            </a:r>
            <a:r>
              <a:rPr sz="1700" spc="-10" dirty="0">
                <a:latin typeface="Times New Roman"/>
                <a:cs typeface="Times New Roman"/>
              </a:rPr>
              <a:t>[2]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106591" y="5313828"/>
            <a:ext cx="3897629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i="1" dirty="0">
                <a:latin typeface="Times New Roman"/>
                <a:cs typeface="Times New Roman"/>
              </a:rPr>
              <a:t>y</a:t>
            </a:r>
            <a:r>
              <a:rPr sz="1700" dirty="0">
                <a:latin typeface="Times New Roman"/>
                <a:cs typeface="Times New Roman"/>
              </a:rPr>
              <a:t>[2]</a:t>
            </a:r>
            <a:r>
              <a:rPr sz="1700" spc="-12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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700" dirty="0">
                <a:latin typeface="Times New Roman"/>
                <a:cs typeface="Times New Roman"/>
              </a:rPr>
              <a:t>[0]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[2]</a:t>
            </a:r>
            <a:r>
              <a:rPr sz="1700" spc="-235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spc="-80" dirty="0">
                <a:latin typeface="Times New Roman"/>
                <a:cs typeface="Times New Roman"/>
              </a:rPr>
              <a:t>h</a:t>
            </a:r>
            <a:r>
              <a:rPr sz="1700" spc="-80" dirty="0">
                <a:latin typeface="Times New Roman"/>
                <a:cs typeface="Times New Roman"/>
              </a:rPr>
              <a:t>[1]</a:t>
            </a:r>
            <a:r>
              <a:rPr sz="1700" i="1" spc="-80" dirty="0">
                <a:latin typeface="Times New Roman"/>
                <a:cs typeface="Times New Roman"/>
              </a:rPr>
              <a:t>x</a:t>
            </a:r>
            <a:r>
              <a:rPr sz="1700" spc="-80" dirty="0">
                <a:latin typeface="Times New Roman"/>
                <a:cs typeface="Times New Roman"/>
              </a:rPr>
              <a:t>[1]</a:t>
            </a:r>
            <a:r>
              <a:rPr sz="1700" spc="-229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700" dirty="0">
                <a:latin typeface="Times New Roman"/>
                <a:cs typeface="Times New Roman"/>
              </a:rPr>
              <a:t>[2]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[0]</a:t>
            </a:r>
            <a:r>
              <a:rPr sz="1700" spc="-229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spc="-10" dirty="0">
                <a:latin typeface="Times New Roman"/>
                <a:cs typeface="Times New Roman"/>
              </a:rPr>
              <a:t>h</a:t>
            </a:r>
            <a:r>
              <a:rPr sz="1700" spc="-10" dirty="0">
                <a:latin typeface="Times New Roman"/>
                <a:cs typeface="Times New Roman"/>
              </a:rPr>
              <a:t>[3]</a:t>
            </a:r>
            <a:r>
              <a:rPr sz="1700" i="1" spc="-10" dirty="0">
                <a:latin typeface="Times New Roman"/>
                <a:cs typeface="Times New Roman"/>
              </a:rPr>
              <a:t>x</a:t>
            </a:r>
            <a:r>
              <a:rPr sz="1700" spc="-10" dirty="0">
                <a:latin typeface="Times New Roman"/>
                <a:cs typeface="Times New Roman"/>
              </a:rPr>
              <a:t>[3]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115754" y="5745217"/>
            <a:ext cx="3884929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i="1" spc="-20" dirty="0">
                <a:latin typeface="Times New Roman"/>
                <a:cs typeface="Times New Roman"/>
              </a:rPr>
              <a:t>y</a:t>
            </a:r>
            <a:r>
              <a:rPr sz="1700" spc="-20" dirty="0">
                <a:latin typeface="Times New Roman"/>
                <a:cs typeface="Times New Roman"/>
              </a:rPr>
              <a:t>[3]</a:t>
            </a:r>
            <a:r>
              <a:rPr sz="1700" spc="-12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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i="1" spc="-10" dirty="0">
                <a:latin typeface="Times New Roman"/>
                <a:cs typeface="Times New Roman"/>
              </a:rPr>
              <a:t>h</a:t>
            </a:r>
            <a:r>
              <a:rPr sz="1700" spc="-10" dirty="0">
                <a:latin typeface="Times New Roman"/>
                <a:cs typeface="Times New Roman"/>
              </a:rPr>
              <a:t>[0]</a:t>
            </a:r>
            <a:r>
              <a:rPr sz="1700" i="1" spc="-10" dirty="0">
                <a:latin typeface="Times New Roman"/>
                <a:cs typeface="Times New Roman"/>
              </a:rPr>
              <a:t>x</a:t>
            </a:r>
            <a:r>
              <a:rPr sz="1700" spc="-10" dirty="0">
                <a:latin typeface="Times New Roman"/>
                <a:cs typeface="Times New Roman"/>
              </a:rPr>
              <a:t>[3]</a:t>
            </a:r>
            <a:r>
              <a:rPr sz="1700" spc="-24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-140" dirty="0">
                <a:latin typeface="Times New Roman"/>
                <a:cs typeface="Times New Roman"/>
              </a:rPr>
              <a:t> </a:t>
            </a:r>
            <a:r>
              <a:rPr sz="1700" i="1" spc="-40" dirty="0">
                <a:latin typeface="Times New Roman"/>
                <a:cs typeface="Times New Roman"/>
              </a:rPr>
              <a:t>h</a:t>
            </a:r>
            <a:r>
              <a:rPr sz="1700" spc="-40" dirty="0">
                <a:latin typeface="Times New Roman"/>
                <a:cs typeface="Times New Roman"/>
              </a:rPr>
              <a:t>[1]</a:t>
            </a:r>
            <a:r>
              <a:rPr sz="1700" i="1" spc="-40" dirty="0">
                <a:latin typeface="Times New Roman"/>
                <a:cs typeface="Times New Roman"/>
              </a:rPr>
              <a:t>x</a:t>
            </a:r>
            <a:r>
              <a:rPr sz="1700" spc="-40" dirty="0">
                <a:latin typeface="Times New Roman"/>
                <a:cs typeface="Times New Roman"/>
              </a:rPr>
              <a:t>[2]</a:t>
            </a:r>
            <a:r>
              <a:rPr sz="1700" spc="-235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-140" dirty="0">
                <a:latin typeface="Times New Roman"/>
                <a:cs typeface="Times New Roman"/>
              </a:rPr>
              <a:t> </a:t>
            </a:r>
            <a:r>
              <a:rPr sz="1700" i="1" spc="-40" dirty="0">
                <a:latin typeface="Times New Roman"/>
                <a:cs typeface="Times New Roman"/>
              </a:rPr>
              <a:t>h</a:t>
            </a:r>
            <a:r>
              <a:rPr sz="1700" spc="-40" dirty="0">
                <a:latin typeface="Times New Roman"/>
                <a:cs typeface="Times New Roman"/>
              </a:rPr>
              <a:t>[2]</a:t>
            </a:r>
            <a:r>
              <a:rPr sz="1700" i="1" spc="-40" dirty="0">
                <a:latin typeface="Times New Roman"/>
                <a:cs typeface="Times New Roman"/>
              </a:rPr>
              <a:t>x</a:t>
            </a:r>
            <a:r>
              <a:rPr sz="1700" spc="-40" dirty="0">
                <a:latin typeface="Times New Roman"/>
                <a:cs typeface="Times New Roman"/>
              </a:rPr>
              <a:t>[1]</a:t>
            </a:r>
            <a:r>
              <a:rPr sz="1700" spc="-235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-130" dirty="0">
                <a:latin typeface="Times New Roman"/>
                <a:cs typeface="Times New Roman"/>
              </a:rPr>
              <a:t> </a:t>
            </a:r>
            <a:r>
              <a:rPr sz="1700" i="1" spc="-10" dirty="0">
                <a:latin typeface="Times New Roman"/>
                <a:cs typeface="Times New Roman"/>
              </a:rPr>
              <a:t>h</a:t>
            </a:r>
            <a:r>
              <a:rPr sz="1700" spc="-10" dirty="0">
                <a:latin typeface="Times New Roman"/>
                <a:cs typeface="Times New Roman"/>
              </a:rPr>
              <a:t>[3]</a:t>
            </a:r>
            <a:r>
              <a:rPr sz="1700" i="1" spc="-10" dirty="0">
                <a:latin typeface="Times New Roman"/>
                <a:cs typeface="Times New Roman"/>
              </a:rPr>
              <a:t>x</a:t>
            </a:r>
            <a:r>
              <a:rPr sz="1700" spc="-10" dirty="0">
                <a:latin typeface="Times New Roman"/>
                <a:cs typeface="Times New Roman"/>
              </a:rPr>
              <a:t>[0]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02655" y="4911590"/>
            <a:ext cx="1686560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i="1" spc="-40" dirty="0">
                <a:latin typeface="Times New Roman"/>
                <a:cs typeface="Times New Roman"/>
              </a:rPr>
              <a:t>x</a:t>
            </a:r>
            <a:r>
              <a:rPr sz="1700" spc="-40" dirty="0">
                <a:latin typeface="Times New Roman"/>
                <a:cs typeface="Times New Roman"/>
              </a:rPr>
              <a:t>[1],</a:t>
            </a:r>
            <a:r>
              <a:rPr sz="1700" spc="-10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[0],</a:t>
            </a:r>
            <a:r>
              <a:rPr sz="1700" spc="-110" dirty="0">
                <a:latin typeface="Times New Roman"/>
                <a:cs typeface="Times New Roman"/>
              </a:rPr>
              <a:t> </a:t>
            </a:r>
            <a:r>
              <a:rPr sz="1700" i="1" spc="-10" dirty="0">
                <a:latin typeface="Times New Roman"/>
                <a:cs typeface="Times New Roman"/>
              </a:rPr>
              <a:t>x</a:t>
            </a:r>
            <a:r>
              <a:rPr sz="1700" spc="-10" dirty="0">
                <a:latin typeface="Times New Roman"/>
                <a:cs typeface="Times New Roman"/>
              </a:rPr>
              <a:t>[3],</a:t>
            </a:r>
            <a:r>
              <a:rPr sz="1700" spc="-110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[2]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302655" y="5354976"/>
            <a:ext cx="168656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90" dirty="0">
                <a:latin typeface="Times New Roman"/>
                <a:cs typeface="Times New Roman"/>
              </a:rPr>
              <a:t> </a:t>
            </a:r>
            <a:r>
              <a:rPr sz="1700" i="1" spc="-40" dirty="0">
                <a:latin typeface="Times New Roman"/>
                <a:cs typeface="Times New Roman"/>
              </a:rPr>
              <a:t>x</a:t>
            </a:r>
            <a:r>
              <a:rPr sz="1700" spc="-40" dirty="0">
                <a:latin typeface="Times New Roman"/>
                <a:cs typeface="Times New Roman"/>
              </a:rPr>
              <a:t>[1],</a:t>
            </a:r>
            <a:r>
              <a:rPr sz="1700" spc="-8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[0],</a:t>
            </a:r>
            <a:r>
              <a:rPr sz="1700" spc="-85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[3]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288977" y="5749790"/>
            <a:ext cx="1687830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i="1" spc="-10" dirty="0">
                <a:latin typeface="Times New Roman"/>
                <a:cs typeface="Times New Roman"/>
              </a:rPr>
              <a:t>x</a:t>
            </a:r>
            <a:r>
              <a:rPr sz="1700" spc="-10" dirty="0">
                <a:latin typeface="Times New Roman"/>
                <a:cs typeface="Times New Roman"/>
              </a:rPr>
              <a:t>[3],</a:t>
            </a:r>
            <a:r>
              <a:rPr sz="1700" spc="-9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95" dirty="0">
                <a:latin typeface="Times New Roman"/>
                <a:cs typeface="Times New Roman"/>
              </a:rPr>
              <a:t> </a:t>
            </a:r>
            <a:r>
              <a:rPr sz="1700" i="1" spc="-40" dirty="0">
                <a:latin typeface="Times New Roman"/>
                <a:cs typeface="Times New Roman"/>
              </a:rPr>
              <a:t>x</a:t>
            </a:r>
            <a:r>
              <a:rPr sz="1700" spc="-40" dirty="0">
                <a:latin typeface="Times New Roman"/>
                <a:cs typeface="Times New Roman"/>
              </a:rPr>
              <a:t>[1],</a:t>
            </a:r>
            <a:r>
              <a:rPr sz="1700" spc="-90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[0]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CONCEPT</a:t>
            </a:r>
            <a:r>
              <a:rPr spc="-4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spc="-10" dirty="0"/>
              <a:t>FREQUENCY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88340" y="898905"/>
            <a:ext cx="8148320" cy="5516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75895" indent="-34353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4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measurement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number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times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that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repeated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event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occurred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unit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time</a:t>
            </a:r>
            <a:r>
              <a:rPr sz="2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(1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second)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Frequency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measures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how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fast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change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within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unit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period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of</a:t>
            </a:r>
            <a:endParaRPr sz="20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measurement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rate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change).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High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frequency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changes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fast</a:t>
            </a:r>
            <a:endParaRPr sz="2000">
              <a:latin typeface="Times New Roman"/>
              <a:cs typeface="Times New Roman"/>
            </a:endParaRPr>
          </a:p>
          <a:p>
            <a:pPr marL="355600" marR="69850" indent="-343535">
              <a:lnSpc>
                <a:spcPct val="100000"/>
              </a:lnSpc>
              <a:spcBef>
                <a:spcPts val="55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In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signal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processing,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defined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based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on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sinusoid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signal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Wingdings"/>
                <a:cs typeface="Wingdings"/>
              </a:rPr>
              <a:t></a:t>
            </a:r>
            <a:r>
              <a:rPr sz="2400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number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cycles</a:t>
            </a:r>
            <a:r>
              <a:rPr sz="24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per</a:t>
            </a:r>
            <a:r>
              <a:rPr sz="24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second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756285" marR="572770" lvl="1" indent="-287020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sinusoid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uniquely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associated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single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frequency </a:t>
            </a:r>
            <a:r>
              <a:rPr sz="2000" dirty="0">
                <a:latin typeface="Times New Roman"/>
                <a:cs typeface="Times New Roman"/>
              </a:rPr>
              <a:t>based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rate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change.</a:t>
            </a:r>
            <a:endParaRPr sz="2000">
              <a:latin typeface="Times New Roman"/>
              <a:cs typeface="Times New Roman"/>
            </a:endParaRPr>
          </a:p>
          <a:p>
            <a:pPr marL="5826760">
              <a:lnSpc>
                <a:spcPct val="100000"/>
              </a:lnSpc>
              <a:spcBef>
                <a:spcPts val="775"/>
              </a:spcBef>
            </a:pPr>
            <a:r>
              <a:rPr sz="2400" b="1" i="1" dirty="0">
                <a:latin typeface="Times New Roman"/>
                <a:cs typeface="Times New Roman"/>
              </a:rPr>
              <a:t>f</a:t>
            </a:r>
            <a:r>
              <a:rPr sz="2400" b="1" i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=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0 </a:t>
            </a:r>
            <a:r>
              <a:rPr sz="2400" b="1" spc="-25" dirty="0">
                <a:latin typeface="Times New Roman"/>
                <a:cs typeface="Times New Roman"/>
              </a:rPr>
              <a:t>Hz</a:t>
            </a:r>
            <a:endParaRPr sz="2400">
              <a:latin typeface="Times New Roman"/>
              <a:cs typeface="Times New Roman"/>
            </a:endParaRPr>
          </a:p>
          <a:p>
            <a:pPr marL="5864860">
              <a:lnSpc>
                <a:spcPct val="100000"/>
              </a:lnSpc>
              <a:spcBef>
                <a:spcPts val="2625"/>
              </a:spcBef>
            </a:pPr>
            <a:r>
              <a:rPr sz="2400" b="1" i="1" dirty="0">
                <a:latin typeface="Times New Roman"/>
                <a:cs typeface="Times New Roman"/>
              </a:rPr>
              <a:t>f</a:t>
            </a:r>
            <a:r>
              <a:rPr sz="2400" b="1" i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=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1 </a:t>
            </a:r>
            <a:r>
              <a:rPr sz="2400" b="1" spc="-25" dirty="0">
                <a:latin typeface="Times New Roman"/>
                <a:cs typeface="Times New Roman"/>
              </a:rPr>
              <a:t>Hz</a:t>
            </a:r>
            <a:endParaRPr sz="2400">
              <a:latin typeface="Times New Roman"/>
              <a:cs typeface="Times New Roman"/>
            </a:endParaRPr>
          </a:p>
          <a:p>
            <a:pPr marL="5864860">
              <a:lnSpc>
                <a:spcPct val="100000"/>
              </a:lnSpc>
              <a:spcBef>
                <a:spcPts val="2720"/>
              </a:spcBef>
            </a:pPr>
            <a:r>
              <a:rPr sz="2400" b="1" i="1" dirty="0">
                <a:latin typeface="Times New Roman"/>
                <a:cs typeface="Times New Roman"/>
              </a:rPr>
              <a:t>f</a:t>
            </a:r>
            <a:r>
              <a:rPr sz="2400" b="1" i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=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3 </a:t>
            </a:r>
            <a:r>
              <a:rPr sz="2400" b="1" spc="-25" dirty="0">
                <a:latin typeface="Times New Roman"/>
                <a:cs typeface="Times New Roman"/>
              </a:rPr>
              <a:t>Hz</a:t>
            </a:r>
            <a:endParaRPr sz="2400">
              <a:latin typeface="Times New Roman"/>
              <a:cs typeface="Times New Roman"/>
            </a:endParaRPr>
          </a:p>
          <a:p>
            <a:pPr marL="246379" algn="ctr">
              <a:lnSpc>
                <a:spcPct val="100000"/>
              </a:lnSpc>
              <a:spcBef>
                <a:spcPts val="755"/>
              </a:spcBef>
            </a:pP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r>
              <a:rPr sz="1800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00099"/>
                </a:solidFill>
                <a:latin typeface="Times New Roman"/>
                <a:cs typeface="Times New Roman"/>
              </a:rPr>
              <a:t>second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24250" y="5969368"/>
            <a:ext cx="868680" cy="309245"/>
          </a:xfrm>
          <a:custGeom>
            <a:avLst/>
            <a:gdLst/>
            <a:ahLst/>
            <a:cxnLst/>
            <a:rect l="l" t="t" r="r" b="b"/>
            <a:pathLst>
              <a:path w="868679" h="309245">
                <a:moveTo>
                  <a:pt x="36310" y="26928"/>
                </a:moveTo>
                <a:lnTo>
                  <a:pt x="23906" y="29634"/>
                </a:lnTo>
                <a:lnTo>
                  <a:pt x="32260" y="38980"/>
                </a:lnTo>
                <a:lnTo>
                  <a:pt x="864870" y="308876"/>
                </a:lnTo>
                <a:lnTo>
                  <a:pt x="868679" y="296799"/>
                </a:lnTo>
                <a:lnTo>
                  <a:pt x="36310" y="26928"/>
                </a:lnTo>
                <a:close/>
              </a:path>
              <a:path w="868679" h="309245">
                <a:moveTo>
                  <a:pt x="100202" y="0"/>
                </a:moveTo>
                <a:lnTo>
                  <a:pt x="0" y="21843"/>
                </a:lnTo>
                <a:lnTo>
                  <a:pt x="66039" y="95745"/>
                </a:lnTo>
                <a:lnTo>
                  <a:pt x="68325" y="98361"/>
                </a:lnTo>
                <a:lnTo>
                  <a:pt x="72389" y="98590"/>
                </a:lnTo>
                <a:lnTo>
                  <a:pt x="74929" y="96253"/>
                </a:lnTo>
                <a:lnTo>
                  <a:pt x="77597" y="93916"/>
                </a:lnTo>
                <a:lnTo>
                  <a:pt x="77850" y="89903"/>
                </a:lnTo>
                <a:lnTo>
                  <a:pt x="75437" y="87287"/>
                </a:lnTo>
                <a:lnTo>
                  <a:pt x="32260" y="38980"/>
                </a:lnTo>
                <a:lnTo>
                  <a:pt x="10033" y="31775"/>
                </a:lnTo>
                <a:lnTo>
                  <a:pt x="13970" y="19684"/>
                </a:lnTo>
                <a:lnTo>
                  <a:pt x="69512" y="19684"/>
                </a:lnTo>
                <a:lnTo>
                  <a:pt x="102870" y="12407"/>
                </a:lnTo>
                <a:lnTo>
                  <a:pt x="105155" y="9017"/>
                </a:lnTo>
                <a:lnTo>
                  <a:pt x="103632" y="2171"/>
                </a:lnTo>
                <a:lnTo>
                  <a:pt x="100202" y="0"/>
                </a:lnTo>
                <a:close/>
              </a:path>
              <a:path w="868679" h="309245">
                <a:moveTo>
                  <a:pt x="13970" y="19684"/>
                </a:moveTo>
                <a:lnTo>
                  <a:pt x="10033" y="31775"/>
                </a:lnTo>
                <a:lnTo>
                  <a:pt x="32260" y="38980"/>
                </a:lnTo>
                <a:lnTo>
                  <a:pt x="25967" y="31940"/>
                </a:lnTo>
                <a:lnTo>
                  <a:pt x="13335" y="31940"/>
                </a:lnTo>
                <a:lnTo>
                  <a:pt x="16637" y="21501"/>
                </a:lnTo>
                <a:lnTo>
                  <a:pt x="19571" y="21501"/>
                </a:lnTo>
                <a:lnTo>
                  <a:pt x="13970" y="19684"/>
                </a:lnTo>
                <a:close/>
              </a:path>
              <a:path w="868679" h="309245">
                <a:moveTo>
                  <a:pt x="16637" y="21501"/>
                </a:moveTo>
                <a:lnTo>
                  <a:pt x="13335" y="31940"/>
                </a:lnTo>
                <a:lnTo>
                  <a:pt x="23906" y="29634"/>
                </a:lnTo>
                <a:lnTo>
                  <a:pt x="16637" y="21501"/>
                </a:lnTo>
                <a:close/>
              </a:path>
              <a:path w="868679" h="309245">
                <a:moveTo>
                  <a:pt x="23906" y="29634"/>
                </a:moveTo>
                <a:lnTo>
                  <a:pt x="13335" y="31940"/>
                </a:lnTo>
                <a:lnTo>
                  <a:pt x="25967" y="31940"/>
                </a:lnTo>
                <a:lnTo>
                  <a:pt x="23906" y="29634"/>
                </a:lnTo>
                <a:close/>
              </a:path>
              <a:path w="868679" h="309245">
                <a:moveTo>
                  <a:pt x="19571" y="21501"/>
                </a:moveTo>
                <a:lnTo>
                  <a:pt x="16637" y="21501"/>
                </a:lnTo>
                <a:lnTo>
                  <a:pt x="23906" y="29634"/>
                </a:lnTo>
                <a:lnTo>
                  <a:pt x="36310" y="26928"/>
                </a:lnTo>
                <a:lnTo>
                  <a:pt x="19571" y="21501"/>
                </a:lnTo>
                <a:close/>
              </a:path>
              <a:path w="868679" h="309245">
                <a:moveTo>
                  <a:pt x="69512" y="19684"/>
                </a:moveTo>
                <a:lnTo>
                  <a:pt x="13970" y="19684"/>
                </a:lnTo>
                <a:lnTo>
                  <a:pt x="36310" y="26928"/>
                </a:lnTo>
                <a:lnTo>
                  <a:pt x="69512" y="19684"/>
                </a:lnTo>
                <a:close/>
              </a:path>
            </a:pathLst>
          </a:custGeom>
          <a:solidFill>
            <a:srgbClr val="2C2CB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34</a:t>
            </a:r>
            <a:endParaRPr sz="1600">
              <a:latin typeface="Arial Black"/>
              <a:cs typeface="Arial Blac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176462" y="2605087"/>
            <a:ext cx="3724275" cy="628650"/>
            <a:chOff x="2176462" y="2605087"/>
            <a:chExt cx="3724275" cy="628650"/>
          </a:xfrm>
        </p:grpSpPr>
        <p:sp>
          <p:nvSpPr>
            <p:cNvPr id="7" name="object 7"/>
            <p:cNvSpPr/>
            <p:nvPr/>
          </p:nvSpPr>
          <p:spPr>
            <a:xfrm>
              <a:off x="2181225" y="2609850"/>
              <a:ext cx="3714750" cy="619125"/>
            </a:xfrm>
            <a:custGeom>
              <a:avLst/>
              <a:gdLst/>
              <a:ahLst/>
              <a:cxnLst/>
              <a:rect l="l" t="t" r="r" b="b"/>
              <a:pathLst>
                <a:path w="3714750" h="619125">
                  <a:moveTo>
                    <a:pt x="3714750" y="0"/>
                  </a:moveTo>
                  <a:lnTo>
                    <a:pt x="0" y="0"/>
                  </a:lnTo>
                  <a:lnTo>
                    <a:pt x="0" y="619125"/>
                  </a:lnTo>
                  <a:lnTo>
                    <a:pt x="3714750" y="619125"/>
                  </a:lnTo>
                  <a:lnTo>
                    <a:pt x="371475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81225" y="2609850"/>
              <a:ext cx="3714750" cy="619125"/>
            </a:xfrm>
            <a:custGeom>
              <a:avLst/>
              <a:gdLst/>
              <a:ahLst/>
              <a:cxnLst/>
              <a:rect l="l" t="t" r="r" b="b"/>
              <a:pathLst>
                <a:path w="3714750" h="619125">
                  <a:moveTo>
                    <a:pt x="0" y="619125"/>
                  </a:moveTo>
                  <a:lnTo>
                    <a:pt x="3714750" y="619125"/>
                  </a:lnTo>
                  <a:lnTo>
                    <a:pt x="3714750" y="0"/>
                  </a:lnTo>
                  <a:lnTo>
                    <a:pt x="0" y="0"/>
                  </a:lnTo>
                  <a:lnTo>
                    <a:pt x="0" y="6191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31544" y="1266189"/>
            <a:ext cx="7175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time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8712" y="1998091"/>
            <a:ext cx="4799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4262755" algn="l"/>
              </a:tabLst>
            </a:pP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calculate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correlation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of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775" i="1" baseline="1501" dirty="0">
                <a:latin typeface="Times New Roman"/>
                <a:cs typeface="Times New Roman"/>
              </a:rPr>
              <a:t>X</a:t>
            </a:r>
            <a:r>
              <a:rPr sz="2775" i="1" spc="-165" baseline="1501" dirty="0">
                <a:latin typeface="Times New Roman"/>
                <a:cs typeface="Times New Roman"/>
              </a:rPr>
              <a:t> </a:t>
            </a:r>
            <a:r>
              <a:rPr sz="2775" spc="-15" baseline="1501" dirty="0">
                <a:latin typeface="Times New Roman"/>
                <a:cs typeface="Times New Roman"/>
              </a:rPr>
              <a:t>(</a:t>
            </a:r>
            <a:r>
              <a:rPr sz="2775" i="1" spc="-15" baseline="1501" dirty="0">
                <a:latin typeface="Times New Roman"/>
                <a:cs typeface="Times New Roman"/>
              </a:rPr>
              <a:t>t</a:t>
            </a:r>
            <a:r>
              <a:rPr sz="1650" spc="-15" baseline="-20202" dirty="0">
                <a:latin typeface="Times New Roman"/>
                <a:cs typeface="Times New Roman"/>
              </a:rPr>
              <a:t>1</a:t>
            </a:r>
            <a:r>
              <a:rPr sz="1650" spc="-202" baseline="-20202" dirty="0">
                <a:latin typeface="Times New Roman"/>
                <a:cs typeface="Times New Roman"/>
              </a:rPr>
              <a:t> </a:t>
            </a:r>
            <a:r>
              <a:rPr sz="2775" spc="-75" baseline="1501" dirty="0">
                <a:latin typeface="Times New Roman"/>
                <a:cs typeface="Times New Roman"/>
              </a:rPr>
              <a:t>)</a:t>
            </a:r>
            <a:endParaRPr sz="2775" baseline="1501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74142" y="1998091"/>
            <a:ext cx="14154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633730" algn="l"/>
                <a:tab pos="1292860" algn="l"/>
              </a:tabLst>
            </a:pPr>
            <a:r>
              <a:rPr sz="2000" spc="-25" dirty="0">
                <a:latin typeface="Times New Roman"/>
                <a:cs typeface="Times New Roman"/>
              </a:rPr>
              <a:t>and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775" i="1" baseline="1501" dirty="0">
                <a:latin typeface="Times New Roman"/>
                <a:cs typeface="Times New Roman"/>
              </a:rPr>
              <a:t>X</a:t>
            </a:r>
            <a:r>
              <a:rPr sz="2775" i="1" spc="-52" baseline="1501" dirty="0">
                <a:latin typeface="Times New Roman"/>
                <a:cs typeface="Times New Roman"/>
              </a:rPr>
              <a:t> </a:t>
            </a:r>
            <a:r>
              <a:rPr sz="2775" baseline="1501" dirty="0">
                <a:latin typeface="Times New Roman"/>
                <a:cs typeface="Times New Roman"/>
              </a:rPr>
              <a:t>(</a:t>
            </a:r>
            <a:r>
              <a:rPr sz="2775" i="1" baseline="1501" dirty="0">
                <a:latin typeface="Times New Roman"/>
                <a:cs typeface="Times New Roman"/>
              </a:rPr>
              <a:t>t</a:t>
            </a:r>
            <a:r>
              <a:rPr sz="1650" baseline="-20202" dirty="0">
                <a:latin typeface="Times New Roman"/>
                <a:cs typeface="Times New Roman"/>
              </a:rPr>
              <a:t>2 </a:t>
            </a:r>
            <a:r>
              <a:rPr sz="2775" spc="-75" baseline="1501" dirty="0">
                <a:latin typeface="Times New Roman"/>
                <a:cs typeface="Times New Roman"/>
              </a:rPr>
              <a:t>)</a:t>
            </a:r>
            <a:r>
              <a:rPr sz="2775" baseline="1501" dirty="0">
                <a:latin typeface="Times New Roman"/>
                <a:cs typeface="Times New Roman"/>
              </a:rPr>
              <a:t>	</a:t>
            </a:r>
            <a:r>
              <a:rPr sz="2000" spc="-50" dirty="0"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08043" y="1228781"/>
            <a:ext cx="25209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600" i="1" spc="-25" dirty="0">
                <a:latin typeface="Times New Roman"/>
                <a:cs typeface="Times New Roman"/>
              </a:rPr>
              <a:t>t</a:t>
            </a:r>
            <a:r>
              <a:rPr sz="2250" spc="-3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8241" y="343661"/>
            <a:ext cx="6272530" cy="88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 Black"/>
                <a:cs typeface="Arial Black"/>
              </a:rPr>
              <a:t>AUTO-</a:t>
            </a:r>
            <a:r>
              <a:rPr sz="2400" dirty="0">
                <a:latin typeface="Arial Black"/>
                <a:cs typeface="Arial Black"/>
              </a:rPr>
              <a:t>CORRECTION</a:t>
            </a:r>
            <a:r>
              <a:rPr sz="2400" spc="-140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FUNCTION</a:t>
            </a:r>
            <a:r>
              <a:rPr sz="2400" spc="-100" dirty="0">
                <a:latin typeface="Arial Black"/>
                <a:cs typeface="Arial Black"/>
              </a:rPr>
              <a:t> </a:t>
            </a:r>
            <a:r>
              <a:rPr sz="2400" spc="-10" dirty="0">
                <a:latin typeface="Arial Black"/>
                <a:cs typeface="Arial Black"/>
              </a:rPr>
              <a:t>(ACF)</a:t>
            </a:r>
            <a:endParaRPr sz="24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505"/>
              </a:spcBef>
              <a:buChar char="•"/>
              <a:tabLst>
                <a:tab pos="685800" algn="l"/>
              </a:tabLst>
            </a:pPr>
            <a:r>
              <a:rPr sz="2000" dirty="0">
                <a:latin typeface="Times New Roman"/>
                <a:cs typeface="Times New Roman"/>
              </a:rPr>
              <a:t>Let</a:t>
            </a:r>
            <a:r>
              <a:rPr sz="2000" spc="310" dirty="0">
                <a:latin typeface="Times New Roman"/>
                <a:cs typeface="Times New Roman"/>
              </a:rPr>
              <a:t> </a:t>
            </a:r>
            <a:r>
              <a:rPr sz="2850" i="1" baseline="1461" dirty="0">
                <a:latin typeface="Times New Roman"/>
                <a:cs typeface="Times New Roman"/>
              </a:rPr>
              <a:t>X</a:t>
            </a:r>
            <a:r>
              <a:rPr sz="2850" i="1" spc="-240" baseline="1461" dirty="0">
                <a:latin typeface="Times New Roman"/>
                <a:cs typeface="Times New Roman"/>
              </a:rPr>
              <a:t> </a:t>
            </a:r>
            <a:r>
              <a:rPr sz="2850" baseline="1461" dirty="0">
                <a:latin typeface="Times New Roman"/>
                <a:cs typeface="Times New Roman"/>
              </a:rPr>
              <a:t>(</a:t>
            </a:r>
            <a:r>
              <a:rPr sz="2850" i="1" baseline="1461" dirty="0">
                <a:latin typeface="Times New Roman"/>
                <a:cs typeface="Times New Roman"/>
              </a:rPr>
              <a:t>t</a:t>
            </a:r>
            <a:r>
              <a:rPr sz="2850" baseline="1461" dirty="0">
                <a:latin typeface="Times New Roman"/>
                <a:cs typeface="Times New Roman"/>
              </a:rPr>
              <a:t>)</a:t>
            </a:r>
            <a:r>
              <a:rPr sz="2850" spc="-262" baseline="146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random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process,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6144" y="1556450"/>
            <a:ext cx="348361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919480" algn="l"/>
              </a:tabLst>
            </a:pP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time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3900" i="1" baseline="-2136" dirty="0">
                <a:latin typeface="Times New Roman"/>
                <a:cs typeface="Times New Roman"/>
              </a:rPr>
              <a:t>t</a:t>
            </a:r>
            <a:r>
              <a:rPr sz="2250" baseline="-27777" dirty="0">
                <a:latin typeface="Times New Roman"/>
                <a:cs typeface="Times New Roman"/>
              </a:rPr>
              <a:t>2</a:t>
            </a:r>
            <a:r>
              <a:rPr sz="2250" spc="172" baseline="-27777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another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RV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07683" y="1200737"/>
            <a:ext cx="3197860" cy="76771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20"/>
              </a:spcBef>
              <a:tabLst>
                <a:tab pos="1795780" algn="l"/>
                <a:tab pos="2487295" algn="l"/>
              </a:tabLst>
            </a:pP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RV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1850" i="1" dirty="0">
                <a:latin typeface="Times New Roman"/>
                <a:cs typeface="Times New Roman"/>
              </a:rPr>
              <a:t>X</a:t>
            </a:r>
            <a:r>
              <a:rPr sz="1850" i="1" spc="-11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(</a:t>
            </a:r>
            <a:r>
              <a:rPr sz="1850" i="1" spc="-10" dirty="0">
                <a:latin typeface="Times New Roman"/>
                <a:cs typeface="Times New Roman"/>
              </a:rPr>
              <a:t>t</a:t>
            </a:r>
            <a:r>
              <a:rPr sz="1650" spc="-15" baseline="-22727" dirty="0">
                <a:latin typeface="Times New Roman"/>
                <a:cs typeface="Times New Roman"/>
              </a:rPr>
              <a:t>1</a:t>
            </a:r>
            <a:r>
              <a:rPr sz="1650" spc="-202" baseline="-22727" dirty="0">
                <a:latin typeface="Times New Roman"/>
                <a:cs typeface="Times New Roman"/>
              </a:rPr>
              <a:t> </a:t>
            </a:r>
            <a:r>
              <a:rPr sz="1850" spc="-50" dirty="0">
                <a:latin typeface="Times New Roman"/>
                <a:cs typeface="Times New Roman"/>
              </a:rPr>
              <a:t>)</a:t>
            </a:r>
            <a:r>
              <a:rPr sz="1850" dirty="0">
                <a:latin typeface="Times New Roman"/>
                <a:cs typeface="Times New Roman"/>
              </a:rPr>
              <a:t>	</a:t>
            </a:r>
            <a:r>
              <a:rPr sz="2000" spc="-50" dirty="0"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  <a:p>
            <a:pPr marL="2461895">
              <a:lnSpc>
                <a:spcPct val="100000"/>
              </a:lnSpc>
              <a:spcBef>
                <a:spcPts val="520"/>
              </a:spcBef>
            </a:pPr>
            <a:r>
              <a:rPr sz="1850" i="1" dirty="0">
                <a:latin typeface="Times New Roman"/>
                <a:cs typeface="Times New Roman"/>
              </a:rPr>
              <a:t>X</a:t>
            </a:r>
            <a:r>
              <a:rPr sz="1850" i="1" spc="-7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(</a:t>
            </a:r>
            <a:r>
              <a:rPr sz="1850" i="1" dirty="0">
                <a:latin typeface="Times New Roman"/>
                <a:cs typeface="Times New Roman"/>
              </a:rPr>
              <a:t>t</a:t>
            </a:r>
            <a:r>
              <a:rPr sz="1650" baseline="-22727" dirty="0">
                <a:latin typeface="Times New Roman"/>
                <a:cs typeface="Times New Roman"/>
              </a:rPr>
              <a:t>2</a:t>
            </a:r>
            <a:r>
              <a:rPr sz="1650" spc="-37" baseline="-22727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)</a:t>
            </a:r>
            <a:r>
              <a:rPr sz="1850" spc="240" dirty="0">
                <a:latin typeface="Times New Roman"/>
                <a:cs typeface="Times New Roman"/>
              </a:rPr>
              <a:t> </a:t>
            </a:r>
            <a:r>
              <a:rPr sz="3000" spc="-75" baseline="1388" dirty="0">
                <a:latin typeface="Times New Roman"/>
                <a:cs typeface="Times New Roman"/>
              </a:rPr>
              <a:t>.</a:t>
            </a:r>
            <a:endParaRPr sz="3000" baseline="1388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10885" y="2885800"/>
            <a:ext cx="10541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50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60608" y="2704361"/>
            <a:ext cx="10541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50" dirty="0">
                <a:latin typeface="Times New Roman"/>
                <a:cs typeface="Times New Roman"/>
              </a:rPr>
              <a:t>*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00286" y="2628906"/>
            <a:ext cx="1226185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69315" algn="l"/>
              </a:tabLst>
            </a:pPr>
            <a:r>
              <a:rPr sz="2050" i="1" spc="60" dirty="0">
                <a:latin typeface="Times New Roman"/>
                <a:cs typeface="Times New Roman"/>
              </a:rPr>
              <a:t>X</a:t>
            </a:r>
            <a:r>
              <a:rPr sz="2050" i="1" spc="-24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(</a:t>
            </a:r>
            <a:r>
              <a:rPr sz="2050" i="1" dirty="0">
                <a:latin typeface="Times New Roman"/>
                <a:cs typeface="Times New Roman"/>
              </a:rPr>
              <a:t>t</a:t>
            </a:r>
            <a:r>
              <a:rPr sz="2050" i="1" spc="114" dirty="0">
                <a:latin typeface="Times New Roman"/>
                <a:cs typeface="Times New Roman"/>
              </a:rPr>
              <a:t> </a:t>
            </a:r>
            <a:r>
              <a:rPr sz="2050" spc="95" dirty="0">
                <a:latin typeface="Times New Roman"/>
                <a:cs typeface="Times New Roman"/>
              </a:rPr>
              <a:t>)</a:t>
            </a:r>
            <a:r>
              <a:rPr sz="2050" i="1" spc="95" dirty="0">
                <a:latin typeface="Times New Roman"/>
                <a:cs typeface="Times New Roman"/>
              </a:rPr>
              <a:t>X</a:t>
            </a:r>
            <a:r>
              <a:rPr sz="2050" i="1" dirty="0">
                <a:latin typeface="Times New Roman"/>
                <a:cs typeface="Times New Roman"/>
              </a:rPr>
              <a:t>	</a:t>
            </a:r>
            <a:r>
              <a:rPr sz="2700" dirty="0">
                <a:latin typeface="Symbol"/>
                <a:cs typeface="Symbol"/>
              </a:rPr>
              <a:t></a:t>
            </a:r>
            <a:r>
              <a:rPr sz="2050" i="1" dirty="0">
                <a:latin typeface="Times New Roman"/>
                <a:cs typeface="Times New Roman"/>
              </a:rPr>
              <a:t>t</a:t>
            </a:r>
            <a:r>
              <a:rPr sz="2050" i="1" spc="85" dirty="0">
                <a:latin typeface="Times New Roman"/>
                <a:cs typeface="Times New Roman"/>
              </a:rPr>
              <a:t> </a:t>
            </a:r>
            <a:r>
              <a:rPr sz="2700" spc="-400" dirty="0">
                <a:latin typeface="Symbol"/>
                <a:cs typeface="Symbol"/>
              </a:rPr>
              <a:t>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33546" y="2885800"/>
            <a:ext cx="1723389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7975" algn="l"/>
                <a:tab pos="566420" algn="l"/>
                <a:tab pos="1630045" algn="l"/>
              </a:tabLst>
            </a:pPr>
            <a:r>
              <a:rPr sz="1200" i="1" spc="-50" dirty="0">
                <a:latin typeface="Times New Roman"/>
                <a:cs typeface="Times New Roman"/>
              </a:rPr>
              <a:t>X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spc="-50" dirty="0">
                <a:latin typeface="Times New Roman"/>
                <a:cs typeface="Times New Roman"/>
              </a:rPr>
              <a:t>1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spc="-50" dirty="0">
                <a:latin typeface="Times New Roman"/>
                <a:cs typeface="Times New Roman"/>
              </a:rPr>
              <a:t>2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spc="-50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68253" y="2540932"/>
            <a:ext cx="274193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4485" algn="l"/>
                <a:tab pos="2638425" algn="l"/>
              </a:tabLst>
            </a:pPr>
            <a:r>
              <a:rPr sz="2050" i="1" spc="10" dirty="0">
                <a:latin typeface="Times New Roman"/>
                <a:cs typeface="Times New Roman"/>
              </a:rPr>
              <a:t>R</a:t>
            </a:r>
            <a:r>
              <a:rPr sz="2050" i="1" dirty="0">
                <a:latin typeface="Times New Roman"/>
                <a:cs typeface="Times New Roman"/>
              </a:rPr>
              <a:t>	</a:t>
            </a:r>
            <a:r>
              <a:rPr sz="2050" dirty="0">
                <a:latin typeface="Times New Roman"/>
                <a:cs typeface="Times New Roman"/>
              </a:rPr>
              <a:t>(</a:t>
            </a:r>
            <a:r>
              <a:rPr sz="2050" i="1" dirty="0">
                <a:latin typeface="Times New Roman"/>
                <a:cs typeface="Times New Roman"/>
              </a:rPr>
              <a:t>t</a:t>
            </a:r>
            <a:r>
              <a:rPr sz="2050" i="1" spc="114" dirty="0">
                <a:latin typeface="Times New Roman"/>
                <a:cs typeface="Times New Roman"/>
              </a:rPr>
              <a:t> </a:t>
            </a:r>
            <a:r>
              <a:rPr sz="2050" spc="95" dirty="0">
                <a:latin typeface="Times New Roman"/>
                <a:cs typeface="Times New Roman"/>
              </a:rPr>
              <a:t>,</a:t>
            </a:r>
            <a:r>
              <a:rPr sz="2050" i="1" spc="95" dirty="0">
                <a:latin typeface="Times New Roman"/>
                <a:cs typeface="Times New Roman"/>
              </a:rPr>
              <a:t>t</a:t>
            </a:r>
            <a:r>
              <a:rPr sz="2050" i="1" spc="37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)</a:t>
            </a:r>
            <a:r>
              <a:rPr sz="2050" spc="-7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</a:t>
            </a:r>
            <a:r>
              <a:rPr sz="2050" spc="-25" dirty="0">
                <a:latin typeface="Times New Roman"/>
                <a:cs typeface="Times New Roman"/>
              </a:rPr>
              <a:t> </a:t>
            </a:r>
            <a:r>
              <a:rPr sz="2050" i="1" spc="-25" dirty="0">
                <a:latin typeface="Times New Roman"/>
                <a:cs typeface="Times New Roman"/>
              </a:rPr>
              <a:t>E</a:t>
            </a:r>
            <a:r>
              <a:rPr sz="3400" spc="-25" dirty="0">
                <a:latin typeface="Symbol"/>
                <a:cs typeface="Symbol"/>
              </a:rPr>
              <a:t></a:t>
            </a:r>
            <a:r>
              <a:rPr sz="3400" dirty="0">
                <a:latin typeface="Times New Roman"/>
                <a:cs typeface="Times New Roman"/>
              </a:rPr>
              <a:t>	</a:t>
            </a:r>
            <a:r>
              <a:rPr sz="3400" spc="-484" dirty="0">
                <a:latin typeface="Symbol"/>
                <a:cs typeface="Symbol"/>
              </a:rPr>
              <a:t></a:t>
            </a:r>
            <a:endParaRPr sz="34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52569" y="3548071"/>
            <a:ext cx="9899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000" i="1" dirty="0">
                <a:latin typeface="Times New Roman"/>
                <a:cs typeface="Times New Roman"/>
              </a:rPr>
              <a:t>R</a:t>
            </a:r>
            <a:r>
              <a:rPr sz="1725" i="1" baseline="-24154" dirty="0">
                <a:latin typeface="Times New Roman"/>
                <a:cs typeface="Times New Roman"/>
              </a:rPr>
              <a:t>X</a:t>
            </a:r>
            <a:r>
              <a:rPr sz="1725" i="1" spc="359" baseline="-24154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(</a:t>
            </a:r>
            <a:r>
              <a:rPr sz="2000" i="1" spc="-20" dirty="0">
                <a:latin typeface="Times New Roman"/>
                <a:cs typeface="Times New Roman"/>
              </a:rPr>
              <a:t>t</a:t>
            </a:r>
            <a:r>
              <a:rPr sz="1725" spc="-30" baseline="-24154" dirty="0">
                <a:latin typeface="Times New Roman"/>
                <a:cs typeface="Times New Roman"/>
              </a:rPr>
              <a:t>1</a:t>
            </a:r>
            <a:r>
              <a:rPr sz="1725" spc="-217" baseline="-2415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6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t</a:t>
            </a:r>
            <a:r>
              <a:rPr sz="1725" baseline="-24154" dirty="0">
                <a:latin typeface="Times New Roman"/>
                <a:cs typeface="Times New Roman"/>
              </a:rPr>
              <a:t>2 </a:t>
            </a:r>
            <a:r>
              <a:rPr sz="2000" spc="-50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93594" y="3539490"/>
            <a:ext cx="51987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defined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as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autocorrelation</a:t>
            </a:r>
            <a:r>
              <a:rPr sz="20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function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i="1" spc="-20" dirty="0">
                <a:solidFill>
                  <a:srgbClr val="000099"/>
                </a:solidFill>
                <a:latin typeface="Times New Roman"/>
                <a:cs typeface="Times New Roman"/>
              </a:rPr>
              <a:t>X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(</a:t>
            </a:r>
            <a:r>
              <a:rPr sz="2000" b="1" i="1" spc="-20" dirty="0">
                <a:solidFill>
                  <a:srgbClr val="000099"/>
                </a:solidFill>
                <a:latin typeface="Times New Roman"/>
                <a:cs typeface="Times New Roman"/>
              </a:rPr>
              <a:t>t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OFDM:</a:t>
            </a:r>
            <a:r>
              <a:rPr spc="-25" dirty="0"/>
              <a:t> </a:t>
            </a:r>
            <a:r>
              <a:rPr dirty="0"/>
              <a:t>DFT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IDFT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11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93848" y="1882139"/>
            <a:ext cx="4325620" cy="425450"/>
          </a:xfrm>
          <a:custGeom>
            <a:avLst/>
            <a:gdLst/>
            <a:ahLst/>
            <a:cxnLst/>
            <a:rect l="l" t="t" r="r" b="b"/>
            <a:pathLst>
              <a:path w="4325620" h="425450">
                <a:moveTo>
                  <a:pt x="4325111" y="0"/>
                </a:moveTo>
                <a:lnTo>
                  <a:pt x="0" y="0"/>
                </a:lnTo>
                <a:lnTo>
                  <a:pt x="0" y="425196"/>
                </a:lnTo>
                <a:lnTo>
                  <a:pt x="4325111" y="425196"/>
                </a:lnTo>
                <a:lnTo>
                  <a:pt x="4325111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8340" y="838330"/>
            <a:ext cx="7609840" cy="143637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DFT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Circular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Convolution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Circular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convolution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domain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multiplication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frequency</a:t>
            </a:r>
            <a:endParaRPr sz="1800">
              <a:latin typeface="Times New Roman"/>
              <a:cs typeface="Times New Roman"/>
            </a:endParaRPr>
          </a:p>
          <a:p>
            <a:pPr marL="756285">
              <a:lnSpc>
                <a:spcPts val="2025"/>
              </a:lnSpc>
            </a:pPr>
            <a:r>
              <a:rPr sz="1800" spc="-10" dirty="0">
                <a:latin typeface="Times New Roman"/>
                <a:cs typeface="Times New Roman"/>
              </a:rPr>
              <a:t>domain</a:t>
            </a:r>
            <a:endParaRPr sz="1800">
              <a:latin typeface="Times New Roman"/>
              <a:cs typeface="Times New Roman"/>
            </a:endParaRPr>
          </a:p>
          <a:p>
            <a:pPr marL="546735" algn="ctr">
              <a:lnSpc>
                <a:spcPts val="3585"/>
              </a:lnSpc>
            </a:pPr>
            <a:r>
              <a:rPr sz="2350" i="1" spc="-35" dirty="0">
                <a:latin typeface="Times New Roman"/>
                <a:cs typeface="Times New Roman"/>
              </a:rPr>
              <a:t>DFT</a:t>
            </a:r>
            <a:r>
              <a:rPr sz="3100" spc="-35" dirty="0">
                <a:latin typeface="Symbol"/>
                <a:cs typeface="Symbol"/>
              </a:rPr>
              <a:t></a:t>
            </a:r>
            <a:r>
              <a:rPr sz="2350" i="1" spc="-35" dirty="0">
                <a:latin typeface="Times New Roman"/>
                <a:cs typeface="Times New Roman"/>
              </a:rPr>
              <a:t>y</a:t>
            </a:r>
            <a:r>
              <a:rPr sz="2350" spc="-35" dirty="0">
                <a:latin typeface="Times New Roman"/>
                <a:cs typeface="Times New Roman"/>
              </a:rPr>
              <a:t>[</a:t>
            </a:r>
            <a:r>
              <a:rPr sz="2350" i="1" spc="-35" dirty="0">
                <a:latin typeface="Times New Roman"/>
                <a:cs typeface="Times New Roman"/>
              </a:rPr>
              <a:t>n</a:t>
            </a:r>
            <a:r>
              <a:rPr sz="2350" spc="-35" dirty="0">
                <a:latin typeface="Times New Roman"/>
                <a:cs typeface="Times New Roman"/>
              </a:rPr>
              <a:t>]</a:t>
            </a:r>
            <a:r>
              <a:rPr sz="2350" spc="-200" dirty="0">
                <a:latin typeface="Times New Roman"/>
                <a:cs typeface="Times New Roman"/>
              </a:rPr>
              <a:t> </a:t>
            </a:r>
            <a:r>
              <a:rPr sz="2350" spc="60" dirty="0">
                <a:latin typeface="Symbol"/>
                <a:cs typeface="Symbol"/>
              </a:rPr>
              <a:t></a:t>
            </a:r>
            <a:r>
              <a:rPr sz="2350" spc="-60" dirty="0">
                <a:latin typeface="Times New Roman"/>
                <a:cs typeface="Times New Roman"/>
              </a:rPr>
              <a:t> </a:t>
            </a:r>
            <a:r>
              <a:rPr sz="2350" i="1" spc="60" dirty="0">
                <a:latin typeface="Times New Roman"/>
                <a:cs typeface="Times New Roman"/>
              </a:rPr>
              <a:t>x</a:t>
            </a:r>
            <a:r>
              <a:rPr sz="2350" spc="60" dirty="0">
                <a:latin typeface="Times New Roman"/>
                <a:cs typeface="Times New Roman"/>
              </a:rPr>
              <a:t>[</a:t>
            </a:r>
            <a:r>
              <a:rPr sz="2350" i="1" spc="60" dirty="0">
                <a:latin typeface="Times New Roman"/>
                <a:cs typeface="Times New Roman"/>
              </a:rPr>
              <a:t>n</a:t>
            </a:r>
            <a:r>
              <a:rPr sz="2350" spc="60" dirty="0">
                <a:latin typeface="Times New Roman"/>
                <a:cs typeface="Times New Roman"/>
              </a:rPr>
              <a:t>]</a:t>
            </a:r>
            <a:r>
              <a:rPr sz="2350" spc="60" dirty="0">
                <a:latin typeface="Symbol"/>
                <a:cs typeface="Symbol"/>
              </a:rPr>
              <a:t></a:t>
            </a:r>
            <a:r>
              <a:rPr sz="2350" spc="-325" dirty="0">
                <a:latin typeface="Times New Roman"/>
                <a:cs typeface="Times New Roman"/>
              </a:rPr>
              <a:t> </a:t>
            </a:r>
            <a:r>
              <a:rPr sz="2350" i="1" spc="-30" dirty="0">
                <a:latin typeface="Times New Roman"/>
                <a:cs typeface="Times New Roman"/>
              </a:rPr>
              <a:t>h</a:t>
            </a:r>
            <a:r>
              <a:rPr sz="2350" spc="-30" dirty="0">
                <a:latin typeface="Times New Roman"/>
                <a:cs typeface="Times New Roman"/>
              </a:rPr>
              <a:t>[</a:t>
            </a:r>
            <a:r>
              <a:rPr sz="2350" i="1" spc="-30" dirty="0">
                <a:latin typeface="Times New Roman"/>
                <a:cs typeface="Times New Roman"/>
              </a:rPr>
              <a:t>n</a:t>
            </a:r>
            <a:r>
              <a:rPr sz="2350" spc="-30" dirty="0">
                <a:latin typeface="Times New Roman"/>
                <a:cs typeface="Times New Roman"/>
              </a:rPr>
              <a:t>]</a:t>
            </a:r>
            <a:r>
              <a:rPr sz="3100" spc="-30" dirty="0">
                <a:latin typeface="Symbol"/>
                <a:cs typeface="Symbol"/>
              </a:rPr>
              <a:t></a:t>
            </a:r>
            <a:r>
              <a:rPr sz="2350" spc="-30" dirty="0">
                <a:latin typeface="Symbol"/>
                <a:cs typeface="Symbol"/>
              </a:rPr>
              <a:t></a:t>
            </a:r>
            <a:r>
              <a:rPr sz="2350" spc="35" dirty="0">
                <a:latin typeface="Times New Roman"/>
                <a:cs typeface="Times New Roman"/>
              </a:rPr>
              <a:t> </a:t>
            </a:r>
            <a:r>
              <a:rPr sz="2350" i="1" spc="55" dirty="0">
                <a:latin typeface="Times New Roman"/>
                <a:cs typeface="Times New Roman"/>
              </a:rPr>
              <a:t>X</a:t>
            </a:r>
            <a:r>
              <a:rPr sz="2350" spc="55" dirty="0">
                <a:latin typeface="Times New Roman"/>
                <a:cs typeface="Times New Roman"/>
              </a:rPr>
              <a:t>[</a:t>
            </a:r>
            <a:r>
              <a:rPr sz="2350" i="1" spc="55" dirty="0">
                <a:latin typeface="Times New Roman"/>
                <a:cs typeface="Times New Roman"/>
              </a:rPr>
              <a:t>i</a:t>
            </a:r>
            <a:r>
              <a:rPr sz="2350" spc="55" dirty="0">
                <a:latin typeface="Times New Roman"/>
                <a:cs typeface="Times New Roman"/>
              </a:rPr>
              <a:t>]</a:t>
            </a:r>
            <a:r>
              <a:rPr sz="2350" i="1" spc="55" dirty="0">
                <a:latin typeface="Times New Roman"/>
                <a:cs typeface="Times New Roman"/>
              </a:rPr>
              <a:t>H</a:t>
            </a:r>
            <a:r>
              <a:rPr sz="2350" spc="55" dirty="0">
                <a:latin typeface="Times New Roman"/>
                <a:cs typeface="Times New Roman"/>
              </a:rPr>
              <a:t>[</a:t>
            </a:r>
            <a:r>
              <a:rPr sz="2350" i="1" spc="55" dirty="0">
                <a:latin typeface="Times New Roman"/>
                <a:cs typeface="Times New Roman"/>
              </a:rPr>
              <a:t>i</a:t>
            </a:r>
            <a:r>
              <a:rPr sz="2350" spc="55" dirty="0">
                <a:latin typeface="Times New Roman"/>
                <a:cs typeface="Times New Roman"/>
              </a:rPr>
              <a:t>]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2544" y="5333259"/>
            <a:ext cx="6509384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Circular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convolution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preferred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discrete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implementation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30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However,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practical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has the effect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linear</a:t>
            </a:r>
            <a:r>
              <a:rPr sz="1800" spc="-10" dirty="0">
                <a:latin typeface="Times New Roman"/>
                <a:cs typeface="Times New Roman"/>
              </a:rPr>
              <a:t> convolution.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OFDM:</a:t>
            </a:r>
            <a:r>
              <a:rPr spc="-20" dirty="0"/>
              <a:t> </a:t>
            </a:r>
            <a:r>
              <a:rPr dirty="0"/>
              <a:t>CYCLIC</a:t>
            </a:r>
            <a:r>
              <a:rPr spc="-25" dirty="0"/>
              <a:t> </a:t>
            </a:r>
            <a:r>
              <a:rPr spc="-10" dirty="0"/>
              <a:t>PREFIX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5844" y="1572895"/>
            <a:ext cx="5715000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Linear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convolution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convert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linear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convolution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circular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convolution?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2940" y="900430"/>
            <a:ext cx="7280909" cy="7264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0" indent="-342900">
              <a:lnSpc>
                <a:spcPts val="2395"/>
              </a:lnSpc>
              <a:spcBef>
                <a:spcPts val="105"/>
              </a:spcBef>
              <a:buFont typeface="Times New Roman"/>
              <a:buChar char="•"/>
              <a:tabLst>
                <a:tab pos="3810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Discrete-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time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model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sz="2000" b="1" spc="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system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with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selective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endParaRPr sz="2000">
              <a:latin typeface="Times New Roman"/>
              <a:cs typeface="Times New Roman"/>
            </a:endParaRPr>
          </a:p>
          <a:p>
            <a:pPr marR="311785" algn="ctr">
              <a:lnSpc>
                <a:spcPts val="3115"/>
              </a:lnSpc>
            </a:pPr>
            <a:r>
              <a:rPr sz="1750" i="1" dirty="0">
                <a:latin typeface="Times New Roman"/>
                <a:cs typeface="Times New Roman"/>
              </a:rPr>
              <a:t>y</a:t>
            </a:r>
            <a:r>
              <a:rPr sz="1750" dirty="0">
                <a:latin typeface="Times New Roman"/>
                <a:cs typeface="Times New Roman"/>
              </a:rPr>
              <a:t>[</a:t>
            </a:r>
            <a:r>
              <a:rPr sz="1750" i="1" dirty="0">
                <a:latin typeface="Times New Roman"/>
                <a:cs typeface="Times New Roman"/>
              </a:rPr>
              <a:t>n</a:t>
            </a:r>
            <a:r>
              <a:rPr sz="1750" dirty="0">
                <a:latin typeface="Times New Roman"/>
                <a:cs typeface="Times New Roman"/>
              </a:rPr>
              <a:t>]</a:t>
            </a:r>
            <a:r>
              <a:rPr sz="1750" spc="-10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Symbol"/>
                <a:cs typeface="Symbol"/>
              </a:rPr>
              <a:t></a:t>
            </a:r>
            <a:r>
              <a:rPr sz="1750" dirty="0">
                <a:latin typeface="Times New Roman"/>
                <a:cs typeface="Times New Roman"/>
              </a:rPr>
              <a:t> </a:t>
            </a:r>
            <a:r>
              <a:rPr sz="3900" spc="104" baseline="-8547" dirty="0">
                <a:latin typeface="Symbol"/>
                <a:cs typeface="Symbol"/>
              </a:rPr>
              <a:t></a:t>
            </a:r>
            <a:r>
              <a:rPr sz="1750" i="1" spc="70" dirty="0">
                <a:latin typeface="Times New Roman"/>
                <a:cs typeface="Times New Roman"/>
              </a:rPr>
              <a:t>h</a:t>
            </a:r>
            <a:r>
              <a:rPr sz="1750" spc="70" dirty="0">
                <a:latin typeface="Times New Roman"/>
                <a:cs typeface="Times New Roman"/>
              </a:rPr>
              <a:t>(</a:t>
            </a:r>
            <a:r>
              <a:rPr sz="1750" i="1" spc="70" dirty="0">
                <a:latin typeface="Times New Roman"/>
                <a:cs typeface="Times New Roman"/>
              </a:rPr>
              <a:t>k</a:t>
            </a:r>
            <a:r>
              <a:rPr sz="1750" spc="70" dirty="0">
                <a:latin typeface="Times New Roman"/>
                <a:cs typeface="Times New Roman"/>
              </a:rPr>
              <a:t>)</a:t>
            </a:r>
            <a:r>
              <a:rPr sz="1750" i="1" spc="70" dirty="0">
                <a:latin typeface="Times New Roman"/>
                <a:cs typeface="Times New Roman"/>
              </a:rPr>
              <a:t>x</a:t>
            </a:r>
            <a:r>
              <a:rPr sz="1750" spc="70" dirty="0">
                <a:latin typeface="Times New Roman"/>
                <a:cs typeface="Times New Roman"/>
              </a:rPr>
              <a:t>[</a:t>
            </a:r>
            <a:r>
              <a:rPr sz="1750" i="1" spc="70" dirty="0">
                <a:latin typeface="Times New Roman"/>
                <a:cs typeface="Times New Roman"/>
              </a:rPr>
              <a:t>n</a:t>
            </a:r>
            <a:r>
              <a:rPr sz="1750" i="1" spc="-7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Symbol"/>
                <a:cs typeface="Symbol"/>
              </a:rPr>
              <a:t></a:t>
            </a:r>
            <a:r>
              <a:rPr sz="1750" spc="-114" dirty="0">
                <a:latin typeface="Times New Roman"/>
                <a:cs typeface="Times New Roman"/>
              </a:rPr>
              <a:t> </a:t>
            </a:r>
            <a:r>
              <a:rPr sz="1750" i="1" spc="80" dirty="0">
                <a:latin typeface="Times New Roman"/>
                <a:cs typeface="Times New Roman"/>
              </a:rPr>
              <a:t>k</a:t>
            </a:r>
            <a:r>
              <a:rPr sz="1750" spc="80" dirty="0">
                <a:latin typeface="Times New Roman"/>
                <a:cs typeface="Times New Roman"/>
              </a:rPr>
              <a:t>]</a:t>
            </a:r>
            <a:r>
              <a:rPr sz="1750" spc="-19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Symbol"/>
                <a:cs typeface="Symbol"/>
              </a:rPr>
              <a:t></a:t>
            </a:r>
            <a:r>
              <a:rPr sz="1750" dirty="0">
                <a:latin typeface="Times New Roman"/>
                <a:cs typeface="Times New Roman"/>
              </a:rPr>
              <a:t> </a:t>
            </a:r>
            <a:r>
              <a:rPr sz="1750" i="1" spc="-20" dirty="0">
                <a:latin typeface="Times New Roman"/>
                <a:cs typeface="Times New Roman"/>
              </a:rPr>
              <a:t>z</a:t>
            </a:r>
            <a:r>
              <a:rPr sz="1750" spc="-20" dirty="0">
                <a:latin typeface="Times New Roman"/>
                <a:cs typeface="Times New Roman"/>
              </a:rPr>
              <a:t>[</a:t>
            </a:r>
            <a:r>
              <a:rPr sz="1750" i="1" spc="-20" dirty="0">
                <a:latin typeface="Times New Roman"/>
                <a:cs typeface="Times New Roman"/>
              </a:rPr>
              <a:t>n</a:t>
            </a:r>
            <a:r>
              <a:rPr sz="1750" spc="-20" dirty="0">
                <a:latin typeface="Times New Roman"/>
                <a:cs typeface="Times New Roman"/>
              </a:rPr>
              <a:t>]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4374" y="1618285"/>
            <a:ext cx="23939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i="1" dirty="0">
                <a:latin typeface="Times New Roman"/>
                <a:cs typeface="Times New Roman"/>
              </a:rPr>
              <a:t>k</a:t>
            </a:r>
            <a:r>
              <a:rPr sz="1000" i="1" spc="-13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Symbol"/>
                <a:cs typeface="Symbol"/>
              </a:rPr>
              <a:t></a:t>
            </a:r>
            <a:r>
              <a:rPr sz="1000" spc="-25" dirty="0"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39538" y="1165183"/>
            <a:ext cx="101600" cy="1892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-50" dirty="0">
                <a:latin typeface="Symbol"/>
                <a:cs typeface="Symbol"/>
              </a:rPr>
              <a:t></a:t>
            </a:r>
            <a:endParaRPr sz="10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5602" y="2285417"/>
            <a:ext cx="2914015" cy="7296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260475">
              <a:lnSpc>
                <a:spcPct val="135900"/>
              </a:lnSpc>
              <a:spcBef>
                <a:spcPts val="90"/>
              </a:spcBef>
            </a:pPr>
            <a:r>
              <a:rPr sz="1700" i="1" spc="-10" dirty="0">
                <a:latin typeface="Times New Roman"/>
                <a:cs typeface="Times New Roman"/>
              </a:rPr>
              <a:t>h</a:t>
            </a:r>
            <a:r>
              <a:rPr sz="1700" spc="-10" dirty="0">
                <a:latin typeface="Times New Roman"/>
                <a:cs typeface="Times New Roman"/>
              </a:rPr>
              <a:t>[0],</a:t>
            </a:r>
            <a:r>
              <a:rPr sz="1700" spc="-220" dirty="0">
                <a:latin typeface="Times New Roman"/>
                <a:cs typeface="Times New Roman"/>
              </a:rPr>
              <a:t> </a:t>
            </a:r>
            <a:r>
              <a:rPr sz="1700" i="1" spc="-70" dirty="0">
                <a:latin typeface="Times New Roman"/>
                <a:cs typeface="Times New Roman"/>
              </a:rPr>
              <a:t>h</a:t>
            </a:r>
            <a:r>
              <a:rPr sz="1700" spc="-70" dirty="0">
                <a:latin typeface="Times New Roman"/>
                <a:cs typeface="Times New Roman"/>
              </a:rPr>
              <a:t>[1],</a:t>
            </a:r>
            <a:r>
              <a:rPr sz="1700" spc="-21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215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h</a:t>
            </a:r>
            <a:r>
              <a:rPr sz="1700" spc="-20" dirty="0">
                <a:latin typeface="Times New Roman"/>
                <a:cs typeface="Times New Roman"/>
              </a:rPr>
              <a:t>[3] </a:t>
            </a:r>
            <a:r>
              <a:rPr sz="1700" i="1" spc="-25" dirty="0">
                <a:latin typeface="Times New Roman"/>
                <a:cs typeface="Times New Roman"/>
              </a:rPr>
              <a:t>x</a:t>
            </a:r>
            <a:r>
              <a:rPr sz="1700" spc="-25" dirty="0">
                <a:latin typeface="Times New Roman"/>
                <a:cs typeface="Times New Roman"/>
              </a:rPr>
              <a:t>[3],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spc="-65" dirty="0">
                <a:latin typeface="Times New Roman"/>
                <a:cs typeface="Times New Roman"/>
              </a:rPr>
              <a:t>x</a:t>
            </a:r>
            <a:r>
              <a:rPr sz="1700" spc="-65" dirty="0">
                <a:latin typeface="Times New Roman"/>
                <a:cs typeface="Times New Roman"/>
              </a:rPr>
              <a:t>[1],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[0],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spc="-25" dirty="0">
                <a:latin typeface="Times New Roman"/>
                <a:cs typeface="Times New Roman"/>
              </a:rPr>
              <a:t>x</a:t>
            </a:r>
            <a:r>
              <a:rPr sz="1700" spc="-25" dirty="0">
                <a:latin typeface="Times New Roman"/>
                <a:cs typeface="Times New Roman"/>
              </a:rPr>
              <a:t>[3],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spc="-30" dirty="0">
                <a:latin typeface="Times New Roman"/>
                <a:cs typeface="Times New Roman"/>
              </a:rPr>
              <a:t>x</a:t>
            </a:r>
            <a:r>
              <a:rPr sz="1700" spc="-30" dirty="0">
                <a:latin typeface="Times New Roman"/>
                <a:cs typeface="Times New Roman"/>
              </a:rPr>
              <a:t>[1]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2355" y="3080004"/>
            <a:ext cx="8029575" cy="0"/>
          </a:xfrm>
          <a:custGeom>
            <a:avLst/>
            <a:gdLst/>
            <a:ahLst/>
            <a:cxnLst/>
            <a:rect l="l" t="t" r="r" b="b"/>
            <a:pathLst>
              <a:path w="8029575">
                <a:moveTo>
                  <a:pt x="0" y="0"/>
                </a:moveTo>
                <a:lnTo>
                  <a:pt x="802957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2731" y="3526535"/>
            <a:ext cx="8031480" cy="0"/>
          </a:xfrm>
          <a:custGeom>
            <a:avLst/>
            <a:gdLst/>
            <a:ahLst/>
            <a:cxnLst/>
            <a:rect l="l" t="t" r="r" b="b"/>
            <a:pathLst>
              <a:path w="8031480">
                <a:moveTo>
                  <a:pt x="0" y="0"/>
                </a:moveTo>
                <a:lnTo>
                  <a:pt x="803109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6636" y="3925823"/>
            <a:ext cx="8031480" cy="0"/>
          </a:xfrm>
          <a:custGeom>
            <a:avLst/>
            <a:gdLst/>
            <a:ahLst/>
            <a:cxnLst/>
            <a:rect l="l" t="t" r="r" b="b"/>
            <a:pathLst>
              <a:path w="8031480">
                <a:moveTo>
                  <a:pt x="0" y="0"/>
                </a:moveTo>
                <a:lnTo>
                  <a:pt x="803109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9016" y="4325111"/>
            <a:ext cx="8031480" cy="0"/>
          </a:xfrm>
          <a:custGeom>
            <a:avLst/>
            <a:gdLst/>
            <a:ahLst/>
            <a:cxnLst/>
            <a:rect l="l" t="t" r="r" b="b"/>
            <a:pathLst>
              <a:path w="8031480">
                <a:moveTo>
                  <a:pt x="0" y="0"/>
                </a:moveTo>
                <a:lnTo>
                  <a:pt x="803109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65204" y="3114794"/>
            <a:ext cx="2909570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i="1" spc="-25" dirty="0">
                <a:latin typeface="Times New Roman"/>
                <a:cs typeface="Times New Roman"/>
              </a:rPr>
              <a:t>x</a:t>
            </a:r>
            <a:r>
              <a:rPr sz="1700" spc="-25" dirty="0">
                <a:latin typeface="Times New Roman"/>
                <a:cs typeface="Times New Roman"/>
              </a:rPr>
              <a:t>[3],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spc="-65" dirty="0">
                <a:latin typeface="Times New Roman"/>
                <a:cs typeface="Times New Roman"/>
              </a:rPr>
              <a:t>x</a:t>
            </a:r>
            <a:r>
              <a:rPr sz="1700" spc="-65" dirty="0">
                <a:latin typeface="Times New Roman"/>
                <a:cs typeface="Times New Roman"/>
              </a:rPr>
              <a:t>[1],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[0],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spc="-25" dirty="0">
                <a:latin typeface="Times New Roman"/>
                <a:cs typeface="Times New Roman"/>
              </a:rPr>
              <a:t>x</a:t>
            </a:r>
            <a:r>
              <a:rPr sz="1700" spc="-25" dirty="0">
                <a:latin typeface="Times New Roman"/>
                <a:cs typeface="Times New Roman"/>
              </a:rPr>
              <a:t>[3],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[1]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59898" y="3552084"/>
            <a:ext cx="290830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i="1" spc="-25" dirty="0">
                <a:latin typeface="Times New Roman"/>
                <a:cs typeface="Times New Roman"/>
              </a:rPr>
              <a:t>x</a:t>
            </a:r>
            <a:r>
              <a:rPr sz="1700" spc="-25" dirty="0">
                <a:latin typeface="Times New Roman"/>
                <a:cs typeface="Times New Roman"/>
              </a:rPr>
              <a:t>[3],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spc="-65" dirty="0">
                <a:latin typeface="Times New Roman"/>
                <a:cs typeface="Times New Roman"/>
              </a:rPr>
              <a:t>x</a:t>
            </a:r>
            <a:r>
              <a:rPr sz="1700" spc="-65" dirty="0">
                <a:latin typeface="Times New Roman"/>
                <a:cs typeface="Times New Roman"/>
              </a:rPr>
              <a:t>[1],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[0],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spc="-25" dirty="0">
                <a:latin typeface="Times New Roman"/>
                <a:cs typeface="Times New Roman"/>
              </a:rPr>
              <a:t>x</a:t>
            </a:r>
            <a:r>
              <a:rPr sz="1700" spc="-25" dirty="0">
                <a:latin typeface="Times New Roman"/>
                <a:cs typeface="Times New Roman"/>
              </a:rPr>
              <a:t>[3],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[1]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97308" y="3959090"/>
            <a:ext cx="2909570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i="1" spc="-25" dirty="0">
                <a:latin typeface="Times New Roman"/>
                <a:cs typeface="Times New Roman"/>
              </a:rPr>
              <a:t>x</a:t>
            </a:r>
            <a:r>
              <a:rPr sz="1700" spc="-25" dirty="0">
                <a:latin typeface="Times New Roman"/>
                <a:cs typeface="Times New Roman"/>
              </a:rPr>
              <a:t>[3],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spc="-65" dirty="0">
                <a:latin typeface="Times New Roman"/>
                <a:cs typeface="Times New Roman"/>
              </a:rPr>
              <a:t>x</a:t>
            </a:r>
            <a:r>
              <a:rPr sz="1700" spc="-65" dirty="0">
                <a:latin typeface="Times New Roman"/>
                <a:cs typeface="Times New Roman"/>
              </a:rPr>
              <a:t>[1],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[0],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spc="-25" dirty="0">
                <a:latin typeface="Times New Roman"/>
                <a:cs typeface="Times New Roman"/>
              </a:rPr>
              <a:t>x</a:t>
            </a:r>
            <a:r>
              <a:rPr sz="1700" spc="-25" dirty="0">
                <a:latin typeface="Times New Roman"/>
                <a:cs typeface="Times New Roman"/>
              </a:rPr>
              <a:t>[3],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[1]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33673" y="2207089"/>
            <a:ext cx="1687830" cy="74422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890"/>
              </a:spcBef>
            </a:pPr>
            <a:r>
              <a:rPr sz="1700" i="1" spc="-10" dirty="0">
                <a:latin typeface="Times New Roman"/>
                <a:cs typeface="Times New Roman"/>
              </a:rPr>
              <a:t>h</a:t>
            </a:r>
            <a:r>
              <a:rPr sz="1700" spc="-10" dirty="0">
                <a:latin typeface="Times New Roman"/>
                <a:cs typeface="Times New Roman"/>
              </a:rPr>
              <a:t>[0],</a:t>
            </a:r>
            <a:r>
              <a:rPr sz="1700" spc="-220" dirty="0">
                <a:latin typeface="Times New Roman"/>
                <a:cs typeface="Times New Roman"/>
              </a:rPr>
              <a:t> </a:t>
            </a:r>
            <a:r>
              <a:rPr sz="1700" i="1" spc="-70" dirty="0">
                <a:latin typeface="Times New Roman"/>
                <a:cs typeface="Times New Roman"/>
              </a:rPr>
              <a:t>h</a:t>
            </a:r>
            <a:r>
              <a:rPr sz="1700" spc="-70" dirty="0">
                <a:latin typeface="Times New Roman"/>
                <a:cs typeface="Times New Roman"/>
              </a:rPr>
              <a:t>[1],</a:t>
            </a:r>
            <a:r>
              <a:rPr sz="1700" spc="-21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215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h</a:t>
            </a:r>
            <a:r>
              <a:rPr sz="1700" spc="-20" dirty="0">
                <a:latin typeface="Times New Roman"/>
                <a:cs typeface="Times New Roman"/>
              </a:rPr>
              <a:t>[3]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[0],</a:t>
            </a:r>
            <a:r>
              <a:rPr sz="1700" spc="-80" dirty="0">
                <a:latin typeface="Times New Roman"/>
                <a:cs typeface="Times New Roman"/>
              </a:rPr>
              <a:t> </a:t>
            </a:r>
            <a:r>
              <a:rPr sz="1700" i="1" spc="-10" dirty="0">
                <a:latin typeface="Times New Roman"/>
                <a:cs typeface="Times New Roman"/>
              </a:rPr>
              <a:t>x</a:t>
            </a:r>
            <a:r>
              <a:rPr sz="1700" spc="-10" dirty="0">
                <a:latin typeface="Times New Roman"/>
                <a:cs typeface="Times New Roman"/>
              </a:rPr>
              <a:t>[3],</a:t>
            </a:r>
            <a:r>
              <a:rPr sz="1700" spc="-8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75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[1]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41255" y="3100980"/>
            <a:ext cx="168656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i="1" spc="-40" dirty="0">
                <a:latin typeface="Times New Roman"/>
                <a:cs typeface="Times New Roman"/>
              </a:rPr>
              <a:t>x</a:t>
            </a:r>
            <a:r>
              <a:rPr sz="1700" spc="-40" dirty="0">
                <a:latin typeface="Times New Roman"/>
                <a:cs typeface="Times New Roman"/>
              </a:rPr>
              <a:t>[1],</a:t>
            </a:r>
            <a:r>
              <a:rPr sz="1700" spc="-10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[0],</a:t>
            </a:r>
            <a:r>
              <a:rPr sz="1700" spc="-110" dirty="0">
                <a:latin typeface="Times New Roman"/>
                <a:cs typeface="Times New Roman"/>
              </a:rPr>
              <a:t> </a:t>
            </a:r>
            <a:r>
              <a:rPr sz="1700" i="1" spc="-10" dirty="0">
                <a:latin typeface="Times New Roman"/>
                <a:cs typeface="Times New Roman"/>
              </a:rPr>
              <a:t>x</a:t>
            </a:r>
            <a:r>
              <a:rPr sz="1700" spc="-10" dirty="0">
                <a:latin typeface="Times New Roman"/>
                <a:cs typeface="Times New Roman"/>
              </a:rPr>
              <a:t>[3],</a:t>
            </a:r>
            <a:r>
              <a:rPr sz="1700" spc="-110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[2]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41255" y="3545988"/>
            <a:ext cx="168656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90" dirty="0">
                <a:latin typeface="Times New Roman"/>
                <a:cs typeface="Times New Roman"/>
              </a:rPr>
              <a:t> </a:t>
            </a:r>
            <a:r>
              <a:rPr sz="1700" i="1" spc="-40" dirty="0">
                <a:latin typeface="Times New Roman"/>
                <a:cs typeface="Times New Roman"/>
              </a:rPr>
              <a:t>x</a:t>
            </a:r>
            <a:r>
              <a:rPr sz="1700" spc="-40" dirty="0">
                <a:latin typeface="Times New Roman"/>
                <a:cs typeface="Times New Roman"/>
              </a:rPr>
              <a:t>[1],</a:t>
            </a:r>
            <a:r>
              <a:rPr sz="1700" spc="-8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[0],</a:t>
            </a:r>
            <a:r>
              <a:rPr sz="1700" spc="-85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[3]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27576" y="3939180"/>
            <a:ext cx="168783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i="1" spc="-10" dirty="0">
                <a:latin typeface="Times New Roman"/>
                <a:cs typeface="Times New Roman"/>
              </a:rPr>
              <a:t>x</a:t>
            </a:r>
            <a:r>
              <a:rPr sz="1700" spc="-10" dirty="0">
                <a:latin typeface="Times New Roman"/>
                <a:cs typeface="Times New Roman"/>
              </a:rPr>
              <a:t>[3],</a:t>
            </a:r>
            <a:r>
              <a:rPr sz="1700" spc="-9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95" dirty="0">
                <a:latin typeface="Times New Roman"/>
                <a:cs typeface="Times New Roman"/>
              </a:rPr>
              <a:t> </a:t>
            </a:r>
            <a:r>
              <a:rPr sz="1700" i="1" spc="-40" dirty="0">
                <a:latin typeface="Times New Roman"/>
                <a:cs typeface="Times New Roman"/>
              </a:rPr>
              <a:t>x</a:t>
            </a:r>
            <a:r>
              <a:rPr sz="1700" spc="-40" dirty="0">
                <a:latin typeface="Times New Roman"/>
                <a:cs typeface="Times New Roman"/>
              </a:rPr>
              <a:t>[1],</a:t>
            </a:r>
            <a:r>
              <a:rPr sz="1700" spc="-90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[0]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7542" y="4395342"/>
            <a:ext cx="2876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Linear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convolution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between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93898" y="4724222"/>
            <a:ext cx="356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and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7560" y="4704228"/>
            <a:ext cx="1653539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i="1" spc="-10" dirty="0">
                <a:latin typeface="Times New Roman"/>
                <a:cs typeface="Times New Roman"/>
              </a:rPr>
              <a:t>h</a:t>
            </a:r>
            <a:r>
              <a:rPr sz="1700" spc="-10" dirty="0">
                <a:latin typeface="Times New Roman"/>
                <a:cs typeface="Times New Roman"/>
              </a:rPr>
              <a:t>[0],</a:t>
            </a:r>
            <a:r>
              <a:rPr sz="1700" spc="-220" dirty="0">
                <a:latin typeface="Times New Roman"/>
                <a:cs typeface="Times New Roman"/>
              </a:rPr>
              <a:t> </a:t>
            </a:r>
            <a:r>
              <a:rPr sz="1700" i="1" spc="-70" dirty="0">
                <a:latin typeface="Times New Roman"/>
                <a:cs typeface="Times New Roman"/>
              </a:rPr>
              <a:t>h</a:t>
            </a:r>
            <a:r>
              <a:rPr sz="1700" spc="-70" dirty="0">
                <a:latin typeface="Times New Roman"/>
                <a:cs typeface="Times New Roman"/>
              </a:rPr>
              <a:t>[1],</a:t>
            </a:r>
            <a:r>
              <a:rPr sz="1700" spc="-21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215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h</a:t>
            </a:r>
            <a:r>
              <a:rPr sz="1700" spc="-20" dirty="0">
                <a:latin typeface="Times New Roman"/>
                <a:cs typeface="Times New Roman"/>
              </a:rPr>
              <a:t>[3]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43013" y="5050176"/>
            <a:ext cx="299212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i="1" spc="-45" dirty="0">
                <a:latin typeface="Times New Roman"/>
                <a:cs typeface="Times New Roman"/>
              </a:rPr>
              <a:t>x</a:t>
            </a:r>
            <a:r>
              <a:rPr sz="1700" spc="-45" dirty="0">
                <a:latin typeface="Times New Roman"/>
                <a:cs typeface="Times New Roman"/>
              </a:rPr>
              <a:t>[1],</a:t>
            </a:r>
            <a:r>
              <a:rPr sz="1700" spc="-9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90" dirty="0">
                <a:latin typeface="Times New Roman"/>
                <a:cs typeface="Times New Roman"/>
              </a:rPr>
              <a:t> </a:t>
            </a:r>
            <a:r>
              <a:rPr sz="1700" i="1" spc="-10" dirty="0">
                <a:latin typeface="Times New Roman"/>
                <a:cs typeface="Times New Roman"/>
              </a:rPr>
              <a:t>x</a:t>
            </a:r>
            <a:r>
              <a:rPr sz="1700" spc="-10" dirty="0">
                <a:latin typeface="Times New Roman"/>
                <a:cs typeface="Times New Roman"/>
              </a:rPr>
              <a:t>[3],</a:t>
            </a:r>
            <a:r>
              <a:rPr sz="1700" spc="-8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[0],</a:t>
            </a:r>
            <a:r>
              <a:rPr sz="1700" spc="-90" dirty="0">
                <a:latin typeface="Times New Roman"/>
                <a:cs typeface="Times New Roman"/>
              </a:rPr>
              <a:t> </a:t>
            </a:r>
            <a:r>
              <a:rPr sz="1700" i="1" spc="-45" dirty="0">
                <a:latin typeface="Times New Roman"/>
                <a:cs typeface="Times New Roman"/>
              </a:rPr>
              <a:t>x</a:t>
            </a:r>
            <a:r>
              <a:rPr sz="1700" spc="-45" dirty="0">
                <a:latin typeface="Times New Roman"/>
                <a:cs typeface="Times New Roman"/>
              </a:rPr>
              <a:t>[1],</a:t>
            </a:r>
            <a:r>
              <a:rPr sz="1700" spc="-8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95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[3]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85028" y="4401692"/>
            <a:ext cx="3029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Circular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convolution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between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71409" y="4730877"/>
            <a:ext cx="35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and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503055" y="4633901"/>
            <a:ext cx="1686560" cy="69342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680"/>
              </a:spcBef>
            </a:pPr>
            <a:r>
              <a:rPr sz="1700" i="1" spc="-10" dirty="0">
                <a:latin typeface="Times New Roman"/>
                <a:cs typeface="Times New Roman"/>
              </a:rPr>
              <a:t>h</a:t>
            </a:r>
            <a:r>
              <a:rPr sz="1700" spc="-10" dirty="0">
                <a:latin typeface="Times New Roman"/>
                <a:cs typeface="Times New Roman"/>
              </a:rPr>
              <a:t>[0],</a:t>
            </a:r>
            <a:r>
              <a:rPr sz="1700" spc="-220" dirty="0">
                <a:latin typeface="Times New Roman"/>
                <a:cs typeface="Times New Roman"/>
              </a:rPr>
              <a:t> </a:t>
            </a:r>
            <a:r>
              <a:rPr sz="1700" i="1" spc="-70" dirty="0">
                <a:latin typeface="Times New Roman"/>
                <a:cs typeface="Times New Roman"/>
              </a:rPr>
              <a:t>h</a:t>
            </a:r>
            <a:r>
              <a:rPr sz="1700" spc="-70" dirty="0">
                <a:latin typeface="Times New Roman"/>
                <a:cs typeface="Times New Roman"/>
              </a:rPr>
              <a:t>[1],</a:t>
            </a:r>
            <a:r>
              <a:rPr sz="1700" spc="-21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215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h</a:t>
            </a:r>
            <a:r>
              <a:rPr sz="1700" spc="-20" dirty="0">
                <a:latin typeface="Times New Roman"/>
                <a:cs typeface="Times New Roman"/>
              </a:rPr>
              <a:t>[3]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[0],</a:t>
            </a:r>
            <a:r>
              <a:rPr sz="1700" spc="-85" dirty="0">
                <a:latin typeface="Times New Roman"/>
                <a:cs typeface="Times New Roman"/>
              </a:rPr>
              <a:t> </a:t>
            </a:r>
            <a:r>
              <a:rPr sz="1700" i="1" spc="-40" dirty="0">
                <a:latin typeface="Times New Roman"/>
                <a:cs typeface="Times New Roman"/>
              </a:rPr>
              <a:t>x</a:t>
            </a:r>
            <a:r>
              <a:rPr sz="1700" spc="-40" dirty="0">
                <a:latin typeface="Times New Roman"/>
                <a:cs typeface="Times New Roman"/>
              </a:rPr>
              <a:t>[1],</a:t>
            </a:r>
            <a:r>
              <a:rPr sz="1700" spc="-9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80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[3]</a:t>
            </a:r>
            <a:endParaRPr sz="170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802635" y="5961595"/>
            <a:ext cx="1260475" cy="229870"/>
            <a:chOff x="2802635" y="5961595"/>
            <a:chExt cx="1260475" cy="229870"/>
          </a:xfrm>
        </p:grpSpPr>
        <p:sp>
          <p:nvSpPr>
            <p:cNvPr id="31" name="object 31"/>
            <p:cNvSpPr/>
            <p:nvPr/>
          </p:nvSpPr>
          <p:spPr>
            <a:xfrm>
              <a:off x="2807207" y="5975603"/>
              <a:ext cx="1250950" cy="6350"/>
            </a:xfrm>
            <a:custGeom>
              <a:avLst/>
              <a:gdLst/>
              <a:ahLst/>
              <a:cxnLst/>
              <a:rect l="l" t="t" r="r" b="b"/>
              <a:pathLst>
                <a:path w="1250950" h="6350">
                  <a:moveTo>
                    <a:pt x="0" y="6350"/>
                  </a:moveTo>
                  <a:lnTo>
                    <a:pt x="125095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61182" y="5961595"/>
              <a:ext cx="510540" cy="229870"/>
            </a:xfrm>
            <a:custGeom>
              <a:avLst/>
              <a:gdLst/>
              <a:ahLst/>
              <a:cxnLst/>
              <a:rect l="l" t="t" r="r" b="b"/>
              <a:pathLst>
                <a:path w="510539" h="229870">
                  <a:moveTo>
                    <a:pt x="474622" y="21878"/>
                  </a:moveTo>
                  <a:lnTo>
                    <a:pt x="0" y="217690"/>
                  </a:lnTo>
                  <a:lnTo>
                    <a:pt x="4825" y="229425"/>
                  </a:lnTo>
                  <a:lnTo>
                    <a:pt x="479528" y="33642"/>
                  </a:lnTo>
                  <a:lnTo>
                    <a:pt x="487175" y="23608"/>
                  </a:lnTo>
                  <a:lnTo>
                    <a:pt x="474622" y="21878"/>
                  </a:lnTo>
                  <a:close/>
                </a:path>
                <a:path w="510539" h="229870">
                  <a:moveTo>
                    <a:pt x="502668" y="12928"/>
                  </a:moveTo>
                  <a:lnTo>
                    <a:pt x="496316" y="12928"/>
                  </a:lnTo>
                  <a:lnTo>
                    <a:pt x="501269" y="24676"/>
                  </a:lnTo>
                  <a:lnTo>
                    <a:pt x="479528" y="33642"/>
                  </a:lnTo>
                  <a:lnTo>
                    <a:pt x="440308" y="85102"/>
                  </a:lnTo>
                  <a:lnTo>
                    <a:pt x="438150" y="87883"/>
                  </a:lnTo>
                  <a:lnTo>
                    <a:pt x="438657" y="91871"/>
                  </a:lnTo>
                  <a:lnTo>
                    <a:pt x="444245" y="96126"/>
                  </a:lnTo>
                  <a:lnTo>
                    <a:pt x="448182" y="95592"/>
                  </a:lnTo>
                  <a:lnTo>
                    <a:pt x="450342" y="92798"/>
                  </a:lnTo>
                  <a:lnTo>
                    <a:pt x="510413" y="13995"/>
                  </a:lnTo>
                  <a:lnTo>
                    <a:pt x="502668" y="12928"/>
                  </a:lnTo>
                  <a:close/>
                </a:path>
                <a:path w="510539" h="229870">
                  <a:moveTo>
                    <a:pt x="487175" y="23608"/>
                  </a:moveTo>
                  <a:lnTo>
                    <a:pt x="479528" y="33642"/>
                  </a:lnTo>
                  <a:lnTo>
                    <a:pt x="500252" y="25095"/>
                  </a:lnTo>
                  <a:lnTo>
                    <a:pt x="497967" y="25095"/>
                  </a:lnTo>
                  <a:lnTo>
                    <a:pt x="487175" y="23608"/>
                  </a:lnTo>
                  <a:close/>
                </a:path>
                <a:path w="510539" h="229870">
                  <a:moveTo>
                    <a:pt x="493776" y="14947"/>
                  </a:moveTo>
                  <a:lnTo>
                    <a:pt x="487175" y="23608"/>
                  </a:lnTo>
                  <a:lnTo>
                    <a:pt x="497967" y="25095"/>
                  </a:lnTo>
                  <a:lnTo>
                    <a:pt x="493776" y="14947"/>
                  </a:lnTo>
                  <a:close/>
                </a:path>
                <a:path w="510539" h="229870">
                  <a:moveTo>
                    <a:pt x="497167" y="14947"/>
                  </a:moveTo>
                  <a:lnTo>
                    <a:pt x="493776" y="14947"/>
                  </a:lnTo>
                  <a:lnTo>
                    <a:pt x="497967" y="25095"/>
                  </a:lnTo>
                  <a:lnTo>
                    <a:pt x="500252" y="25095"/>
                  </a:lnTo>
                  <a:lnTo>
                    <a:pt x="501269" y="24676"/>
                  </a:lnTo>
                  <a:lnTo>
                    <a:pt x="497167" y="14947"/>
                  </a:lnTo>
                  <a:close/>
                </a:path>
                <a:path w="510539" h="229870">
                  <a:moveTo>
                    <a:pt x="496316" y="12928"/>
                  </a:moveTo>
                  <a:lnTo>
                    <a:pt x="474622" y="21878"/>
                  </a:lnTo>
                  <a:lnTo>
                    <a:pt x="487175" y="23608"/>
                  </a:lnTo>
                  <a:lnTo>
                    <a:pt x="493776" y="14947"/>
                  </a:lnTo>
                  <a:lnTo>
                    <a:pt x="497167" y="14947"/>
                  </a:lnTo>
                  <a:lnTo>
                    <a:pt x="496316" y="12928"/>
                  </a:lnTo>
                  <a:close/>
                </a:path>
                <a:path w="510539" h="229870">
                  <a:moveTo>
                    <a:pt x="408813" y="0"/>
                  </a:moveTo>
                  <a:lnTo>
                    <a:pt x="405638" y="2425"/>
                  </a:lnTo>
                  <a:lnTo>
                    <a:pt x="404621" y="9372"/>
                  </a:lnTo>
                  <a:lnTo>
                    <a:pt x="407034" y="12585"/>
                  </a:lnTo>
                  <a:lnTo>
                    <a:pt x="474622" y="21878"/>
                  </a:lnTo>
                  <a:lnTo>
                    <a:pt x="496316" y="12928"/>
                  </a:lnTo>
                  <a:lnTo>
                    <a:pt x="502668" y="12928"/>
                  </a:lnTo>
                  <a:lnTo>
                    <a:pt x="4088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715260" y="5647584"/>
            <a:ext cx="3054985" cy="7372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125"/>
              </a:spcBef>
            </a:pPr>
            <a:r>
              <a:rPr sz="1700" i="1" spc="-45" dirty="0">
                <a:latin typeface="Times New Roman"/>
                <a:cs typeface="Times New Roman"/>
              </a:rPr>
              <a:t>x</a:t>
            </a:r>
            <a:r>
              <a:rPr sz="1700" spc="-45" dirty="0">
                <a:latin typeface="Times New Roman"/>
                <a:cs typeface="Times New Roman"/>
              </a:rPr>
              <a:t>[1],</a:t>
            </a:r>
            <a:r>
              <a:rPr sz="1700" spc="-9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90" dirty="0">
                <a:latin typeface="Times New Roman"/>
                <a:cs typeface="Times New Roman"/>
              </a:rPr>
              <a:t> </a:t>
            </a:r>
            <a:r>
              <a:rPr sz="1700" i="1" spc="-10" dirty="0">
                <a:latin typeface="Times New Roman"/>
                <a:cs typeface="Times New Roman"/>
              </a:rPr>
              <a:t>x</a:t>
            </a:r>
            <a:r>
              <a:rPr sz="1700" spc="-10" dirty="0">
                <a:latin typeface="Times New Roman"/>
                <a:cs typeface="Times New Roman"/>
              </a:rPr>
              <a:t>[3],</a:t>
            </a:r>
            <a:r>
              <a:rPr sz="1700" spc="-8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[0],</a:t>
            </a:r>
            <a:r>
              <a:rPr sz="1700" spc="-90" dirty="0">
                <a:latin typeface="Times New Roman"/>
                <a:cs typeface="Times New Roman"/>
              </a:rPr>
              <a:t> </a:t>
            </a:r>
            <a:r>
              <a:rPr sz="1700" i="1" spc="-45" dirty="0">
                <a:latin typeface="Times New Roman"/>
                <a:cs typeface="Times New Roman"/>
              </a:rPr>
              <a:t>x</a:t>
            </a:r>
            <a:r>
              <a:rPr sz="1700" spc="-45" dirty="0">
                <a:latin typeface="Times New Roman"/>
                <a:cs typeface="Times New Roman"/>
              </a:rPr>
              <a:t>[1],</a:t>
            </a:r>
            <a:r>
              <a:rPr sz="1700" spc="-8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[2],</a:t>
            </a:r>
            <a:r>
              <a:rPr sz="1700" spc="-95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[3]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circular</a:t>
            </a:r>
            <a:r>
              <a:rPr sz="1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prefix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34" name="object 3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56404" y="5899378"/>
            <a:ext cx="103378" cy="203428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OFDM:</a:t>
            </a:r>
            <a:r>
              <a:rPr spc="-20" dirty="0"/>
              <a:t> </a:t>
            </a:r>
            <a:r>
              <a:rPr dirty="0"/>
              <a:t>CYCLIC</a:t>
            </a:r>
            <a:r>
              <a:rPr spc="-25" dirty="0"/>
              <a:t> </a:t>
            </a:r>
            <a:r>
              <a:rPr spc="-10" dirty="0"/>
              <a:t>PREFIX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75640" y="841354"/>
            <a:ext cx="7329170" cy="72072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570"/>
              </a:spcBef>
              <a:buFont typeface="Times New Roman"/>
              <a:buChar char="•"/>
              <a:tabLst>
                <a:tab pos="3683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Cyclic</a:t>
            </a:r>
            <a:r>
              <a:rPr sz="20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prefix</a:t>
            </a:r>
            <a:endParaRPr sz="200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spcBef>
                <a:spcPts val="439"/>
              </a:spcBef>
              <a:tabLst>
                <a:tab pos="7689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Circular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convolution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h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(length:</a:t>
            </a:r>
            <a:r>
              <a:rPr sz="1800" spc="-254" dirty="0">
                <a:latin typeface="Times New Roman"/>
                <a:cs typeface="Times New Roman"/>
              </a:rPr>
              <a:t> </a:t>
            </a:r>
            <a:r>
              <a:rPr sz="2700" baseline="6172" dirty="0">
                <a:latin typeface="Symbol"/>
                <a:cs typeface="Symbol"/>
              </a:rPr>
              <a:t></a:t>
            </a:r>
            <a:r>
              <a:rPr sz="2700" spc="-97" baseline="6172" dirty="0">
                <a:latin typeface="Times New Roman"/>
                <a:cs typeface="Times New Roman"/>
              </a:rPr>
              <a:t> </a:t>
            </a:r>
            <a:r>
              <a:rPr sz="2550" baseline="6535" dirty="0">
                <a:latin typeface="Symbol"/>
                <a:cs typeface="Symbol"/>
              </a:rPr>
              <a:t></a:t>
            </a:r>
            <a:r>
              <a:rPr sz="2550" spc="-390" baseline="6535" dirty="0">
                <a:latin typeface="Times New Roman"/>
                <a:cs typeface="Times New Roman"/>
              </a:rPr>
              <a:t> </a:t>
            </a:r>
            <a:r>
              <a:rPr sz="2550" baseline="6535" dirty="0">
                <a:latin typeface="Times New Roman"/>
                <a:cs typeface="Times New Roman"/>
              </a:rPr>
              <a:t>1</a:t>
            </a:r>
            <a:r>
              <a:rPr sz="2550" spc="-52" baseline="65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 </a:t>
            </a:r>
            <a:r>
              <a:rPr sz="1800" b="1" dirty="0">
                <a:latin typeface="Times New Roman"/>
                <a:cs typeface="Times New Roman"/>
              </a:rPr>
              <a:t>x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achieved</a:t>
            </a:r>
            <a:r>
              <a:rPr sz="1800" spc="-25" dirty="0">
                <a:latin typeface="Times New Roman"/>
                <a:cs typeface="Times New Roman"/>
              </a:rPr>
              <a:t> if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02994" y="1591469"/>
            <a:ext cx="3206750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10"/>
              </a:spcBef>
              <a:buChar char="•"/>
              <a:tabLst>
                <a:tab pos="240665" algn="l"/>
              </a:tabLst>
            </a:pPr>
            <a:r>
              <a:rPr sz="1800" dirty="0">
                <a:latin typeface="Times New Roman"/>
                <a:cs typeface="Times New Roman"/>
              </a:rPr>
              <a:t>1.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</a:t>
            </a:r>
            <a:r>
              <a:rPr sz="1800" dirty="0">
                <a:latin typeface="Symbol"/>
                <a:cs typeface="Symbol"/>
              </a:rPr>
              <a:t></a:t>
            </a:r>
            <a:r>
              <a:rPr sz="1800" spc="2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circular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prefix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x,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get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7594" y="1920366"/>
            <a:ext cx="4573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0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66065" algn="l"/>
              </a:tabLst>
            </a:pPr>
            <a:r>
              <a:rPr sz="1800" dirty="0">
                <a:latin typeface="Times New Roman"/>
                <a:cs typeface="Times New Roman"/>
              </a:rPr>
              <a:t>2.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Perform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linear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convolution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h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 </a:t>
            </a:r>
            <a:r>
              <a:rPr sz="2550" spc="-1439" baseline="22875" dirty="0">
                <a:latin typeface="Times New Roman"/>
                <a:cs typeface="Times New Roman"/>
              </a:rPr>
              <a:t>~</a:t>
            </a:r>
            <a:r>
              <a:rPr sz="2550" b="1" spc="-67" baseline="1633" dirty="0">
                <a:latin typeface="Times New Roman"/>
                <a:cs typeface="Times New Roman"/>
              </a:rPr>
              <a:t>x</a:t>
            </a:r>
            <a:endParaRPr sz="2550" baseline="1633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77218" y="1537754"/>
            <a:ext cx="187325" cy="287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1700" spc="-960" dirty="0">
                <a:latin typeface="Times New Roman"/>
                <a:cs typeface="Times New Roman"/>
              </a:rPr>
              <a:t>~</a:t>
            </a:r>
            <a:r>
              <a:rPr sz="2550" b="1" spc="-67" baseline="-21241" dirty="0">
                <a:latin typeface="Times New Roman"/>
                <a:cs typeface="Times New Roman"/>
              </a:rPr>
              <a:t>x</a:t>
            </a:r>
            <a:endParaRPr sz="2550" baseline="-21241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06267" y="5902640"/>
            <a:ext cx="3015973" cy="52090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32820" y="2298235"/>
            <a:ext cx="236220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b="1" spc="50" dirty="0">
                <a:latin typeface="Times New Roman"/>
                <a:cs typeface="Times New Roman"/>
              </a:rPr>
              <a:t>x</a:t>
            </a:r>
            <a:r>
              <a:rPr sz="1700" b="1" spc="5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</a:t>
            </a:r>
            <a:r>
              <a:rPr sz="1700" spc="-95" dirty="0">
                <a:latin typeface="Times New Roman"/>
                <a:cs typeface="Times New Roman"/>
              </a:rPr>
              <a:t> </a:t>
            </a:r>
            <a:r>
              <a:rPr sz="2250" spc="-25" dirty="0">
                <a:latin typeface="Symbol"/>
                <a:cs typeface="Symbol"/>
              </a:rPr>
              <a:t></a:t>
            </a:r>
            <a:r>
              <a:rPr sz="1700" i="1" spc="-25" dirty="0">
                <a:latin typeface="Times New Roman"/>
                <a:cs typeface="Times New Roman"/>
              </a:rPr>
              <a:t>x</a:t>
            </a:r>
            <a:r>
              <a:rPr sz="1700" spc="-25" dirty="0">
                <a:latin typeface="Times New Roman"/>
                <a:cs typeface="Times New Roman"/>
              </a:rPr>
              <a:t>[0],</a:t>
            </a:r>
            <a:r>
              <a:rPr sz="1700" spc="-125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[1],</a:t>
            </a:r>
            <a:r>
              <a:rPr sz="1700" spc="-20" dirty="0">
                <a:latin typeface="Segoe UI Symbol"/>
                <a:cs typeface="Segoe UI Symbol"/>
              </a:rPr>
              <a:t></a:t>
            </a:r>
            <a:r>
              <a:rPr sz="1700" spc="-20" dirty="0">
                <a:latin typeface="Times New Roman"/>
                <a:cs typeface="Times New Roman"/>
              </a:rPr>
              <a:t>,</a:t>
            </a:r>
            <a:r>
              <a:rPr sz="1700" spc="-140" dirty="0">
                <a:latin typeface="Times New Roman"/>
                <a:cs typeface="Times New Roman"/>
              </a:rPr>
              <a:t> </a:t>
            </a:r>
            <a:r>
              <a:rPr sz="1700" i="1" spc="65" dirty="0">
                <a:latin typeface="Times New Roman"/>
                <a:cs typeface="Times New Roman"/>
              </a:rPr>
              <a:t>x</a:t>
            </a:r>
            <a:r>
              <a:rPr sz="1700" spc="65" dirty="0">
                <a:latin typeface="Times New Roman"/>
                <a:cs typeface="Times New Roman"/>
              </a:rPr>
              <a:t>[</a:t>
            </a:r>
            <a:r>
              <a:rPr sz="1700" i="1" spc="65" dirty="0">
                <a:latin typeface="Times New Roman"/>
                <a:cs typeface="Times New Roman"/>
              </a:rPr>
              <a:t>N</a:t>
            </a:r>
            <a:r>
              <a:rPr sz="1700" i="1" spc="70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Symbol"/>
                <a:cs typeface="Symbol"/>
              </a:rPr>
              <a:t></a:t>
            </a:r>
            <a:r>
              <a:rPr sz="1700" spc="-20" dirty="0">
                <a:latin typeface="Times New Roman"/>
                <a:cs typeface="Times New Roman"/>
              </a:rPr>
              <a:t>1]</a:t>
            </a:r>
            <a:r>
              <a:rPr sz="2250" spc="-20" dirty="0">
                <a:latin typeface="Symbol"/>
                <a:cs typeface="Symbol"/>
              </a:rPr>
              <a:t>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91794" y="2316523"/>
            <a:ext cx="438531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550" spc="-1335" baseline="21241" dirty="0">
                <a:latin typeface="Times New Roman"/>
                <a:cs typeface="Times New Roman"/>
              </a:rPr>
              <a:t>~</a:t>
            </a:r>
            <a:r>
              <a:rPr sz="1700" b="1" spc="30" dirty="0">
                <a:latin typeface="Times New Roman"/>
                <a:cs typeface="Times New Roman"/>
              </a:rPr>
              <a:t>x</a:t>
            </a:r>
            <a:r>
              <a:rPr sz="1700" b="1" spc="75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</a:t>
            </a:r>
            <a:r>
              <a:rPr sz="1700" spc="-8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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i="1" spc="95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</a:t>
            </a:r>
            <a:r>
              <a:rPr sz="17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</a:t>
            </a:r>
            <a:r>
              <a:rPr sz="1700" dirty="0">
                <a:latin typeface="Times New Roman"/>
                <a:cs typeface="Times New Roman"/>
              </a:rPr>
              <a:t>],</a:t>
            </a:r>
            <a:r>
              <a:rPr sz="1700" dirty="0">
                <a:latin typeface="Segoe UI Symbol"/>
                <a:cs typeface="Segoe UI Symbol"/>
              </a:rPr>
              <a:t></a:t>
            </a:r>
            <a:r>
              <a:rPr sz="1700" dirty="0">
                <a:latin typeface="Times New Roman"/>
                <a:cs typeface="Times New Roman"/>
              </a:rPr>
              <a:t>,</a:t>
            </a:r>
            <a:r>
              <a:rPr sz="1700" spc="-125" dirty="0">
                <a:latin typeface="Times New Roman"/>
                <a:cs typeface="Times New Roman"/>
              </a:rPr>
              <a:t> </a:t>
            </a:r>
            <a:r>
              <a:rPr sz="1700" i="1" spc="65" dirty="0">
                <a:latin typeface="Times New Roman"/>
                <a:cs typeface="Times New Roman"/>
              </a:rPr>
              <a:t>x</a:t>
            </a:r>
            <a:r>
              <a:rPr sz="1700" spc="65" dirty="0">
                <a:latin typeface="Times New Roman"/>
                <a:cs typeface="Times New Roman"/>
              </a:rPr>
              <a:t>[</a:t>
            </a:r>
            <a:r>
              <a:rPr sz="1700" i="1" spc="65" dirty="0">
                <a:latin typeface="Times New Roman"/>
                <a:cs typeface="Times New Roman"/>
              </a:rPr>
              <a:t>N</a:t>
            </a:r>
            <a:r>
              <a:rPr sz="1700" i="1" spc="9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</a:t>
            </a:r>
            <a:r>
              <a:rPr sz="1700" dirty="0">
                <a:latin typeface="Times New Roman"/>
                <a:cs typeface="Times New Roman"/>
              </a:rPr>
              <a:t>1],</a:t>
            </a:r>
            <a:r>
              <a:rPr sz="1700" spc="-114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[0],</a:t>
            </a:r>
            <a:r>
              <a:rPr sz="1700" spc="-114" dirty="0">
                <a:latin typeface="Times New Roman"/>
                <a:cs typeface="Times New Roman"/>
              </a:rPr>
              <a:t> </a:t>
            </a:r>
            <a:r>
              <a:rPr sz="1700" i="1" spc="-10" dirty="0">
                <a:latin typeface="Times New Roman"/>
                <a:cs typeface="Times New Roman"/>
              </a:rPr>
              <a:t>x</a:t>
            </a:r>
            <a:r>
              <a:rPr sz="1700" spc="-10" dirty="0">
                <a:latin typeface="Times New Roman"/>
                <a:cs typeface="Times New Roman"/>
              </a:rPr>
              <a:t>[1],</a:t>
            </a:r>
            <a:r>
              <a:rPr sz="1700" spc="-10" dirty="0">
                <a:latin typeface="Segoe UI Symbol"/>
                <a:cs typeface="Segoe UI Symbol"/>
              </a:rPr>
              <a:t></a:t>
            </a:r>
            <a:r>
              <a:rPr sz="1700" spc="-10" dirty="0">
                <a:latin typeface="Times New Roman"/>
                <a:cs typeface="Times New Roman"/>
              </a:rPr>
              <a:t>,</a:t>
            </a:r>
            <a:r>
              <a:rPr sz="1700" spc="-125" dirty="0">
                <a:latin typeface="Times New Roman"/>
                <a:cs typeface="Times New Roman"/>
              </a:rPr>
              <a:t> </a:t>
            </a:r>
            <a:r>
              <a:rPr sz="1700" i="1" spc="65" dirty="0">
                <a:latin typeface="Times New Roman"/>
                <a:cs typeface="Times New Roman"/>
              </a:rPr>
              <a:t>x</a:t>
            </a:r>
            <a:r>
              <a:rPr sz="1700" spc="65" dirty="0">
                <a:latin typeface="Times New Roman"/>
                <a:cs typeface="Times New Roman"/>
              </a:rPr>
              <a:t>[</a:t>
            </a:r>
            <a:r>
              <a:rPr sz="1700" i="1" spc="65" dirty="0">
                <a:latin typeface="Times New Roman"/>
                <a:cs typeface="Times New Roman"/>
              </a:rPr>
              <a:t>N</a:t>
            </a:r>
            <a:r>
              <a:rPr sz="1700" i="1" spc="95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Symbol"/>
                <a:cs typeface="Symbol"/>
              </a:rPr>
              <a:t></a:t>
            </a:r>
            <a:r>
              <a:rPr sz="1700" spc="-20" dirty="0">
                <a:latin typeface="Times New Roman"/>
                <a:cs typeface="Times New Roman"/>
              </a:rPr>
              <a:t>1]</a:t>
            </a:r>
            <a:r>
              <a:rPr sz="2250" spc="-20" dirty="0">
                <a:latin typeface="Symbol"/>
                <a:cs typeface="Symbol"/>
              </a:rPr>
              <a:t>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62500" y="2737104"/>
            <a:ext cx="1809750" cy="0"/>
          </a:xfrm>
          <a:custGeom>
            <a:avLst/>
            <a:gdLst/>
            <a:ahLst/>
            <a:cxnLst/>
            <a:rect l="l" t="t" r="r" b="b"/>
            <a:pathLst>
              <a:path w="1809750">
                <a:moveTo>
                  <a:pt x="0" y="0"/>
                </a:moveTo>
                <a:lnTo>
                  <a:pt x="180975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49795" y="2731007"/>
            <a:ext cx="1809750" cy="0"/>
          </a:xfrm>
          <a:custGeom>
            <a:avLst/>
            <a:gdLst/>
            <a:ahLst/>
            <a:cxnLst/>
            <a:rect l="l" t="t" r="r" b="b"/>
            <a:pathLst>
              <a:path w="1809750">
                <a:moveTo>
                  <a:pt x="0" y="0"/>
                </a:moveTo>
                <a:lnTo>
                  <a:pt x="180975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96499" y="2712211"/>
            <a:ext cx="1405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aseline="1543" dirty="0">
                <a:latin typeface="Symbol"/>
                <a:cs typeface="Symbol"/>
              </a:rPr>
              <a:t></a:t>
            </a:r>
            <a:r>
              <a:rPr sz="2700" spc="494" baseline="1543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cyclic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prefix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99706" y="2699384"/>
            <a:ext cx="615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-2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data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3142" y="3112855"/>
            <a:ext cx="7192645" cy="25565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39240">
              <a:lnSpc>
                <a:spcPts val="785"/>
              </a:lnSpc>
              <a:spcBef>
                <a:spcPts val="110"/>
              </a:spcBef>
              <a:tabLst>
                <a:tab pos="3085465" algn="l"/>
              </a:tabLst>
            </a:pPr>
            <a:r>
              <a:rPr sz="1050" spc="-50" dirty="0">
                <a:latin typeface="Symbol"/>
                <a:cs typeface="Symbol"/>
              </a:rPr>
              <a:t></a:t>
            </a:r>
            <a:r>
              <a:rPr sz="1050" dirty="0">
                <a:latin typeface="Times New Roman"/>
                <a:cs typeface="Times New Roman"/>
              </a:rPr>
              <a:t>	</a:t>
            </a:r>
            <a:r>
              <a:rPr sz="1050" spc="-50" dirty="0">
                <a:latin typeface="Symbol"/>
                <a:cs typeface="Symbol"/>
              </a:rPr>
              <a:t></a:t>
            </a:r>
            <a:endParaRPr sz="1050">
              <a:latin typeface="Symbol"/>
              <a:cs typeface="Symbol"/>
            </a:endParaRPr>
          </a:p>
          <a:p>
            <a:pPr marR="675005" algn="ctr">
              <a:lnSpc>
                <a:spcPts val="2585"/>
              </a:lnSpc>
            </a:pPr>
            <a:r>
              <a:rPr sz="1700" i="1" dirty="0">
                <a:latin typeface="Times New Roman"/>
                <a:cs typeface="Times New Roman"/>
              </a:rPr>
              <a:t>y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spc="-7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3825" spc="-60" baseline="-8714" dirty="0">
                <a:latin typeface="Symbol"/>
                <a:cs typeface="Symbol"/>
              </a:rPr>
              <a:t></a:t>
            </a:r>
            <a:r>
              <a:rPr sz="1700" i="1" spc="-40" dirty="0">
                <a:latin typeface="Times New Roman"/>
                <a:cs typeface="Times New Roman"/>
              </a:rPr>
              <a:t>h</a:t>
            </a:r>
            <a:r>
              <a:rPr sz="1700" spc="-40" dirty="0">
                <a:latin typeface="Times New Roman"/>
                <a:cs typeface="Times New Roman"/>
              </a:rPr>
              <a:t>[</a:t>
            </a:r>
            <a:r>
              <a:rPr sz="1700" i="1" spc="-40" dirty="0">
                <a:latin typeface="Times New Roman"/>
                <a:cs typeface="Times New Roman"/>
              </a:rPr>
              <a:t>k</a:t>
            </a:r>
            <a:r>
              <a:rPr sz="1700" spc="-40" dirty="0">
                <a:latin typeface="Times New Roman"/>
                <a:cs typeface="Times New Roman"/>
              </a:rPr>
              <a:t>]</a:t>
            </a:r>
            <a:r>
              <a:rPr sz="2550" spc="-60" baseline="21241" dirty="0">
                <a:latin typeface="Times New Roman"/>
                <a:cs typeface="Times New Roman"/>
              </a:rPr>
              <a:t>~</a:t>
            </a:r>
            <a:r>
              <a:rPr sz="1700" i="1" spc="-40" dirty="0">
                <a:latin typeface="Times New Roman"/>
                <a:cs typeface="Times New Roman"/>
              </a:rPr>
              <a:t>x</a:t>
            </a:r>
            <a:r>
              <a:rPr sz="1700" spc="-40" dirty="0">
                <a:latin typeface="Times New Roman"/>
                <a:cs typeface="Times New Roman"/>
              </a:rPr>
              <a:t>[</a:t>
            </a:r>
            <a:r>
              <a:rPr sz="1700" i="1" spc="-40" dirty="0">
                <a:latin typeface="Times New Roman"/>
                <a:cs typeface="Times New Roman"/>
              </a:rPr>
              <a:t>n</a:t>
            </a:r>
            <a:r>
              <a:rPr sz="1700" i="1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</a:t>
            </a:r>
            <a:r>
              <a:rPr sz="1700" spc="-90" dirty="0">
                <a:latin typeface="Times New Roman"/>
                <a:cs typeface="Times New Roman"/>
              </a:rPr>
              <a:t> </a:t>
            </a:r>
            <a:r>
              <a:rPr sz="1700" i="1" spc="95" dirty="0">
                <a:latin typeface="Times New Roman"/>
                <a:cs typeface="Times New Roman"/>
              </a:rPr>
              <a:t>k</a:t>
            </a:r>
            <a:r>
              <a:rPr sz="1700" spc="95" dirty="0">
                <a:latin typeface="Times New Roman"/>
                <a:cs typeface="Times New Roman"/>
              </a:rPr>
              <a:t>]</a:t>
            </a:r>
            <a:r>
              <a:rPr sz="1700" spc="-7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3825" baseline="-8714" dirty="0">
                <a:latin typeface="Symbol"/>
                <a:cs typeface="Symbol"/>
              </a:rPr>
              <a:t>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k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2300" dirty="0">
                <a:latin typeface="Symbol"/>
                <a:cs typeface="Symbol"/>
              </a:rPr>
              <a:t>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i="1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</a:t>
            </a:r>
            <a:r>
              <a:rPr sz="1700" spc="-9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k</a:t>
            </a:r>
            <a:r>
              <a:rPr sz="2300" dirty="0">
                <a:latin typeface="Symbol"/>
                <a:cs typeface="Symbol"/>
              </a:rPr>
              <a:t></a:t>
            </a:r>
            <a:r>
              <a:rPr sz="1500" i="1" baseline="-22222" dirty="0">
                <a:latin typeface="Times New Roman"/>
                <a:cs typeface="Times New Roman"/>
              </a:rPr>
              <a:t>N</a:t>
            </a:r>
            <a:r>
              <a:rPr sz="1500" i="1" spc="195" baseline="-22222" dirty="0">
                <a:latin typeface="Times New Roman"/>
                <a:cs typeface="Times New Roman"/>
              </a:rPr>
              <a:t> 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spc="-225" dirty="0">
                <a:latin typeface="Times New Roman"/>
                <a:cs typeface="Times New Roman"/>
              </a:rPr>
              <a:t> </a:t>
            </a:r>
            <a:r>
              <a:rPr sz="1700" spc="50" dirty="0">
                <a:latin typeface="Symbol"/>
                <a:cs typeface="Symbol"/>
              </a:rPr>
              <a:t>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</a:t>
            </a:r>
            <a:r>
              <a:rPr sz="1700" i="1" spc="-20" dirty="0">
                <a:latin typeface="Times New Roman"/>
                <a:cs typeface="Times New Roman"/>
              </a:rPr>
              <a:t>n</a:t>
            </a:r>
            <a:r>
              <a:rPr sz="1700" spc="-20" dirty="0">
                <a:latin typeface="Times New Roman"/>
                <a:cs typeface="Times New Roman"/>
              </a:rPr>
              <a:t>]</a:t>
            </a:r>
            <a:endParaRPr sz="1700">
              <a:latin typeface="Times New Roman"/>
              <a:cs typeface="Times New Roman"/>
            </a:endParaRPr>
          </a:p>
          <a:p>
            <a:pPr marL="1475105">
              <a:lnSpc>
                <a:spcPct val="100000"/>
              </a:lnSpc>
              <a:spcBef>
                <a:spcPts val="150"/>
              </a:spcBef>
              <a:tabLst>
                <a:tab pos="3021330" algn="l"/>
              </a:tabLst>
            </a:pPr>
            <a:r>
              <a:rPr sz="1000" i="1" dirty="0">
                <a:latin typeface="Times New Roman"/>
                <a:cs typeface="Times New Roman"/>
              </a:rPr>
              <a:t>k</a:t>
            </a:r>
            <a:r>
              <a:rPr sz="1000" i="1" spc="-14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Symbol"/>
                <a:cs typeface="Symbol"/>
              </a:rPr>
              <a:t></a:t>
            </a:r>
            <a:r>
              <a:rPr sz="1000" spc="-25" dirty="0">
                <a:latin typeface="Times New Roman"/>
                <a:cs typeface="Times New Roman"/>
              </a:rPr>
              <a:t>0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i="1" dirty="0">
                <a:latin typeface="Times New Roman"/>
                <a:cs typeface="Times New Roman"/>
              </a:rPr>
              <a:t>k</a:t>
            </a:r>
            <a:r>
              <a:rPr sz="1000" i="1" spc="-14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Symbol"/>
                <a:cs typeface="Symbol"/>
              </a:rPr>
              <a:t></a:t>
            </a:r>
            <a:r>
              <a:rPr sz="1000" spc="-25" dirty="0"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000">
              <a:latin typeface="Times New Roman"/>
              <a:cs typeface="Times New Roman"/>
            </a:endParaRPr>
          </a:p>
          <a:p>
            <a:pPr marL="324485" indent="-286385">
              <a:lnSpc>
                <a:spcPct val="100000"/>
              </a:lnSpc>
              <a:buChar char="–"/>
              <a:tabLst>
                <a:tab pos="324485" algn="l"/>
              </a:tabLst>
            </a:pP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practical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system,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can</a:t>
            </a:r>
            <a:endParaRPr sz="1800">
              <a:latin typeface="Times New Roman"/>
              <a:cs typeface="Times New Roman"/>
            </a:endParaRPr>
          </a:p>
          <a:p>
            <a:pPr marL="723265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723265" algn="l"/>
              </a:tabLst>
            </a:pPr>
            <a:r>
              <a:rPr sz="1800" dirty="0">
                <a:latin typeface="Times New Roman"/>
                <a:cs typeface="Times New Roman"/>
              </a:rPr>
              <a:t>1.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circular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prefix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data</a:t>
            </a:r>
            <a:endParaRPr sz="1800">
              <a:latin typeface="Times New Roman"/>
              <a:cs typeface="Times New Roman"/>
            </a:endParaRPr>
          </a:p>
          <a:p>
            <a:pPr marL="723265" lvl="1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723265" algn="l"/>
              </a:tabLst>
            </a:pPr>
            <a:r>
              <a:rPr sz="1800" dirty="0">
                <a:latin typeface="Times New Roman"/>
                <a:cs typeface="Times New Roman"/>
              </a:rPr>
              <a:t>2. Transmit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cyclic-</a:t>
            </a:r>
            <a:r>
              <a:rPr sz="1800" dirty="0">
                <a:latin typeface="Times New Roman"/>
                <a:cs typeface="Times New Roman"/>
              </a:rPr>
              <a:t>prefixed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data</a:t>
            </a:r>
            <a:endParaRPr sz="1800">
              <a:latin typeface="Times New Roman"/>
              <a:cs typeface="Times New Roman"/>
            </a:endParaRPr>
          </a:p>
          <a:p>
            <a:pPr marL="723265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723265" algn="l"/>
              </a:tabLst>
            </a:pPr>
            <a:r>
              <a:rPr sz="1800" dirty="0">
                <a:latin typeface="Times New Roman"/>
                <a:cs typeface="Times New Roman"/>
              </a:rPr>
              <a:t>3.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functions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like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linear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convolution</a:t>
            </a:r>
            <a:endParaRPr sz="1800">
              <a:latin typeface="Times New Roman"/>
              <a:cs typeface="Times New Roman"/>
            </a:endParaRPr>
          </a:p>
          <a:p>
            <a:pPr marL="723265" lvl="1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723265" algn="l"/>
              </a:tabLst>
            </a:pPr>
            <a:r>
              <a:rPr sz="1800" dirty="0">
                <a:latin typeface="Times New Roman"/>
                <a:cs typeface="Times New Roman"/>
              </a:rPr>
              <a:t>4.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receiver,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remove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cyclic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prefix,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get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circular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convolution.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OFDM:</a:t>
            </a:r>
            <a:r>
              <a:rPr spc="-25" dirty="0"/>
              <a:t> </a:t>
            </a:r>
            <a:r>
              <a:rPr spc="-10" dirty="0"/>
              <a:t>TRANSMITTER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900430"/>
            <a:ext cx="25374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OFDM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Transmitter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14</a:t>
            </a:r>
            <a:endParaRPr sz="1600">
              <a:latin typeface="Arial Black"/>
              <a:cs typeface="Arial Black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5123" y="1211580"/>
            <a:ext cx="4494276" cy="159562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15744" y="1781682"/>
            <a:ext cx="109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Times New Roman"/>
                <a:cs typeface="Times New Roman"/>
              </a:rPr>
              <a:t>R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0040" y="2807030"/>
            <a:ext cx="1804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Modulated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data: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45723" y="2747815"/>
            <a:ext cx="262890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b="1" spc="85" dirty="0">
                <a:latin typeface="Times New Roman"/>
                <a:cs typeface="Times New Roman"/>
              </a:rPr>
              <a:t>X</a:t>
            </a:r>
            <a:r>
              <a:rPr sz="1700" b="1" spc="1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</a:t>
            </a:r>
            <a:r>
              <a:rPr sz="1700" spc="-100" dirty="0">
                <a:latin typeface="Times New Roman"/>
                <a:cs typeface="Times New Roman"/>
              </a:rPr>
              <a:t> </a:t>
            </a:r>
            <a:r>
              <a:rPr sz="2250" spc="-45" dirty="0">
                <a:latin typeface="Symbol"/>
                <a:cs typeface="Symbol"/>
              </a:rPr>
              <a:t></a:t>
            </a:r>
            <a:r>
              <a:rPr sz="1700" i="1" spc="-45" dirty="0">
                <a:latin typeface="Times New Roman"/>
                <a:cs typeface="Times New Roman"/>
              </a:rPr>
              <a:t>X</a:t>
            </a:r>
            <a:r>
              <a:rPr sz="1700" i="1" spc="-2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[0],</a:t>
            </a:r>
            <a:r>
              <a:rPr sz="1700" spc="-80" dirty="0">
                <a:latin typeface="Times New Roman"/>
                <a:cs typeface="Times New Roman"/>
              </a:rPr>
              <a:t> </a:t>
            </a:r>
            <a:r>
              <a:rPr sz="1700" i="1" spc="70" dirty="0">
                <a:latin typeface="Times New Roman"/>
                <a:cs typeface="Times New Roman"/>
              </a:rPr>
              <a:t>X</a:t>
            </a:r>
            <a:r>
              <a:rPr sz="1700" i="1" spc="-250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Times New Roman"/>
                <a:cs typeface="Times New Roman"/>
              </a:rPr>
              <a:t>[1],</a:t>
            </a:r>
            <a:r>
              <a:rPr sz="1700" spc="-20" dirty="0">
                <a:latin typeface="Segoe UI Symbol"/>
                <a:cs typeface="Segoe UI Symbol"/>
              </a:rPr>
              <a:t></a:t>
            </a:r>
            <a:r>
              <a:rPr sz="1700" spc="-20" dirty="0">
                <a:latin typeface="Times New Roman"/>
                <a:cs typeface="Times New Roman"/>
              </a:rPr>
              <a:t>,</a:t>
            </a:r>
            <a:r>
              <a:rPr sz="1700" spc="-90" dirty="0">
                <a:latin typeface="Times New Roman"/>
                <a:cs typeface="Times New Roman"/>
              </a:rPr>
              <a:t> </a:t>
            </a:r>
            <a:r>
              <a:rPr sz="1700" i="1" spc="70" dirty="0">
                <a:latin typeface="Times New Roman"/>
                <a:cs typeface="Times New Roman"/>
              </a:rPr>
              <a:t>X</a:t>
            </a:r>
            <a:r>
              <a:rPr sz="1700" i="1" spc="-250" dirty="0">
                <a:latin typeface="Times New Roman"/>
                <a:cs typeface="Times New Roman"/>
              </a:rPr>
              <a:t> </a:t>
            </a:r>
            <a:r>
              <a:rPr sz="1700" spc="95" dirty="0">
                <a:latin typeface="Times New Roman"/>
                <a:cs typeface="Times New Roman"/>
              </a:rPr>
              <a:t>[</a:t>
            </a:r>
            <a:r>
              <a:rPr sz="1700" i="1" spc="95" dirty="0">
                <a:latin typeface="Times New Roman"/>
                <a:cs typeface="Times New Roman"/>
              </a:rPr>
              <a:t>N</a:t>
            </a:r>
            <a:r>
              <a:rPr sz="1700" i="1" spc="65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Symbol"/>
                <a:cs typeface="Symbol"/>
              </a:rPr>
              <a:t></a:t>
            </a:r>
            <a:r>
              <a:rPr sz="1700" spc="-20" dirty="0">
                <a:latin typeface="Times New Roman"/>
                <a:cs typeface="Times New Roman"/>
              </a:rPr>
              <a:t>1]</a:t>
            </a:r>
            <a:r>
              <a:rPr sz="2250" spc="-20" dirty="0">
                <a:latin typeface="Symbol"/>
                <a:cs typeface="Symbol"/>
              </a:rPr>
              <a:t>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96441" y="3302889"/>
            <a:ext cx="138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After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IFFT: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743372" y="3577730"/>
            <a:ext cx="372110" cy="260985"/>
            <a:chOff x="3743372" y="3577730"/>
            <a:chExt cx="372110" cy="260985"/>
          </a:xfrm>
        </p:grpSpPr>
        <p:sp>
          <p:nvSpPr>
            <p:cNvPr id="14" name="object 14"/>
            <p:cNvSpPr/>
            <p:nvPr/>
          </p:nvSpPr>
          <p:spPr>
            <a:xfrm>
              <a:off x="3765944" y="3751405"/>
              <a:ext cx="28575" cy="16510"/>
            </a:xfrm>
            <a:custGeom>
              <a:avLst/>
              <a:gdLst/>
              <a:ahLst/>
              <a:cxnLst/>
              <a:rect l="l" t="t" r="r" b="b"/>
              <a:pathLst>
                <a:path w="28575" h="16510">
                  <a:moveTo>
                    <a:pt x="0" y="15950"/>
                  </a:moveTo>
                  <a:lnTo>
                    <a:pt x="28011" y="0"/>
                  </a:lnTo>
                </a:path>
              </a:pathLst>
            </a:custGeom>
            <a:ln w="89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93956" y="3755836"/>
              <a:ext cx="40640" cy="73660"/>
            </a:xfrm>
            <a:custGeom>
              <a:avLst/>
              <a:gdLst/>
              <a:ahLst/>
              <a:cxnLst/>
              <a:rect l="l" t="t" r="r" b="b"/>
              <a:pathLst>
                <a:path w="40639" h="73660">
                  <a:moveTo>
                    <a:pt x="0" y="0"/>
                  </a:moveTo>
                  <a:lnTo>
                    <a:pt x="40174" y="73546"/>
                  </a:lnTo>
                </a:path>
              </a:pathLst>
            </a:custGeom>
            <a:ln w="179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43372" y="3582162"/>
              <a:ext cx="372110" cy="247650"/>
            </a:xfrm>
            <a:custGeom>
              <a:avLst/>
              <a:gdLst/>
              <a:ahLst/>
              <a:cxnLst/>
              <a:rect l="l" t="t" r="r" b="b"/>
              <a:pathLst>
                <a:path w="372110" h="247650">
                  <a:moveTo>
                    <a:pt x="95275" y="247220"/>
                  </a:moveTo>
                  <a:lnTo>
                    <a:pt x="149022" y="27029"/>
                  </a:lnTo>
                </a:path>
                <a:path w="372110" h="247650">
                  <a:moveTo>
                    <a:pt x="149022" y="27029"/>
                  </a:moveTo>
                  <a:lnTo>
                    <a:pt x="353579" y="27029"/>
                  </a:lnTo>
                </a:path>
                <a:path w="372110" h="247650">
                  <a:moveTo>
                    <a:pt x="0" y="0"/>
                  </a:moveTo>
                  <a:lnTo>
                    <a:pt x="371651" y="0"/>
                  </a:lnTo>
                </a:path>
              </a:pathLst>
            </a:custGeom>
            <a:ln w="8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139805" y="3345614"/>
            <a:ext cx="26416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dirty="0">
                <a:latin typeface="Symbol"/>
                <a:cs typeface="Symbol"/>
              </a:rPr>
              <a:t>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45227" y="3272568"/>
            <a:ext cx="26035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dirty="0">
                <a:latin typeface="Times New Roman"/>
                <a:cs typeface="Times New Roman"/>
              </a:rPr>
              <a:t>N</a:t>
            </a:r>
            <a:r>
              <a:rPr sz="1000" i="1" spc="-9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Symbol"/>
                <a:cs typeface="Symbol"/>
              </a:rPr>
              <a:t></a:t>
            </a:r>
            <a:r>
              <a:rPr sz="1000" spc="-25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62378" y="3706766"/>
            <a:ext cx="20891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-25" dirty="0">
                <a:latin typeface="Times New Roman"/>
                <a:cs typeface="Times New Roman"/>
              </a:rPr>
              <a:t>i</a:t>
            </a:r>
            <a:r>
              <a:rPr sz="1000" spc="-25" dirty="0">
                <a:latin typeface="Symbol"/>
                <a:cs typeface="Symbol"/>
              </a:rPr>
              <a:t></a:t>
            </a:r>
            <a:r>
              <a:rPr sz="1000" spc="-25" dirty="0"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48134" y="3405012"/>
            <a:ext cx="55308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dirty="0">
                <a:latin typeface="Times New Roman"/>
                <a:cs typeface="Times New Roman"/>
              </a:rPr>
              <a:t>] </a:t>
            </a:r>
            <a:r>
              <a:rPr sz="1700" spc="-50" dirty="0">
                <a:latin typeface="Symbol"/>
                <a:cs typeface="Symbol"/>
              </a:rPr>
              <a:t>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14699" y="3391246"/>
            <a:ext cx="477520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i="1" dirty="0">
                <a:latin typeface="Times New Roman"/>
                <a:cs typeface="Times New Roman"/>
              </a:rPr>
              <a:t>j</a:t>
            </a:r>
            <a:r>
              <a:rPr sz="1000" i="1" spc="-14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2</a:t>
            </a:r>
            <a:r>
              <a:rPr sz="1050" dirty="0">
                <a:latin typeface="Symbol"/>
                <a:cs typeface="Symbol"/>
              </a:rPr>
              <a:t></a:t>
            </a:r>
            <a:r>
              <a:rPr sz="1000" i="1" dirty="0">
                <a:latin typeface="Times New Roman"/>
                <a:cs typeface="Times New Roman"/>
              </a:rPr>
              <a:t>ni</a:t>
            </a:r>
            <a:r>
              <a:rPr sz="1000" i="1" spc="-13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/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14808" y="3405012"/>
            <a:ext cx="49530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i="1" spc="-200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Times New Roman"/>
                <a:cs typeface="Times New Roman"/>
              </a:rPr>
              <a:t>[</a:t>
            </a:r>
            <a:r>
              <a:rPr sz="1700" i="1" spc="-20" dirty="0">
                <a:latin typeface="Times New Roman"/>
                <a:cs typeface="Times New Roman"/>
              </a:rPr>
              <a:t>i</a:t>
            </a:r>
            <a:r>
              <a:rPr sz="1700" spc="-20" dirty="0">
                <a:latin typeface="Times New Roman"/>
                <a:cs typeface="Times New Roman"/>
              </a:rPr>
              <a:t>]</a:t>
            </a:r>
            <a:r>
              <a:rPr sz="1700" i="1" spc="-2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62074" y="3268550"/>
            <a:ext cx="13716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Times New Roman"/>
                <a:cs typeface="Times New Roman"/>
              </a:rPr>
              <a:t>1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02266" y="3585784"/>
            <a:ext cx="17462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i="1" spc="-50" dirty="0">
                <a:latin typeface="Times New Roman"/>
                <a:cs typeface="Times New Roman"/>
              </a:rPr>
              <a:t>N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04544" y="3733864"/>
            <a:ext cx="6356350" cy="119824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922145">
              <a:lnSpc>
                <a:spcPct val="100000"/>
              </a:lnSpc>
              <a:spcBef>
                <a:spcPts val="1180"/>
              </a:spcBef>
            </a:pPr>
            <a:r>
              <a:rPr sz="1700" b="1" spc="50" dirty="0">
                <a:latin typeface="Times New Roman"/>
                <a:cs typeface="Times New Roman"/>
              </a:rPr>
              <a:t>x</a:t>
            </a:r>
            <a:r>
              <a:rPr sz="1700" b="1" spc="5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</a:t>
            </a:r>
            <a:r>
              <a:rPr sz="1700" spc="-95" dirty="0">
                <a:latin typeface="Times New Roman"/>
                <a:cs typeface="Times New Roman"/>
              </a:rPr>
              <a:t> </a:t>
            </a:r>
            <a:r>
              <a:rPr sz="2250" spc="-25" dirty="0">
                <a:latin typeface="Symbol"/>
                <a:cs typeface="Symbol"/>
              </a:rPr>
              <a:t></a:t>
            </a:r>
            <a:r>
              <a:rPr sz="1700" i="1" spc="-25" dirty="0">
                <a:latin typeface="Times New Roman"/>
                <a:cs typeface="Times New Roman"/>
              </a:rPr>
              <a:t>x</a:t>
            </a:r>
            <a:r>
              <a:rPr sz="1700" spc="-25" dirty="0">
                <a:latin typeface="Times New Roman"/>
                <a:cs typeface="Times New Roman"/>
              </a:rPr>
              <a:t>[0],</a:t>
            </a:r>
            <a:r>
              <a:rPr sz="1700" spc="-125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[1],</a:t>
            </a:r>
            <a:r>
              <a:rPr sz="1700" spc="-20" dirty="0">
                <a:latin typeface="Segoe UI Symbol"/>
                <a:cs typeface="Segoe UI Symbol"/>
              </a:rPr>
              <a:t></a:t>
            </a:r>
            <a:r>
              <a:rPr sz="1700" spc="-20" dirty="0">
                <a:latin typeface="Times New Roman"/>
                <a:cs typeface="Times New Roman"/>
              </a:rPr>
              <a:t>,</a:t>
            </a:r>
            <a:r>
              <a:rPr sz="1700" spc="-140" dirty="0">
                <a:latin typeface="Times New Roman"/>
                <a:cs typeface="Times New Roman"/>
              </a:rPr>
              <a:t> </a:t>
            </a:r>
            <a:r>
              <a:rPr sz="1700" i="1" spc="65" dirty="0">
                <a:latin typeface="Times New Roman"/>
                <a:cs typeface="Times New Roman"/>
              </a:rPr>
              <a:t>x</a:t>
            </a:r>
            <a:r>
              <a:rPr sz="1700" spc="65" dirty="0">
                <a:latin typeface="Times New Roman"/>
                <a:cs typeface="Times New Roman"/>
              </a:rPr>
              <a:t>[</a:t>
            </a:r>
            <a:r>
              <a:rPr sz="1700" i="1" spc="65" dirty="0">
                <a:latin typeface="Times New Roman"/>
                <a:cs typeface="Times New Roman"/>
              </a:rPr>
              <a:t>N</a:t>
            </a:r>
            <a:r>
              <a:rPr sz="1700" i="1" spc="70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Symbol"/>
                <a:cs typeface="Symbol"/>
              </a:rPr>
              <a:t></a:t>
            </a:r>
            <a:r>
              <a:rPr sz="1700" spc="-20" dirty="0">
                <a:latin typeface="Times New Roman"/>
                <a:cs typeface="Times New Roman"/>
              </a:rPr>
              <a:t>1]</a:t>
            </a:r>
            <a:r>
              <a:rPr sz="2250" spc="-20" dirty="0">
                <a:latin typeface="Symbol"/>
                <a:cs typeface="Symbol"/>
              </a:rPr>
              <a:t></a:t>
            </a:r>
            <a:endParaRPr sz="2250">
              <a:latin typeface="Symbol"/>
              <a:cs typeface="Symbol"/>
            </a:endParaRPr>
          </a:p>
          <a:p>
            <a:pPr marL="38100">
              <a:lnSpc>
                <a:spcPts val="2039"/>
              </a:lnSpc>
              <a:spcBef>
                <a:spcPts val="825"/>
              </a:spcBef>
              <a:tabLst>
                <a:tab pos="3244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Add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cyclic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prefix:</a:t>
            </a:r>
            <a:endParaRPr sz="1800">
              <a:latin typeface="Times New Roman"/>
              <a:cs typeface="Times New Roman"/>
            </a:endParaRPr>
          </a:p>
          <a:p>
            <a:pPr marL="1996439">
              <a:lnSpc>
                <a:spcPts val="2580"/>
              </a:lnSpc>
            </a:pPr>
            <a:r>
              <a:rPr sz="2550" spc="-1335" baseline="21241" dirty="0">
                <a:latin typeface="Times New Roman"/>
                <a:cs typeface="Times New Roman"/>
              </a:rPr>
              <a:t>~</a:t>
            </a:r>
            <a:r>
              <a:rPr sz="1700" b="1" spc="30" dirty="0">
                <a:latin typeface="Times New Roman"/>
                <a:cs typeface="Times New Roman"/>
              </a:rPr>
              <a:t>x</a:t>
            </a:r>
            <a:r>
              <a:rPr sz="1700" b="1" spc="75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</a:t>
            </a:r>
            <a:r>
              <a:rPr sz="1700" spc="-8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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i="1" spc="95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</a:t>
            </a:r>
            <a:r>
              <a:rPr sz="17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</a:t>
            </a:r>
            <a:r>
              <a:rPr sz="1700" dirty="0">
                <a:latin typeface="Times New Roman"/>
                <a:cs typeface="Times New Roman"/>
              </a:rPr>
              <a:t>],</a:t>
            </a:r>
            <a:r>
              <a:rPr sz="1700" dirty="0">
                <a:latin typeface="Segoe UI Symbol"/>
                <a:cs typeface="Segoe UI Symbol"/>
              </a:rPr>
              <a:t></a:t>
            </a:r>
            <a:r>
              <a:rPr sz="1700" dirty="0">
                <a:latin typeface="Times New Roman"/>
                <a:cs typeface="Times New Roman"/>
              </a:rPr>
              <a:t>,</a:t>
            </a:r>
            <a:r>
              <a:rPr sz="1700" spc="-125" dirty="0">
                <a:latin typeface="Times New Roman"/>
                <a:cs typeface="Times New Roman"/>
              </a:rPr>
              <a:t> </a:t>
            </a:r>
            <a:r>
              <a:rPr sz="1700" i="1" spc="65" dirty="0">
                <a:latin typeface="Times New Roman"/>
                <a:cs typeface="Times New Roman"/>
              </a:rPr>
              <a:t>x</a:t>
            </a:r>
            <a:r>
              <a:rPr sz="1700" spc="65" dirty="0">
                <a:latin typeface="Times New Roman"/>
                <a:cs typeface="Times New Roman"/>
              </a:rPr>
              <a:t>[</a:t>
            </a:r>
            <a:r>
              <a:rPr sz="1700" i="1" spc="65" dirty="0">
                <a:latin typeface="Times New Roman"/>
                <a:cs typeface="Times New Roman"/>
              </a:rPr>
              <a:t>N</a:t>
            </a:r>
            <a:r>
              <a:rPr sz="1700" i="1" spc="9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</a:t>
            </a:r>
            <a:r>
              <a:rPr sz="1700" dirty="0">
                <a:latin typeface="Times New Roman"/>
                <a:cs typeface="Times New Roman"/>
              </a:rPr>
              <a:t>1],</a:t>
            </a:r>
            <a:r>
              <a:rPr sz="1700" spc="-114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[0],</a:t>
            </a:r>
            <a:r>
              <a:rPr sz="1700" spc="-114" dirty="0">
                <a:latin typeface="Times New Roman"/>
                <a:cs typeface="Times New Roman"/>
              </a:rPr>
              <a:t> </a:t>
            </a:r>
            <a:r>
              <a:rPr sz="1700" i="1" spc="-10" dirty="0">
                <a:latin typeface="Times New Roman"/>
                <a:cs typeface="Times New Roman"/>
              </a:rPr>
              <a:t>x</a:t>
            </a:r>
            <a:r>
              <a:rPr sz="1700" spc="-10" dirty="0">
                <a:latin typeface="Times New Roman"/>
                <a:cs typeface="Times New Roman"/>
              </a:rPr>
              <a:t>[1],</a:t>
            </a:r>
            <a:r>
              <a:rPr sz="1700" spc="-10" dirty="0">
                <a:latin typeface="Segoe UI Symbol"/>
                <a:cs typeface="Segoe UI Symbol"/>
              </a:rPr>
              <a:t></a:t>
            </a:r>
            <a:r>
              <a:rPr sz="1700" spc="-10" dirty="0">
                <a:latin typeface="Times New Roman"/>
                <a:cs typeface="Times New Roman"/>
              </a:rPr>
              <a:t>,</a:t>
            </a:r>
            <a:r>
              <a:rPr sz="1700" spc="-125" dirty="0">
                <a:latin typeface="Times New Roman"/>
                <a:cs typeface="Times New Roman"/>
              </a:rPr>
              <a:t> </a:t>
            </a:r>
            <a:r>
              <a:rPr sz="1700" i="1" spc="65" dirty="0">
                <a:latin typeface="Times New Roman"/>
                <a:cs typeface="Times New Roman"/>
              </a:rPr>
              <a:t>x</a:t>
            </a:r>
            <a:r>
              <a:rPr sz="1700" spc="65" dirty="0">
                <a:latin typeface="Times New Roman"/>
                <a:cs typeface="Times New Roman"/>
              </a:rPr>
              <a:t>[</a:t>
            </a:r>
            <a:r>
              <a:rPr sz="1700" i="1" spc="65" dirty="0">
                <a:latin typeface="Times New Roman"/>
                <a:cs typeface="Times New Roman"/>
              </a:rPr>
              <a:t>N</a:t>
            </a:r>
            <a:r>
              <a:rPr sz="1700" i="1" spc="95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Symbol"/>
                <a:cs typeface="Symbol"/>
              </a:rPr>
              <a:t></a:t>
            </a:r>
            <a:r>
              <a:rPr sz="1700" spc="-20" dirty="0">
                <a:latin typeface="Times New Roman"/>
                <a:cs typeface="Times New Roman"/>
              </a:rPr>
              <a:t>1]</a:t>
            </a:r>
            <a:r>
              <a:rPr sz="2250" spc="-20" dirty="0">
                <a:latin typeface="Symbol"/>
                <a:cs typeface="Symbol"/>
              </a:rPr>
              <a:t></a:t>
            </a:r>
            <a:endParaRPr sz="22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OFDM:</a:t>
            </a:r>
            <a:r>
              <a:rPr spc="-25" dirty="0"/>
              <a:t> </a:t>
            </a:r>
            <a:r>
              <a:rPr spc="-10" dirty="0"/>
              <a:t>RECEIVER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643" y="880948"/>
            <a:ext cx="13150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Receiver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3811" y="1147572"/>
            <a:ext cx="4953000" cy="193852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09854" y="3018354"/>
            <a:ext cx="8579485" cy="626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759075">
              <a:lnSpc>
                <a:spcPts val="785"/>
              </a:lnSpc>
              <a:spcBef>
                <a:spcPts val="110"/>
              </a:spcBef>
              <a:tabLst>
                <a:tab pos="4862830" algn="l"/>
              </a:tabLst>
            </a:pPr>
            <a:r>
              <a:rPr sz="1050" spc="-50" dirty="0">
                <a:latin typeface="Symbol"/>
                <a:cs typeface="Symbol"/>
              </a:rPr>
              <a:t></a:t>
            </a:r>
            <a:r>
              <a:rPr sz="1050" dirty="0">
                <a:latin typeface="Times New Roman"/>
                <a:cs typeface="Times New Roman"/>
              </a:rPr>
              <a:t>	</a:t>
            </a:r>
            <a:r>
              <a:rPr sz="1050" spc="-50" dirty="0">
                <a:latin typeface="Symbol"/>
                <a:cs typeface="Symbol"/>
              </a:rPr>
              <a:t></a:t>
            </a:r>
            <a:endParaRPr sz="1050">
              <a:latin typeface="Symbol"/>
              <a:cs typeface="Symbol"/>
            </a:endParaRPr>
          </a:p>
          <a:p>
            <a:pPr marL="63500">
              <a:lnSpc>
                <a:spcPts val="2585"/>
              </a:lnSpc>
            </a:pPr>
            <a:r>
              <a:rPr sz="2700" baseline="-6172" dirty="0">
                <a:latin typeface="Times New Roman"/>
                <a:cs typeface="Times New Roman"/>
              </a:rPr>
              <a:t>Received</a:t>
            </a:r>
            <a:r>
              <a:rPr sz="2700" spc="52" baseline="-6172" dirty="0">
                <a:latin typeface="Times New Roman"/>
                <a:cs typeface="Times New Roman"/>
              </a:rPr>
              <a:t> </a:t>
            </a:r>
            <a:r>
              <a:rPr sz="2700" baseline="-6172" dirty="0">
                <a:latin typeface="Times New Roman"/>
                <a:cs typeface="Times New Roman"/>
              </a:rPr>
              <a:t>data</a:t>
            </a:r>
            <a:r>
              <a:rPr sz="2700" spc="60" baseline="-6172" dirty="0">
                <a:latin typeface="Times New Roman"/>
                <a:cs typeface="Times New Roman"/>
              </a:rPr>
              <a:t> </a:t>
            </a:r>
            <a:r>
              <a:rPr sz="2700" spc="-15" baseline="-6172" dirty="0">
                <a:latin typeface="Times New Roman"/>
                <a:cs typeface="Times New Roman"/>
              </a:rPr>
              <a:t>sample:</a:t>
            </a:r>
            <a:r>
              <a:rPr sz="1700" i="1" spc="-10" dirty="0">
                <a:latin typeface="Times New Roman"/>
                <a:cs typeface="Times New Roman"/>
              </a:rPr>
              <a:t>y</a:t>
            </a:r>
            <a:r>
              <a:rPr sz="1700" spc="-10" dirty="0">
                <a:latin typeface="Times New Roman"/>
                <a:cs typeface="Times New Roman"/>
              </a:rPr>
              <a:t>[</a:t>
            </a:r>
            <a:r>
              <a:rPr sz="1700" i="1" spc="-10" dirty="0">
                <a:latin typeface="Times New Roman"/>
                <a:cs typeface="Times New Roman"/>
              </a:rPr>
              <a:t>n</a:t>
            </a:r>
            <a:r>
              <a:rPr sz="1700" spc="-10" dirty="0">
                <a:latin typeface="Times New Roman"/>
                <a:cs typeface="Times New Roman"/>
              </a:rPr>
              <a:t>]</a:t>
            </a:r>
            <a:r>
              <a:rPr sz="1700" spc="-7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3825" spc="-60" baseline="-8714" dirty="0">
                <a:latin typeface="Symbol"/>
                <a:cs typeface="Symbol"/>
              </a:rPr>
              <a:t></a:t>
            </a:r>
            <a:r>
              <a:rPr sz="1700" i="1" spc="-40" dirty="0">
                <a:latin typeface="Times New Roman"/>
                <a:cs typeface="Times New Roman"/>
              </a:rPr>
              <a:t>h</a:t>
            </a:r>
            <a:r>
              <a:rPr sz="1700" spc="-40" dirty="0">
                <a:latin typeface="Times New Roman"/>
                <a:cs typeface="Times New Roman"/>
              </a:rPr>
              <a:t>[</a:t>
            </a:r>
            <a:r>
              <a:rPr sz="1700" i="1" spc="-40" dirty="0">
                <a:latin typeface="Times New Roman"/>
                <a:cs typeface="Times New Roman"/>
              </a:rPr>
              <a:t>k</a:t>
            </a:r>
            <a:r>
              <a:rPr sz="1700" spc="-40" dirty="0">
                <a:latin typeface="Times New Roman"/>
                <a:cs typeface="Times New Roman"/>
              </a:rPr>
              <a:t>]</a:t>
            </a:r>
            <a:r>
              <a:rPr sz="2550" spc="-60" baseline="21241" dirty="0">
                <a:latin typeface="Times New Roman"/>
                <a:cs typeface="Times New Roman"/>
              </a:rPr>
              <a:t>~</a:t>
            </a:r>
            <a:r>
              <a:rPr sz="1700" i="1" spc="-40" dirty="0">
                <a:latin typeface="Times New Roman"/>
                <a:cs typeface="Times New Roman"/>
              </a:rPr>
              <a:t>x</a:t>
            </a:r>
            <a:r>
              <a:rPr sz="1700" spc="-40" dirty="0">
                <a:latin typeface="Times New Roman"/>
                <a:cs typeface="Times New Roman"/>
              </a:rPr>
              <a:t>[</a:t>
            </a:r>
            <a:r>
              <a:rPr sz="1700" i="1" spc="-40" dirty="0">
                <a:latin typeface="Times New Roman"/>
                <a:cs typeface="Times New Roman"/>
              </a:rPr>
              <a:t>n</a:t>
            </a:r>
            <a:r>
              <a:rPr sz="1700" i="1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</a:t>
            </a:r>
            <a:r>
              <a:rPr sz="1700" spc="-95" dirty="0">
                <a:latin typeface="Times New Roman"/>
                <a:cs typeface="Times New Roman"/>
              </a:rPr>
              <a:t> </a:t>
            </a:r>
            <a:r>
              <a:rPr sz="1700" i="1" spc="95" dirty="0">
                <a:latin typeface="Times New Roman"/>
                <a:cs typeface="Times New Roman"/>
              </a:rPr>
              <a:t>k</a:t>
            </a:r>
            <a:r>
              <a:rPr sz="1700" spc="95" dirty="0">
                <a:latin typeface="Times New Roman"/>
                <a:cs typeface="Times New Roman"/>
              </a:rPr>
              <a:t>]</a:t>
            </a:r>
            <a:r>
              <a:rPr sz="1700" spc="-17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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z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spc="-8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3825" baseline="-8714" dirty="0">
                <a:latin typeface="Symbol"/>
                <a:cs typeface="Symbol"/>
              </a:rPr>
              <a:t>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k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2300" dirty="0">
                <a:latin typeface="Symbol"/>
                <a:cs typeface="Symbol"/>
              </a:rPr>
              <a:t>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i="1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</a:t>
            </a:r>
            <a:r>
              <a:rPr sz="1700" spc="-10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k</a:t>
            </a:r>
            <a:r>
              <a:rPr sz="2300" dirty="0">
                <a:latin typeface="Symbol"/>
                <a:cs typeface="Symbol"/>
              </a:rPr>
              <a:t></a:t>
            </a:r>
            <a:r>
              <a:rPr sz="1500" i="1" baseline="-22222" dirty="0">
                <a:latin typeface="Times New Roman"/>
                <a:cs typeface="Times New Roman"/>
              </a:rPr>
              <a:t>N</a:t>
            </a:r>
            <a:r>
              <a:rPr sz="1500" i="1" spc="600" baseline="-22222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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z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spc="-7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spc="-225" dirty="0">
                <a:latin typeface="Times New Roman"/>
                <a:cs typeface="Times New Roman"/>
              </a:rPr>
              <a:t> </a:t>
            </a:r>
            <a:r>
              <a:rPr sz="1700" spc="50" dirty="0">
                <a:latin typeface="Symbol"/>
                <a:cs typeface="Symbol"/>
              </a:rPr>
              <a:t>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spc="-17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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z</a:t>
            </a:r>
            <a:r>
              <a:rPr sz="1700" spc="-20" dirty="0">
                <a:latin typeface="Times New Roman"/>
                <a:cs typeface="Times New Roman"/>
              </a:rPr>
              <a:t>[</a:t>
            </a:r>
            <a:r>
              <a:rPr sz="1700" i="1" spc="-20" dirty="0">
                <a:latin typeface="Times New Roman"/>
                <a:cs typeface="Times New Roman"/>
              </a:rPr>
              <a:t>n</a:t>
            </a:r>
            <a:r>
              <a:rPr sz="1700" spc="-20" dirty="0">
                <a:latin typeface="Times New Roman"/>
                <a:cs typeface="Times New Roman"/>
              </a:rPr>
              <a:t>]</a:t>
            </a:r>
            <a:endParaRPr sz="1700">
              <a:latin typeface="Times New Roman"/>
              <a:cs typeface="Times New Roman"/>
            </a:endParaRPr>
          </a:p>
          <a:p>
            <a:pPr marL="2695575">
              <a:lnSpc>
                <a:spcPct val="100000"/>
              </a:lnSpc>
              <a:spcBef>
                <a:spcPts val="150"/>
              </a:spcBef>
              <a:tabLst>
                <a:tab pos="4798060" algn="l"/>
              </a:tabLst>
            </a:pPr>
            <a:r>
              <a:rPr sz="1000" i="1" dirty="0">
                <a:latin typeface="Times New Roman"/>
                <a:cs typeface="Times New Roman"/>
              </a:rPr>
              <a:t>k</a:t>
            </a:r>
            <a:r>
              <a:rPr sz="1000" i="1" spc="-14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Symbol"/>
                <a:cs typeface="Symbol"/>
              </a:rPr>
              <a:t></a:t>
            </a:r>
            <a:r>
              <a:rPr sz="1000" spc="-25" dirty="0">
                <a:latin typeface="Times New Roman"/>
                <a:cs typeface="Times New Roman"/>
              </a:rPr>
              <a:t>0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i="1" dirty="0">
                <a:latin typeface="Times New Roman"/>
                <a:cs typeface="Times New Roman"/>
              </a:rPr>
              <a:t>k</a:t>
            </a:r>
            <a:r>
              <a:rPr sz="1000" i="1" spc="-14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Symbol"/>
                <a:cs typeface="Symbol"/>
              </a:rPr>
              <a:t></a:t>
            </a:r>
            <a:r>
              <a:rPr sz="1000" spc="-25" dirty="0"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4142" y="3182239"/>
            <a:ext cx="1421765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endParaRPr sz="18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1490"/>
              </a:spcBef>
              <a:tabLst>
                <a:tab pos="413384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After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FFT: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41092" y="3777996"/>
            <a:ext cx="1967864" cy="292735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1925"/>
              </a:lnSpc>
            </a:pPr>
            <a:r>
              <a:rPr sz="1700" i="1" spc="55" dirty="0">
                <a:latin typeface="Times New Roman"/>
                <a:cs typeface="Times New Roman"/>
              </a:rPr>
              <a:t>Y</a:t>
            </a:r>
            <a:r>
              <a:rPr sz="1700" i="1" spc="-2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i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spc="-85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</a:t>
            </a:r>
            <a:r>
              <a:rPr sz="1700" spc="70" dirty="0">
                <a:latin typeface="Times New Roman"/>
                <a:cs typeface="Times New Roman"/>
              </a:rPr>
              <a:t> </a:t>
            </a:r>
            <a:r>
              <a:rPr sz="1700" i="1" spc="80" dirty="0">
                <a:latin typeface="Times New Roman"/>
                <a:cs typeface="Times New Roman"/>
              </a:rPr>
              <a:t>H</a:t>
            </a:r>
            <a:r>
              <a:rPr sz="1700" spc="80" dirty="0">
                <a:latin typeface="Times New Roman"/>
                <a:cs typeface="Times New Roman"/>
              </a:rPr>
              <a:t>[</a:t>
            </a:r>
            <a:r>
              <a:rPr sz="1700" i="1" spc="80" dirty="0">
                <a:latin typeface="Times New Roman"/>
                <a:cs typeface="Times New Roman"/>
              </a:rPr>
              <a:t>i</a:t>
            </a:r>
            <a:r>
              <a:rPr sz="1700" spc="80" dirty="0">
                <a:latin typeface="Times New Roman"/>
                <a:cs typeface="Times New Roman"/>
              </a:rPr>
              <a:t>]</a:t>
            </a:r>
            <a:r>
              <a:rPr sz="1700" i="1" spc="80" dirty="0">
                <a:latin typeface="Times New Roman"/>
                <a:cs typeface="Times New Roman"/>
              </a:rPr>
              <a:t>X</a:t>
            </a:r>
            <a:r>
              <a:rPr sz="1700" i="1" spc="-229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i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spc="-19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i="1" spc="40" dirty="0">
                <a:latin typeface="Times New Roman"/>
                <a:cs typeface="Times New Roman"/>
              </a:rPr>
              <a:t>Z</a:t>
            </a:r>
            <a:r>
              <a:rPr sz="1700" spc="40" dirty="0">
                <a:latin typeface="Times New Roman"/>
                <a:cs typeface="Times New Roman"/>
              </a:rPr>
              <a:t>[</a:t>
            </a:r>
            <a:r>
              <a:rPr sz="1700" i="1" spc="40" dirty="0">
                <a:latin typeface="Times New Roman"/>
                <a:cs typeface="Times New Roman"/>
              </a:rPr>
              <a:t>i</a:t>
            </a:r>
            <a:r>
              <a:rPr sz="1700" spc="40" dirty="0">
                <a:latin typeface="Times New Roman"/>
                <a:cs typeface="Times New Roman"/>
              </a:rPr>
              <a:t>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88830" y="3705756"/>
            <a:ext cx="1259205" cy="287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i="1" dirty="0">
                <a:latin typeface="Times New Roman"/>
                <a:cs typeface="Times New Roman"/>
              </a:rPr>
              <a:t>i</a:t>
            </a:r>
            <a:r>
              <a:rPr sz="1700" i="1" spc="5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0,</a:t>
            </a:r>
            <a:r>
              <a:rPr sz="1700" dirty="0">
                <a:latin typeface="Segoe UI Symbol"/>
                <a:cs typeface="Segoe UI Symbol"/>
              </a:rPr>
              <a:t></a:t>
            </a:r>
            <a:r>
              <a:rPr sz="1700" dirty="0">
                <a:latin typeface="Times New Roman"/>
                <a:cs typeface="Times New Roman"/>
              </a:rPr>
              <a:t>,</a:t>
            </a:r>
            <a:r>
              <a:rPr sz="1700" spc="-150" dirty="0">
                <a:latin typeface="Times New Roman"/>
                <a:cs typeface="Times New Roman"/>
              </a:rPr>
              <a:t> </a:t>
            </a:r>
            <a:r>
              <a:rPr sz="1700" i="1" spc="65" dirty="0">
                <a:latin typeface="Times New Roman"/>
                <a:cs typeface="Times New Roman"/>
              </a:rPr>
              <a:t>N</a:t>
            </a:r>
            <a:r>
              <a:rPr sz="1700" i="1" spc="8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Symbol"/>
                <a:cs typeface="Symbol"/>
              </a:rPr>
              <a:t></a:t>
            </a:r>
            <a:r>
              <a:rPr sz="1700" spc="80" dirty="0">
                <a:latin typeface="Times New Roman"/>
                <a:cs typeface="Times New Roman"/>
              </a:rPr>
              <a:t>1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3295" y="4325111"/>
            <a:ext cx="7772400" cy="1732914"/>
          </a:xfrm>
          <a:custGeom>
            <a:avLst/>
            <a:gdLst/>
            <a:ahLst/>
            <a:cxnLst/>
            <a:rect l="l" t="t" r="r" b="b"/>
            <a:pathLst>
              <a:path w="7772400" h="1732914">
                <a:moveTo>
                  <a:pt x="0" y="1732788"/>
                </a:moveTo>
                <a:lnTo>
                  <a:pt x="7772400" y="1732788"/>
                </a:lnTo>
                <a:lnTo>
                  <a:pt x="7772400" y="0"/>
                </a:lnTo>
                <a:lnTo>
                  <a:pt x="0" y="0"/>
                </a:lnTo>
                <a:lnTo>
                  <a:pt x="0" y="173278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870582" y="4350766"/>
            <a:ext cx="4592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transmitted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i-th</a:t>
            </a:r>
            <a:r>
              <a:rPr sz="1800" spc="-10" dirty="0">
                <a:latin typeface="Times New Roman"/>
                <a:cs typeface="Times New Roman"/>
              </a:rPr>
              <a:t> sub-carrier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2240" y="4625466"/>
            <a:ext cx="6494780" cy="128778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86385" indent="-286385">
              <a:lnSpc>
                <a:spcPct val="100000"/>
              </a:lnSpc>
              <a:spcBef>
                <a:spcPts val="530"/>
              </a:spcBef>
              <a:buFont typeface="Times New Roman"/>
              <a:buChar char="–"/>
              <a:tabLst>
                <a:tab pos="286385" algn="l"/>
              </a:tabLst>
            </a:pPr>
            <a:r>
              <a:rPr sz="1800" i="1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[</a:t>
            </a:r>
            <a:r>
              <a:rPr sz="1800" i="1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]: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coefficient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i-th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sub-carrier</a:t>
            </a:r>
            <a:endParaRPr sz="1800">
              <a:latin typeface="Times New Roman"/>
              <a:cs typeface="Times New Roman"/>
            </a:endParaRPr>
          </a:p>
          <a:p>
            <a:pPr marL="286385" marR="5080" indent="-287020">
              <a:lnSpc>
                <a:spcPct val="100000"/>
              </a:lnSpc>
              <a:spcBef>
                <a:spcPts val="430"/>
              </a:spcBef>
              <a:buChar char="–"/>
              <a:tabLst>
                <a:tab pos="2863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i-</a:t>
            </a:r>
            <a:r>
              <a:rPr sz="1800" dirty="0">
                <a:latin typeface="Times New Roman"/>
                <a:cs typeface="Times New Roman"/>
              </a:rPr>
              <a:t>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sub-</a:t>
            </a:r>
            <a:r>
              <a:rPr sz="1800" dirty="0">
                <a:latin typeface="Times New Roman"/>
                <a:cs typeface="Times New Roman"/>
              </a:rPr>
              <a:t>carrier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equivalently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modeled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flat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fading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channel </a:t>
            </a:r>
            <a:r>
              <a:rPr sz="1800" dirty="0">
                <a:latin typeface="Times New Roman"/>
                <a:cs typeface="Times New Roman"/>
              </a:rPr>
              <a:t>without </a:t>
            </a:r>
            <a:r>
              <a:rPr sz="1800" spc="-25" dirty="0">
                <a:latin typeface="Times New Roman"/>
                <a:cs typeface="Times New Roman"/>
              </a:rPr>
              <a:t>ISI</a:t>
            </a:r>
            <a:endParaRPr sz="1800">
              <a:latin typeface="Times New Roman"/>
              <a:cs typeface="Times New Roman"/>
            </a:endParaRPr>
          </a:p>
          <a:p>
            <a:pPr marL="2863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86385" algn="l"/>
              </a:tabLst>
            </a:pP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interference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among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sub-</a:t>
            </a:r>
            <a:r>
              <a:rPr sz="1800" spc="-10" dirty="0">
                <a:latin typeface="Times New Roman"/>
                <a:cs typeface="Times New Roman"/>
              </a:rPr>
              <a:t>carriers.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7118" y="4315676"/>
            <a:ext cx="527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700" i="1" spc="-980" dirty="0">
                <a:latin typeface="Times New Roman"/>
                <a:cs typeface="Times New Roman"/>
              </a:rPr>
              <a:t>X</a:t>
            </a:r>
            <a:r>
              <a:rPr sz="2700" spc="-7" baseline="-9259" dirty="0">
                <a:latin typeface="Times New Roman"/>
                <a:cs typeface="Times New Roman"/>
              </a:rPr>
              <a:t>–</a:t>
            </a:r>
            <a:r>
              <a:rPr sz="2700" spc="-135" baseline="-9259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i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spc="-195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Times New Roman"/>
                <a:cs typeface="Times New Roman"/>
              </a:rPr>
              <a:t>: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OFDM:</a:t>
            </a:r>
            <a:r>
              <a:rPr spc="-30" dirty="0"/>
              <a:t> </a:t>
            </a:r>
            <a:r>
              <a:rPr dirty="0"/>
              <a:t>MATRIX</a:t>
            </a:r>
            <a:r>
              <a:rPr spc="-30" dirty="0"/>
              <a:t> </a:t>
            </a:r>
            <a:r>
              <a:rPr spc="-10" dirty="0"/>
              <a:t>REPRESENTATION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838330"/>
            <a:ext cx="3616960" cy="7232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Matrix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representation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DFT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Define: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DFT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matrix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16</a:t>
            </a:r>
            <a:endParaRPr sz="1600">
              <a:latin typeface="Arial Black"/>
              <a:cs typeface="Arial Black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66316" y="1571244"/>
            <a:ext cx="4735195" cy="1606550"/>
            <a:chOff x="1766316" y="1571244"/>
            <a:chExt cx="4735195" cy="1606550"/>
          </a:xfrm>
        </p:grpSpPr>
        <p:sp>
          <p:nvSpPr>
            <p:cNvPr id="9" name="object 9"/>
            <p:cNvSpPr/>
            <p:nvPr/>
          </p:nvSpPr>
          <p:spPr>
            <a:xfrm>
              <a:off x="1766316" y="1571244"/>
              <a:ext cx="4735195" cy="1606550"/>
            </a:xfrm>
            <a:custGeom>
              <a:avLst/>
              <a:gdLst/>
              <a:ahLst/>
              <a:cxnLst/>
              <a:rect l="l" t="t" r="r" b="b"/>
              <a:pathLst>
                <a:path w="4735195" h="1606550">
                  <a:moveTo>
                    <a:pt x="4735067" y="0"/>
                  </a:moveTo>
                  <a:lnTo>
                    <a:pt x="0" y="0"/>
                  </a:lnTo>
                  <a:lnTo>
                    <a:pt x="0" y="1606296"/>
                  </a:lnTo>
                  <a:lnTo>
                    <a:pt x="4735067" y="1606296"/>
                  </a:lnTo>
                  <a:lnTo>
                    <a:pt x="4735067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15788" y="2543134"/>
              <a:ext cx="27940" cy="15875"/>
            </a:xfrm>
            <a:custGeom>
              <a:avLst/>
              <a:gdLst/>
              <a:ahLst/>
              <a:cxnLst/>
              <a:rect l="l" t="t" r="r" b="b"/>
              <a:pathLst>
                <a:path w="27939" h="15875">
                  <a:moveTo>
                    <a:pt x="0" y="15786"/>
                  </a:moveTo>
                  <a:lnTo>
                    <a:pt x="27662" y="0"/>
                  </a:lnTo>
                </a:path>
              </a:pathLst>
            </a:custGeom>
            <a:ln w="90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43450" y="2547631"/>
              <a:ext cx="40640" cy="73660"/>
            </a:xfrm>
            <a:custGeom>
              <a:avLst/>
              <a:gdLst/>
              <a:ahLst/>
              <a:cxnLst/>
              <a:rect l="l" t="t" r="r" b="b"/>
              <a:pathLst>
                <a:path w="40639" h="73660">
                  <a:moveTo>
                    <a:pt x="0" y="0"/>
                  </a:moveTo>
                  <a:lnTo>
                    <a:pt x="40367" y="73552"/>
                  </a:lnTo>
                </a:path>
              </a:pathLst>
            </a:custGeom>
            <a:ln w="18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93099" y="2373920"/>
              <a:ext cx="372110" cy="247650"/>
            </a:xfrm>
            <a:custGeom>
              <a:avLst/>
              <a:gdLst/>
              <a:ahLst/>
              <a:cxnLst/>
              <a:rect l="l" t="t" r="r" b="b"/>
              <a:pathLst>
                <a:path w="372110" h="247650">
                  <a:moveTo>
                    <a:pt x="95256" y="247263"/>
                  </a:moveTo>
                  <a:lnTo>
                    <a:pt x="148765" y="27527"/>
                  </a:lnTo>
                </a:path>
                <a:path w="372110" h="247650">
                  <a:moveTo>
                    <a:pt x="148765" y="27527"/>
                  </a:moveTo>
                  <a:lnTo>
                    <a:pt x="353780" y="27527"/>
                  </a:lnTo>
                </a:path>
                <a:path w="372110" h="247650">
                  <a:moveTo>
                    <a:pt x="0" y="0"/>
                  </a:moveTo>
                  <a:lnTo>
                    <a:pt x="371913" y="0"/>
                  </a:lnTo>
                </a:path>
              </a:pathLst>
            </a:custGeom>
            <a:ln w="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377571" y="2436958"/>
            <a:ext cx="9715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52171" y="2848471"/>
            <a:ext cx="14795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1700" spc="-345" dirty="0">
                <a:latin typeface="Symbol"/>
                <a:cs typeface="Symbol"/>
              </a:rPr>
              <a:t></a:t>
            </a:r>
            <a:r>
              <a:rPr sz="2550" spc="-517" baseline="-9803" dirty="0">
                <a:latin typeface="Symbol"/>
                <a:cs typeface="Symbol"/>
              </a:rPr>
              <a:t></a:t>
            </a:r>
            <a:endParaRPr sz="2550" baseline="-9803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77571" y="1586412"/>
            <a:ext cx="97155" cy="9264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ts val="1855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</a:t>
            </a:r>
            <a:endParaRPr sz="1700">
              <a:latin typeface="Symbol"/>
              <a:cs typeface="Symbol"/>
            </a:endParaRPr>
          </a:p>
          <a:p>
            <a:pPr>
              <a:lnSpc>
                <a:spcPts val="1675"/>
              </a:lnSpc>
            </a:pP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  <a:p>
            <a:pPr>
              <a:lnSpc>
                <a:spcPts val="1675"/>
              </a:lnSpc>
            </a:pP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  <a:p>
            <a:pPr>
              <a:lnSpc>
                <a:spcPts val="1855"/>
              </a:lnSpc>
            </a:pP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04927" y="2224430"/>
            <a:ext cx="9715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04927" y="2011920"/>
            <a:ext cx="9715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04927" y="1586412"/>
            <a:ext cx="9715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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48119" y="2855268"/>
            <a:ext cx="984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51015" y="2855268"/>
            <a:ext cx="984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79363" y="2855268"/>
            <a:ext cx="984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48119" y="2146407"/>
            <a:ext cx="984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51015" y="2146407"/>
            <a:ext cx="984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79363" y="2146407"/>
            <a:ext cx="984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48119" y="1765569"/>
            <a:ext cx="984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51015" y="1765569"/>
            <a:ext cx="984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79363" y="1765569"/>
            <a:ext cx="984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73269" y="2833130"/>
            <a:ext cx="1104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18840" y="2123819"/>
            <a:ext cx="1104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38058" y="2123819"/>
            <a:ext cx="1104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909764" y="1743432"/>
            <a:ext cx="1104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579527" y="1743432"/>
            <a:ext cx="38608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  <a:tabLst>
                <a:tab pos="249554" algn="l"/>
              </a:tabLst>
            </a:pPr>
            <a:r>
              <a:rPr sz="2550" spc="-75" baseline="-14705" dirty="0">
                <a:latin typeface="Symbol"/>
                <a:cs typeface="Symbol"/>
              </a:rPr>
              <a:t></a:t>
            </a:r>
            <a:r>
              <a:rPr sz="2550" baseline="-14705" dirty="0">
                <a:latin typeface="Times New Roman"/>
                <a:cs typeface="Times New Roman"/>
              </a:rPr>
              <a:t>	</a:t>
            </a: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39153" y="2377856"/>
            <a:ext cx="489584" cy="7435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i="1" spc="320" dirty="0">
                <a:latin typeface="Times New Roman"/>
                <a:cs typeface="Times New Roman"/>
              </a:rPr>
              <a:t> </a:t>
            </a:r>
            <a:r>
              <a:rPr sz="2550" spc="-75" baseline="-14705" dirty="0">
                <a:latin typeface="Symbol"/>
                <a:cs typeface="Symbol"/>
              </a:rPr>
              <a:t></a:t>
            </a:r>
            <a:endParaRPr sz="2550" baseline="-14705">
              <a:latin typeface="Symbol"/>
              <a:cs typeface="Symbol"/>
            </a:endParaRPr>
          </a:p>
          <a:p>
            <a:pPr marL="265430">
              <a:lnSpc>
                <a:spcPts val="1745"/>
              </a:lnSpc>
              <a:spcBef>
                <a:spcPts val="100"/>
              </a:spcBef>
            </a:pP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  <a:p>
            <a:pPr marL="265430">
              <a:lnSpc>
                <a:spcPts val="1745"/>
              </a:lnSpc>
            </a:pPr>
            <a:r>
              <a:rPr sz="2550" spc="-179" baseline="-3267" dirty="0">
                <a:latin typeface="Symbol"/>
                <a:cs typeface="Symbol"/>
              </a:rPr>
              <a:t></a:t>
            </a:r>
            <a:r>
              <a:rPr sz="2550" spc="-179" baseline="-13071" dirty="0">
                <a:latin typeface="Symbol"/>
                <a:cs typeface="Symbol"/>
              </a:rPr>
              <a:t></a:t>
            </a:r>
            <a:r>
              <a:rPr sz="1700" i="1" spc="-12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324186" y="2060202"/>
            <a:ext cx="1231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Times New Roman"/>
                <a:cs typeface="Times New Roman"/>
              </a:rPr>
              <a:t>1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04860" y="2586320"/>
            <a:ext cx="119570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1500" baseline="-36111" dirty="0">
                <a:latin typeface="Symbol"/>
                <a:cs typeface="Symbol"/>
              </a:rPr>
              <a:t></a:t>
            </a:r>
            <a:r>
              <a:rPr sz="1500" spc="-60" baseline="-36111" dirty="0">
                <a:latin typeface="Times New Roman"/>
                <a:cs typeface="Times New Roman"/>
              </a:rPr>
              <a:t> </a:t>
            </a:r>
            <a:r>
              <a:rPr sz="1500" i="1" baseline="-36111" dirty="0">
                <a:latin typeface="Times New Roman"/>
                <a:cs typeface="Times New Roman"/>
              </a:rPr>
              <a:t>j</a:t>
            </a:r>
            <a:r>
              <a:rPr sz="1500" i="1" spc="-217" baseline="-36111" dirty="0">
                <a:latin typeface="Times New Roman"/>
                <a:cs typeface="Times New Roman"/>
              </a:rPr>
              <a:t> </a:t>
            </a:r>
            <a:r>
              <a:rPr sz="1500" baseline="-36111" dirty="0">
                <a:latin typeface="Times New Roman"/>
                <a:cs typeface="Times New Roman"/>
              </a:rPr>
              <a:t>2</a:t>
            </a:r>
            <a:r>
              <a:rPr sz="1575" baseline="-34391" dirty="0">
                <a:latin typeface="Symbol"/>
                <a:cs typeface="Symbol"/>
              </a:rPr>
              <a:t></a:t>
            </a:r>
            <a:r>
              <a:rPr sz="1575" spc="-37" baseline="-34391" dirty="0">
                <a:latin typeface="Times New Roman"/>
                <a:cs typeface="Times New Roman"/>
              </a:rPr>
              <a:t> 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1000" u="sng" spc="-1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000" i="1" u="sng" spc="-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1)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1000" u="sng" spc="-1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000" i="1" u="sng" spc="-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1)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2550" spc="-75" baseline="-16339" dirty="0">
                <a:latin typeface="Symbol"/>
                <a:cs typeface="Symbol"/>
              </a:rPr>
              <a:t></a:t>
            </a:r>
            <a:endParaRPr sz="2550" baseline="-16339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853508" y="2670519"/>
            <a:ext cx="796290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1500" baseline="-36111" dirty="0">
                <a:latin typeface="Symbol"/>
                <a:cs typeface="Symbol"/>
              </a:rPr>
              <a:t></a:t>
            </a:r>
            <a:r>
              <a:rPr sz="1500" spc="-30" baseline="-36111" dirty="0">
                <a:latin typeface="Times New Roman"/>
                <a:cs typeface="Times New Roman"/>
              </a:rPr>
              <a:t> </a:t>
            </a:r>
            <a:r>
              <a:rPr sz="1500" i="1" baseline="-36111" dirty="0">
                <a:latin typeface="Times New Roman"/>
                <a:cs typeface="Times New Roman"/>
              </a:rPr>
              <a:t>j</a:t>
            </a:r>
            <a:r>
              <a:rPr sz="1500" i="1" spc="-217" baseline="-36111" dirty="0">
                <a:latin typeface="Times New Roman"/>
                <a:cs typeface="Times New Roman"/>
              </a:rPr>
              <a:t> </a:t>
            </a:r>
            <a:r>
              <a:rPr sz="1500" baseline="-36111" dirty="0">
                <a:latin typeface="Times New Roman"/>
                <a:cs typeface="Times New Roman"/>
              </a:rPr>
              <a:t>2</a:t>
            </a:r>
            <a:r>
              <a:rPr sz="1575" baseline="-34391" dirty="0">
                <a:latin typeface="Symbol"/>
                <a:cs typeface="Symbol"/>
              </a:rPr>
              <a:t></a:t>
            </a:r>
            <a:r>
              <a:rPr sz="1575" spc="-37" baseline="-34391" dirty="0">
                <a:latin typeface="Times New Roman"/>
                <a:cs typeface="Times New Roman"/>
              </a:rPr>
              <a:t> 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1000" u="sng" spc="-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000" i="1" u="sng" spc="-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1)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772744" y="2670519"/>
            <a:ext cx="80581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1500" baseline="-36111" dirty="0">
                <a:latin typeface="Symbol"/>
                <a:cs typeface="Symbol"/>
              </a:rPr>
              <a:t></a:t>
            </a:r>
            <a:r>
              <a:rPr sz="1500" spc="-30" baseline="-36111" dirty="0">
                <a:latin typeface="Times New Roman"/>
                <a:cs typeface="Times New Roman"/>
              </a:rPr>
              <a:t> </a:t>
            </a:r>
            <a:r>
              <a:rPr sz="1500" i="1" baseline="-36111" dirty="0">
                <a:latin typeface="Times New Roman"/>
                <a:cs typeface="Times New Roman"/>
              </a:rPr>
              <a:t>j</a:t>
            </a:r>
            <a:r>
              <a:rPr sz="1500" i="1" spc="-225" baseline="-36111" dirty="0">
                <a:latin typeface="Times New Roman"/>
                <a:cs typeface="Times New Roman"/>
              </a:rPr>
              <a:t> </a:t>
            </a:r>
            <a:r>
              <a:rPr sz="1500" baseline="-36111" dirty="0">
                <a:latin typeface="Times New Roman"/>
                <a:cs typeface="Times New Roman"/>
              </a:rPr>
              <a:t>2</a:t>
            </a:r>
            <a:r>
              <a:rPr sz="1575" baseline="-34391" dirty="0">
                <a:latin typeface="Symbol"/>
                <a:cs typeface="Symbol"/>
              </a:rPr>
              <a:t></a:t>
            </a:r>
            <a:r>
              <a:rPr sz="1575" spc="-37" baseline="-34391" dirty="0">
                <a:latin typeface="Times New Roman"/>
                <a:cs typeface="Times New Roman"/>
              </a:rPr>
              <a:t> 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1000" u="sng" spc="-1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000" i="1" u="sng" spc="-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1)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502705" y="1961207"/>
            <a:ext cx="69151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1500" baseline="-36111" dirty="0">
                <a:latin typeface="Symbol"/>
                <a:cs typeface="Symbol"/>
              </a:rPr>
              <a:t></a:t>
            </a:r>
            <a:r>
              <a:rPr sz="1500" spc="-22" baseline="-36111" dirty="0">
                <a:latin typeface="Times New Roman"/>
                <a:cs typeface="Times New Roman"/>
              </a:rPr>
              <a:t> </a:t>
            </a:r>
            <a:r>
              <a:rPr sz="1500" i="1" baseline="-36111" dirty="0">
                <a:latin typeface="Times New Roman"/>
                <a:cs typeface="Times New Roman"/>
              </a:rPr>
              <a:t>j</a:t>
            </a:r>
            <a:r>
              <a:rPr sz="1500" i="1" spc="-209" baseline="-36111" dirty="0">
                <a:latin typeface="Times New Roman"/>
                <a:cs typeface="Times New Roman"/>
              </a:rPr>
              <a:t> </a:t>
            </a:r>
            <a:r>
              <a:rPr sz="1500" spc="-15" baseline="-36111" dirty="0">
                <a:latin typeface="Times New Roman"/>
                <a:cs typeface="Times New Roman"/>
              </a:rPr>
              <a:t>2</a:t>
            </a:r>
            <a:r>
              <a:rPr sz="1575" spc="-15" baseline="-34391" dirty="0">
                <a:latin typeface="Symbol"/>
                <a:cs typeface="Symbol"/>
              </a:rPr>
              <a:t></a:t>
            </a:r>
            <a:r>
              <a:rPr sz="1575" spc="-135" baseline="-34391" dirty="0">
                <a:latin typeface="Times New Roman"/>
                <a:cs typeface="Times New Roman"/>
              </a:rPr>
              <a:t> 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000" i="1" u="sng" spc="-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999078" y="2040611"/>
            <a:ext cx="505459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latin typeface="Symbol"/>
                <a:cs typeface="Symbol"/>
              </a:rPr>
              <a:t>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i="1" dirty="0">
                <a:latin typeface="Times New Roman"/>
                <a:cs typeface="Times New Roman"/>
              </a:rPr>
              <a:t>j</a:t>
            </a:r>
            <a:r>
              <a:rPr sz="1000" i="1" spc="-15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2</a:t>
            </a:r>
            <a:r>
              <a:rPr sz="1050" spc="-10" dirty="0">
                <a:latin typeface="Symbol"/>
                <a:cs typeface="Symbol"/>
              </a:rPr>
              <a:t></a:t>
            </a:r>
            <a:r>
              <a:rPr sz="1050" spc="-95" dirty="0">
                <a:latin typeface="Times New Roman"/>
                <a:cs typeface="Times New Roman"/>
              </a:rPr>
              <a:t> </a:t>
            </a:r>
            <a:r>
              <a:rPr sz="1500" u="sng" spc="-37" baseline="3611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500" u="sng" spc="-37" baseline="36111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500" u="sng" spc="-37" baseline="3611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500" baseline="36111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918333" y="2040611"/>
            <a:ext cx="514984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latin typeface="Symbol"/>
                <a:cs typeface="Symbol"/>
              </a:rPr>
              <a:t>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i="1" dirty="0">
                <a:latin typeface="Times New Roman"/>
                <a:cs typeface="Times New Roman"/>
              </a:rPr>
              <a:t>j</a:t>
            </a:r>
            <a:r>
              <a:rPr sz="1000" i="1" spc="-15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2</a:t>
            </a:r>
            <a:r>
              <a:rPr sz="1050" spc="-10" dirty="0">
                <a:latin typeface="Symbol"/>
                <a:cs typeface="Symbol"/>
              </a:rPr>
              <a:t></a:t>
            </a:r>
            <a:r>
              <a:rPr sz="1050" spc="-95" dirty="0">
                <a:latin typeface="Times New Roman"/>
                <a:cs typeface="Times New Roman"/>
              </a:rPr>
              <a:t> </a:t>
            </a:r>
            <a:r>
              <a:rPr sz="1500" u="sng" spc="-37" baseline="3611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500" u="sng" spc="-37" baseline="36111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500" u="sng" spc="-37" baseline="3611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endParaRPr sz="1500" baseline="36111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441355" y="1580368"/>
            <a:ext cx="80327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1500" baseline="-36111" dirty="0">
                <a:latin typeface="Symbol"/>
                <a:cs typeface="Symbol"/>
              </a:rPr>
              <a:t></a:t>
            </a:r>
            <a:r>
              <a:rPr sz="1500" spc="-22" baseline="-36111" dirty="0">
                <a:latin typeface="Times New Roman"/>
                <a:cs typeface="Times New Roman"/>
              </a:rPr>
              <a:t> </a:t>
            </a:r>
            <a:r>
              <a:rPr sz="1500" i="1" baseline="-36111" dirty="0">
                <a:latin typeface="Times New Roman"/>
                <a:cs typeface="Times New Roman"/>
              </a:rPr>
              <a:t>j</a:t>
            </a:r>
            <a:r>
              <a:rPr sz="1500" i="1" spc="-217" baseline="-36111" dirty="0">
                <a:latin typeface="Times New Roman"/>
                <a:cs typeface="Times New Roman"/>
              </a:rPr>
              <a:t> </a:t>
            </a:r>
            <a:r>
              <a:rPr sz="1500" baseline="-36111" dirty="0">
                <a:latin typeface="Times New Roman"/>
                <a:cs typeface="Times New Roman"/>
              </a:rPr>
              <a:t>2</a:t>
            </a:r>
            <a:r>
              <a:rPr sz="1575" baseline="-34391" dirty="0">
                <a:latin typeface="Symbol"/>
                <a:cs typeface="Symbol"/>
              </a:rPr>
              <a:t></a:t>
            </a:r>
            <a:r>
              <a:rPr sz="1575" spc="-15" baseline="-34391" dirty="0">
                <a:latin typeface="Times New Roman"/>
                <a:cs typeface="Times New Roman"/>
              </a:rPr>
              <a:t> </a:t>
            </a:r>
            <a:r>
              <a:rPr sz="1000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000" u="sng" spc="-3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1000" u="sng" spc="-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000" i="1" u="sng" spc="-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97011" y="1659790"/>
            <a:ext cx="162877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1118235" algn="l"/>
              </a:tabLst>
            </a:pPr>
            <a:r>
              <a:rPr sz="1000" dirty="0">
                <a:latin typeface="Symbol"/>
                <a:cs typeface="Symbol"/>
              </a:rPr>
              <a:t>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i="1" dirty="0">
                <a:latin typeface="Times New Roman"/>
                <a:cs typeface="Times New Roman"/>
              </a:rPr>
              <a:t>j</a:t>
            </a:r>
            <a:r>
              <a:rPr sz="1000" i="1" spc="-15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2</a:t>
            </a:r>
            <a:r>
              <a:rPr sz="1050" dirty="0">
                <a:latin typeface="Symbol"/>
                <a:cs typeface="Symbol"/>
              </a:rPr>
              <a:t></a:t>
            </a:r>
            <a:r>
              <a:rPr sz="1050" spc="-30" dirty="0">
                <a:latin typeface="Times New Roman"/>
                <a:cs typeface="Times New Roman"/>
              </a:rPr>
              <a:t> </a:t>
            </a:r>
            <a:r>
              <a:rPr sz="1500" u="sng" spc="-37" baseline="3611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500" u="sng" spc="-37" baseline="36111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500" u="sng" spc="-37" baseline="3611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500" baseline="36111" dirty="0">
                <a:latin typeface="Times New Roman"/>
                <a:cs typeface="Times New Roman"/>
              </a:rPr>
              <a:t>	</a:t>
            </a:r>
            <a:r>
              <a:rPr sz="1000" dirty="0">
                <a:latin typeface="Symbol"/>
                <a:cs typeface="Symbol"/>
              </a:rPr>
              <a:t>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i="1" dirty="0">
                <a:latin typeface="Times New Roman"/>
                <a:cs typeface="Times New Roman"/>
              </a:rPr>
              <a:t>j</a:t>
            </a:r>
            <a:r>
              <a:rPr sz="1000" i="1" spc="-15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2</a:t>
            </a:r>
            <a:r>
              <a:rPr sz="1050" dirty="0">
                <a:latin typeface="Symbol"/>
                <a:cs typeface="Symbol"/>
              </a:rPr>
              <a:t></a:t>
            </a:r>
            <a:r>
              <a:rPr sz="1050" spc="-30" dirty="0">
                <a:latin typeface="Times New Roman"/>
                <a:cs typeface="Times New Roman"/>
              </a:rPr>
              <a:t> </a:t>
            </a:r>
            <a:r>
              <a:rPr sz="1500" u="sng" spc="-37" baseline="3611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500" u="sng" spc="-37" baseline="36111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500" u="sng" spc="-37" baseline="3611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500" baseline="36111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61164" y="2452311"/>
            <a:ext cx="8636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700" spc="135" dirty="0">
                <a:latin typeface="Segoe UI Symbol"/>
                <a:cs typeface="Segoe UI Symbol"/>
              </a:rPr>
              <a:t>⁝</a:t>
            </a:r>
            <a:endParaRPr sz="1700">
              <a:latin typeface="Segoe UI Symbol"/>
              <a:cs typeface="Segoe UI 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164604" y="2452311"/>
            <a:ext cx="8636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700" spc="135" dirty="0">
                <a:latin typeface="Segoe UI Symbol"/>
                <a:cs typeface="Segoe UI Symbol"/>
              </a:rPr>
              <a:t>⁝</a:t>
            </a:r>
            <a:endParaRPr sz="1700">
              <a:latin typeface="Segoe UI Symbol"/>
              <a:cs typeface="Segoe UI 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092952" y="2452311"/>
            <a:ext cx="8636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700" spc="135" dirty="0">
                <a:latin typeface="Segoe UI Symbol"/>
                <a:cs typeface="Segoe UI Symbol"/>
              </a:rPr>
              <a:t>⁝</a:t>
            </a:r>
            <a:endParaRPr sz="1700">
              <a:latin typeface="Segoe UI Symbol"/>
              <a:cs typeface="Segoe UI 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17858" y="1625730"/>
            <a:ext cx="715010" cy="149606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0"/>
              </a:spcBef>
              <a:tabLst>
                <a:tab pos="542290" algn="l"/>
              </a:tabLst>
            </a:pPr>
            <a:r>
              <a:rPr sz="1700" spc="-50" dirty="0">
                <a:latin typeface="Segoe UI Symbol"/>
                <a:cs typeface="Segoe UI Symbol"/>
              </a:rPr>
              <a:t>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5"/>
              </a:spcBef>
              <a:tabLst>
                <a:tab pos="604520" algn="l"/>
              </a:tabLst>
            </a:pPr>
            <a:r>
              <a:rPr sz="1700" spc="-50" dirty="0">
                <a:latin typeface="Segoe UI Symbol"/>
                <a:cs typeface="Segoe UI Symbol"/>
              </a:rPr>
              <a:t>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r>
              <a:rPr sz="1700" spc="60" dirty="0">
                <a:latin typeface="Segoe UI Symbol"/>
                <a:cs typeface="Segoe UI Symbol"/>
              </a:rPr>
              <a:t>⋱</a:t>
            </a:r>
            <a:endParaRPr sz="17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960"/>
              </a:spcBef>
              <a:tabLst>
                <a:tab pos="405765" algn="l"/>
              </a:tabLst>
            </a:pPr>
            <a:r>
              <a:rPr sz="1700" spc="-50" dirty="0">
                <a:latin typeface="Segoe UI Symbol"/>
                <a:cs typeface="Segoe UI Symbol"/>
              </a:rPr>
              <a:t>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794889" y="2196920"/>
            <a:ext cx="35433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700" b="1" dirty="0">
                <a:latin typeface="Times New Roman"/>
                <a:cs typeface="Times New Roman"/>
              </a:rPr>
              <a:t>Q</a:t>
            </a:r>
            <a:r>
              <a:rPr sz="1700" b="1" spc="-30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</a:t>
            </a:r>
            <a:endParaRPr sz="1700">
              <a:latin typeface="Symbol"/>
              <a:cs typeface="Symbo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379633" y="3669663"/>
            <a:ext cx="372110" cy="261620"/>
            <a:chOff x="3379633" y="3669663"/>
            <a:chExt cx="372110" cy="261620"/>
          </a:xfrm>
        </p:grpSpPr>
        <p:sp>
          <p:nvSpPr>
            <p:cNvPr id="49" name="object 49"/>
            <p:cNvSpPr/>
            <p:nvPr/>
          </p:nvSpPr>
          <p:spPr>
            <a:xfrm>
              <a:off x="3402194" y="3843908"/>
              <a:ext cx="28575" cy="16510"/>
            </a:xfrm>
            <a:custGeom>
              <a:avLst/>
              <a:gdLst/>
              <a:ahLst/>
              <a:cxnLst/>
              <a:rect l="l" t="t" r="r" b="b"/>
              <a:pathLst>
                <a:path w="28575" h="16510">
                  <a:moveTo>
                    <a:pt x="0" y="16000"/>
                  </a:moveTo>
                  <a:lnTo>
                    <a:pt x="27979" y="0"/>
                  </a:lnTo>
                </a:path>
              </a:pathLst>
            </a:custGeom>
            <a:ln w="8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430173" y="3848796"/>
              <a:ext cx="40640" cy="73660"/>
            </a:xfrm>
            <a:custGeom>
              <a:avLst/>
              <a:gdLst/>
              <a:ahLst/>
              <a:cxnLst/>
              <a:rect l="l" t="t" r="r" b="b"/>
              <a:pathLst>
                <a:path w="40639" h="73660">
                  <a:moveTo>
                    <a:pt x="0" y="0"/>
                  </a:moveTo>
                  <a:lnTo>
                    <a:pt x="40172" y="73344"/>
                  </a:lnTo>
                </a:path>
              </a:pathLst>
            </a:custGeom>
            <a:ln w="179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379633" y="3674110"/>
              <a:ext cx="372110" cy="248285"/>
            </a:xfrm>
            <a:custGeom>
              <a:avLst/>
              <a:gdLst/>
              <a:ahLst/>
              <a:cxnLst/>
              <a:rect l="l" t="t" r="r" b="b"/>
              <a:pathLst>
                <a:path w="372110" h="248285">
                  <a:moveTo>
                    <a:pt x="95680" y="248030"/>
                  </a:moveTo>
                  <a:lnTo>
                    <a:pt x="148948" y="27563"/>
                  </a:lnTo>
                </a:path>
                <a:path w="372110" h="248285">
                  <a:moveTo>
                    <a:pt x="148948" y="27563"/>
                  </a:moveTo>
                  <a:lnTo>
                    <a:pt x="353404" y="27563"/>
                  </a:lnTo>
                </a:path>
                <a:path w="372110" h="248285">
                  <a:moveTo>
                    <a:pt x="0" y="0"/>
                  </a:moveTo>
                  <a:lnTo>
                    <a:pt x="371919" y="0"/>
                  </a:lnTo>
                </a:path>
              </a:pathLst>
            </a:custGeom>
            <a:ln w="89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781264" y="3363988"/>
            <a:ext cx="25971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dirty="0">
                <a:latin typeface="Times New Roman"/>
                <a:cs typeface="Times New Roman"/>
              </a:rPr>
              <a:t>N</a:t>
            </a:r>
            <a:r>
              <a:rPr sz="1000" i="1" spc="-9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Symbol"/>
                <a:cs typeface="Symbol"/>
              </a:rPr>
              <a:t></a:t>
            </a:r>
            <a:r>
              <a:rPr sz="1000" spc="-25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784227" y="3496866"/>
            <a:ext cx="55308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i="1" dirty="0">
                <a:latin typeface="Times New Roman"/>
                <a:cs typeface="Times New Roman"/>
              </a:rPr>
              <a:t>Y</a:t>
            </a:r>
            <a:r>
              <a:rPr sz="1700" i="1" spc="-20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i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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498269" y="3359513"/>
            <a:ext cx="13716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spc="-50" dirty="0">
                <a:latin typeface="Times New Roman"/>
                <a:cs typeface="Times New Roman"/>
              </a:rPr>
              <a:t>1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843789" y="3519118"/>
            <a:ext cx="1123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750897" y="3344220"/>
            <a:ext cx="815340" cy="63436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30"/>
              </a:spcBef>
            </a:pPr>
            <a:r>
              <a:rPr sz="3900" baseline="-8547" dirty="0">
                <a:latin typeface="Symbol"/>
                <a:cs typeface="Symbol"/>
              </a:rPr>
              <a:t></a:t>
            </a:r>
            <a:r>
              <a:rPr sz="3900" spc="-457" baseline="-8547" dirty="0">
                <a:latin typeface="Times New Roman"/>
                <a:cs typeface="Times New Roman"/>
              </a:rPr>
              <a:t> </a:t>
            </a:r>
            <a:r>
              <a:rPr sz="1700" i="1" spc="-10" dirty="0">
                <a:latin typeface="Times New Roman"/>
                <a:cs typeface="Times New Roman"/>
              </a:rPr>
              <a:t>y</a:t>
            </a:r>
            <a:r>
              <a:rPr sz="1700" spc="-10" dirty="0">
                <a:latin typeface="Times New Roman"/>
                <a:cs typeface="Times New Roman"/>
              </a:rPr>
              <a:t>[</a:t>
            </a:r>
            <a:r>
              <a:rPr sz="1700" i="1" spc="-10" dirty="0">
                <a:latin typeface="Times New Roman"/>
                <a:cs typeface="Times New Roman"/>
              </a:rPr>
              <a:t>n</a:t>
            </a:r>
            <a:r>
              <a:rPr sz="1700" spc="-10" dirty="0">
                <a:latin typeface="Times New Roman"/>
                <a:cs typeface="Times New Roman"/>
              </a:rPr>
              <a:t>]</a:t>
            </a:r>
            <a:r>
              <a:rPr sz="1700" i="1" spc="-1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  <a:p>
            <a:pPr marL="47625">
              <a:lnSpc>
                <a:spcPct val="100000"/>
              </a:lnSpc>
              <a:spcBef>
                <a:spcPts val="140"/>
              </a:spcBef>
            </a:pPr>
            <a:r>
              <a:rPr sz="1000" i="1" spc="-25" dirty="0">
                <a:latin typeface="Times New Roman"/>
                <a:cs typeface="Times New Roman"/>
              </a:rPr>
              <a:t>n</a:t>
            </a:r>
            <a:r>
              <a:rPr sz="1000" spc="-25" dirty="0">
                <a:latin typeface="Symbol"/>
                <a:cs typeface="Symbol"/>
              </a:rPr>
              <a:t></a:t>
            </a:r>
            <a:r>
              <a:rPr sz="1000" spc="-25" dirty="0"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538442" y="3677786"/>
            <a:ext cx="17462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i="1" spc="-50" dirty="0">
                <a:latin typeface="Times New Roman"/>
                <a:cs typeface="Times New Roman"/>
              </a:rPr>
              <a:t>N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496089" y="3413318"/>
            <a:ext cx="510540" cy="1879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1000" dirty="0">
                <a:latin typeface="Symbol"/>
                <a:cs typeface="Symbol"/>
              </a:rPr>
              <a:t>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i="1" dirty="0">
                <a:latin typeface="Times New Roman"/>
                <a:cs typeface="Times New Roman"/>
              </a:rPr>
              <a:t>j</a:t>
            </a:r>
            <a:r>
              <a:rPr sz="1000" i="1" spc="-15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2</a:t>
            </a:r>
            <a:r>
              <a:rPr sz="1050" dirty="0">
                <a:latin typeface="Symbol"/>
                <a:cs typeface="Symbol"/>
              </a:rPr>
              <a:t></a:t>
            </a:r>
            <a:r>
              <a:rPr sz="1050" spc="-5" dirty="0">
                <a:latin typeface="Times New Roman"/>
                <a:cs typeface="Times New Roman"/>
              </a:rPr>
              <a:t> </a:t>
            </a:r>
            <a:r>
              <a:rPr sz="1500" i="1" u="sng" spc="60" baseline="3611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ni</a:t>
            </a:r>
            <a:endParaRPr sz="1500" baseline="36111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044041" y="3283407"/>
            <a:ext cx="7429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25" dirty="0">
                <a:latin typeface="Times New Roman"/>
                <a:cs typeface="Times New Roman"/>
              </a:rPr>
              <a:t>DFT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037640" y="4007866"/>
            <a:ext cx="2298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DFT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matrix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format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2496479" y="5100415"/>
            <a:ext cx="372745" cy="260985"/>
            <a:chOff x="2496479" y="5100415"/>
            <a:chExt cx="372745" cy="260985"/>
          </a:xfrm>
        </p:grpSpPr>
        <p:sp>
          <p:nvSpPr>
            <p:cNvPr id="62" name="object 62"/>
            <p:cNvSpPr/>
            <p:nvPr/>
          </p:nvSpPr>
          <p:spPr>
            <a:xfrm>
              <a:off x="2519165" y="5274142"/>
              <a:ext cx="28575" cy="15875"/>
            </a:xfrm>
            <a:custGeom>
              <a:avLst/>
              <a:gdLst/>
              <a:ahLst/>
              <a:cxnLst/>
              <a:rect l="l" t="t" r="r" b="b"/>
              <a:pathLst>
                <a:path w="28575" h="15875">
                  <a:moveTo>
                    <a:pt x="0" y="15786"/>
                  </a:moveTo>
                  <a:lnTo>
                    <a:pt x="28153" y="0"/>
                  </a:lnTo>
                </a:path>
              </a:pathLst>
            </a:custGeom>
            <a:ln w="90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547318" y="5278639"/>
              <a:ext cx="40640" cy="73660"/>
            </a:xfrm>
            <a:custGeom>
              <a:avLst/>
              <a:gdLst/>
              <a:ahLst/>
              <a:cxnLst/>
              <a:rect l="l" t="t" r="r" b="b"/>
              <a:pathLst>
                <a:path w="40639" h="73660">
                  <a:moveTo>
                    <a:pt x="0" y="0"/>
                  </a:moveTo>
                  <a:lnTo>
                    <a:pt x="40395" y="73552"/>
                  </a:lnTo>
                </a:path>
              </a:pathLst>
            </a:custGeom>
            <a:ln w="18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96479" y="5104928"/>
              <a:ext cx="372745" cy="247650"/>
            </a:xfrm>
            <a:custGeom>
              <a:avLst/>
              <a:gdLst/>
              <a:ahLst/>
              <a:cxnLst/>
              <a:rect l="l" t="t" r="r" b="b"/>
              <a:pathLst>
                <a:path w="372744" h="247650">
                  <a:moveTo>
                    <a:pt x="95757" y="247263"/>
                  </a:moveTo>
                  <a:lnTo>
                    <a:pt x="149320" y="27527"/>
                  </a:lnTo>
                </a:path>
                <a:path w="372744" h="247650">
                  <a:moveTo>
                    <a:pt x="149320" y="27527"/>
                  </a:moveTo>
                  <a:lnTo>
                    <a:pt x="354003" y="27527"/>
                  </a:lnTo>
                </a:path>
                <a:path w="372744" h="247650">
                  <a:moveTo>
                    <a:pt x="0" y="0"/>
                  </a:moveTo>
                  <a:lnTo>
                    <a:pt x="372166" y="0"/>
                  </a:lnTo>
                </a:path>
              </a:pathLst>
            </a:custGeom>
            <a:ln w="90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7578812" y="5308749"/>
            <a:ext cx="1104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578812" y="5477059"/>
            <a:ext cx="1104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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763278" y="5308749"/>
            <a:ext cx="1104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667013" y="5380494"/>
            <a:ext cx="1104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641613" y="4883710"/>
            <a:ext cx="25717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550" spc="44" baseline="-17973" dirty="0">
                <a:latin typeface="Symbol"/>
                <a:cs typeface="Symbol"/>
              </a:rPr>
              <a:t></a:t>
            </a:r>
            <a:r>
              <a:rPr sz="1700" spc="3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641613" y="4670730"/>
            <a:ext cx="25717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550" spc="44" baseline="-17973" dirty="0">
                <a:latin typeface="Symbol"/>
                <a:cs typeface="Symbol"/>
              </a:rPr>
              <a:t></a:t>
            </a:r>
            <a:r>
              <a:rPr sz="1700" spc="3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641613" y="4458202"/>
            <a:ext cx="25717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550" spc="44" baseline="-17973" dirty="0">
                <a:latin typeface="Symbol"/>
                <a:cs typeface="Symbol"/>
              </a:rPr>
              <a:t></a:t>
            </a:r>
            <a:r>
              <a:rPr sz="1700" spc="30" dirty="0">
                <a:latin typeface="Symbol"/>
                <a:cs typeface="Symbol"/>
              </a:rPr>
              <a:t>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641613" y="5477059"/>
            <a:ext cx="25717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550" spc="-150" baseline="-26143" dirty="0">
                <a:latin typeface="Symbol"/>
                <a:cs typeface="Symbol"/>
              </a:rPr>
              <a:t></a:t>
            </a:r>
            <a:r>
              <a:rPr sz="2550" spc="-150" baseline="-35947" dirty="0">
                <a:latin typeface="Symbol"/>
                <a:cs typeface="Symbol"/>
              </a:rPr>
              <a:t></a:t>
            </a:r>
            <a:r>
              <a:rPr sz="1700" spc="-100" dirty="0">
                <a:latin typeface="Symbol"/>
                <a:cs typeface="Symbol"/>
              </a:rPr>
              <a:t>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667013" y="4317419"/>
            <a:ext cx="1104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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875709" y="5423358"/>
            <a:ext cx="73660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i="1" spc="50" dirty="0">
                <a:latin typeface="Times New Roman"/>
                <a:cs typeface="Times New Roman"/>
              </a:rPr>
              <a:t>y</a:t>
            </a:r>
            <a:r>
              <a:rPr sz="1700" spc="50" dirty="0">
                <a:latin typeface="Times New Roman"/>
                <a:cs typeface="Times New Roman"/>
              </a:rPr>
              <a:t>[</a:t>
            </a:r>
            <a:r>
              <a:rPr sz="1700" i="1" spc="50" dirty="0">
                <a:latin typeface="Times New Roman"/>
                <a:cs typeface="Times New Roman"/>
              </a:rPr>
              <a:t>N</a:t>
            </a:r>
            <a:r>
              <a:rPr sz="1700" i="1" spc="10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</a:t>
            </a:r>
            <a:r>
              <a:rPr sz="1700" spc="-260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Times New Roman"/>
                <a:cs typeface="Times New Roman"/>
              </a:rPr>
              <a:t>1]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895432" y="4955438"/>
            <a:ext cx="1104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895432" y="4742927"/>
            <a:ext cx="1104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895432" y="4317419"/>
            <a:ext cx="1104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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870032" y="5380494"/>
            <a:ext cx="261620" cy="4718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ts val="1745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  <a:p>
            <a:pPr marL="38100">
              <a:lnSpc>
                <a:spcPts val="1745"/>
              </a:lnSpc>
            </a:pPr>
            <a:r>
              <a:rPr sz="2550" spc="-179" baseline="-3267" dirty="0">
                <a:latin typeface="Symbol"/>
                <a:cs typeface="Symbol"/>
              </a:rPr>
              <a:t></a:t>
            </a:r>
            <a:r>
              <a:rPr sz="2550" spc="-179" baseline="-13071" dirty="0">
                <a:latin typeface="Symbol"/>
                <a:cs typeface="Symbol"/>
              </a:rPr>
              <a:t></a:t>
            </a:r>
            <a:r>
              <a:rPr sz="1700" i="1" spc="-12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870032" y="4474440"/>
            <a:ext cx="39878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62255" algn="l"/>
              </a:tabLst>
            </a:pPr>
            <a:r>
              <a:rPr sz="2550" spc="-75" baseline="-14705" dirty="0">
                <a:latin typeface="Symbol"/>
                <a:cs typeface="Symbol"/>
              </a:rPr>
              <a:t></a:t>
            </a:r>
            <a:r>
              <a:rPr sz="2550" baseline="-14705" dirty="0">
                <a:latin typeface="Times New Roman"/>
                <a:cs typeface="Times New Roman"/>
              </a:rPr>
              <a:t>	</a:t>
            </a: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630385" y="5108864"/>
            <a:ext cx="40068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i="1" spc="315" dirty="0">
                <a:latin typeface="Times New Roman"/>
                <a:cs typeface="Times New Roman"/>
              </a:rPr>
              <a:t> </a:t>
            </a:r>
            <a:r>
              <a:rPr sz="2550" spc="-75" baseline="-14705" dirty="0">
                <a:latin typeface="Symbol"/>
                <a:cs typeface="Symbol"/>
              </a:rPr>
              <a:t></a:t>
            </a:r>
            <a:endParaRPr sz="2550" baseline="-14705">
              <a:latin typeface="Symbol"/>
              <a:cs typeface="Symbo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142500" y="4883710"/>
            <a:ext cx="33591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700" dirty="0">
                <a:latin typeface="Symbol"/>
                <a:cs typeface="Symbol"/>
              </a:rPr>
              <a:t>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2550" spc="-75" baseline="-11437" dirty="0">
                <a:latin typeface="Symbol"/>
                <a:cs typeface="Symbol"/>
              </a:rPr>
              <a:t></a:t>
            </a:r>
            <a:endParaRPr sz="2550" baseline="-11437">
              <a:latin typeface="Symbol"/>
              <a:cs typeface="Symbo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167900" y="4458202"/>
            <a:ext cx="110489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855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</a:t>
            </a:r>
            <a:endParaRPr sz="1700">
              <a:latin typeface="Symbol"/>
              <a:cs typeface="Symbol"/>
            </a:endParaRPr>
          </a:p>
          <a:p>
            <a:pPr marL="12700">
              <a:lnSpc>
                <a:spcPts val="1855"/>
              </a:lnSpc>
            </a:pP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167900" y="5477059"/>
            <a:ext cx="1104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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341868" y="4458202"/>
            <a:ext cx="110489" cy="7137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855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</a:t>
            </a:r>
            <a:endParaRPr sz="1700">
              <a:latin typeface="Symbol"/>
              <a:cs typeface="Symbol"/>
            </a:endParaRPr>
          </a:p>
          <a:p>
            <a:pPr marL="12700">
              <a:lnSpc>
                <a:spcPts val="1675"/>
              </a:lnSpc>
            </a:pP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  <a:p>
            <a:pPr marL="12700">
              <a:lnSpc>
                <a:spcPts val="1860"/>
              </a:lnSpc>
            </a:pP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341868" y="5096220"/>
            <a:ext cx="93599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29895" algn="l"/>
                <a:tab pos="838200" algn="l"/>
              </a:tabLst>
            </a:pPr>
            <a:r>
              <a:rPr sz="1700" spc="-50" dirty="0">
                <a:latin typeface="Symbol"/>
                <a:cs typeface="Symbol"/>
              </a:rPr>
              <a:t>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135" dirty="0">
                <a:latin typeface="Segoe UI Symbol"/>
                <a:cs typeface="Segoe UI Symbol"/>
              </a:rPr>
              <a:t>⁝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341868" y="5477059"/>
            <a:ext cx="1104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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316468" y="5423358"/>
            <a:ext cx="98679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550" spc="-60" baseline="29411" dirty="0">
                <a:latin typeface="Symbol"/>
                <a:cs typeface="Symbol"/>
              </a:rPr>
              <a:t></a:t>
            </a:r>
            <a:r>
              <a:rPr sz="1700" i="1" spc="-40" dirty="0">
                <a:latin typeface="Times New Roman"/>
                <a:cs typeface="Times New Roman"/>
              </a:rPr>
              <a:t>Y</a:t>
            </a:r>
            <a:r>
              <a:rPr sz="1700" i="1" spc="-220" dirty="0">
                <a:latin typeface="Times New Roman"/>
                <a:cs typeface="Times New Roman"/>
              </a:rPr>
              <a:t> </a:t>
            </a:r>
            <a:r>
              <a:rPr sz="1700" spc="65" dirty="0">
                <a:latin typeface="Times New Roman"/>
                <a:cs typeface="Times New Roman"/>
              </a:rPr>
              <a:t>[</a:t>
            </a:r>
            <a:r>
              <a:rPr sz="1700" i="1" spc="65" dirty="0">
                <a:latin typeface="Times New Roman"/>
                <a:cs typeface="Times New Roman"/>
              </a:rPr>
              <a:t>N</a:t>
            </a:r>
            <a:r>
              <a:rPr sz="1700" i="1" spc="10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</a:t>
            </a:r>
            <a:r>
              <a:rPr sz="1700" spc="-260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Times New Roman"/>
                <a:cs typeface="Times New Roman"/>
              </a:rPr>
              <a:t>1]</a:t>
            </a:r>
            <a:r>
              <a:rPr sz="2550" spc="-37" baseline="29411" dirty="0">
                <a:latin typeface="Symbol"/>
                <a:cs typeface="Symbol"/>
              </a:rPr>
              <a:t></a:t>
            </a:r>
            <a:endParaRPr sz="2550" baseline="29411">
              <a:latin typeface="Symbol"/>
              <a:cs typeface="Symbo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615408" y="4791210"/>
            <a:ext cx="13589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Times New Roman"/>
                <a:cs typeface="Times New Roman"/>
              </a:rPr>
              <a:t>1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592849" y="4372544"/>
            <a:ext cx="431165" cy="68262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700" i="1" dirty="0">
                <a:latin typeface="Times New Roman"/>
                <a:cs typeface="Times New Roman"/>
              </a:rPr>
              <a:t>Y</a:t>
            </a:r>
            <a:r>
              <a:rPr sz="1700" i="1" spc="-220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Times New Roman"/>
                <a:cs typeface="Times New Roman"/>
              </a:rPr>
              <a:t>[0]</a:t>
            </a:r>
            <a:endParaRPr sz="1700">
              <a:latin typeface="Times New Roman"/>
              <a:cs typeface="Times New Roman"/>
            </a:endParaRPr>
          </a:p>
          <a:p>
            <a:pPr marL="27940">
              <a:lnSpc>
                <a:spcPct val="100000"/>
              </a:lnSpc>
              <a:spcBef>
                <a:spcPts val="545"/>
              </a:spcBef>
            </a:pPr>
            <a:r>
              <a:rPr sz="1700" i="1" dirty="0">
                <a:latin typeface="Times New Roman"/>
                <a:cs typeface="Times New Roman"/>
              </a:rPr>
              <a:t>Y</a:t>
            </a:r>
            <a:r>
              <a:rPr sz="1700" i="1" spc="-225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Times New Roman"/>
                <a:cs typeface="Times New Roman"/>
              </a:rPr>
              <a:t>[1]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063662" y="5564138"/>
            <a:ext cx="1231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209332" y="4854827"/>
            <a:ext cx="1231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128795" y="4854827"/>
            <a:ext cx="1231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200250" y="4474440"/>
            <a:ext cx="1231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237631" y="5586276"/>
            <a:ext cx="1111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5935393" y="5408501"/>
            <a:ext cx="72326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1000" u="sng" spc="-1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000" i="1" u="sng" spc="-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3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000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1)</a:t>
            </a:r>
            <a:r>
              <a:rPr sz="1000" u="sng" spc="-3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1000" u="sng" spc="-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000" i="1" u="sng" spc="-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6628913" y="4372544"/>
            <a:ext cx="1097915" cy="101219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40"/>
              </a:spcBef>
              <a:tabLst>
                <a:tab pos="962025" algn="l"/>
              </a:tabLst>
            </a:pPr>
            <a:r>
              <a:rPr sz="1700" i="1" spc="-20" dirty="0">
                <a:latin typeface="Times New Roman"/>
                <a:cs typeface="Times New Roman"/>
              </a:rPr>
              <a:t>y</a:t>
            </a:r>
            <a:r>
              <a:rPr sz="1700" spc="-20" dirty="0">
                <a:latin typeface="Times New Roman"/>
                <a:cs typeface="Times New Roman"/>
              </a:rPr>
              <a:t>[0]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2550" spc="-75" baseline="-4901" dirty="0">
                <a:latin typeface="Symbol"/>
                <a:cs typeface="Symbol"/>
              </a:rPr>
              <a:t></a:t>
            </a:r>
            <a:endParaRPr sz="2550" baseline="-4901">
              <a:latin typeface="Symbol"/>
              <a:cs typeface="Symbol"/>
            </a:endParaRPr>
          </a:p>
          <a:p>
            <a:pPr marL="451484">
              <a:lnSpc>
                <a:spcPts val="1480"/>
              </a:lnSpc>
              <a:spcBef>
                <a:spcPts val="545"/>
              </a:spcBef>
              <a:tabLst>
                <a:tab pos="962025" algn="l"/>
              </a:tabLst>
            </a:pPr>
            <a:r>
              <a:rPr sz="1700" i="1" spc="-20" dirty="0">
                <a:latin typeface="Times New Roman"/>
                <a:cs typeface="Times New Roman"/>
              </a:rPr>
              <a:t>y</a:t>
            </a:r>
            <a:r>
              <a:rPr sz="1700" spc="-20" dirty="0">
                <a:latin typeface="Times New Roman"/>
                <a:cs typeface="Times New Roman"/>
              </a:rPr>
              <a:t>[1]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2550" spc="-75" baseline="24509" dirty="0">
                <a:latin typeface="Symbol"/>
                <a:cs typeface="Symbol"/>
              </a:rPr>
              <a:t></a:t>
            </a:r>
            <a:endParaRPr sz="2550" baseline="24509">
              <a:latin typeface="Symbol"/>
              <a:cs typeface="Symbol"/>
            </a:endParaRPr>
          </a:p>
          <a:p>
            <a:pPr marR="43180" algn="r">
              <a:lnSpc>
                <a:spcPts val="1295"/>
              </a:lnSpc>
            </a:pP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  <a:p>
            <a:pPr marL="50800">
              <a:lnSpc>
                <a:spcPts val="1855"/>
              </a:lnSpc>
              <a:tabLst>
                <a:tab pos="559435" algn="l"/>
                <a:tab pos="962025" algn="l"/>
              </a:tabLst>
            </a:pPr>
            <a:r>
              <a:rPr sz="2550" spc="44" baseline="-17973" dirty="0">
                <a:latin typeface="Symbol"/>
                <a:cs typeface="Symbol"/>
              </a:rPr>
              <a:t></a:t>
            </a:r>
            <a:r>
              <a:rPr sz="1700" spc="30" dirty="0">
                <a:latin typeface="Symbol"/>
                <a:cs typeface="Symbol"/>
              </a:rPr>
              <a:t>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125" dirty="0">
                <a:latin typeface="Segoe UI Symbol"/>
                <a:cs typeface="Segoe UI Symbol"/>
              </a:rPr>
              <a:t>⁝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4641438" y="5586276"/>
            <a:ext cx="1111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3570346" y="5586276"/>
            <a:ext cx="1111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6237631" y="4877415"/>
            <a:ext cx="1111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4641438" y="4877415"/>
            <a:ext cx="1111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289642" y="4771610"/>
            <a:ext cx="518159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latin typeface="Symbol"/>
                <a:cs typeface="Symbol"/>
              </a:rPr>
              <a:t>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i="1" dirty="0">
                <a:latin typeface="Times New Roman"/>
                <a:cs typeface="Times New Roman"/>
              </a:rPr>
              <a:t>j</a:t>
            </a:r>
            <a:r>
              <a:rPr sz="1000" i="1" spc="-14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2</a:t>
            </a:r>
            <a:r>
              <a:rPr sz="1050" spc="-10" dirty="0">
                <a:latin typeface="Symbol"/>
                <a:cs typeface="Symbol"/>
              </a:rPr>
              <a:t></a:t>
            </a:r>
            <a:r>
              <a:rPr sz="1050" spc="-100" dirty="0">
                <a:latin typeface="Times New Roman"/>
                <a:cs typeface="Times New Roman"/>
              </a:rPr>
              <a:t> </a:t>
            </a:r>
            <a:r>
              <a:rPr sz="1500" u="sng" spc="-37" baseline="3611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500" u="sng" spc="-37" baseline="36111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500" u="sng" spc="-37" baseline="3611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500" baseline="36111">
              <a:latin typeface="Times New Roman"/>
              <a:cs typeface="Times New Roman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3570346" y="4877415"/>
            <a:ext cx="1111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3209106" y="4771610"/>
            <a:ext cx="52768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latin typeface="Symbol"/>
                <a:cs typeface="Symbol"/>
              </a:rPr>
              <a:t>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i="1" dirty="0">
                <a:latin typeface="Times New Roman"/>
                <a:cs typeface="Times New Roman"/>
              </a:rPr>
              <a:t>j</a:t>
            </a:r>
            <a:r>
              <a:rPr sz="1000" i="1" spc="-14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2</a:t>
            </a:r>
            <a:r>
              <a:rPr sz="1050" spc="-10" dirty="0">
                <a:latin typeface="Symbol"/>
                <a:cs typeface="Symbol"/>
              </a:rPr>
              <a:t></a:t>
            </a:r>
            <a:r>
              <a:rPr sz="1050" spc="-100" dirty="0">
                <a:latin typeface="Times New Roman"/>
                <a:cs typeface="Times New Roman"/>
              </a:rPr>
              <a:t> </a:t>
            </a:r>
            <a:r>
              <a:rPr sz="1500" u="sng" spc="-37" baseline="3611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500" u="sng" spc="-37" baseline="36111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500" u="sng" spc="-37" baseline="3611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endParaRPr sz="1500" baseline="36111">
              <a:latin typeface="Times New Roman"/>
              <a:cs typeface="Times New Roman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6237631" y="4496577"/>
            <a:ext cx="1111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108054" y="4356739"/>
            <a:ext cx="727710" cy="149606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0"/>
              </a:spcBef>
              <a:tabLst>
                <a:tab pos="554990" algn="l"/>
              </a:tabLst>
            </a:pPr>
            <a:r>
              <a:rPr sz="1700" spc="-50" dirty="0">
                <a:latin typeface="Segoe UI Symbol"/>
                <a:cs typeface="Segoe UI Symbol"/>
              </a:rPr>
              <a:t>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  <a:tabLst>
                <a:tab pos="616585" algn="l"/>
              </a:tabLst>
            </a:pPr>
            <a:r>
              <a:rPr sz="1700" spc="-50" dirty="0">
                <a:latin typeface="Segoe UI Symbol"/>
                <a:cs typeface="Segoe UI Symbol"/>
              </a:rPr>
              <a:t>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1700" spc="60" dirty="0">
                <a:latin typeface="Segoe UI Symbol"/>
                <a:cs typeface="Segoe UI Symbol"/>
              </a:rPr>
              <a:t>⋱</a:t>
            </a:r>
            <a:endParaRPr sz="17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  <a:tabLst>
                <a:tab pos="419100" algn="l"/>
              </a:tabLst>
            </a:pPr>
            <a:r>
              <a:rPr sz="1700" spc="-50" dirty="0">
                <a:latin typeface="Segoe UI Symbol"/>
                <a:cs typeface="Segoe UI Symbol"/>
              </a:rPr>
              <a:t>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5620441" y="5480923"/>
            <a:ext cx="309880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latin typeface="Symbol"/>
                <a:cs typeface="Symbol"/>
              </a:rPr>
              <a:t>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i="1" dirty="0">
                <a:latin typeface="Times New Roman"/>
                <a:cs typeface="Times New Roman"/>
              </a:rPr>
              <a:t>j</a:t>
            </a:r>
            <a:r>
              <a:rPr sz="1000" i="1" spc="-145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2</a:t>
            </a:r>
            <a:r>
              <a:rPr sz="1050" spc="-25" dirty="0">
                <a:latin typeface="Symbol"/>
                <a:cs typeface="Symbol"/>
              </a:rPr>
              <a:t></a:t>
            </a:r>
            <a:endParaRPr sz="1050">
              <a:latin typeface="Symbol"/>
              <a:cs typeface="Symbo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792840" y="4692205"/>
            <a:ext cx="70421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500" baseline="-36111" dirty="0">
                <a:latin typeface="Symbol"/>
                <a:cs typeface="Symbol"/>
              </a:rPr>
              <a:t></a:t>
            </a:r>
            <a:r>
              <a:rPr sz="1500" spc="-22" baseline="-36111" dirty="0">
                <a:latin typeface="Times New Roman"/>
                <a:cs typeface="Times New Roman"/>
              </a:rPr>
              <a:t> </a:t>
            </a:r>
            <a:r>
              <a:rPr sz="1500" i="1" baseline="-36111" dirty="0">
                <a:latin typeface="Times New Roman"/>
                <a:cs typeface="Times New Roman"/>
              </a:rPr>
              <a:t>j</a:t>
            </a:r>
            <a:r>
              <a:rPr sz="1500" i="1" spc="-209" baseline="-36111" dirty="0">
                <a:latin typeface="Times New Roman"/>
                <a:cs typeface="Times New Roman"/>
              </a:rPr>
              <a:t> </a:t>
            </a:r>
            <a:r>
              <a:rPr sz="1500" spc="-15" baseline="-36111" dirty="0">
                <a:latin typeface="Times New Roman"/>
                <a:cs typeface="Times New Roman"/>
              </a:rPr>
              <a:t>2</a:t>
            </a:r>
            <a:r>
              <a:rPr sz="1575" spc="-15" baseline="-34391" dirty="0">
                <a:latin typeface="Symbol"/>
                <a:cs typeface="Symbol"/>
              </a:rPr>
              <a:t></a:t>
            </a:r>
            <a:r>
              <a:rPr sz="1575" spc="-135" baseline="-34391" dirty="0">
                <a:latin typeface="Times New Roman"/>
                <a:cs typeface="Times New Roman"/>
              </a:rPr>
              <a:t> 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000" i="1" u="sng" spc="-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5731085" y="4311367"/>
            <a:ext cx="81597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500" baseline="-36111" dirty="0">
                <a:latin typeface="Symbol"/>
                <a:cs typeface="Symbol"/>
              </a:rPr>
              <a:t></a:t>
            </a:r>
            <a:r>
              <a:rPr sz="1500" spc="-22" baseline="-36111" dirty="0">
                <a:latin typeface="Times New Roman"/>
                <a:cs typeface="Times New Roman"/>
              </a:rPr>
              <a:t> </a:t>
            </a:r>
            <a:r>
              <a:rPr sz="1500" i="1" baseline="-36111" dirty="0">
                <a:latin typeface="Times New Roman"/>
                <a:cs typeface="Times New Roman"/>
              </a:rPr>
              <a:t>j</a:t>
            </a:r>
            <a:r>
              <a:rPr sz="1500" i="1" spc="-209" baseline="-36111" dirty="0">
                <a:latin typeface="Times New Roman"/>
                <a:cs typeface="Times New Roman"/>
              </a:rPr>
              <a:t> </a:t>
            </a:r>
            <a:r>
              <a:rPr sz="1500" baseline="-36111" dirty="0">
                <a:latin typeface="Times New Roman"/>
                <a:cs typeface="Times New Roman"/>
              </a:rPr>
              <a:t>2</a:t>
            </a:r>
            <a:r>
              <a:rPr sz="1575" baseline="-34391" dirty="0">
                <a:latin typeface="Symbol"/>
                <a:cs typeface="Symbol"/>
              </a:rPr>
              <a:t></a:t>
            </a:r>
            <a:r>
              <a:rPr sz="1575" spc="-30" baseline="-34391" dirty="0">
                <a:latin typeface="Times New Roman"/>
                <a:cs typeface="Times New Roman"/>
              </a:rPr>
              <a:t> 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1000" u="sng" spc="-1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000" i="1" u="sng" spc="-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4641438" y="4496577"/>
            <a:ext cx="1111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4280561" y="4390789"/>
            <a:ext cx="53530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latin typeface="Symbol"/>
                <a:cs typeface="Symbol"/>
              </a:rPr>
              <a:t>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i="1" dirty="0">
                <a:latin typeface="Times New Roman"/>
                <a:cs typeface="Times New Roman"/>
              </a:rPr>
              <a:t>j</a:t>
            </a:r>
            <a:r>
              <a:rPr sz="1000" i="1" spc="-14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2</a:t>
            </a:r>
            <a:r>
              <a:rPr sz="1050" dirty="0">
                <a:latin typeface="Symbol"/>
                <a:cs typeface="Symbol"/>
              </a:rPr>
              <a:t></a:t>
            </a:r>
            <a:r>
              <a:rPr sz="1050" spc="-25" dirty="0">
                <a:latin typeface="Times New Roman"/>
                <a:cs typeface="Times New Roman"/>
              </a:rPr>
              <a:t> </a:t>
            </a:r>
            <a:r>
              <a:rPr sz="1500" u="sng" spc="-37" baseline="3611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500" u="sng" spc="-37" baseline="36111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500" u="sng" spc="-37" baseline="3611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500" baseline="36111">
              <a:latin typeface="Times New Roman"/>
              <a:cs typeface="Times New Roman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3570346" y="4496577"/>
            <a:ext cx="1111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6051094" y="5183320"/>
            <a:ext cx="9906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135" dirty="0">
                <a:latin typeface="Segoe UI Symbol"/>
                <a:cs typeface="Segoe UI Symbol"/>
              </a:rPr>
              <a:t>⁝</a:t>
            </a:r>
            <a:endParaRPr sz="1700">
              <a:latin typeface="Segoe UI Symbol"/>
              <a:cs typeface="Segoe UI Symbol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4454900" y="5183320"/>
            <a:ext cx="9906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135" dirty="0">
                <a:latin typeface="Segoe UI Symbol"/>
                <a:cs typeface="Segoe UI Symbol"/>
              </a:rPr>
              <a:t>⁝</a:t>
            </a:r>
            <a:endParaRPr sz="1700">
              <a:latin typeface="Segoe UI Symbol"/>
              <a:cs typeface="Segoe UI Symbo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4143973" y="5401518"/>
            <a:ext cx="808990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500" baseline="-36111" dirty="0">
                <a:latin typeface="Symbol"/>
                <a:cs typeface="Symbol"/>
              </a:rPr>
              <a:t></a:t>
            </a:r>
            <a:r>
              <a:rPr sz="1500" spc="-30" baseline="-36111" dirty="0">
                <a:latin typeface="Times New Roman"/>
                <a:cs typeface="Times New Roman"/>
              </a:rPr>
              <a:t> </a:t>
            </a:r>
            <a:r>
              <a:rPr sz="1500" i="1" baseline="-36111" dirty="0">
                <a:latin typeface="Times New Roman"/>
                <a:cs typeface="Times New Roman"/>
              </a:rPr>
              <a:t>j</a:t>
            </a:r>
            <a:r>
              <a:rPr sz="1500" i="1" spc="-225" baseline="-36111" dirty="0">
                <a:latin typeface="Times New Roman"/>
                <a:cs typeface="Times New Roman"/>
              </a:rPr>
              <a:t> </a:t>
            </a:r>
            <a:r>
              <a:rPr sz="1500" baseline="-36111" dirty="0">
                <a:latin typeface="Times New Roman"/>
                <a:cs typeface="Times New Roman"/>
              </a:rPr>
              <a:t>2</a:t>
            </a:r>
            <a:r>
              <a:rPr sz="1575" baseline="-34391" dirty="0">
                <a:latin typeface="Symbol"/>
                <a:cs typeface="Symbol"/>
              </a:rPr>
              <a:t></a:t>
            </a:r>
            <a:r>
              <a:rPr sz="1575" spc="-37" baseline="-34391" dirty="0">
                <a:latin typeface="Times New Roman"/>
                <a:cs typeface="Times New Roman"/>
              </a:rPr>
              <a:t> 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1000" u="sng" spc="-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000" i="1" u="sng" spc="-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1)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3383808" y="5183320"/>
            <a:ext cx="9906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135" dirty="0">
                <a:latin typeface="Segoe UI Symbol"/>
                <a:cs typeface="Segoe UI Symbol"/>
              </a:rPr>
              <a:t>⁝</a:t>
            </a:r>
            <a:endParaRPr sz="1700">
              <a:latin typeface="Segoe UI Symbol"/>
              <a:cs typeface="Segoe UI Symbol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3063381" y="5401518"/>
            <a:ext cx="81851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500" baseline="-36111" dirty="0">
                <a:latin typeface="Symbol"/>
                <a:cs typeface="Symbol"/>
              </a:rPr>
              <a:t></a:t>
            </a:r>
            <a:r>
              <a:rPr sz="1500" spc="-30" baseline="-36111" dirty="0">
                <a:latin typeface="Times New Roman"/>
                <a:cs typeface="Times New Roman"/>
              </a:rPr>
              <a:t> </a:t>
            </a:r>
            <a:r>
              <a:rPr sz="1500" i="1" baseline="-36111" dirty="0">
                <a:latin typeface="Times New Roman"/>
                <a:cs typeface="Times New Roman"/>
              </a:rPr>
              <a:t>j</a:t>
            </a:r>
            <a:r>
              <a:rPr sz="1500" i="1" spc="-217" baseline="-36111" dirty="0">
                <a:latin typeface="Times New Roman"/>
                <a:cs typeface="Times New Roman"/>
              </a:rPr>
              <a:t> </a:t>
            </a:r>
            <a:r>
              <a:rPr sz="1500" baseline="-36111" dirty="0">
                <a:latin typeface="Times New Roman"/>
                <a:cs typeface="Times New Roman"/>
              </a:rPr>
              <a:t>2</a:t>
            </a:r>
            <a:r>
              <a:rPr sz="1575" baseline="-34391" dirty="0">
                <a:latin typeface="Symbol"/>
                <a:cs typeface="Symbol"/>
              </a:rPr>
              <a:t></a:t>
            </a:r>
            <a:r>
              <a:rPr sz="1575" spc="-37" baseline="-34391" dirty="0">
                <a:latin typeface="Times New Roman"/>
                <a:cs typeface="Times New Roman"/>
              </a:rPr>
              <a:t> 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1000" u="sng" spc="-1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000" i="1" u="sng" spc="-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1)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3200387" y="4390789"/>
            <a:ext cx="54546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latin typeface="Symbol"/>
                <a:cs typeface="Symbol"/>
              </a:rPr>
              <a:t>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i="1" dirty="0">
                <a:latin typeface="Times New Roman"/>
                <a:cs typeface="Times New Roman"/>
              </a:rPr>
              <a:t>j</a:t>
            </a:r>
            <a:r>
              <a:rPr sz="1000" i="1" spc="-15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2</a:t>
            </a:r>
            <a:r>
              <a:rPr sz="1050" dirty="0">
                <a:latin typeface="Symbol"/>
                <a:cs typeface="Symbol"/>
              </a:rPr>
              <a:t></a:t>
            </a:r>
            <a:r>
              <a:rPr sz="1050" spc="-30" dirty="0">
                <a:latin typeface="Times New Roman"/>
                <a:cs typeface="Times New Roman"/>
              </a:rPr>
              <a:t> </a:t>
            </a:r>
            <a:r>
              <a:rPr sz="1500" u="sng" spc="-37" baseline="3611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500" u="sng" spc="-37" baseline="36111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500" u="sng" spc="-37" baseline="3611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endParaRPr sz="1500" baseline="36111">
              <a:latin typeface="Times New Roman"/>
              <a:cs typeface="Times New Roman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4007480" y="5950860"/>
            <a:ext cx="80899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60" dirty="0">
                <a:latin typeface="Times New Roman"/>
                <a:cs typeface="Times New Roman"/>
              </a:rPr>
              <a:t>Y</a:t>
            </a:r>
            <a:r>
              <a:rPr sz="1700" b="1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b="1" spc="50" dirty="0">
                <a:latin typeface="Times New Roman"/>
                <a:cs typeface="Times New Roman"/>
              </a:rPr>
              <a:t>Q</a:t>
            </a:r>
            <a:r>
              <a:rPr sz="1700" b="1" spc="-2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</a:t>
            </a:r>
            <a:r>
              <a:rPr sz="1700" spc="-160" dirty="0">
                <a:latin typeface="Times New Roman"/>
                <a:cs typeface="Times New Roman"/>
              </a:rPr>
              <a:t> </a:t>
            </a:r>
            <a:r>
              <a:rPr sz="1700" b="1" spc="-50" dirty="0">
                <a:latin typeface="Times New Roman"/>
                <a:cs typeface="Times New Roman"/>
              </a:rPr>
              <a:t>y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OFDM:</a:t>
            </a:r>
            <a:r>
              <a:rPr spc="-30" dirty="0"/>
              <a:t> </a:t>
            </a:r>
            <a:r>
              <a:rPr dirty="0"/>
              <a:t>MATRIX</a:t>
            </a:r>
            <a:r>
              <a:rPr spc="-30" dirty="0"/>
              <a:t> </a:t>
            </a:r>
            <a:r>
              <a:rPr spc="-10" dirty="0"/>
              <a:t>REPRESENTATION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838330"/>
            <a:ext cx="3716020" cy="7232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Matrix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representation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IDFT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Define: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IDFT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matrix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17</a:t>
            </a:r>
            <a:endParaRPr sz="1600">
              <a:latin typeface="Arial Black"/>
              <a:cs typeface="Arial Black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33955" y="1552955"/>
            <a:ext cx="4642485" cy="1606550"/>
            <a:chOff x="1933955" y="1552955"/>
            <a:chExt cx="4642485" cy="1606550"/>
          </a:xfrm>
        </p:grpSpPr>
        <p:sp>
          <p:nvSpPr>
            <p:cNvPr id="9" name="object 9"/>
            <p:cNvSpPr/>
            <p:nvPr/>
          </p:nvSpPr>
          <p:spPr>
            <a:xfrm>
              <a:off x="1933955" y="1552955"/>
              <a:ext cx="4642485" cy="1606550"/>
            </a:xfrm>
            <a:custGeom>
              <a:avLst/>
              <a:gdLst/>
              <a:ahLst/>
              <a:cxnLst/>
              <a:rect l="l" t="t" r="r" b="b"/>
              <a:pathLst>
                <a:path w="4642484" h="1606550">
                  <a:moveTo>
                    <a:pt x="4642104" y="0"/>
                  </a:moveTo>
                  <a:lnTo>
                    <a:pt x="0" y="0"/>
                  </a:lnTo>
                  <a:lnTo>
                    <a:pt x="0" y="1606296"/>
                  </a:lnTo>
                  <a:lnTo>
                    <a:pt x="4642104" y="1606296"/>
                  </a:lnTo>
                  <a:lnTo>
                    <a:pt x="464210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21931" y="2524846"/>
              <a:ext cx="28575" cy="15875"/>
            </a:xfrm>
            <a:custGeom>
              <a:avLst/>
              <a:gdLst/>
              <a:ahLst/>
              <a:cxnLst/>
              <a:rect l="l" t="t" r="r" b="b"/>
              <a:pathLst>
                <a:path w="28575" h="15875">
                  <a:moveTo>
                    <a:pt x="0" y="15786"/>
                  </a:moveTo>
                  <a:lnTo>
                    <a:pt x="28102" y="0"/>
                  </a:lnTo>
                </a:path>
              </a:pathLst>
            </a:custGeom>
            <a:ln w="90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50034" y="2529343"/>
              <a:ext cx="40640" cy="73660"/>
            </a:xfrm>
            <a:custGeom>
              <a:avLst/>
              <a:gdLst/>
              <a:ahLst/>
              <a:cxnLst/>
              <a:rect l="l" t="t" r="r" b="b"/>
              <a:pathLst>
                <a:path w="40639" h="73660">
                  <a:moveTo>
                    <a:pt x="0" y="0"/>
                  </a:moveTo>
                  <a:lnTo>
                    <a:pt x="40348" y="73552"/>
                  </a:lnTo>
                </a:path>
              </a:pathLst>
            </a:custGeom>
            <a:ln w="181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99272" y="2355632"/>
              <a:ext cx="372110" cy="247650"/>
            </a:xfrm>
            <a:custGeom>
              <a:avLst/>
              <a:gdLst/>
              <a:ahLst/>
              <a:cxnLst/>
              <a:rect l="l" t="t" r="r" b="b"/>
              <a:pathLst>
                <a:path w="372110" h="247650">
                  <a:moveTo>
                    <a:pt x="95646" y="247263"/>
                  </a:moveTo>
                  <a:lnTo>
                    <a:pt x="149148" y="27527"/>
                  </a:lnTo>
                </a:path>
                <a:path w="372110" h="247650">
                  <a:moveTo>
                    <a:pt x="149148" y="27527"/>
                  </a:moveTo>
                  <a:lnTo>
                    <a:pt x="353594" y="27527"/>
                  </a:lnTo>
                </a:path>
                <a:path w="372110" h="247650">
                  <a:moveTo>
                    <a:pt x="0" y="0"/>
                  </a:moveTo>
                  <a:lnTo>
                    <a:pt x="371737" y="0"/>
                  </a:lnTo>
                </a:path>
              </a:pathLst>
            </a:custGeom>
            <a:ln w="90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451949" y="2418670"/>
            <a:ext cx="9715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26549" y="2830183"/>
            <a:ext cx="14795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1700" spc="-345" dirty="0">
                <a:latin typeface="Symbol"/>
                <a:cs typeface="Symbol"/>
              </a:rPr>
              <a:t></a:t>
            </a:r>
            <a:r>
              <a:rPr sz="2550" spc="-517" baseline="-9803" dirty="0">
                <a:latin typeface="Symbol"/>
                <a:cs typeface="Symbol"/>
              </a:rPr>
              <a:t></a:t>
            </a:r>
            <a:endParaRPr sz="2550" baseline="-9803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51948" y="1568124"/>
            <a:ext cx="97155" cy="9264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ts val="1855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</a:t>
            </a:r>
            <a:endParaRPr sz="1700">
              <a:latin typeface="Symbol"/>
              <a:cs typeface="Symbol"/>
            </a:endParaRPr>
          </a:p>
          <a:p>
            <a:pPr>
              <a:lnSpc>
                <a:spcPts val="1675"/>
              </a:lnSpc>
            </a:pP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  <a:p>
            <a:pPr>
              <a:lnSpc>
                <a:spcPts val="1675"/>
              </a:lnSpc>
            </a:pP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  <a:p>
            <a:pPr>
              <a:lnSpc>
                <a:spcPts val="1855"/>
              </a:lnSpc>
            </a:pP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10885" y="2206142"/>
            <a:ext cx="9715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10885" y="1568124"/>
            <a:ext cx="9715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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22519" y="2836980"/>
            <a:ext cx="984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03096" y="2836980"/>
            <a:ext cx="984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08386" y="2836980"/>
            <a:ext cx="984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22519" y="2128119"/>
            <a:ext cx="984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03096" y="2128119"/>
            <a:ext cx="984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08386" y="2128119"/>
            <a:ext cx="984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23063" y="1747281"/>
            <a:ext cx="984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04003" y="1747281"/>
            <a:ext cx="984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07933" y="1747281"/>
            <a:ext cx="984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02004" y="2814842"/>
            <a:ext cx="1104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43906" y="2105531"/>
            <a:ext cx="1104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39523" y="1607443"/>
            <a:ext cx="118745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" marR="5080" indent="-8255">
              <a:lnSpc>
                <a:spcPct val="146800"/>
              </a:lnSpc>
              <a:spcBef>
                <a:spcPts val="95"/>
              </a:spcBef>
            </a:pPr>
            <a:r>
              <a:rPr sz="1700" i="1" spc="-50" dirty="0">
                <a:latin typeface="Times New Roman"/>
                <a:cs typeface="Times New Roman"/>
              </a:rPr>
              <a:t>e 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85485" y="1725145"/>
            <a:ext cx="385445" cy="5568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  <a:tabLst>
                <a:tab pos="248920" algn="l"/>
              </a:tabLst>
            </a:pPr>
            <a:r>
              <a:rPr sz="2550" spc="-75" baseline="-14705" dirty="0">
                <a:latin typeface="Symbol"/>
                <a:cs typeface="Symbol"/>
              </a:rPr>
              <a:t></a:t>
            </a:r>
            <a:r>
              <a:rPr sz="2550" baseline="-14705" dirty="0">
                <a:latin typeface="Times New Roman"/>
                <a:cs typeface="Times New Roman"/>
              </a:rPr>
              <a:t>	</a:t>
            </a: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75"/>
              </a:spcBef>
            </a:pP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45680" y="2359568"/>
            <a:ext cx="488950" cy="7435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i="1" spc="315" dirty="0">
                <a:latin typeface="Times New Roman"/>
                <a:cs typeface="Times New Roman"/>
              </a:rPr>
              <a:t> </a:t>
            </a:r>
            <a:r>
              <a:rPr sz="2550" spc="-75" baseline="-14705" dirty="0">
                <a:latin typeface="Symbol"/>
                <a:cs typeface="Symbol"/>
              </a:rPr>
              <a:t></a:t>
            </a:r>
            <a:endParaRPr sz="2550" baseline="-14705">
              <a:latin typeface="Symbol"/>
              <a:cs typeface="Symbol"/>
            </a:endParaRPr>
          </a:p>
          <a:p>
            <a:pPr marL="264795">
              <a:lnSpc>
                <a:spcPts val="1745"/>
              </a:lnSpc>
              <a:spcBef>
                <a:spcPts val="100"/>
              </a:spcBef>
            </a:pP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  <a:p>
            <a:pPr marL="264795">
              <a:lnSpc>
                <a:spcPts val="1745"/>
              </a:lnSpc>
            </a:pPr>
            <a:r>
              <a:rPr sz="2550" spc="-179" baseline="-3267" dirty="0">
                <a:latin typeface="Symbol"/>
                <a:cs typeface="Symbol"/>
              </a:rPr>
              <a:t></a:t>
            </a:r>
            <a:r>
              <a:rPr sz="2550" spc="-179" baseline="-13071" dirty="0">
                <a:latin typeface="Symbol"/>
                <a:cs typeface="Symbol"/>
              </a:rPr>
              <a:t></a:t>
            </a:r>
            <a:r>
              <a:rPr sz="1700" i="1" spc="-12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630731" y="2041914"/>
            <a:ext cx="1231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Times New Roman"/>
                <a:cs typeface="Times New Roman"/>
              </a:rPr>
              <a:t>1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79880" y="2568033"/>
            <a:ext cx="109474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1500" i="1" baseline="-36111" dirty="0">
                <a:latin typeface="Times New Roman"/>
                <a:cs typeface="Times New Roman"/>
              </a:rPr>
              <a:t>j</a:t>
            </a:r>
            <a:r>
              <a:rPr sz="1500" i="1" spc="-217" baseline="-36111" dirty="0">
                <a:latin typeface="Times New Roman"/>
                <a:cs typeface="Times New Roman"/>
              </a:rPr>
              <a:t> </a:t>
            </a:r>
            <a:r>
              <a:rPr sz="1500" baseline="-36111" dirty="0">
                <a:latin typeface="Times New Roman"/>
                <a:cs typeface="Times New Roman"/>
              </a:rPr>
              <a:t>2</a:t>
            </a:r>
            <a:r>
              <a:rPr sz="1575" baseline="-34391" dirty="0">
                <a:latin typeface="Symbol"/>
                <a:cs typeface="Symbol"/>
              </a:rPr>
              <a:t></a:t>
            </a:r>
            <a:r>
              <a:rPr sz="1575" spc="-44" baseline="-34391" dirty="0">
                <a:latin typeface="Times New Roman"/>
                <a:cs typeface="Times New Roman"/>
              </a:rPr>
              <a:t> 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1000" u="sng" spc="-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000" i="1" u="sng" spc="-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3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000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1)</a:t>
            </a:r>
            <a:r>
              <a:rPr sz="1000" u="sng" spc="-3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1000" u="sng" spc="-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000" i="1" u="sng" spc="-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1)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2550" spc="-75" baseline="-16339" dirty="0">
                <a:latin typeface="Symbol"/>
                <a:cs typeface="Symbol"/>
              </a:rPr>
              <a:t></a:t>
            </a:r>
            <a:endParaRPr sz="2550" baseline="-16339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105959" y="2652238"/>
            <a:ext cx="695960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1500" i="1" baseline="-36111" dirty="0">
                <a:latin typeface="Times New Roman"/>
                <a:cs typeface="Times New Roman"/>
              </a:rPr>
              <a:t>j</a:t>
            </a:r>
            <a:r>
              <a:rPr sz="1500" i="1" spc="-225" baseline="-36111" dirty="0">
                <a:latin typeface="Times New Roman"/>
                <a:cs typeface="Times New Roman"/>
              </a:rPr>
              <a:t> </a:t>
            </a:r>
            <a:r>
              <a:rPr sz="1500" baseline="-36111" dirty="0">
                <a:latin typeface="Times New Roman"/>
                <a:cs typeface="Times New Roman"/>
              </a:rPr>
              <a:t>2</a:t>
            </a:r>
            <a:r>
              <a:rPr sz="1575" baseline="-34391" dirty="0">
                <a:latin typeface="Symbol"/>
                <a:cs typeface="Symbol"/>
              </a:rPr>
              <a:t></a:t>
            </a:r>
            <a:r>
              <a:rPr sz="1575" spc="-37" baseline="-34391" dirty="0">
                <a:latin typeface="Times New Roman"/>
                <a:cs typeface="Times New Roman"/>
              </a:rPr>
              <a:t> 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1000" u="sng" spc="-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000" i="1" u="sng" spc="-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1)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102196" y="2652238"/>
            <a:ext cx="70548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1500" i="1" baseline="-36111" dirty="0">
                <a:latin typeface="Times New Roman"/>
                <a:cs typeface="Times New Roman"/>
              </a:rPr>
              <a:t>j</a:t>
            </a:r>
            <a:r>
              <a:rPr sz="1500" i="1" spc="-225" baseline="-36111" dirty="0">
                <a:latin typeface="Times New Roman"/>
                <a:cs typeface="Times New Roman"/>
              </a:rPr>
              <a:t> </a:t>
            </a:r>
            <a:r>
              <a:rPr sz="1500" baseline="-36111" dirty="0">
                <a:latin typeface="Times New Roman"/>
                <a:cs typeface="Times New Roman"/>
              </a:rPr>
              <a:t>2</a:t>
            </a:r>
            <a:r>
              <a:rPr sz="1575" baseline="-34391" dirty="0">
                <a:latin typeface="Symbol"/>
                <a:cs typeface="Symbol"/>
              </a:rPr>
              <a:t></a:t>
            </a:r>
            <a:r>
              <a:rPr sz="1575" spc="-37" baseline="-34391" dirty="0">
                <a:latin typeface="Times New Roman"/>
                <a:cs typeface="Times New Roman"/>
              </a:rPr>
              <a:t> 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1000" u="sng" spc="-1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000" i="1" u="sng" spc="-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1)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677632" y="1942925"/>
            <a:ext cx="591820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1500" i="1" baseline="-36111" dirty="0">
                <a:latin typeface="Times New Roman"/>
                <a:cs typeface="Times New Roman"/>
              </a:rPr>
              <a:t>j</a:t>
            </a:r>
            <a:r>
              <a:rPr sz="1500" i="1" spc="-209" baseline="-36111" dirty="0">
                <a:latin typeface="Times New Roman"/>
                <a:cs typeface="Times New Roman"/>
              </a:rPr>
              <a:t> </a:t>
            </a:r>
            <a:r>
              <a:rPr sz="1500" spc="-15" baseline="-36111" dirty="0">
                <a:latin typeface="Times New Roman"/>
                <a:cs typeface="Times New Roman"/>
              </a:rPr>
              <a:t>2</a:t>
            </a:r>
            <a:r>
              <a:rPr sz="1575" spc="-15" baseline="-34391" dirty="0">
                <a:latin typeface="Symbol"/>
                <a:cs typeface="Symbol"/>
              </a:rPr>
              <a:t></a:t>
            </a:r>
            <a:r>
              <a:rPr sz="1575" spc="-127" baseline="-34391" dirty="0">
                <a:latin typeface="Times New Roman"/>
                <a:cs typeface="Times New Roman"/>
              </a:rPr>
              <a:t> 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000" i="1" u="sng" spc="-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51461" y="1942925"/>
            <a:ext cx="40449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1500" i="1" baseline="-36111" dirty="0">
                <a:latin typeface="Times New Roman"/>
                <a:cs typeface="Times New Roman"/>
              </a:rPr>
              <a:t>j</a:t>
            </a:r>
            <a:r>
              <a:rPr sz="1500" i="1" spc="-217" baseline="-36111" dirty="0">
                <a:latin typeface="Times New Roman"/>
                <a:cs typeface="Times New Roman"/>
              </a:rPr>
              <a:t> </a:t>
            </a:r>
            <a:r>
              <a:rPr sz="1500" spc="-15" baseline="-36111" dirty="0">
                <a:latin typeface="Times New Roman"/>
                <a:cs typeface="Times New Roman"/>
              </a:rPr>
              <a:t>2</a:t>
            </a:r>
            <a:r>
              <a:rPr sz="1575" spc="-15" baseline="-34391" dirty="0">
                <a:latin typeface="Symbol"/>
                <a:cs typeface="Symbol"/>
              </a:rPr>
              <a:t></a:t>
            </a:r>
            <a:r>
              <a:rPr sz="1575" spc="-142" baseline="-34391" dirty="0">
                <a:latin typeface="Times New Roman"/>
                <a:cs typeface="Times New Roman"/>
              </a:rPr>
              <a:t> 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247716" y="1942925"/>
            <a:ext cx="41465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1500" i="1" baseline="-36111" dirty="0">
                <a:latin typeface="Times New Roman"/>
                <a:cs typeface="Times New Roman"/>
              </a:rPr>
              <a:t>j</a:t>
            </a:r>
            <a:r>
              <a:rPr sz="1500" i="1" spc="-225" baseline="-36111" dirty="0">
                <a:latin typeface="Times New Roman"/>
                <a:cs typeface="Times New Roman"/>
              </a:rPr>
              <a:t> </a:t>
            </a:r>
            <a:r>
              <a:rPr sz="1500" spc="-15" baseline="-36111" dirty="0">
                <a:latin typeface="Times New Roman"/>
                <a:cs typeface="Times New Roman"/>
              </a:rPr>
              <a:t>2</a:t>
            </a:r>
            <a:r>
              <a:rPr sz="1575" spc="-15" baseline="-34391" dirty="0">
                <a:latin typeface="Symbol"/>
                <a:cs typeface="Symbol"/>
              </a:rPr>
              <a:t></a:t>
            </a:r>
            <a:r>
              <a:rPr sz="1575" spc="-135" baseline="-34391" dirty="0">
                <a:latin typeface="Times New Roman"/>
                <a:cs typeface="Times New Roman"/>
              </a:rPr>
              <a:t> 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616855" y="1562087"/>
            <a:ext cx="70294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1500" i="1" baseline="-36111" dirty="0">
                <a:latin typeface="Times New Roman"/>
                <a:cs typeface="Times New Roman"/>
              </a:rPr>
              <a:t>j</a:t>
            </a:r>
            <a:r>
              <a:rPr sz="1500" i="1" spc="-217" baseline="-36111" dirty="0">
                <a:latin typeface="Times New Roman"/>
                <a:cs typeface="Times New Roman"/>
              </a:rPr>
              <a:t> </a:t>
            </a:r>
            <a:r>
              <a:rPr sz="1500" baseline="-36111" dirty="0">
                <a:latin typeface="Times New Roman"/>
                <a:cs typeface="Times New Roman"/>
              </a:rPr>
              <a:t>2</a:t>
            </a:r>
            <a:r>
              <a:rPr sz="1575" baseline="-34391" dirty="0">
                <a:latin typeface="Symbol"/>
                <a:cs typeface="Symbol"/>
              </a:rPr>
              <a:t></a:t>
            </a:r>
            <a:r>
              <a:rPr sz="1575" spc="-22" baseline="-34391" dirty="0">
                <a:latin typeface="Times New Roman"/>
                <a:cs typeface="Times New Roman"/>
              </a:rPr>
              <a:t> 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1000" u="sng" spc="-1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000" i="1" u="sng" spc="-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225945" y="1562087"/>
            <a:ext cx="145224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1042035" algn="l"/>
              </a:tabLst>
            </a:pPr>
            <a:r>
              <a:rPr sz="1500" i="1" baseline="-36111" dirty="0">
                <a:latin typeface="Times New Roman"/>
                <a:cs typeface="Times New Roman"/>
              </a:rPr>
              <a:t>j</a:t>
            </a:r>
            <a:r>
              <a:rPr sz="1500" i="1" spc="-225" baseline="-36111" dirty="0">
                <a:latin typeface="Times New Roman"/>
                <a:cs typeface="Times New Roman"/>
              </a:rPr>
              <a:t> </a:t>
            </a:r>
            <a:r>
              <a:rPr sz="1500" baseline="-36111" dirty="0">
                <a:latin typeface="Times New Roman"/>
                <a:cs typeface="Times New Roman"/>
              </a:rPr>
              <a:t>2</a:t>
            </a:r>
            <a:r>
              <a:rPr sz="1575" baseline="-34391" dirty="0">
                <a:latin typeface="Symbol"/>
                <a:cs typeface="Symbol"/>
              </a:rPr>
              <a:t></a:t>
            </a:r>
            <a:r>
              <a:rPr sz="1575" spc="-52" baseline="-34391" dirty="0">
                <a:latin typeface="Times New Roman"/>
                <a:cs typeface="Times New Roman"/>
              </a:rPr>
              <a:t> 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500" i="1" baseline="-36111" dirty="0">
                <a:latin typeface="Times New Roman"/>
                <a:cs typeface="Times New Roman"/>
              </a:rPr>
              <a:t>j</a:t>
            </a:r>
            <a:r>
              <a:rPr sz="1500" i="1" spc="-217" baseline="-36111" dirty="0">
                <a:latin typeface="Times New Roman"/>
                <a:cs typeface="Times New Roman"/>
              </a:rPr>
              <a:t> </a:t>
            </a:r>
            <a:r>
              <a:rPr sz="1500" baseline="-36111" dirty="0">
                <a:latin typeface="Times New Roman"/>
                <a:cs typeface="Times New Roman"/>
              </a:rPr>
              <a:t>2</a:t>
            </a:r>
            <a:r>
              <a:rPr sz="1575" baseline="-34391" dirty="0">
                <a:latin typeface="Symbol"/>
                <a:cs typeface="Symbol"/>
              </a:rPr>
              <a:t></a:t>
            </a:r>
            <a:r>
              <a:rPr sz="1575" spc="-52" baseline="-34391" dirty="0">
                <a:latin typeface="Times New Roman"/>
                <a:cs typeface="Times New Roman"/>
              </a:rPr>
              <a:t> 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874840" y="2434024"/>
            <a:ext cx="8636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700" spc="135" dirty="0">
                <a:latin typeface="Segoe UI Symbol"/>
                <a:cs typeface="Segoe UI Symbol"/>
              </a:rPr>
              <a:t>⁝</a:t>
            </a:r>
            <a:endParaRPr sz="1700">
              <a:latin typeface="Segoe UI Symbol"/>
              <a:cs typeface="Segoe UI 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355236" y="2434024"/>
            <a:ext cx="8636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700" spc="135" dirty="0">
                <a:latin typeface="Segoe UI Symbol"/>
                <a:cs typeface="Segoe UI Symbol"/>
              </a:rPr>
              <a:t>⁝</a:t>
            </a:r>
            <a:endParaRPr sz="1700">
              <a:latin typeface="Segoe UI Symbol"/>
              <a:cs typeface="Segoe UI 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360145" y="2434024"/>
            <a:ext cx="8636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700" spc="135" dirty="0">
                <a:latin typeface="Segoe UI Symbol"/>
                <a:cs typeface="Segoe UI Symbol"/>
              </a:rPr>
              <a:t>⁝</a:t>
            </a:r>
            <a:endParaRPr sz="1700">
              <a:latin typeface="Segoe UI Symbol"/>
              <a:cs typeface="Segoe UI 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969536" y="1607443"/>
            <a:ext cx="715010" cy="149606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0"/>
              </a:spcBef>
              <a:tabLst>
                <a:tab pos="542925" algn="l"/>
              </a:tabLst>
            </a:pPr>
            <a:r>
              <a:rPr sz="1700" spc="-50" dirty="0">
                <a:latin typeface="Segoe UI Symbol"/>
                <a:cs typeface="Segoe UI Symbol"/>
              </a:rPr>
              <a:t>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5"/>
              </a:spcBef>
              <a:tabLst>
                <a:tab pos="603885" algn="l"/>
              </a:tabLst>
            </a:pPr>
            <a:r>
              <a:rPr sz="1700" spc="-50" dirty="0">
                <a:latin typeface="Segoe UI Symbol"/>
                <a:cs typeface="Segoe UI Symbol"/>
              </a:rPr>
              <a:t>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r>
              <a:rPr sz="1700" spc="60" dirty="0">
                <a:latin typeface="Segoe UI Symbol"/>
                <a:cs typeface="Segoe UI Symbol"/>
              </a:rPr>
              <a:t>⋱</a:t>
            </a:r>
            <a:endParaRPr sz="17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960"/>
              </a:spcBef>
              <a:tabLst>
                <a:tab pos="406400" algn="l"/>
              </a:tabLst>
            </a:pPr>
            <a:r>
              <a:rPr sz="1700" spc="-50" dirty="0">
                <a:latin typeface="Segoe UI Symbol"/>
                <a:cs typeface="Segoe UI Symbol"/>
              </a:rPr>
              <a:t>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937115" y="2178632"/>
            <a:ext cx="54419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1700" b="1" dirty="0">
                <a:latin typeface="Times New Roman"/>
                <a:cs typeface="Times New Roman"/>
              </a:rPr>
              <a:t>Q</a:t>
            </a:r>
            <a:r>
              <a:rPr sz="1500" i="1" baseline="41666" dirty="0">
                <a:latin typeface="Times New Roman"/>
                <a:cs typeface="Times New Roman"/>
              </a:rPr>
              <a:t>H</a:t>
            </a:r>
            <a:r>
              <a:rPr sz="1500" i="1" spc="195" baseline="41666" dirty="0">
                <a:latin typeface="Times New Roman"/>
                <a:cs typeface="Times New Roman"/>
              </a:rPr>
              <a:t>  </a:t>
            </a:r>
            <a:r>
              <a:rPr sz="1700" spc="-50" dirty="0">
                <a:latin typeface="Symbol"/>
                <a:cs typeface="Symbol"/>
              </a:rPr>
              <a:t></a:t>
            </a:r>
            <a:endParaRPr sz="1700">
              <a:latin typeface="Symbol"/>
              <a:cs typeface="Symbo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457014" y="3669663"/>
            <a:ext cx="372110" cy="261620"/>
            <a:chOff x="3457014" y="3669663"/>
            <a:chExt cx="372110" cy="261620"/>
          </a:xfrm>
        </p:grpSpPr>
        <p:sp>
          <p:nvSpPr>
            <p:cNvPr id="47" name="object 47"/>
            <p:cNvSpPr/>
            <p:nvPr/>
          </p:nvSpPr>
          <p:spPr>
            <a:xfrm>
              <a:off x="3479565" y="3843908"/>
              <a:ext cx="28575" cy="16510"/>
            </a:xfrm>
            <a:custGeom>
              <a:avLst/>
              <a:gdLst/>
              <a:ahLst/>
              <a:cxnLst/>
              <a:rect l="l" t="t" r="r" b="b"/>
              <a:pathLst>
                <a:path w="28575" h="16510">
                  <a:moveTo>
                    <a:pt x="0" y="16000"/>
                  </a:moveTo>
                  <a:lnTo>
                    <a:pt x="27967" y="0"/>
                  </a:lnTo>
                </a:path>
              </a:pathLst>
            </a:custGeom>
            <a:ln w="89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507533" y="3848796"/>
              <a:ext cx="40640" cy="73660"/>
            </a:xfrm>
            <a:custGeom>
              <a:avLst/>
              <a:gdLst/>
              <a:ahLst/>
              <a:cxnLst/>
              <a:rect l="l" t="t" r="r" b="b"/>
              <a:pathLst>
                <a:path w="40639" h="73660">
                  <a:moveTo>
                    <a:pt x="0" y="0"/>
                  </a:moveTo>
                  <a:lnTo>
                    <a:pt x="40606" y="73344"/>
                  </a:lnTo>
                </a:path>
              </a:pathLst>
            </a:custGeom>
            <a:ln w="179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57014" y="3674110"/>
              <a:ext cx="372110" cy="248285"/>
            </a:xfrm>
            <a:custGeom>
              <a:avLst/>
              <a:gdLst/>
              <a:ahLst/>
              <a:cxnLst/>
              <a:rect l="l" t="t" r="r" b="b"/>
              <a:pathLst>
                <a:path w="372110" h="248285">
                  <a:moveTo>
                    <a:pt x="95639" y="248030"/>
                  </a:moveTo>
                  <a:lnTo>
                    <a:pt x="148867" y="27563"/>
                  </a:lnTo>
                </a:path>
                <a:path w="372110" h="248285">
                  <a:moveTo>
                    <a:pt x="148867" y="27563"/>
                  </a:moveTo>
                  <a:lnTo>
                    <a:pt x="353706" y="27563"/>
                  </a:lnTo>
                </a:path>
                <a:path w="372110" h="248285">
                  <a:moveTo>
                    <a:pt x="0" y="0"/>
                  </a:moveTo>
                  <a:lnTo>
                    <a:pt x="371744" y="0"/>
                  </a:lnTo>
                </a:path>
              </a:pathLst>
            </a:custGeom>
            <a:ln w="89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858470" y="3363988"/>
            <a:ext cx="26035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dirty="0">
                <a:latin typeface="Times New Roman"/>
                <a:cs typeface="Times New Roman"/>
              </a:rPr>
              <a:t>N</a:t>
            </a:r>
            <a:r>
              <a:rPr sz="1000" i="1" spc="-85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Symbol"/>
                <a:cs typeface="Symbol"/>
              </a:rPr>
              <a:t></a:t>
            </a:r>
            <a:r>
              <a:rPr sz="1000" spc="-25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859596" y="3496866"/>
            <a:ext cx="55562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i="1" dirty="0">
                <a:latin typeface="Times New Roman"/>
                <a:cs typeface="Times New Roman"/>
              </a:rPr>
              <a:t>y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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575595" y="3359513"/>
            <a:ext cx="13716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spc="-50" dirty="0">
                <a:latin typeface="Times New Roman"/>
                <a:cs typeface="Times New Roman"/>
              </a:rPr>
              <a:t>1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803295" y="3519118"/>
            <a:ext cx="1123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828105" y="3344220"/>
            <a:ext cx="774065" cy="63436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30"/>
              </a:spcBef>
            </a:pPr>
            <a:r>
              <a:rPr sz="3900" baseline="-8547" dirty="0">
                <a:latin typeface="Symbol"/>
                <a:cs typeface="Symbol"/>
              </a:rPr>
              <a:t></a:t>
            </a:r>
            <a:r>
              <a:rPr sz="1700" i="1" dirty="0">
                <a:latin typeface="Times New Roman"/>
                <a:cs typeface="Times New Roman"/>
              </a:rPr>
              <a:t>Y</a:t>
            </a:r>
            <a:r>
              <a:rPr sz="1700" i="1" spc="-175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Times New Roman"/>
                <a:cs typeface="Times New Roman"/>
              </a:rPr>
              <a:t>[</a:t>
            </a:r>
            <a:r>
              <a:rPr sz="1700" i="1" spc="-20" dirty="0">
                <a:latin typeface="Times New Roman"/>
                <a:cs typeface="Times New Roman"/>
              </a:rPr>
              <a:t>i</a:t>
            </a:r>
            <a:r>
              <a:rPr sz="1700" spc="-20" dirty="0">
                <a:latin typeface="Times New Roman"/>
                <a:cs typeface="Times New Roman"/>
              </a:rPr>
              <a:t>]</a:t>
            </a:r>
            <a:r>
              <a:rPr sz="1700" i="1" spc="-2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  <a:p>
            <a:pPr marL="59690">
              <a:lnSpc>
                <a:spcPct val="100000"/>
              </a:lnSpc>
              <a:spcBef>
                <a:spcPts val="140"/>
              </a:spcBef>
            </a:pPr>
            <a:r>
              <a:rPr sz="1000" i="1" spc="-25" dirty="0">
                <a:latin typeface="Times New Roman"/>
                <a:cs typeface="Times New Roman"/>
              </a:rPr>
              <a:t>i</a:t>
            </a:r>
            <a:r>
              <a:rPr sz="1000" spc="-25" dirty="0">
                <a:latin typeface="Symbol"/>
                <a:cs typeface="Symbol"/>
              </a:rPr>
              <a:t></a:t>
            </a:r>
            <a:r>
              <a:rPr sz="1000" spc="-25" dirty="0"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615751" y="3677786"/>
            <a:ext cx="17462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i="1" spc="-50" dirty="0">
                <a:latin typeface="Times New Roman"/>
                <a:cs typeface="Times New Roman"/>
              </a:rPr>
              <a:t>N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555849" y="3413324"/>
            <a:ext cx="410209" cy="1879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1000" i="1" dirty="0">
                <a:latin typeface="Times New Roman"/>
                <a:cs typeface="Times New Roman"/>
              </a:rPr>
              <a:t>j</a:t>
            </a:r>
            <a:r>
              <a:rPr sz="1000" i="1" spc="-15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2</a:t>
            </a:r>
            <a:r>
              <a:rPr sz="1050" dirty="0">
                <a:latin typeface="Symbol"/>
                <a:cs typeface="Symbol"/>
              </a:rPr>
              <a:t></a:t>
            </a:r>
            <a:r>
              <a:rPr sz="1050" spc="-10" dirty="0">
                <a:latin typeface="Times New Roman"/>
                <a:cs typeface="Times New Roman"/>
              </a:rPr>
              <a:t> </a:t>
            </a:r>
            <a:r>
              <a:rPr sz="1500" i="1" u="sng" spc="60" baseline="3611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ni</a:t>
            </a:r>
            <a:endParaRPr sz="1500" baseline="36111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75740" y="3251961"/>
            <a:ext cx="819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20" dirty="0">
                <a:latin typeface="Times New Roman"/>
                <a:cs typeface="Times New Roman"/>
              </a:rPr>
              <a:t>IDFT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037640" y="4007866"/>
            <a:ext cx="2374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IDFT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matrix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format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2603787" y="5100415"/>
            <a:ext cx="372110" cy="260985"/>
            <a:chOff x="2603787" y="5100415"/>
            <a:chExt cx="372110" cy="260985"/>
          </a:xfrm>
        </p:grpSpPr>
        <p:sp>
          <p:nvSpPr>
            <p:cNvPr id="60" name="object 60"/>
            <p:cNvSpPr/>
            <p:nvPr/>
          </p:nvSpPr>
          <p:spPr>
            <a:xfrm>
              <a:off x="2626490" y="5274142"/>
              <a:ext cx="27940" cy="15875"/>
            </a:xfrm>
            <a:custGeom>
              <a:avLst/>
              <a:gdLst/>
              <a:ahLst/>
              <a:cxnLst/>
              <a:rect l="l" t="t" r="r" b="b"/>
              <a:pathLst>
                <a:path w="27939" h="15875">
                  <a:moveTo>
                    <a:pt x="0" y="15786"/>
                  </a:moveTo>
                  <a:lnTo>
                    <a:pt x="27679" y="0"/>
                  </a:lnTo>
                </a:path>
              </a:pathLst>
            </a:custGeom>
            <a:ln w="9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654170" y="5278639"/>
              <a:ext cx="40640" cy="73660"/>
            </a:xfrm>
            <a:custGeom>
              <a:avLst/>
              <a:gdLst/>
              <a:ahLst/>
              <a:cxnLst/>
              <a:rect l="l" t="t" r="r" b="b"/>
              <a:pathLst>
                <a:path w="40639" h="73660">
                  <a:moveTo>
                    <a:pt x="0" y="0"/>
                  </a:moveTo>
                  <a:lnTo>
                    <a:pt x="40393" y="73552"/>
                  </a:lnTo>
                </a:path>
              </a:pathLst>
            </a:custGeom>
            <a:ln w="181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603787" y="5104928"/>
              <a:ext cx="372110" cy="247650"/>
            </a:xfrm>
            <a:custGeom>
              <a:avLst/>
              <a:gdLst/>
              <a:ahLst/>
              <a:cxnLst/>
              <a:rect l="l" t="t" r="r" b="b"/>
              <a:pathLst>
                <a:path w="372110" h="247650">
                  <a:moveTo>
                    <a:pt x="95317" y="247263"/>
                  </a:moveTo>
                  <a:lnTo>
                    <a:pt x="148860" y="27527"/>
                  </a:lnTo>
                </a:path>
                <a:path w="372110" h="247650">
                  <a:moveTo>
                    <a:pt x="148860" y="27527"/>
                  </a:moveTo>
                  <a:lnTo>
                    <a:pt x="353552" y="27527"/>
                  </a:lnTo>
                </a:path>
                <a:path w="372110" h="247650">
                  <a:moveTo>
                    <a:pt x="0" y="0"/>
                  </a:moveTo>
                  <a:lnTo>
                    <a:pt x="371696" y="0"/>
                  </a:lnTo>
                </a:path>
              </a:pathLst>
            </a:custGeom>
            <a:ln w="90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7465772" y="5308749"/>
            <a:ext cx="1104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465772" y="5477059"/>
            <a:ext cx="1104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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640283" y="5308749"/>
            <a:ext cx="1104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544022" y="5380494"/>
            <a:ext cx="1104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518622" y="4883710"/>
            <a:ext cx="25717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550" spc="44" baseline="-17973" dirty="0">
                <a:latin typeface="Symbol"/>
                <a:cs typeface="Symbol"/>
              </a:rPr>
              <a:t></a:t>
            </a:r>
            <a:r>
              <a:rPr sz="1700" spc="3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518622" y="4670730"/>
            <a:ext cx="25717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550" spc="44" baseline="-17973" dirty="0">
                <a:latin typeface="Symbol"/>
                <a:cs typeface="Symbol"/>
              </a:rPr>
              <a:t></a:t>
            </a:r>
            <a:r>
              <a:rPr sz="1700" spc="3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518622" y="4458202"/>
            <a:ext cx="25717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550" spc="44" baseline="-17973" dirty="0">
                <a:latin typeface="Symbol"/>
                <a:cs typeface="Symbol"/>
              </a:rPr>
              <a:t></a:t>
            </a:r>
            <a:r>
              <a:rPr sz="1700" spc="30" dirty="0">
                <a:latin typeface="Symbol"/>
                <a:cs typeface="Symbol"/>
              </a:rPr>
              <a:t>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518622" y="5477059"/>
            <a:ext cx="25717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550" spc="-150" baseline="-26143" dirty="0">
                <a:latin typeface="Symbol"/>
                <a:cs typeface="Symbol"/>
              </a:rPr>
              <a:t></a:t>
            </a:r>
            <a:r>
              <a:rPr sz="2550" spc="-150" baseline="-35947" dirty="0">
                <a:latin typeface="Symbol"/>
                <a:cs typeface="Symbol"/>
              </a:rPr>
              <a:t></a:t>
            </a:r>
            <a:r>
              <a:rPr sz="1700" spc="-100" dirty="0">
                <a:latin typeface="Symbol"/>
                <a:cs typeface="Symbol"/>
              </a:rPr>
              <a:t>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544022" y="4317419"/>
            <a:ext cx="1104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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714205" y="5423358"/>
            <a:ext cx="78486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i="1" dirty="0">
                <a:latin typeface="Times New Roman"/>
                <a:cs typeface="Times New Roman"/>
              </a:rPr>
              <a:t>Y</a:t>
            </a:r>
            <a:r>
              <a:rPr sz="1700" i="1" spc="-220" dirty="0">
                <a:latin typeface="Times New Roman"/>
                <a:cs typeface="Times New Roman"/>
              </a:rPr>
              <a:t> </a:t>
            </a:r>
            <a:r>
              <a:rPr sz="1700" spc="65" dirty="0">
                <a:latin typeface="Times New Roman"/>
                <a:cs typeface="Times New Roman"/>
              </a:rPr>
              <a:t>[</a:t>
            </a:r>
            <a:r>
              <a:rPr sz="1700" i="1" spc="65" dirty="0">
                <a:latin typeface="Times New Roman"/>
                <a:cs typeface="Times New Roman"/>
              </a:rPr>
              <a:t>N</a:t>
            </a:r>
            <a:r>
              <a:rPr sz="1700" i="1" spc="10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</a:t>
            </a:r>
            <a:r>
              <a:rPr sz="1700" spc="-260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Times New Roman"/>
                <a:cs typeface="Times New Roman"/>
              </a:rPr>
              <a:t>1]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002723" y="4955438"/>
            <a:ext cx="1104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002723" y="4317419"/>
            <a:ext cx="1104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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977323" y="5380494"/>
            <a:ext cx="261620" cy="4718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ts val="1745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  <a:p>
            <a:pPr marL="38100">
              <a:lnSpc>
                <a:spcPts val="1745"/>
              </a:lnSpc>
            </a:pPr>
            <a:r>
              <a:rPr sz="2550" spc="-179" baseline="-3267" dirty="0">
                <a:latin typeface="Symbol"/>
                <a:cs typeface="Symbol"/>
              </a:rPr>
              <a:t></a:t>
            </a:r>
            <a:r>
              <a:rPr sz="2550" spc="-179" baseline="-13071" dirty="0">
                <a:latin typeface="Symbol"/>
                <a:cs typeface="Symbol"/>
              </a:rPr>
              <a:t></a:t>
            </a:r>
            <a:r>
              <a:rPr sz="1700" i="1" spc="-12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249368" y="4883710"/>
            <a:ext cx="33591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700" dirty="0">
                <a:latin typeface="Symbol"/>
                <a:cs typeface="Symbol"/>
              </a:rPr>
              <a:t>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2550" spc="-75" baseline="-11437" dirty="0">
                <a:latin typeface="Symbol"/>
                <a:cs typeface="Symbol"/>
              </a:rPr>
              <a:t></a:t>
            </a:r>
            <a:endParaRPr sz="2550" baseline="-11437">
              <a:latin typeface="Symbol"/>
              <a:cs typeface="Symbo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274768" y="4458202"/>
            <a:ext cx="110489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855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</a:t>
            </a:r>
            <a:endParaRPr sz="1700">
              <a:latin typeface="Symbol"/>
              <a:cs typeface="Symbol"/>
            </a:endParaRPr>
          </a:p>
          <a:p>
            <a:pPr marL="12700">
              <a:lnSpc>
                <a:spcPts val="1855"/>
              </a:lnSpc>
            </a:pP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274768" y="5477059"/>
            <a:ext cx="1104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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459214" y="4458202"/>
            <a:ext cx="110489" cy="7137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855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</a:t>
            </a:r>
            <a:endParaRPr sz="1700">
              <a:latin typeface="Symbol"/>
              <a:cs typeface="Symbol"/>
            </a:endParaRPr>
          </a:p>
          <a:p>
            <a:pPr marL="12700">
              <a:lnSpc>
                <a:spcPts val="1675"/>
              </a:lnSpc>
            </a:pP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  <a:p>
            <a:pPr marL="12700">
              <a:lnSpc>
                <a:spcPts val="1860"/>
              </a:lnSpc>
            </a:pP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459214" y="5096220"/>
            <a:ext cx="92583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24815" algn="l"/>
                <a:tab pos="828040" algn="l"/>
              </a:tabLst>
            </a:pPr>
            <a:r>
              <a:rPr sz="1700" spc="-50" dirty="0">
                <a:latin typeface="Symbol"/>
                <a:cs typeface="Symbol"/>
              </a:rPr>
              <a:t>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135" dirty="0">
                <a:latin typeface="Segoe UI Symbol"/>
                <a:cs typeface="Segoe UI Symbol"/>
              </a:rPr>
              <a:t>⁝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459214" y="5477059"/>
            <a:ext cx="1104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Symbol"/>
                <a:cs typeface="Symbol"/>
              </a:rPr>
              <a:t>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433814" y="5423358"/>
            <a:ext cx="97663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550" baseline="29411" dirty="0">
                <a:latin typeface="Symbol"/>
                <a:cs typeface="Symbol"/>
              </a:rPr>
              <a:t></a:t>
            </a:r>
            <a:r>
              <a:rPr sz="2550" spc="-300" baseline="29411" dirty="0">
                <a:latin typeface="Times New Roman"/>
                <a:cs typeface="Times New Roman"/>
              </a:rPr>
              <a:t> </a:t>
            </a:r>
            <a:r>
              <a:rPr sz="1700" i="1" spc="50" dirty="0">
                <a:latin typeface="Times New Roman"/>
                <a:cs typeface="Times New Roman"/>
              </a:rPr>
              <a:t>y</a:t>
            </a:r>
            <a:r>
              <a:rPr sz="1700" spc="50" dirty="0">
                <a:latin typeface="Times New Roman"/>
                <a:cs typeface="Times New Roman"/>
              </a:rPr>
              <a:t>[</a:t>
            </a:r>
            <a:r>
              <a:rPr sz="1700" i="1" spc="50" dirty="0">
                <a:latin typeface="Times New Roman"/>
                <a:cs typeface="Times New Roman"/>
              </a:rPr>
              <a:t>N</a:t>
            </a:r>
            <a:r>
              <a:rPr sz="1700" i="1" spc="10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</a:t>
            </a:r>
            <a:r>
              <a:rPr sz="1700" spc="-254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Times New Roman"/>
                <a:cs typeface="Times New Roman"/>
              </a:rPr>
              <a:t>1]</a:t>
            </a:r>
            <a:r>
              <a:rPr sz="2550" spc="-37" baseline="29411" dirty="0">
                <a:latin typeface="Symbol"/>
                <a:cs typeface="Symbol"/>
              </a:rPr>
              <a:t></a:t>
            </a:r>
            <a:endParaRPr sz="2550" baseline="29411">
              <a:latin typeface="Symbol"/>
              <a:cs typeface="Symbo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722257" y="4791210"/>
            <a:ext cx="13589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Times New Roman"/>
                <a:cs typeface="Times New Roman"/>
              </a:rPr>
              <a:t>1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748762" y="4372544"/>
            <a:ext cx="382270" cy="68262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700" i="1" spc="-20" dirty="0">
                <a:latin typeface="Times New Roman"/>
                <a:cs typeface="Times New Roman"/>
              </a:rPr>
              <a:t>y</a:t>
            </a:r>
            <a:r>
              <a:rPr sz="1700" spc="-20" dirty="0">
                <a:latin typeface="Times New Roman"/>
                <a:cs typeface="Times New Roman"/>
              </a:rPr>
              <a:t>[0]</a:t>
            </a:r>
            <a:endParaRPr sz="1700">
              <a:latin typeface="Times New Roman"/>
              <a:cs typeface="Times New Roman"/>
            </a:endParaRPr>
          </a:p>
          <a:p>
            <a:pPr marL="27940">
              <a:lnSpc>
                <a:spcPct val="100000"/>
              </a:lnSpc>
              <a:spcBef>
                <a:spcPts val="545"/>
              </a:spcBef>
            </a:pPr>
            <a:r>
              <a:rPr sz="1700" i="1" spc="-20" dirty="0">
                <a:latin typeface="Times New Roman"/>
                <a:cs typeface="Times New Roman"/>
              </a:rPr>
              <a:t>y</a:t>
            </a:r>
            <a:r>
              <a:rPr sz="1700" spc="-20" dirty="0">
                <a:latin typeface="Times New Roman"/>
                <a:cs typeface="Times New Roman"/>
              </a:rPr>
              <a:t>[1]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094256" y="5564138"/>
            <a:ext cx="1231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231202" y="4356739"/>
            <a:ext cx="132080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955" marR="5080" indent="-8890">
              <a:lnSpc>
                <a:spcPct val="146800"/>
              </a:lnSpc>
              <a:spcBef>
                <a:spcPts val="95"/>
              </a:spcBef>
            </a:pPr>
            <a:r>
              <a:rPr sz="1700" i="1" spc="-50" dirty="0">
                <a:latin typeface="Times New Roman"/>
                <a:cs typeface="Times New Roman"/>
              </a:rPr>
              <a:t>e </a:t>
            </a:r>
            <a:r>
              <a:rPr sz="1700" i="1" spc="-6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236003" y="4854827"/>
            <a:ext cx="1231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977323" y="4474440"/>
            <a:ext cx="398145" cy="5568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61620" algn="l"/>
              </a:tabLst>
            </a:pPr>
            <a:r>
              <a:rPr sz="2550" spc="-75" baseline="-14705" dirty="0">
                <a:latin typeface="Symbol"/>
                <a:cs typeface="Symbol"/>
              </a:rPr>
              <a:t></a:t>
            </a:r>
            <a:r>
              <a:rPr sz="2550" baseline="-14705" dirty="0">
                <a:latin typeface="Times New Roman"/>
                <a:cs typeface="Times New Roman"/>
              </a:rPr>
              <a:t>	</a:t>
            </a: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2737250" y="5108864"/>
            <a:ext cx="40132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i="1" spc="315" dirty="0">
                <a:latin typeface="Times New Roman"/>
                <a:cs typeface="Times New Roman"/>
              </a:rPr>
              <a:t> </a:t>
            </a:r>
            <a:r>
              <a:rPr sz="2550" spc="-75" baseline="-14705" dirty="0">
                <a:latin typeface="Symbol"/>
                <a:cs typeface="Symbol"/>
              </a:rPr>
              <a:t></a:t>
            </a:r>
            <a:endParaRPr sz="2550" baseline="-14705">
              <a:latin typeface="Symbol"/>
              <a:cs typeface="Symbo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114659" y="5586276"/>
            <a:ext cx="1111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812071" y="5408501"/>
            <a:ext cx="72390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1000" u="sng" spc="-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000" i="1" u="sng" spc="-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3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000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1)</a:t>
            </a:r>
            <a:r>
              <a:rPr sz="1000" u="sng" spc="-3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1000" u="sng" spc="-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000" i="1" u="sng" spc="-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505922" y="4372544"/>
            <a:ext cx="1108075" cy="101219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97510">
              <a:lnSpc>
                <a:spcPct val="100000"/>
              </a:lnSpc>
              <a:spcBef>
                <a:spcPts val="640"/>
              </a:spcBef>
              <a:tabLst>
                <a:tab pos="972185" algn="l"/>
              </a:tabLst>
            </a:pPr>
            <a:r>
              <a:rPr sz="1700" i="1" dirty="0">
                <a:latin typeface="Times New Roman"/>
                <a:cs typeface="Times New Roman"/>
              </a:rPr>
              <a:t>Y</a:t>
            </a:r>
            <a:r>
              <a:rPr sz="1700" i="1" spc="-220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Times New Roman"/>
                <a:cs typeface="Times New Roman"/>
              </a:rPr>
              <a:t>[0]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2550" spc="-75" baseline="-4901" dirty="0">
                <a:latin typeface="Symbol"/>
                <a:cs typeface="Symbol"/>
              </a:rPr>
              <a:t></a:t>
            </a:r>
            <a:endParaRPr sz="2550" baseline="-4901">
              <a:latin typeface="Symbol"/>
              <a:cs typeface="Symbol"/>
            </a:endParaRPr>
          </a:p>
          <a:p>
            <a:pPr marL="412750">
              <a:lnSpc>
                <a:spcPts val="1480"/>
              </a:lnSpc>
              <a:spcBef>
                <a:spcPts val="545"/>
              </a:spcBef>
              <a:tabLst>
                <a:tab pos="972185" algn="l"/>
              </a:tabLst>
            </a:pPr>
            <a:r>
              <a:rPr sz="1700" i="1" dirty="0">
                <a:latin typeface="Times New Roman"/>
                <a:cs typeface="Times New Roman"/>
              </a:rPr>
              <a:t>Y</a:t>
            </a:r>
            <a:r>
              <a:rPr sz="1700" i="1" spc="-220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Times New Roman"/>
                <a:cs typeface="Times New Roman"/>
              </a:rPr>
              <a:t>[1]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2550" spc="-75" baseline="24509" dirty="0">
                <a:latin typeface="Symbol"/>
                <a:cs typeface="Symbol"/>
              </a:rPr>
              <a:t></a:t>
            </a:r>
            <a:endParaRPr sz="2550" baseline="24509">
              <a:latin typeface="Symbol"/>
              <a:cs typeface="Symbol"/>
            </a:endParaRPr>
          </a:p>
          <a:p>
            <a:pPr marR="43180" algn="r">
              <a:lnSpc>
                <a:spcPts val="1295"/>
              </a:lnSpc>
            </a:pP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  <a:p>
            <a:pPr marL="50800">
              <a:lnSpc>
                <a:spcPts val="1855"/>
              </a:lnSpc>
              <a:tabLst>
                <a:tab pos="564515" algn="l"/>
                <a:tab pos="972185" algn="l"/>
              </a:tabLst>
            </a:pPr>
            <a:r>
              <a:rPr sz="2550" spc="44" baseline="-17973" dirty="0">
                <a:latin typeface="Symbol"/>
                <a:cs typeface="Symbol"/>
              </a:rPr>
              <a:t></a:t>
            </a:r>
            <a:r>
              <a:rPr sz="1700" spc="30" dirty="0">
                <a:latin typeface="Symbol"/>
                <a:cs typeface="Symbol"/>
              </a:rPr>
              <a:t>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125" dirty="0">
                <a:latin typeface="Segoe UI Symbol"/>
                <a:cs typeface="Segoe UI Symbol"/>
              </a:rPr>
              <a:t>⁝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595179" y="5586276"/>
            <a:ext cx="1111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600416" y="5586276"/>
            <a:ext cx="1111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114659" y="4877415"/>
            <a:ext cx="1111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4595179" y="4877415"/>
            <a:ext cx="1111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3600416" y="4877415"/>
            <a:ext cx="1111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115204" y="4496577"/>
            <a:ext cx="1111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5061412" y="4356739"/>
            <a:ext cx="727710" cy="149606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0"/>
              </a:spcBef>
              <a:tabLst>
                <a:tab pos="555625" algn="l"/>
              </a:tabLst>
            </a:pPr>
            <a:r>
              <a:rPr sz="1700" spc="-50" dirty="0">
                <a:latin typeface="Segoe UI Symbol"/>
                <a:cs typeface="Segoe UI Symbol"/>
              </a:rPr>
              <a:t>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  <a:tabLst>
                <a:tab pos="616585" algn="l"/>
              </a:tabLst>
            </a:pPr>
            <a:r>
              <a:rPr sz="1700" spc="-50" dirty="0">
                <a:latin typeface="Segoe UI Symbol"/>
                <a:cs typeface="Segoe UI Symbol"/>
              </a:rPr>
              <a:t>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1700" spc="60" dirty="0">
                <a:latin typeface="Segoe UI Symbol"/>
                <a:cs typeface="Segoe UI Symbol"/>
              </a:rPr>
              <a:t>⋱</a:t>
            </a:r>
            <a:endParaRPr sz="17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  <a:tabLst>
                <a:tab pos="419100" algn="l"/>
              </a:tabLst>
            </a:pPr>
            <a:r>
              <a:rPr sz="1700" spc="-50" dirty="0">
                <a:latin typeface="Segoe UI Symbol"/>
                <a:cs typeface="Segoe UI Symbol"/>
              </a:rPr>
              <a:t>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i="1" spc="-5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5597389" y="5480923"/>
            <a:ext cx="209550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i="1" dirty="0">
                <a:latin typeface="Times New Roman"/>
                <a:cs typeface="Times New Roman"/>
              </a:rPr>
              <a:t>j</a:t>
            </a:r>
            <a:r>
              <a:rPr sz="1000" i="1" spc="-145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2</a:t>
            </a:r>
            <a:r>
              <a:rPr sz="1050" spc="-25" dirty="0">
                <a:latin typeface="Symbol"/>
                <a:cs typeface="Symbol"/>
              </a:rPr>
              <a:t></a:t>
            </a:r>
            <a:endParaRPr sz="1050">
              <a:latin typeface="Symbol"/>
              <a:cs typeface="Symbo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5769779" y="4692206"/>
            <a:ext cx="60388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500" i="1" baseline="-36111" dirty="0">
                <a:latin typeface="Times New Roman"/>
                <a:cs typeface="Times New Roman"/>
              </a:rPr>
              <a:t>j</a:t>
            </a:r>
            <a:r>
              <a:rPr sz="1500" i="1" spc="-209" baseline="-36111" dirty="0">
                <a:latin typeface="Times New Roman"/>
                <a:cs typeface="Times New Roman"/>
              </a:rPr>
              <a:t> </a:t>
            </a:r>
            <a:r>
              <a:rPr sz="1500" spc="-15" baseline="-36111" dirty="0">
                <a:latin typeface="Times New Roman"/>
                <a:cs typeface="Times New Roman"/>
              </a:rPr>
              <a:t>2</a:t>
            </a:r>
            <a:r>
              <a:rPr sz="1575" spc="-15" baseline="-34391" dirty="0">
                <a:latin typeface="Symbol"/>
                <a:cs typeface="Symbol"/>
              </a:rPr>
              <a:t></a:t>
            </a:r>
            <a:r>
              <a:rPr sz="1575" spc="-127" baseline="-34391" dirty="0">
                <a:latin typeface="Times New Roman"/>
                <a:cs typeface="Times New Roman"/>
              </a:rPr>
              <a:t> 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000" i="1" u="sng" spc="-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5708935" y="4311367"/>
            <a:ext cx="71564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500" i="1" baseline="-36111" dirty="0">
                <a:latin typeface="Times New Roman"/>
                <a:cs typeface="Times New Roman"/>
              </a:rPr>
              <a:t>j</a:t>
            </a:r>
            <a:r>
              <a:rPr sz="1500" i="1" spc="-225" baseline="-36111" dirty="0">
                <a:latin typeface="Times New Roman"/>
                <a:cs typeface="Times New Roman"/>
              </a:rPr>
              <a:t> </a:t>
            </a:r>
            <a:r>
              <a:rPr sz="1500" baseline="-36111" dirty="0">
                <a:latin typeface="Times New Roman"/>
                <a:cs typeface="Times New Roman"/>
              </a:rPr>
              <a:t>2</a:t>
            </a:r>
            <a:r>
              <a:rPr sz="1575" baseline="-34391" dirty="0">
                <a:latin typeface="Symbol"/>
                <a:cs typeface="Symbol"/>
              </a:rPr>
              <a:t></a:t>
            </a:r>
            <a:r>
              <a:rPr sz="1575" spc="-30" baseline="-34391" dirty="0">
                <a:latin typeface="Times New Roman"/>
                <a:cs typeface="Times New Roman"/>
              </a:rPr>
              <a:t> 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1000" u="sng" spc="-1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000" i="1" u="sng" spc="-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4595724" y="4496577"/>
            <a:ext cx="1111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4343474" y="4692206"/>
            <a:ext cx="417830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500" i="1" baseline="-36111" dirty="0">
                <a:latin typeface="Times New Roman"/>
                <a:cs typeface="Times New Roman"/>
              </a:rPr>
              <a:t>j</a:t>
            </a:r>
            <a:r>
              <a:rPr sz="1500" i="1" spc="-225" baseline="-36111" dirty="0">
                <a:latin typeface="Times New Roman"/>
                <a:cs typeface="Times New Roman"/>
              </a:rPr>
              <a:t> </a:t>
            </a:r>
            <a:r>
              <a:rPr sz="1500" spc="-15" baseline="-36111" dirty="0">
                <a:latin typeface="Times New Roman"/>
                <a:cs typeface="Times New Roman"/>
              </a:rPr>
              <a:t>2</a:t>
            </a:r>
            <a:r>
              <a:rPr sz="1575" spc="-15" baseline="-34391" dirty="0">
                <a:latin typeface="Symbol"/>
                <a:cs typeface="Symbol"/>
              </a:rPr>
              <a:t></a:t>
            </a:r>
            <a:r>
              <a:rPr sz="1575" spc="-135" baseline="-34391" dirty="0">
                <a:latin typeface="Times New Roman"/>
                <a:cs typeface="Times New Roman"/>
              </a:rPr>
              <a:t> 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4334756" y="4311367"/>
            <a:ext cx="435609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500" i="1" baseline="-36111" dirty="0">
                <a:latin typeface="Times New Roman"/>
                <a:cs typeface="Times New Roman"/>
              </a:rPr>
              <a:t>j</a:t>
            </a:r>
            <a:r>
              <a:rPr sz="1500" i="1" spc="-217" baseline="-36111" dirty="0">
                <a:latin typeface="Times New Roman"/>
                <a:cs typeface="Times New Roman"/>
              </a:rPr>
              <a:t> </a:t>
            </a:r>
            <a:r>
              <a:rPr sz="1500" baseline="-36111" dirty="0">
                <a:latin typeface="Times New Roman"/>
                <a:cs typeface="Times New Roman"/>
              </a:rPr>
              <a:t>2</a:t>
            </a:r>
            <a:r>
              <a:rPr sz="1575" baseline="-34391" dirty="0">
                <a:latin typeface="Symbol"/>
                <a:cs typeface="Symbol"/>
              </a:rPr>
              <a:t></a:t>
            </a:r>
            <a:r>
              <a:rPr sz="1575" spc="-60" baseline="-34391" dirty="0">
                <a:latin typeface="Times New Roman"/>
                <a:cs typeface="Times New Roman"/>
              </a:rPr>
              <a:t> 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3600053" y="4496577"/>
            <a:ext cx="1111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966816" y="5183320"/>
            <a:ext cx="9906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135" dirty="0">
                <a:latin typeface="Segoe UI Symbol"/>
                <a:cs typeface="Segoe UI Symbol"/>
              </a:rPr>
              <a:t>⁝</a:t>
            </a:r>
            <a:endParaRPr sz="1700">
              <a:latin typeface="Segoe UI Symbol"/>
              <a:cs typeface="Segoe UI Symbo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4447336" y="5183320"/>
            <a:ext cx="9906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135" dirty="0">
                <a:latin typeface="Segoe UI Symbol"/>
                <a:cs typeface="Segoe UI Symbol"/>
              </a:rPr>
              <a:t>⁝</a:t>
            </a:r>
            <a:endParaRPr sz="1700">
              <a:latin typeface="Segoe UI Symbol"/>
              <a:cs typeface="Segoe UI Symbo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4197629" y="5401519"/>
            <a:ext cx="70929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500" i="1" baseline="-36111" dirty="0">
                <a:latin typeface="Times New Roman"/>
                <a:cs typeface="Times New Roman"/>
              </a:rPr>
              <a:t>j</a:t>
            </a:r>
            <a:r>
              <a:rPr sz="1500" i="1" spc="-217" baseline="-36111" dirty="0">
                <a:latin typeface="Times New Roman"/>
                <a:cs typeface="Times New Roman"/>
              </a:rPr>
              <a:t> </a:t>
            </a:r>
            <a:r>
              <a:rPr sz="1500" baseline="-36111" dirty="0">
                <a:latin typeface="Times New Roman"/>
                <a:cs typeface="Times New Roman"/>
              </a:rPr>
              <a:t>2</a:t>
            </a:r>
            <a:r>
              <a:rPr sz="1575" baseline="-34391" dirty="0">
                <a:latin typeface="Symbol"/>
                <a:cs typeface="Symbol"/>
              </a:rPr>
              <a:t></a:t>
            </a:r>
            <a:r>
              <a:rPr sz="1575" spc="-37" baseline="-34391" dirty="0">
                <a:latin typeface="Times New Roman"/>
                <a:cs typeface="Times New Roman"/>
              </a:rPr>
              <a:t> 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1000" u="sng" spc="-1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000" i="1" u="sng" spc="-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1)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3452028" y="5183320"/>
            <a:ext cx="9906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135" dirty="0">
                <a:latin typeface="Segoe UI Symbol"/>
                <a:cs typeface="Segoe UI Symbol"/>
              </a:rPr>
              <a:t>⁝</a:t>
            </a:r>
            <a:endParaRPr sz="1700">
              <a:latin typeface="Segoe UI Symbol"/>
              <a:cs typeface="Segoe UI Symbo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3194256" y="5401519"/>
            <a:ext cx="718820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500" i="1" baseline="-36111" dirty="0">
                <a:latin typeface="Times New Roman"/>
                <a:cs typeface="Times New Roman"/>
              </a:rPr>
              <a:t>j</a:t>
            </a:r>
            <a:r>
              <a:rPr sz="1500" i="1" spc="-225" baseline="-36111" dirty="0">
                <a:latin typeface="Times New Roman"/>
                <a:cs typeface="Times New Roman"/>
              </a:rPr>
              <a:t> </a:t>
            </a:r>
            <a:r>
              <a:rPr sz="1500" baseline="-36111" dirty="0">
                <a:latin typeface="Times New Roman"/>
                <a:cs typeface="Times New Roman"/>
              </a:rPr>
              <a:t>2</a:t>
            </a:r>
            <a:r>
              <a:rPr sz="1575" baseline="-34391" dirty="0">
                <a:latin typeface="Symbol"/>
                <a:cs typeface="Symbol"/>
              </a:rPr>
              <a:t></a:t>
            </a:r>
            <a:r>
              <a:rPr sz="1575" spc="-30" baseline="-34391" dirty="0">
                <a:latin typeface="Times New Roman"/>
                <a:cs typeface="Times New Roman"/>
              </a:rPr>
              <a:t> 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1000" u="sng" spc="-1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000" i="1" u="sng" spc="-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1)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3339448" y="4692206"/>
            <a:ext cx="42735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500" i="1" baseline="-36111" dirty="0">
                <a:latin typeface="Times New Roman"/>
                <a:cs typeface="Times New Roman"/>
              </a:rPr>
              <a:t>j</a:t>
            </a:r>
            <a:r>
              <a:rPr sz="1500" i="1" spc="-217" baseline="-36111" dirty="0">
                <a:latin typeface="Times New Roman"/>
                <a:cs typeface="Times New Roman"/>
              </a:rPr>
              <a:t> </a:t>
            </a:r>
            <a:r>
              <a:rPr sz="1500" spc="-15" baseline="-36111" dirty="0">
                <a:latin typeface="Times New Roman"/>
                <a:cs typeface="Times New Roman"/>
              </a:rPr>
              <a:t>2</a:t>
            </a:r>
            <a:r>
              <a:rPr sz="1575" spc="-15" baseline="-34391" dirty="0">
                <a:latin typeface="Symbol"/>
                <a:cs typeface="Symbol"/>
              </a:rPr>
              <a:t></a:t>
            </a:r>
            <a:r>
              <a:rPr sz="1575" spc="-142" baseline="-34391" dirty="0">
                <a:latin typeface="Times New Roman"/>
                <a:cs typeface="Times New Roman"/>
              </a:rPr>
              <a:t> 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3330367" y="4311367"/>
            <a:ext cx="445134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500" i="1" baseline="-36111" dirty="0">
                <a:latin typeface="Times New Roman"/>
                <a:cs typeface="Times New Roman"/>
              </a:rPr>
              <a:t>j</a:t>
            </a:r>
            <a:r>
              <a:rPr sz="1500" i="1" spc="-217" baseline="-36111" dirty="0">
                <a:latin typeface="Times New Roman"/>
                <a:cs typeface="Times New Roman"/>
              </a:rPr>
              <a:t> </a:t>
            </a:r>
            <a:r>
              <a:rPr sz="1500" baseline="-36111" dirty="0">
                <a:latin typeface="Times New Roman"/>
                <a:cs typeface="Times New Roman"/>
              </a:rPr>
              <a:t>2</a:t>
            </a:r>
            <a:r>
              <a:rPr sz="1575" baseline="-34391" dirty="0">
                <a:latin typeface="Symbol"/>
                <a:cs typeface="Symbol"/>
              </a:rPr>
              <a:t></a:t>
            </a:r>
            <a:r>
              <a:rPr sz="1575" spc="-52" baseline="-34391" dirty="0">
                <a:latin typeface="Times New Roman"/>
                <a:cs typeface="Times New Roman"/>
              </a:rPr>
              <a:t> 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3911736" y="5970275"/>
            <a:ext cx="1002030" cy="287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1700" b="1" dirty="0">
                <a:latin typeface="Times New Roman"/>
                <a:cs typeface="Times New Roman"/>
              </a:rPr>
              <a:t>y</a:t>
            </a:r>
            <a:r>
              <a:rPr sz="1700" b="1" spc="6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b="1" dirty="0">
                <a:latin typeface="Times New Roman"/>
                <a:cs typeface="Times New Roman"/>
              </a:rPr>
              <a:t>Q</a:t>
            </a:r>
            <a:r>
              <a:rPr sz="1500" i="1" baseline="41666" dirty="0">
                <a:latin typeface="Times New Roman"/>
                <a:cs typeface="Times New Roman"/>
              </a:rPr>
              <a:t>H</a:t>
            </a:r>
            <a:r>
              <a:rPr sz="1500" i="1" spc="457" baseline="41666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</a:t>
            </a:r>
            <a:r>
              <a:rPr sz="1700" spc="-165" dirty="0">
                <a:latin typeface="Times New Roman"/>
                <a:cs typeface="Times New Roman"/>
              </a:rPr>
              <a:t> </a:t>
            </a:r>
            <a:r>
              <a:rPr sz="1700" b="1" spc="-50" dirty="0">
                <a:latin typeface="Times New Roman"/>
                <a:cs typeface="Times New Roman"/>
              </a:rPr>
              <a:t>Y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OFDM:</a:t>
            </a:r>
            <a:r>
              <a:rPr spc="-30" dirty="0"/>
              <a:t> </a:t>
            </a:r>
            <a:r>
              <a:rPr dirty="0"/>
              <a:t>MATRIX</a:t>
            </a:r>
            <a:r>
              <a:rPr spc="-30" dirty="0"/>
              <a:t> </a:t>
            </a:r>
            <a:r>
              <a:rPr spc="-10" dirty="0"/>
              <a:t>REPRESENTATION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838330"/>
            <a:ext cx="3885565" cy="7232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Matrix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representation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OFDM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Times New Roman"/>
                <a:cs typeface="Times New Roman"/>
              </a:rPr>
              <a:t>Transmitter: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02994" y="1536319"/>
            <a:ext cx="2614295" cy="10134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30"/>
              </a:spcBef>
              <a:buChar char="•"/>
              <a:tabLst>
                <a:tab pos="240665" algn="l"/>
              </a:tabLst>
            </a:pP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(frequency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domain):</a:t>
            </a:r>
            <a:endParaRPr sz="18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430"/>
              </a:spcBef>
              <a:buChar char="•"/>
              <a:tabLst>
                <a:tab pos="240665" algn="l"/>
              </a:tabLst>
            </a:pPr>
            <a:r>
              <a:rPr sz="1800" spc="-10" dirty="0">
                <a:latin typeface="Times New Roman"/>
                <a:cs typeface="Times New Roman"/>
              </a:rPr>
              <a:t>IDFT:</a:t>
            </a:r>
            <a:endParaRPr sz="18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434"/>
              </a:spcBef>
              <a:buChar char="•"/>
              <a:tabLst>
                <a:tab pos="240665" algn="l"/>
              </a:tabLst>
            </a:pPr>
            <a:r>
              <a:rPr sz="1800" dirty="0">
                <a:latin typeface="Times New Roman"/>
                <a:cs typeface="Times New Roman"/>
              </a:rPr>
              <a:t>Cyclic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prefix: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844" y="2578734"/>
            <a:ext cx="249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Channel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(time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domain):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27196" y="4566987"/>
            <a:ext cx="109855" cy="7143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860"/>
              </a:lnSpc>
              <a:spcBef>
                <a:spcPts val="125"/>
              </a:spcBef>
            </a:pP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  <a:p>
            <a:pPr marL="12700">
              <a:lnSpc>
                <a:spcPts val="1675"/>
              </a:lnSpc>
            </a:pP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  <a:p>
            <a:pPr marL="12700">
              <a:lnSpc>
                <a:spcPts val="1855"/>
              </a:lnSpc>
            </a:pP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27196" y="4141822"/>
            <a:ext cx="109855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7196" y="3716639"/>
            <a:ext cx="109855" cy="5010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855"/>
              </a:lnSpc>
              <a:spcBef>
                <a:spcPts val="125"/>
              </a:spcBef>
            </a:pPr>
            <a:r>
              <a:rPr sz="1700" spc="-50" dirty="0">
                <a:latin typeface="Symbol"/>
                <a:cs typeface="Symbol"/>
              </a:rPr>
              <a:t></a:t>
            </a:r>
            <a:endParaRPr sz="1700">
              <a:latin typeface="Symbol"/>
              <a:cs typeface="Symbol"/>
            </a:endParaRPr>
          </a:p>
          <a:p>
            <a:pPr marL="12700">
              <a:lnSpc>
                <a:spcPts val="1855"/>
              </a:lnSpc>
            </a:pP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43438" y="4566987"/>
            <a:ext cx="405765" cy="7143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860"/>
              </a:lnSpc>
              <a:spcBef>
                <a:spcPts val="125"/>
              </a:spcBef>
              <a:tabLst>
                <a:tab pos="307975" algn="l"/>
              </a:tabLst>
            </a:pPr>
            <a:r>
              <a:rPr sz="1700" spc="-50" dirty="0">
                <a:latin typeface="Symbol"/>
                <a:cs typeface="Symbol"/>
              </a:rPr>
              <a:t>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  <a:p>
            <a:pPr marL="12700">
              <a:lnSpc>
                <a:spcPts val="1675"/>
              </a:lnSpc>
              <a:tabLst>
                <a:tab pos="307975" algn="l"/>
              </a:tabLst>
            </a:pPr>
            <a:r>
              <a:rPr sz="1700" spc="-50" dirty="0">
                <a:latin typeface="Symbol"/>
                <a:cs typeface="Symbol"/>
              </a:rPr>
              <a:t>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  <a:p>
            <a:pPr marL="12700">
              <a:lnSpc>
                <a:spcPts val="1855"/>
              </a:lnSpc>
              <a:tabLst>
                <a:tab pos="307975" algn="l"/>
              </a:tabLst>
            </a:pPr>
            <a:r>
              <a:rPr sz="1700" spc="-50" dirty="0">
                <a:latin typeface="Symbol"/>
                <a:cs typeface="Symbol"/>
              </a:rPr>
              <a:t>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43438" y="3929230"/>
            <a:ext cx="405765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07975" algn="l"/>
              </a:tabLst>
            </a:pPr>
            <a:r>
              <a:rPr sz="1700" spc="-50" dirty="0">
                <a:latin typeface="Symbol"/>
                <a:cs typeface="Symbol"/>
              </a:rPr>
              <a:t>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43438" y="3716639"/>
            <a:ext cx="405765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07975" algn="l"/>
              </a:tabLst>
            </a:pPr>
            <a:r>
              <a:rPr sz="1700" spc="-50" dirty="0">
                <a:latin typeface="Symbol"/>
                <a:cs typeface="Symbol"/>
              </a:rPr>
              <a:t>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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45908" y="5205214"/>
            <a:ext cx="2091055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09955" algn="l"/>
                <a:tab pos="1205230" algn="l"/>
                <a:tab pos="1993900" algn="l"/>
              </a:tabLst>
            </a:pPr>
            <a:r>
              <a:rPr sz="1700" spc="30" dirty="0">
                <a:latin typeface="Symbol"/>
                <a:cs typeface="Symbol"/>
              </a:rPr>
              <a:t>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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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45908" y="4780031"/>
            <a:ext cx="206375" cy="5010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855"/>
              </a:lnSpc>
              <a:spcBef>
                <a:spcPts val="125"/>
              </a:spcBef>
            </a:pPr>
            <a:r>
              <a:rPr sz="1700" spc="30" dirty="0">
                <a:latin typeface="Symbol"/>
                <a:cs typeface="Symbol"/>
              </a:rPr>
              <a:t></a:t>
            </a:r>
            <a:endParaRPr sz="1700">
              <a:latin typeface="Symbol"/>
              <a:cs typeface="Symbol"/>
            </a:endParaRPr>
          </a:p>
          <a:p>
            <a:pPr marL="12700">
              <a:lnSpc>
                <a:spcPts val="1855"/>
              </a:lnSpc>
            </a:pPr>
            <a:r>
              <a:rPr sz="1700" spc="30" dirty="0">
                <a:latin typeface="Symbol"/>
                <a:cs typeface="Symbol"/>
              </a:rPr>
              <a:t>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08989" y="4566987"/>
            <a:ext cx="443230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50" baseline="-29411" dirty="0">
                <a:latin typeface="Times New Roman"/>
                <a:cs typeface="Times New Roman"/>
              </a:rPr>
              <a:t>0</a:t>
            </a:r>
            <a:r>
              <a:rPr sz="2550" spc="112" baseline="-29411" dirty="0">
                <a:latin typeface="Times New Roman"/>
                <a:cs typeface="Times New Roman"/>
              </a:rPr>
              <a:t>  </a:t>
            </a:r>
            <a:r>
              <a:rPr sz="1700" spc="20" dirty="0">
                <a:latin typeface="Symbol"/>
                <a:cs typeface="Symbol"/>
              </a:rPr>
              <a:t>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38039" y="5392011"/>
            <a:ext cx="109855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spc="-50" dirty="0">
                <a:latin typeface="Symbol"/>
                <a:cs typeface="Symbol"/>
              </a:rPr>
              <a:t>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22068" y="5205214"/>
            <a:ext cx="426084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8295" algn="l"/>
              </a:tabLst>
            </a:pPr>
            <a:r>
              <a:rPr sz="1700" spc="-50" dirty="0">
                <a:latin typeface="Symbol"/>
                <a:cs typeface="Symbol"/>
              </a:rPr>
              <a:t>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22068" y="4992623"/>
            <a:ext cx="426084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8295" algn="l"/>
              </a:tabLst>
            </a:pPr>
            <a:r>
              <a:rPr sz="1700" spc="-50" dirty="0">
                <a:latin typeface="Symbol"/>
                <a:cs typeface="Symbol"/>
              </a:rPr>
              <a:t>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22068" y="4780031"/>
            <a:ext cx="426084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8295" algn="l"/>
              </a:tabLst>
            </a:pPr>
            <a:r>
              <a:rPr sz="1700" spc="-50" dirty="0">
                <a:latin typeface="Symbol"/>
                <a:cs typeface="Symbol"/>
              </a:rPr>
              <a:t>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22068" y="4566987"/>
            <a:ext cx="109855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22068" y="4141822"/>
            <a:ext cx="426084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8295" algn="l"/>
              </a:tabLst>
            </a:pPr>
            <a:r>
              <a:rPr sz="1700" spc="-50" dirty="0">
                <a:latin typeface="Symbol"/>
                <a:cs typeface="Symbol"/>
              </a:rPr>
              <a:t>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22068" y="3929230"/>
            <a:ext cx="109855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22068" y="3716639"/>
            <a:ext cx="109855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spc="-50" dirty="0">
                <a:latin typeface="Symbol"/>
                <a:cs typeface="Symbol"/>
              </a:rPr>
              <a:t>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06243" y="4992623"/>
            <a:ext cx="109855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6243" y="5392011"/>
            <a:ext cx="109855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spc="-50" dirty="0">
                <a:latin typeface="Symbol"/>
                <a:cs typeface="Symbol"/>
              </a:rPr>
              <a:t>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12639" y="4024671"/>
            <a:ext cx="534035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550" baseline="24509" dirty="0">
                <a:latin typeface="Symbol"/>
                <a:cs typeface="Symbol"/>
              </a:rPr>
              <a:t></a:t>
            </a:r>
            <a:r>
              <a:rPr sz="2550" spc="-172" baseline="24509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h</a:t>
            </a:r>
            <a:r>
              <a:rPr sz="1700" spc="-20" dirty="0">
                <a:latin typeface="Times New Roman"/>
                <a:cs typeface="Times New Roman"/>
              </a:rPr>
              <a:t>[1]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38039" y="3696287"/>
            <a:ext cx="497205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50" baseline="-4901" dirty="0">
                <a:latin typeface="Symbol"/>
                <a:cs typeface="Symbol"/>
              </a:rPr>
              <a:t></a:t>
            </a:r>
            <a:r>
              <a:rPr sz="2550" spc="-352" baseline="-4901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h</a:t>
            </a:r>
            <a:r>
              <a:rPr sz="1700" spc="-20" dirty="0">
                <a:latin typeface="Times New Roman"/>
                <a:cs typeface="Times New Roman"/>
              </a:rPr>
              <a:t>[0]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80843" y="5338638"/>
            <a:ext cx="976630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550" baseline="34313" dirty="0">
                <a:latin typeface="Symbol"/>
                <a:cs typeface="Symbol"/>
              </a:rPr>
              <a:t></a:t>
            </a:r>
            <a:r>
              <a:rPr sz="2550" spc="-300" baseline="34313" dirty="0">
                <a:latin typeface="Times New Roman"/>
                <a:cs typeface="Times New Roman"/>
              </a:rPr>
              <a:t> </a:t>
            </a:r>
            <a:r>
              <a:rPr sz="1700" i="1" spc="50" dirty="0">
                <a:latin typeface="Times New Roman"/>
                <a:cs typeface="Times New Roman"/>
              </a:rPr>
              <a:t>y</a:t>
            </a:r>
            <a:r>
              <a:rPr sz="1700" spc="50" dirty="0">
                <a:latin typeface="Times New Roman"/>
                <a:cs typeface="Times New Roman"/>
              </a:rPr>
              <a:t>[</a:t>
            </a:r>
            <a:r>
              <a:rPr sz="1700" i="1" spc="50" dirty="0">
                <a:latin typeface="Times New Roman"/>
                <a:cs typeface="Times New Roman"/>
              </a:rPr>
              <a:t>N</a:t>
            </a:r>
            <a:r>
              <a:rPr sz="1700" i="1" spc="1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</a:t>
            </a:r>
            <a:r>
              <a:rPr sz="1700" spc="-250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Times New Roman"/>
                <a:cs typeface="Times New Roman"/>
              </a:rPr>
              <a:t>1]</a:t>
            </a:r>
            <a:r>
              <a:rPr sz="2550" spc="-37" baseline="-13071" dirty="0">
                <a:latin typeface="Symbol"/>
                <a:cs typeface="Symbol"/>
              </a:rPr>
              <a:t></a:t>
            </a:r>
            <a:endParaRPr sz="2550" baseline="-13071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12639" y="4669952"/>
            <a:ext cx="568960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550" spc="-15" baseline="29411" dirty="0">
                <a:latin typeface="Symbol"/>
                <a:cs typeface="Symbol"/>
              </a:rPr>
              <a:t></a:t>
            </a:r>
            <a:r>
              <a:rPr sz="1700" i="1" spc="-10" dirty="0">
                <a:latin typeface="Times New Roman"/>
                <a:cs typeface="Times New Roman"/>
              </a:rPr>
              <a:t>h</a:t>
            </a:r>
            <a:r>
              <a:rPr sz="1700" spc="-10" dirty="0">
                <a:latin typeface="Times New Roman"/>
                <a:cs typeface="Times New Roman"/>
              </a:rPr>
              <a:t>[</a:t>
            </a:r>
            <a:r>
              <a:rPr sz="1800" spc="-10" dirty="0">
                <a:latin typeface="Symbol"/>
                <a:cs typeface="Symbol"/>
              </a:rPr>
              <a:t></a:t>
            </a:r>
            <a:r>
              <a:rPr sz="1700" spc="-10" dirty="0">
                <a:latin typeface="Times New Roman"/>
                <a:cs typeface="Times New Roman"/>
              </a:rPr>
              <a:t>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568217" y="3633067"/>
            <a:ext cx="2846705" cy="1996439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535305">
              <a:lnSpc>
                <a:spcPct val="100000"/>
              </a:lnSpc>
              <a:spcBef>
                <a:spcPts val="520"/>
              </a:spcBef>
              <a:tabLst>
                <a:tab pos="1026794" algn="l"/>
                <a:tab pos="1625600" algn="l"/>
                <a:tab pos="2550795" algn="l"/>
              </a:tabLst>
            </a:pPr>
            <a:r>
              <a:rPr sz="1700" spc="-50" dirty="0">
                <a:latin typeface="Segoe UI Symbol"/>
                <a:cs typeface="Segoe UI Symbol"/>
              </a:rPr>
              <a:t>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i="1" spc="-20" dirty="0">
                <a:latin typeface="Times New Roman"/>
                <a:cs typeface="Times New Roman"/>
              </a:rPr>
              <a:t>h</a:t>
            </a:r>
            <a:r>
              <a:rPr sz="1700" spc="-20" dirty="0">
                <a:latin typeface="Times New Roman"/>
                <a:cs typeface="Times New Roman"/>
              </a:rPr>
              <a:t>[</a:t>
            </a:r>
            <a:r>
              <a:rPr sz="1800" spc="-20" dirty="0">
                <a:latin typeface="Symbol"/>
                <a:cs typeface="Symbol"/>
              </a:rPr>
              <a:t></a:t>
            </a:r>
            <a:r>
              <a:rPr sz="1700" spc="-20" dirty="0">
                <a:latin typeface="Times New Roman"/>
                <a:cs typeface="Times New Roman"/>
              </a:rPr>
              <a:t>]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800" dirty="0">
                <a:latin typeface="Symbol"/>
                <a:cs typeface="Symbol"/>
              </a:rPr>
              <a:t>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</a:t>
            </a:r>
            <a:r>
              <a:rPr sz="1700" spc="-254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Times New Roman"/>
                <a:cs typeface="Times New Roman"/>
              </a:rPr>
              <a:t>1]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egoe UI Symbol"/>
                <a:cs typeface="Segoe UI Symbol"/>
              </a:rPr>
              <a:t></a:t>
            </a:r>
            <a:endParaRPr sz="1700">
              <a:latin typeface="Segoe UI Symbol"/>
              <a:cs typeface="Segoe UI Symbol"/>
            </a:endParaRPr>
          </a:p>
          <a:p>
            <a:pPr marL="468630">
              <a:lnSpc>
                <a:spcPct val="100000"/>
              </a:lnSpc>
              <a:spcBef>
                <a:spcPts val="425"/>
              </a:spcBef>
              <a:tabLst>
                <a:tab pos="1113790" algn="l"/>
                <a:tab pos="1763395" algn="l"/>
                <a:tab pos="2550795" algn="l"/>
              </a:tabLst>
            </a:pPr>
            <a:r>
              <a:rPr sz="1700" i="1" spc="-20" dirty="0">
                <a:latin typeface="Times New Roman"/>
                <a:cs typeface="Times New Roman"/>
              </a:rPr>
              <a:t>h</a:t>
            </a:r>
            <a:r>
              <a:rPr sz="1700" spc="-20" dirty="0">
                <a:latin typeface="Times New Roman"/>
                <a:cs typeface="Times New Roman"/>
              </a:rPr>
              <a:t>[0]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egoe UI Symbol"/>
                <a:cs typeface="Segoe UI Symbol"/>
              </a:rPr>
              <a:t>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i="1" spc="-20" dirty="0">
                <a:latin typeface="Times New Roman"/>
                <a:cs typeface="Times New Roman"/>
              </a:rPr>
              <a:t>h</a:t>
            </a:r>
            <a:r>
              <a:rPr sz="1700" spc="-20" dirty="0">
                <a:latin typeface="Times New Roman"/>
                <a:cs typeface="Times New Roman"/>
              </a:rPr>
              <a:t>[</a:t>
            </a:r>
            <a:r>
              <a:rPr sz="1800" spc="-20" dirty="0">
                <a:latin typeface="Symbol"/>
                <a:cs typeface="Symbol"/>
              </a:rPr>
              <a:t></a:t>
            </a:r>
            <a:r>
              <a:rPr sz="1700" spc="-20" dirty="0">
                <a:latin typeface="Times New Roman"/>
                <a:cs typeface="Times New Roman"/>
              </a:rPr>
              <a:t>]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egoe UI Symbol"/>
                <a:cs typeface="Segoe UI Symbol"/>
              </a:rPr>
              <a:t></a:t>
            </a:r>
            <a:endParaRPr sz="1700">
              <a:latin typeface="Segoe UI Symbol"/>
              <a:cs typeface="Segoe UI Symbol"/>
            </a:endParaRPr>
          </a:p>
          <a:p>
            <a:pPr marR="67945" algn="r">
              <a:lnSpc>
                <a:spcPct val="100000"/>
              </a:lnSpc>
              <a:spcBef>
                <a:spcPts val="530"/>
              </a:spcBef>
              <a:tabLst>
                <a:tab pos="577850" algn="l"/>
                <a:tab pos="1314450" algn="l"/>
                <a:tab pos="2014855" algn="l"/>
              </a:tabLst>
            </a:pPr>
            <a:r>
              <a:rPr sz="1700" spc="60" dirty="0">
                <a:latin typeface="Segoe UI Symbol"/>
                <a:cs typeface="Segoe UI Symbol"/>
              </a:rPr>
              <a:t>⋱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spc="60" dirty="0">
                <a:latin typeface="Segoe UI Symbol"/>
                <a:cs typeface="Segoe UI Symbol"/>
              </a:rPr>
              <a:t>⋱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spc="60" dirty="0">
                <a:latin typeface="Segoe UI Symbol"/>
                <a:cs typeface="Segoe UI Symbol"/>
              </a:rPr>
              <a:t>⋱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spc="60" dirty="0">
                <a:latin typeface="Segoe UI Symbol"/>
                <a:cs typeface="Segoe UI Symbol"/>
              </a:rPr>
              <a:t>⋱</a:t>
            </a:r>
            <a:endParaRPr sz="1700">
              <a:latin typeface="Segoe UI Symbol"/>
              <a:cs typeface="Segoe UI Symbol"/>
            </a:endParaRPr>
          </a:p>
          <a:p>
            <a:pPr marL="535305">
              <a:lnSpc>
                <a:spcPct val="100000"/>
              </a:lnSpc>
              <a:spcBef>
                <a:spcPts val="545"/>
              </a:spcBef>
              <a:tabLst>
                <a:tab pos="1062355" algn="l"/>
                <a:tab pos="1783080" algn="l"/>
                <a:tab pos="2606675" algn="l"/>
              </a:tabLst>
            </a:pPr>
            <a:r>
              <a:rPr sz="1700" spc="-50" dirty="0">
                <a:latin typeface="Segoe UI Symbol"/>
                <a:cs typeface="Segoe UI Symbol"/>
              </a:rPr>
              <a:t>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i="1" spc="-20" dirty="0">
                <a:latin typeface="Times New Roman"/>
                <a:cs typeface="Times New Roman"/>
              </a:rPr>
              <a:t>h</a:t>
            </a:r>
            <a:r>
              <a:rPr sz="1700" spc="-20" dirty="0">
                <a:latin typeface="Times New Roman"/>
                <a:cs typeface="Times New Roman"/>
              </a:rPr>
              <a:t>[1]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i="1" spc="-20" dirty="0">
                <a:latin typeface="Times New Roman"/>
                <a:cs typeface="Times New Roman"/>
              </a:rPr>
              <a:t>h</a:t>
            </a:r>
            <a:r>
              <a:rPr sz="1700" spc="-20" dirty="0">
                <a:latin typeface="Times New Roman"/>
                <a:cs typeface="Times New Roman"/>
              </a:rPr>
              <a:t>[0]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Times New Roman"/>
                <a:cs typeface="Times New Roman"/>
              </a:rPr>
              <a:t>0</a:t>
            </a:r>
            <a:endParaRPr sz="1700">
              <a:latin typeface="Times New Roman"/>
              <a:cs typeface="Times New Roman"/>
            </a:endParaRPr>
          </a:p>
          <a:p>
            <a:pPr marR="67945" algn="r">
              <a:lnSpc>
                <a:spcPct val="100000"/>
              </a:lnSpc>
              <a:spcBef>
                <a:spcPts val="545"/>
              </a:spcBef>
              <a:tabLst>
                <a:tab pos="506095" algn="l"/>
                <a:tab pos="1083945" algn="l"/>
                <a:tab pos="1820545" algn="l"/>
                <a:tab pos="2520950" algn="l"/>
              </a:tabLst>
            </a:pPr>
            <a:r>
              <a:rPr sz="1700" spc="135" dirty="0">
                <a:latin typeface="Segoe UI Symbol"/>
                <a:cs typeface="Segoe UI Symbol"/>
              </a:rPr>
              <a:t>⁝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spc="60" dirty="0">
                <a:latin typeface="Segoe UI Symbol"/>
                <a:cs typeface="Segoe UI Symbol"/>
              </a:rPr>
              <a:t>⋱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spc="60" dirty="0">
                <a:latin typeface="Segoe UI Symbol"/>
                <a:cs typeface="Segoe UI Symbol"/>
              </a:rPr>
              <a:t>⋱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spc="60" dirty="0">
                <a:latin typeface="Segoe UI Symbol"/>
                <a:cs typeface="Segoe UI Symbol"/>
              </a:rPr>
              <a:t>⋱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spc="60" dirty="0">
                <a:latin typeface="Segoe UI Symbol"/>
                <a:cs typeface="Segoe UI Symbol"/>
              </a:rPr>
              <a:t>⋱</a:t>
            </a:r>
            <a:endParaRPr sz="17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  <a:tabLst>
                <a:tab pos="591820" algn="l"/>
                <a:tab pos="1026794" algn="l"/>
                <a:tab pos="1849755" algn="l"/>
                <a:tab pos="2499360" algn="l"/>
              </a:tabLst>
            </a:pPr>
            <a:r>
              <a:rPr sz="1700" spc="-50" dirty="0">
                <a:latin typeface="Times New Roman"/>
                <a:cs typeface="Times New Roman"/>
              </a:rPr>
              <a:t>0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Times New Roman"/>
                <a:cs typeface="Times New Roman"/>
              </a:rPr>
              <a:t>0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i="1" spc="-20" dirty="0">
                <a:latin typeface="Times New Roman"/>
                <a:cs typeface="Times New Roman"/>
              </a:rPr>
              <a:t>h</a:t>
            </a:r>
            <a:r>
              <a:rPr sz="1700" spc="-20" dirty="0">
                <a:latin typeface="Times New Roman"/>
                <a:cs typeface="Times New Roman"/>
              </a:rPr>
              <a:t>[</a:t>
            </a:r>
            <a:r>
              <a:rPr sz="1800" spc="-20" dirty="0">
                <a:latin typeface="Symbol"/>
                <a:cs typeface="Symbol"/>
              </a:rPr>
              <a:t></a:t>
            </a:r>
            <a:r>
              <a:rPr sz="1700" spc="-20" dirty="0">
                <a:latin typeface="Times New Roman"/>
                <a:cs typeface="Times New Roman"/>
              </a:rPr>
              <a:t>]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egoe UI Symbol"/>
                <a:cs typeface="Segoe UI Symbol"/>
              </a:rPr>
              <a:t>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i="1" spc="-45" dirty="0">
                <a:latin typeface="Times New Roman"/>
                <a:cs typeface="Times New Roman"/>
              </a:rPr>
              <a:t>h</a:t>
            </a:r>
            <a:r>
              <a:rPr sz="1700" spc="-45" dirty="0">
                <a:latin typeface="Times New Roman"/>
                <a:cs typeface="Times New Roman"/>
              </a:rPr>
              <a:t>[1]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68143" y="3696287"/>
            <a:ext cx="1553845" cy="1276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800">
              <a:lnSpc>
                <a:spcPts val="1935"/>
              </a:lnSpc>
              <a:spcBef>
                <a:spcPts val="125"/>
              </a:spcBef>
              <a:tabLst>
                <a:tab pos="340360" algn="l"/>
              </a:tabLst>
            </a:pPr>
            <a:r>
              <a:rPr sz="2550" spc="-75" baseline="-4901" dirty="0">
                <a:latin typeface="Symbol"/>
                <a:cs typeface="Symbol"/>
              </a:rPr>
              <a:t></a:t>
            </a:r>
            <a:r>
              <a:rPr sz="2550" baseline="-4901" dirty="0">
                <a:latin typeface="Times New Roman"/>
                <a:cs typeface="Times New Roman"/>
              </a:rPr>
              <a:t>	</a:t>
            </a:r>
            <a:r>
              <a:rPr sz="1700" i="1" spc="-20" dirty="0">
                <a:latin typeface="Times New Roman"/>
                <a:cs typeface="Times New Roman"/>
              </a:rPr>
              <a:t>y</a:t>
            </a:r>
            <a:r>
              <a:rPr sz="1700" spc="-20" dirty="0">
                <a:latin typeface="Times New Roman"/>
                <a:cs typeface="Times New Roman"/>
              </a:rPr>
              <a:t>[0]</a:t>
            </a:r>
            <a:endParaRPr sz="1700">
              <a:latin typeface="Times New Roman"/>
              <a:cs typeface="Times New Roman"/>
            </a:endParaRPr>
          </a:p>
          <a:p>
            <a:pPr marL="50800">
              <a:lnSpc>
                <a:spcPts val="1295"/>
              </a:lnSpc>
            </a:pPr>
            <a:r>
              <a:rPr sz="1700" spc="-5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  <a:p>
            <a:pPr marL="50800">
              <a:lnSpc>
                <a:spcPts val="1395"/>
              </a:lnSpc>
              <a:tabLst>
                <a:tab pos="355600" algn="l"/>
              </a:tabLst>
            </a:pPr>
            <a:r>
              <a:rPr sz="2550" spc="-75" baseline="-29411" dirty="0">
                <a:latin typeface="Symbol"/>
                <a:cs typeface="Symbol"/>
              </a:rPr>
              <a:t></a:t>
            </a:r>
            <a:r>
              <a:rPr sz="2550" baseline="-29411" dirty="0">
                <a:latin typeface="Times New Roman"/>
                <a:cs typeface="Times New Roman"/>
              </a:rPr>
              <a:t>	</a:t>
            </a:r>
            <a:r>
              <a:rPr sz="1700" i="1" spc="-20" dirty="0">
                <a:latin typeface="Times New Roman"/>
                <a:cs typeface="Times New Roman"/>
              </a:rPr>
              <a:t>y</a:t>
            </a:r>
            <a:r>
              <a:rPr sz="1700" spc="-20" dirty="0">
                <a:latin typeface="Times New Roman"/>
                <a:cs typeface="Times New Roman"/>
              </a:rPr>
              <a:t>[1]</a:t>
            </a:r>
            <a:endParaRPr sz="1700">
              <a:latin typeface="Times New Roman"/>
              <a:cs typeface="Times New Roman"/>
            </a:endParaRPr>
          </a:p>
          <a:p>
            <a:pPr marL="50800">
              <a:lnSpc>
                <a:spcPts val="1650"/>
              </a:lnSpc>
              <a:spcBef>
                <a:spcPts val="555"/>
              </a:spcBef>
              <a:tabLst>
                <a:tab pos="462915" algn="l"/>
                <a:tab pos="866140" algn="l"/>
                <a:tab pos="1182370" algn="l"/>
                <a:tab pos="1429385" algn="l"/>
              </a:tabLst>
            </a:pPr>
            <a:r>
              <a:rPr sz="1700" spc="-50" dirty="0">
                <a:latin typeface="Symbol"/>
                <a:cs typeface="Symbol"/>
              </a:rPr>
              <a:t>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135" dirty="0">
                <a:latin typeface="Segoe UI Symbol"/>
                <a:cs typeface="Segoe UI Symbol"/>
              </a:rPr>
              <a:t>⁝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spc="-50" dirty="0">
                <a:latin typeface="Symbol"/>
                <a:cs typeface="Symbol"/>
              </a:rPr>
              <a:t>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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135" dirty="0">
                <a:latin typeface="Segoe UI Symbol"/>
                <a:cs typeface="Segoe UI Symbol"/>
              </a:rPr>
              <a:t>⁝</a:t>
            </a:r>
            <a:endParaRPr sz="1700">
              <a:latin typeface="Segoe UI Symbol"/>
              <a:cs typeface="Segoe UI Symbol"/>
            </a:endParaRPr>
          </a:p>
          <a:p>
            <a:pPr marL="50800">
              <a:lnSpc>
                <a:spcPts val="1240"/>
              </a:lnSpc>
              <a:tabLst>
                <a:tab pos="1004569" algn="l"/>
              </a:tabLst>
            </a:pPr>
            <a:r>
              <a:rPr sz="2550" spc="-75" baseline="-13071" dirty="0">
                <a:latin typeface="Symbol"/>
                <a:cs typeface="Symbol"/>
              </a:rPr>
              <a:t></a:t>
            </a:r>
            <a:r>
              <a:rPr sz="2550" baseline="-13071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</a:t>
            </a:r>
            <a:endParaRPr sz="1700">
              <a:latin typeface="Symbol"/>
              <a:cs typeface="Symbol"/>
            </a:endParaRPr>
          </a:p>
          <a:p>
            <a:pPr marL="50800">
              <a:lnSpc>
                <a:spcPts val="1750"/>
              </a:lnSpc>
              <a:tabLst>
                <a:tab pos="320040" algn="l"/>
              </a:tabLst>
            </a:pPr>
            <a:r>
              <a:rPr sz="2550" spc="-75" baseline="-24509" dirty="0">
                <a:latin typeface="Symbol"/>
                <a:cs typeface="Symbol"/>
              </a:rPr>
              <a:t></a:t>
            </a:r>
            <a:r>
              <a:rPr sz="2550" baseline="-24509" dirty="0">
                <a:latin typeface="Times New Roman"/>
                <a:cs typeface="Times New Roman"/>
              </a:rPr>
              <a:t>	</a:t>
            </a:r>
            <a:r>
              <a:rPr sz="1700" i="1" spc="-20" dirty="0">
                <a:latin typeface="Times New Roman"/>
                <a:cs typeface="Times New Roman"/>
              </a:rPr>
              <a:t>y</a:t>
            </a:r>
            <a:r>
              <a:rPr sz="1700" spc="-20" dirty="0">
                <a:latin typeface="Times New Roman"/>
                <a:cs typeface="Times New Roman"/>
              </a:rPr>
              <a:t>[</a:t>
            </a:r>
            <a:r>
              <a:rPr sz="1800" spc="-20" dirty="0">
                <a:latin typeface="Symbol"/>
                <a:cs typeface="Symbol"/>
              </a:rPr>
              <a:t></a:t>
            </a:r>
            <a:r>
              <a:rPr sz="1700" spc="-20" dirty="0">
                <a:latin typeface="Times New Roman"/>
                <a:cs typeface="Times New Roman"/>
              </a:rPr>
              <a:t>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415023" y="3630683"/>
            <a:ext cx="368300" cy="68262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700" i="1" spc="-20" dirty="0">
                <a:latin typeface="Times New Roman"/>
                <a:cs typeface="Times New Roman"/>
              </a:rPr>
              <a:t>z</a:t>
            </a:r>
            <a:r>
              <a:rPr sz="1700" spc="-20" dirty="0">
                <a:latin typeface="Times New Roman"/>
                <a:cs typeface="Times New Roman"/>
              </a:rPr>
              <a:t>[0]</a:t>
            </a:r>
            <a:endParaRPr sz="1700">
              <a:latin typeface="Times New Roman"/>
              <a:cs typeface="Times New Roman"/>
            </a:endParaRPr>
          </a:p>
          <a:p>
            <a:pPr marL="27940">
              <a:lnSpc>
                <a:spcPct val="100000"/>
              </a:lnSpc>
              <a:spcBef>
                <a:spcPts val="545"/>
              </a:spcBef>
            </a:pPr>
            <a:r>
              <a:rPr sz="1700" i="1" spc="-20" dirty="0">
                <a:latin typeface="Times New Roman"/>
                <a:cs typeface="Times New Roman"/>
              </a:rPr>
              <a:t>z</a:t>
            </a:r>
            <a:r>
              <a:rPr sz="1700" spc="-20" dirty="0">
                <a:latin typeface="Times New Roman"/>
                <a:cs typeface="Times New Roman"/>
              </a:rPr>
              <a:t>[1]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60588" y="5338638"/>
            <a:ext cx="2501900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1590675" algn="l"/>
              </a:tabLst>
            </a:pP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700" dirty="0">
                <a:latin typeface="Times New Roman"/>
                <a:cs typeface="Times New Roman"/>
              </a:rPr>
              <a:t>[0]</a:t>
            </a:r>
            <a:r>
              <a:rPr sz="2550" baseline="-13071" dirty="0">
                <a:latin typeface="Symbol"/>
                <a:cs typeface="Symbol"/>
              </a:rPr>
              <a:t>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i="1" spc="37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</a:t>
            </a:r>
            <a:r>
              <a:rPr sz="1700" spc="-165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Times New Roman"/>
                <a:cs typeface="Times New Roman"/>
              </a:rPr>
              <a:t>1]</a:t>
            </a:r>
            <a:r>
              <a:rPr sz="2550" spc="-37" baseline="-13071" dirty="0">
                <a:latin typeface="Symbol"/>
                <a:cs typeface="Symbol"/>
              </a:rPr>
              <a:t></a:t>
            </a:r>
            <a:r>
              <a:rPr sz="2550" baseline="-13071" dirty="0">
                <a:latin typeface="Times New Roman"/>
                <a:cs typeface="Times New Roman"/>
              </a:rPr>
              <a:t>	</a:t>
            </a:r>
            <a:r>
              <a:rPr sz="2550" spc="97" baseline="-13071" dirty="0">
                <a:latin typeface="Symbol"/>
                <a:cs typeface="Symbol"/>
              </a:rPr>
              <a:t></a:t>
            </a:r>
            <a:r>
              <a:rPr sz="1700" i="1" spc="65" dirty="0">
                <a:latin typeface="Times New Roman"/>
                <a:cs typeface="Times New Roman"/>
              </a:rPr>
              <a:t>z</a:t>
            </a:r>
            <a:r>
              <a:rPr sz="1700" spc="65" dirty="0">
                <a:latin typeface="Times New Roman"/>
                <a:cs typeface="Times New Roman"/>
              </a:rPr>
              <a:t>[</a:t>
            </a:r>
            <a:r>
              <a:rPr sz="1700" i="1" spc="65" dirty="0">
                <a:latin typeface="Times New Roman"/>
                <a:cs typeface="Times New Roman"/>
              </a:rPr>
              <a:t>N</a:t>
            </a:r>
            <a:r>
              <a:rPr sz="1700" i="1" spc="10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</a:t>
            </a:r>
            <a:r>
              <a:rPr sz="1700" spc="-260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Times New Roman"/>
                <a:cs typeface="Times New Roman"/>
              </a:rPr>
              <a:t>1]</a:t>
            </a:r>
            <a:r>
              <a:rPr sz="2550" spc="-37" baseline="-13071" dirty="0">
                <a:latin typeface="Symbol"/>
                <a:cs typeface="Symbol"/>
              </a:rPr>
              <a:t></a:t>
            </a:r>
            <a:endParaRPr sz="2550" baseline="-13071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558226" y="4024671"/>
            <a:ext cx="619125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700" i="1" spc="-10" dirty="0">
                <a:latin typeface="Times New Roman"/>
                <a:cs typeface="Times New Roman"/>
              </a:rPr>
              <a:t>h</a:t>
            </a:r>
            <a:r>
              <a:rPr sz="1700" spc="-10" dirty="0">
                <a:latin typeface="Times New Roman"/>
                <a:cs typeface="Times New Roman"/>
              </a:rPr>
              <a:t>[2]</a:t>
            </a:r>
            <a:r>
              <a:rPr sz="2550" spc="-15" baseline="24509" dirty="0">
                <a:latin typeface="Symbol"/>
                <a:cs typeface="Symbol"/>
              </a:rPr>
              <a:t></a:t>
            </a:r>
            <a:endParaRPr sz="2550" baseline="24509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725341" y="5010258"/>
            <a:ext cx="99060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spc="135" dirty="0">
                <a:latin typeface="Segoe UI Symbol"/>
                <a:cs typeface="Segoe UI Symbol"/>
              </a:rPr>
              <a:t>⁝</a:t>
            </a:r>
            <a:endParaRPr sz="1700">
              <a:latin typeface="Segoe UI Symbol"/>
              <a:cs typeface="Segoe UI 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395037" y="4603291"/>
            <a:ext cx="408940" cy="69532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1700" i="1" spc="-20" dirty="0">
                <a:latin typeface="Times New Roman"/>
                <a:cs typeface="Times New Roman"/>
              </a:rPr>
              <a:t>z</a:t>
            </a:r>
            <a:r>
              <a:rPr sz="1700" spc="-20" dirty="0">
                <a:latin typeface="Times New Roman"/>
                <a:cs typeface="Times New Roman"/>
              </a:rPr>
              <a:t>[</a:t>
            </a:r>
            <a:r>
              <a:rPr sz="1800" spc="-20" dirty="0">
                <a:latin typeface="Symbol"/>
                <a:cs typeface="Symbol"/>
              </a:rPr>
              <a:t></a:t>
            </a:r>
            <a:r>
              <a:rPr sz="1700" spc="-20" dirty="0">
                <a:latin typeface="Times New Roman"/>
                <a:cs typeface="Times New Roman"/>
              </a:rPr>
              <a:t>]</a:t>
            </a:r>
            <a:endParaRPr sz="1700">
              <a:latin typeface="Times New Roman"/>
              <a:cs typeface="Times New Roman"/>
            </a:endParaRPr>
          </a:p>
          <a:p>
            <a:pPr marR="17145" algn="ctr">
              <a:lnSpc>
                <a:spcPct val="100000"/>
              </a:lnSpc>
              <a:spcBef>
                <a:spcPts val="525"/>
              </a:spcBef>
            </a:pPr>
            <a:r>
              <a:rPr sz="1700" spc="135" dirty="0">
                <a:latin typeface="Segoe UI Symbol"/>
                <a:cs typeface="Segoe UI Symbol"/>
              </a:rPr>
              <a:t>⁝</a:t>
            </a:r>
            <a:endParaRPr sz="1700">
              <a:latin typeface="Segoe UI Symbol"/>
              <a:cs typeface="Segoe UI 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550449" y="3630683"/>
            <a:ext cx="2512060" cy="166814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640"/>
              </a:spcBef>
              <a:tabLst>
                <a:tab pos="781685" algn="l"/>
              </a:tabLst>
            </a:pPr>
            <a:r>
              <a:rPr sz="1700" i="1" spc="-10" dirty="0">
                <a:latin typeface="Times New Roman"/>
                <a:cs typeface="Times New Roman"/>
              </a:rPr>
              <a:t>h</a:t>
            </a:r>
            <a:r>
              <a:rPr sz="1700" spc="-10" dirty="0">
                <a:latin typeface="Times New Roman"/>
                <a:cs typeface="Times New Roman"/>
              </a:rPr>
              <a:t>[1]</a:t>
            </a:r>
            <a:r>
              <a:rPr sz="2550" spc="-15" baseline="-4901" dirty="0">
                <a:latin typeface="Symbol"/>
                <a:cs typeface="Symbol"/>
              </a:rPr>
              <a:t></a:t>
            </a:r>
            <a:r>
              <a:rPr sz="2550" baseline="-4901" dirty="0">
                <a:latin typeface="Times New Roman"/>
                <a:cs typeface="Times New Roman"/>
              </a:rPr>
              <a:t>	</a:t>
            </a: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[0]</a:t>
            </a:r>
            <a:endParaRPr sz="1700">
              <a:latin typeface="Times New Roman"/>
              <a:cs typeface="Times New Roman"/>
            </a:endParaRPr>
          </a:p>
          <a:p>
            <a:pPr marL="407670">
              <a:lnSpc>
                <a:spcPct val="100000"/>
              </a:lnSpc>
              <a:spcBef>
                <a:spcPts val="545"/>
              </a:spcBef>
              <a:tabLst>
                <a:tab pos="796925" algn="l"/>
                <a:tab pos="1305560" algn="l"/>
                <a:tab pos="1600835" algn="l"/>
              </a:tabLst>
            </a:pPr>
            <a:r>
              <a:rPr sz="2550" spc="44" baseline="-29411" dirty="0">
                <a:latin typeface="Symbol"/>
                <a:cs typeface="Symbol"/>
              </a:rPr>
              <a:t></a:t>
            </a:r>
            <a:r>
              <a:rPr sz="2550" baseline="-29411" dirty="0">
                <a:latin typeface="Times New Roman"/>
                <a:cs typeface="Times New Roman"/>
              </a:rPr>
              <a:t>	</a:t>
            </a: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[1]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2550" spc="-75" baseline="-29411" dirty="0">
                <a:latin typeface="Symbol"/>
                <a:cs typeface="Symbol"/>
              </a:rPr>
              <a:t></a:t>
            </a:r>
            <a:r>
              <a:rPr sz="2550" baseline="-29411" dirty="0">
                <a:latin typeface="Times New Roman"/>
                <a:cs typeface="Times New Roman"/>
              </a:rPr>
              <a:t>	</a:t>
            </a:r>
            <a:r>
              <a:rPr sz="2550" spc="-75" baseline="-29411" dirty="0">
                <a:latin typeface="Symbol"/>
                <a:cs typeface="Symbol"/>
              </a:rPr>
              <a:t></a:t>
            </a:r>
            <a:endParaRPr sz="2550" baseline="-29411">
              <a:latin typeface="Symbol"/>
              <a:cs typeface="Symbol"/>
            </a:endParaRPr>
          </a:p>
          <a:p>
            <a:pPr marL="187325">
              <a:lnSpc>
                <a:spcPct val="100000"/>
              </a:lnSpc>
              <a:spcBef>
                <a:spcPts val="555"/>
              </a:spcBef>
              <a:tabLst>
                <a:tab pos="407670" algn="l"/>
                <a:tab pos="909319" algn="l"/>
                <a:tab pos="1305560" algn="l"/>
                <a:tab pos="1600835" algn="l"/>
                <a:tab pos="1999614" algn="l"/>
                <a:tab pos="2388870" algn="l"/>
              </a:tabLst>
            </a:pPr>
            <a:r>
              <a:rPr sz="1700" spc="135" dirty="0">
                <a:latin typeface="Segoe UI Symbol"/>
                <a:cs typeface="Segoe UI Symbol"/>
              </a:rPr>
              <a:t>⁝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spc="30" dirty="0">
                <a:latin typeface="Symbol"/>
                <a:cs typeface="Symbol"/>
              </a:rPr>
              <a:t>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135" dirty="0">
                <a:latin typeface="Segoe UI Symbol"/>
                <a:cs typeface="Segoe UI Symbol"/>
              </a:rPr>
              <a:t>⁝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spc="-60" dirty="0">
                <a:latin typeface="Symbol"/>
                <a:cs typeface="Symbol"/>
              </a:rPr>
              <a:t>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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135" dirty="0">
                <a:latin typeface="Segoe UI Symbol"/>
                <a:cs typeface="Segoe UI Symbol"/>
              </a:rPr>
              <a:t>⁝</a:t>
            </a:r>
            <a:r>
              <a:rPr sz="1700" dirty="0">
                <a:latin typeface="Segoe UI Symbol"/>
                <a:cs typeface="Segoe UI Symbol"/>
              </a:rPr>
              <a:t>	</a:t>
            </a:r>
            <a:r>
              <a:rPr sz="1700" spc="-5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  <a:p>
            <a:pPr marL="761365">
              <a:lnSpc>
                <a:spcPct val="100000"/>
              </a:lnSpc>
              <a:spcBef>
                <a:spcPts val="440"/>
              </a:spcBef>
              <a:tabLst>
                <a:tab pos="1432560" algn="l"/>
              </a:tabLst>
            </a:pPr>
            <a:r>
              <a:rPr sz="1700" i="1" spc="-20" dirty="0">
                <a:latin typeface="Times New Roman"/>
                <a:cs typeface="Times New Roman"/>
              </a:rPr>
              <a:t>x</a:t>
            </a:r>
            <a:r>
              <a:rPr sz="1700" spc="-20" dirty="0">
                <a:latin typeface="Times New Roman"/>
                <a:cs typeface="Times New Roman"/>
              </a:rPr>
              <a:t>[</a:t>
            </a:r>
            <a:r>
              <a:rPr sz="1800" spc="-20" dirty="0">
                <a:latin typeface="Symbol"/>
                <a:cs typeface="Symbol"/>
              </a:rPr>
              <a:t></a:t>
            </a:r>
            <a:r>
              <a:rPr sz="1700" spc="-20" dirty="0">
                <a:latin typeface="Times New Roman"/>
                <a:cs typeface="Times New Roman"/>
              </a:rPr>
              <a:t>]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2550" spc="-75" baseline="42483" dirty="0">
                <a:latin typeface="Symbol"/>
                <a:cs typeface="Symbol"/>
              </a:rPr>
              <a:t></a:t>
            </a:r>
            <a:endParaRPr sz="2550" baseline="42483">
              <a:latin typeface="Symbol"/>
              <a:cs typeface="Symbol"/>
            </a:endParaRPr>
          </a:p>
          <a:p>
            <a:pPr marR="612140" algn="ctr">
              <a:lnSpc>
                <a:spcPct val="100000"/>
              </a:lnSpc>
              <a:spcBef>
                <a:spcPts val="525"/>
              </a:spcBef>
            </a:pPr>
            <a:r>
              <a:rPr sz="1700" spc="135" dirty="0">
                <a:latin typeface="Segoe UI Symbol"/>
                <a:cs typeface="Segoe UI Symbol"/>
              </a:rPr>
              <a:t>⁝</a:t>
            </a:r>
            <a:endParaRPr sz="1700">
              <a:latin typeface="Segoe UI Symbol"/>
              <a:cs typeface="Segoe UI 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618470" y="5010258"/>
            <a:ext cx="99060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spc="135" dirty="0">
                <a:latin typeface="Segoe UI Symbol"/>
                <a:cs typeface="Segoe UI Symbol"/>
              </a:rPr>
              <a:t>⁝</a:t>
            </a:r>
            <a:endParaRPr sz="1700">
              <a:latin typeface="Segoe UI Symbol"/>
              <a:cs typeface="Segoe UI 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19543" y="1513271"/>
            <a:ext cx="862330" cy="96837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715"/>
              </a:spcBef>
            </a:pPr>
            <a:r>
              <a:rPr sz="1700" b="1" spc="-50" dirty="0">
                <a:latin typeface="Times New Roman"/>
                <a:cs typeface="Times New Roman"/>
              </a:rPr>
              <a:t>X</a:t>
            </a:r>
            <a:endParaRPr sz="17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30"/>
              </a:spcBef>
            </a:pPr>
            <a:r>
              <a:rPr sz="1700" b="1" dirty="0">
                <a:latin typeface="Times New Roman"/>
                <a:cs typeface="Times New Roman"/>
              </a:rPr>
              <a:t>x</a:t>
            </a:r>
            <a:r>
              <a:rPr sz="1700" b="1" spc="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b="1" spc="65" dirty="0">
                <a:latin typeface="Times New Roman"/>
                <a:cs typeface="Times New Roman"/>
              </a:rPr>
              <a:t>Q</a:t>
            </a:r>
            <a:r>
              <a:rPr sz="1700" b="1" spc="-2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</a:t>
            </a:r>
            <a:r>
              <a:rPr sz="1700" spc="-170" dirty="0">
                <a:latin typeface="Times New Roman"/>
                <a:cs typeface="Times New Roman"/>
              </a:rPr>
              <a:t> </a:t>
            </a:r>
            <a:r>
              <a:rPr sz="1700" b="1" spc="10" dirty="0">
                <a:latin typeface="Times New Roman"/>
                <a:cs typeface="Times New Roman"/>
              </a:rPr>
              <a:t>X</a:t>
            </a:r>
            <a:endParaRPr sz="1700">
              <a:latin typeface="Times New Roman"/>
              <a:cs typeface="Times New Roman"/>
            </a:endParaRPr>
          </a:p>
          <a:p>
            <a:pPr marL="69850">
              <a:lnSpc>
                <a:spcPct val="100000"/>
              </a:lnSpc>
              <a:spcBef>
                <a:spcPts val="50"/>
              </a:spcBef>
            </a:pPr>
            <a:r>
              <a:rPr sz="1700" spc="-960" dirty="0">
                <a:latin typeface="Times New Roman"/>
                <a:cs typeface="Times New Roman"/>
              </a:rPr>
              <a:t>~</a:t>
            </a:r>
            <a:r>
              <a:rPr sz="2550" b="1" spc="-75" baseline="-21241" dirty="0">
                <a:latin typeface="Times New Roman"/>
                <a:cs typeface="Times New Roman"/>
              </a:rPr>
              <a:t>x</a:t>
            </a:r>
            <a:endParaRPr sz="2550" baseline="-21241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441037" y="3068208"/>
            <a:ext cx="55435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dirty="0">
                <a:latin typeface="Symbol"/>
                <a:cs typeface="Symbol"/>
              </a:rPr>
              <a:t>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z</a:t>
            </a:r>
            <a:r>
              <a:rPr sz="1700" spc="-20" dirty="0">
                <a:latin typeface="Times New Roman"/>
                <a:cs typeface="Times New Roman"/>
              </a:rPr>
              <a:t>[</a:t>
            </a:r>
            <a:r>
              <a:rPr sz="1700" i="1" spc="-20" dirty="0">
                <a:latin typeface="Times New Roman"/>
                <a:cs typeface="Times New Roman"/>
              </a:rPr>
              <a:t>n</a:t>
            </a:r>
            <a:r>
              <a:rPr sz="1700" spc="-20" dirty="0">
                <a:latin typeface="Times New Roman"/>
                <a:cs typeface="Times New Roman"/>
              </a:rPr>
              <a:t>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256934" y="2922357"/>
            <a:ext cx="4186554" cy="626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18820">
              <a:lnSpc>
                <a:spcPts val="785"/>
              </a:lnSpc>
              <a:spcBef>
                <a:spcPts val="110"/>
              </a:spcBef>
              <a:tabLst>
                <a:tab pos="2821940" algn="l"/>
              </a:tabLst>
            </a:pPr>
            <a:r>
              <a:rPr sz="1050" spc="-50" dirty="0">
                <a:latin typeface="Symbol"/>
                <a:cs typeface="Symbol"/>
              </a:rPr>
              <a:t></a:t>
            </a:r>
            <a:r>
              <a:rPr sz="1050" dirty="0">
                <a:latin typeface="Times New Roman"/>
                <a:cs typeface="Times New Roman"/>
              </a:rPr>
              <a:t>	</a:t>
            </a:r>
            <a:r>
              <a:rPr sz="1050" spc="-50" dirty="0">
                <a:latin typeface="Symbol"/>
                <a:cs typeface="Symbol"/>
              </a:rPr>
              <a:t></a:t>
            </a:r>
            <a:endParaRPr sz="1050">
              <a:latin typeface="Symbol"/>
              <a:cs typeface="Symbol"/>
            </a:endParaRPr>
          </a:p>
          <a:p>
            <a:pPr marL="63500">
              <a:lnSpc>
                <a:spcPts val="2585"/>
              </a:lnSpc>
            </a:pPr>
            <a:r>
              <a:rPr sz="1700" i="1" dirty="0">
                <a:latin typeface="Times New Roman"/>
                <a:cs typeface="Times New Roman"/>
              </a:rPr>
              <a:t>y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3825" spc="-52" baseline="-8714" dirty="0">
                <a:latin typeface="Symbol"/>
                <a:cs typeface="Symbol"/>
              </a:rPr>
              <a:t></a:t>
            </a:r>
            <a:r>
              <a:rPr sz="1700" i="1" spc="-35" dirty="0">
                <a:latin typeface="Times New Roman"/>
                <a:cs typeface="Times New Roman"/>
              </a:rPr>
              <a:t>h</a:t>
            </a:r>
            <a:r>
              <a:rPr sz="1700" spc="-35" dirty="0">
                <a:latin typeface="Times New Roman"/>
                <a:cs typeface="Times New Roman"/>
              </a:rPr>
              <a:t>[</a:t>
            </a:r>
            <a:r>
              <a:rPr sz="1700" i="1" spc="-35" dirty="0">
                <a:latin typeface="Times New Roman"/>
                <a:cs typeface="Times New Roman"/>
              </a:rPr>
              <a:t>k</a:t>
            </a:r>
            <a:r>
              <a:rPr sz="1700" spc="-35" dirty="0">
                <a:latin typeface="Times New Roman"/>
                <a:cs typeface="Times New Roman"/>
              </a:rPr>
              <a:t>]</a:t>
            </a:r>
            <a:r>
              <a:rPr sz="2550" spc="-52" baseline="21241" dirty="0">
                <a:latin typeface="Times New Roman"/>
                <a:cs typeface="Times New Roman"/>
              </a:rPr>
              <a:t>~</a:t>
            </a:r>
            <a:r>
              <a:rPr sz="1700" i="1" spc="-35" dirty="0">
                <a:latin typeface="Times New Roman"/>
                <a:cs typeface="Times New Roman"/>
              </a:rPr>
              <a:t>x</a:t>
            </a:r>
            <a:r>
              <a:rPr sz="1700" spc="-35" dirty="0">
                <a:latin typeface="Times New Roman"/>
                <a:cs typeface="Times New Roman"/>
              </a:rPr>
              <a:t>[</a:t>
            </a:r>
            <a:r>
              <a:rPr sz="1700" i="1" spc="-35" dirty="0">
                <a:latin typeface="Times New Roman"/>
                <a:cs typeface="Times New Roman"/>
              </a:rPr>
              <a:t>n</a:t>
            </a:r>
            <a:r>
              <a:rPr sz="1700" i="1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</a:t>
            </a:r>
            <a:r>
              <a:rPr sz="1700" spc="-75" dirty="0">
                <a:latin typeface="Times New Roman"/>
                <a:cs typeface="Times New Roman"/>
              </a:rPr>
              <a:t> </a:t>
            </a:r>
            <a:r>
              <a:rPr sz="1700" i="1" spc="95" dirty="0">
                <a:latin typeface="Times New Roman"/>
                <a:cs typeface="Times New Roman"/>
              </a:rPr>
              <a:t>k</a:t>
            </a:r>
            <a:r>
              <a:rPr sz="1700" spc="95" dirty="0">
                <a:latin typeface="Times New Roman"/>
                <a:cs typeface="Times New Roman"/>
              </a:rPr>
              <a:t>]</a:t>
            </a:r>
            <a:r>
              <a:rPr sz="1700" spc="-16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</a:t>
            </a:r>
            <a:r>
              <a:rPr sz="1700" spc="5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z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3825" baseline="-8714" dirty="0">
                <a:latin typeface="Symbol"/>
                <a:cs typeface="Symbol"/>
              </a:rPr>
              <a:t></a:t>
            </a:r>
            <a:r>
              <a:rPr sz="1700" i="1" dirty="0">
                <a:latin typeface="Times New Roman"/>
                <a:cs typeface="Times New Roman"/>
              </a:rPr>
              <a:t>h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k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2300" dirty="0">
                <a:latin typeface="Symbol"/>
                <a:cs typeface="Symbol"/>
              </a:rPr>
              <a:t>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i="1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</a:t>
            </a:r>
            <a:r>
              <a:rPr sz="1700" spc="-80" dirty="0">
                <a:latin typeface="Times New Roman"/>
                <a:cs typeface="Times New Roman"/>
              </a:rPr>
              <a:t> </a:t>
            </a:r>
            <a:r>
              <a:rPr sz="1700" i="1" spc="-25" dirty="0">
                <a:latin typeface="Times New Roman"/>
                <a:cs typeface="Times New Roman"/>
              </a:rPr>
              <a:t>k</a:t>
            </a:r>
            <a:r>
              <a:rPr sz="2300" spc="-25" dirty="0">
                <a:latin typeface="Symbol"/>
                <a:cs typeface="Symbol"/>
              </a:rPr>
              <a:t></a:t>
            </a:r>
            <a:r>
              <a:rPr sz="1500" i="1" spc="-37" baseline="-22222" dirty="0">
                <a:latin typeface="Times New Roman"/>
                <a:cs typeface="Times New Roman"/>
              </a:rPr>
              <a:t>N</a:t>
            </a:r>
            <a:endParaRPr sz="1500" baseline="-22222">
              <a:latin typeface="Times New Roman"/>
              <a:cs typeface="Times New Roman"/>
            </a:endParaRPr>
          </a:p>
          <a:p>
            <a:pPr marL="654685">
              <a:lnSpc>
                <a:spcPct val="100000"/>
              </a:lnSpc>
              <a:spcBef>
                <a:spcPts val="145"/>
              </a:spcBef>
              <a:tabLst>
                <a:tab pos="2757805" algn="l"/>
              </a:tabLst>
            </a:pPr>
            <a:r>
              <a:rPr sz="1000" i="1" dirty="0">
                <a:latin typeface="Times New Roman"/>
                <a:cs typeface="Times New Roman"/>
              </a:rPr>
              <a:t>k</a:t>
            </a:r>
            <a:r>
              <a:rPr sz="1000" i="1" spc="-14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Symbol"/>
                <a:cs typeface="Symbol"/>
              </a:rPr>
              <a:t></a:t>
            </a:r>
            <a:r>
              <a:rPr sz="1000" spc="-25" dirty="0">
                <a:latin typeface="Times New Roman"/>
                <a:cs typeface="Times New Roman"/>
              </a:rPr>
              <a:t>0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i="1" dirty="0">
                <a:latin typeface="Times New Roman"/>
                <a:cs typeface="Times New Roman"/>
              </a:rPr>
              <a:t>k</a:t>
            </a:r>
            <a:r>
              <a:rPr sz="1000" i="1" spc="-14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Symbol"/>
                <a:cs typeface="Symbol"/>
              </a:rPr>
              <a:t></a:t>
            </a:r>
            <a:r>
              <a:rPr sz="1000" spc="-25" dirty="0"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20084" y="5750052"/>
            <a:ext cx="1007744" cy="273050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36195">
              <a:lnSpc>
                <a:spcPts val="1770"/>
              </a:lnSpc>
            </a:pPr>
            <a:r>
              <a:rPr sz="1700" b="1" spc="50" dirty="0">
                <a:latin typeface="Times New Roman"/>
                <a:cs typeface="Times New Roman"/>
              </a:rPr>
              <a:t>y</a:t>
            </a:r>
            <a:r>
              <a:rPr sz="1700" b="1" spc="1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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b="1" dirty="0">
                <a:latin typeface="Times New Roman"/>
                <a:cs typeface="Times New Roman"/>
              </a:rPr>
              <a:t>Hx</a:t>
            </a:r>
            <a:r>
              <a:rPr sz="1700" b="1" spc="-6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-105" dirty="0">
                <a:latin typeface="Times New Roman"/>
                <a:cs typeface="Times New Roman"/>
              </a:rPr>
              <a:t> </a:t>
            </a:r>
            <a:r>
              <a:rPr sz="1700" b="1" dirty="0">
                <a:latin typeface="Times New Roman"/>
                <a:cs typeface="Times New Roman"/>
              </a:rPr>
              <a:t>z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628900" y="6108191"/>
            <a:ext cx="6032500" cy="6477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549275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latin typeface="Times New Roman"/>
                <a:cs typeface="Times New Roman"/>
              </a:rPr>
              <a:t>H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cyclic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matrix</a:t>
            </a:r>
            <a:endParaRPr sz="1800">
              <a:latin typeface="Times New Roman"/>
              <a:cs typeface="Times New Roman"/>
            </a:endParaRPr>
          </a:p>
          <a:p>
            <a:pPr marL="1006475">
              <a:lnSpc>
                <a:spcPct val="100000"/>
              </a:lnSpc>
              <a:spcBef>
                <a:spcPts val="430"/>
              </a:spcBef>
              <a:tabLst>
                <a:tab pos="1292860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Each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row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cyclic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shift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previous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row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OFDM:</a:t>
            </a:r>
            <a:r>
              <a:rPr spc="-30" dirty="0"/>
              <a:t> </a:t>
            </a:r>
            <a:r>
              <a:rPr dirty="0"/>
              <a:t>MATRIX</a:t>
            </a:r>
            <a:r>
              <a:rPr spc="-30" dirty="0"/>
              <a:t> </a:t>
            </a:r>
            <a:r>
              <a:rPr spc="-10" dirty="0"/>
              <a:t>REPRESENTATION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900430"/>
            <a:ext cx="48825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Matrix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representation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OFDM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(Cont’d)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844" y="1206372"/>
            <a:ext cx="1999614" cy="68453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5"/>
              </a:spcBef>
              <a:buChar char="–"/>
              <a:tabLst>
                <a:tab pos="299085" algn="l"/>
              </a:tabLst>
            </a:pPr>
            <a:r>
              <a:rPr sz="1800" spc="-10" dirty="0">
                <a:latin typeface="Times New Roman"/>
                <a:cs typeface="Times New Roman"/>
              </a:rPr>
              <a:t>Receiver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domain: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73706" y="1573639"/>
            <a:ext cx="963294" cy="287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b="1" spc="50" dirty="0">
                <a:latin typeface="Times New Roman"/>
                <a:cs typeface="Times New Roman"/>
              </a:rPr>
              <a:t>y</a:t>
            </a:r>
            <a:r>
              <a:rPr sz="1700" b="1" spc="1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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b="1" dirty="0">
                <a:latin typeface="Times New Roman"/>
                <a:cs typeface="Times New Roman"/>
              </a:rPr>
              <a:t>Hx</a:t>
            </a:r>
            <a:r>
              <a:rPr sz="1700" b="1" spc="-6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-105" dirty="0">
                <a:latin typeface="Times New Roman"/>
                <a:cs typeface="Times New Roman"/>
              </a:rPr>
              <a:t> </a:t>
            </a:r>
            <a:r>
              <a:rPr sz="1700" b="1" dirty="0">
                <a:latin typeface="Times New Roman"/>
                <a:cs typeface="Times New Roman"/>
              </a:rPr>
              <a:t>z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5743" y="1830293"/>
            <a:ext cx="6736715" cy="177927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697865" indent="-227965">
              <a:lnSpc>
                <a:spcPct val="100000"/>
              </a:lnSpc>
              <a:spcBef>
                <a:spcPts val="810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domain: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apply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DFT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signal</a:t>
            </a:r>
            <a:endParaRPr sz="1800">
              <a:latin typeface="Times New Roman"/>
              <a:cs typeface="Times New Roman"/>
            </a:endParaRPr>
          </a:p>
          <a:p>
            <a:pPr marR="501650" algn="ctr">
              <a:lnSpc>
                <a:spcPct val="100000"/>
              </a:lnSpc>
              <a:spcBef>
                <a:spcPts val="695"/>
              </a:spcBef>
            </a:pPr>
            <a:r>
              <a:rPr sz="1700" b="1" spc="85" dirty="0">
                <a:latin typeface="Times New Roman"/>
                <a:cs typeface="Times New Roman"/>
              </a:rPr>
              <a:t>Y</a:t>
            </a:r>
            <a:r>
              <a:rPr sz="1700" b="1" spc="-35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</a:t>
            </a:r>
            <a:r>
              <a:rPr sz="1700" spc="-60" dirty="0">
                <a:latin typeface="Times New Roman"/>
                <a:cs typeface="Times New Roman"/>
              </a:rPr>
              <a:t> </a:t>
            </a:r>
            <a:r>
              <a:rPr sz="1700" b="1" spc="75" dirty="0">
                <a:latin typeface="Times New Roman"/>
                <a:cs typeface="Times New Roman"/>
              </a:rPr>
              <a:t>Qy</a:t>
            </a:r>
            <a:r>
              <a:rPr sz="1700" b="1" spc="-8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</a:t>
            </a:r>
            <a:r>
              <a:rPr sz="1700" spc="-60" dirty="0">
                <a:latin typeface="Times New Roman"/>
                <a:cs typeface="Times New Roman"/>
              </a:rPr>
              <a:t> </a:t>
            </a:r>
            <a:r>
              <a:rPr sz="1700" b="1" dirty="0">
                <a:latin typeface="Times New Roman"/>
                <a:cs typeface="Times New Roman"/>
              </a:rPr>
              <a:t>QHx</a:t>
            </a:r>
            <a:r>
              <a:rPr sz="1700" b="1" spc="-15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-140" dirty="0">
                <a:latin typeface="Times New Roman"/>
                <a:cs typeface="Times New Roman"/>
              </a:rPr>
              <a:t> </a:t>
            </a:r>
            <a:r>
              <a:rPr sz="1700" b="1" spc="85" dirty="0">
                <a:latin typeface="Times New Roman"/>
                <a:cs typeface="Times New Roman"/>
              </a:rPr>
              <a:t>Qz</a:t>
            </a:r>
            <a:r>
              <a:rPr sz="1700" b="1" spc="-105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</a:t>
            </a:r>
            <a:r>
              <a:rPr sz="1700" spc="-60" dirty="0">
                <a:latin typeface="Times New Roman"/>
                <a:cs typeface="Times New Roman"/>
              </a:rPr>
              <a:t> </a:t>
            </a:r>
            <a:r>
              <a:rPr sz="1700" b="1" dirty="0">
                <a:latin typeface="Times New Roman"/>
                <a:cs typeface="Times New Roman"/>
              </a:rPr>
              <a:t>QHQ</a:t>
            </a:r>
            <a:r>
              <a:rPr sz="1500" i="1" baseline="41666" dirty="0">
                <a:latin typeface="Times New Roman"/>
                <a:cs typeface="Times New Roman"/>
              </a:rPr>
              <a:t>H</a:t>
            </a:r>
            <a:r>
              <a:rPr sz="1500" i="1" spc="397" baseline="41666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</a:t>
            </a:r>
            <a:r>
              <a:rPr sz="1700" spc="-180" dirty="0">
                <a:latin typeface="Times New Roman"/>
                <a:cs typeface="Times New Roman"/>
              </a:rPr>
              <a:t> </a:t>
            </a:r>
            <a:r>
              <a:rPr sz="1700" b="1" spc="85" dirty="0">
                <a:latin typeface="Times New Roman"/>
                <a:cs typeface="Times New Roman"/>
              </a:rPr>
              <a:t>X</a:t>
            </a:r>
            <a:r>
              <a:rPr sz="1700" b="1" spc="-9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-95" dirty="0">
                <a:latin typeface="Times New Roman"/>
                <a:cs typeface="Times New Roman"/>
              </a:rPr>
              <a:t> </a:t>
            </a:r>
            <a:r>
              <a:rPr sz="1700" b="1" spc="65" dirty="0">
                <a:latin typeface="Times New Roman"/>
                <a:cs typeface="Times New Roman"/>
              </a:rPr>
              <a:t>Z</a:t>
            </a:r>
            <a:r>
              <a:rPr sz="1700" b="1" spc="-45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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b="1" spc="80" dirty="0">
                <a:latin typeface="Times New Roman"/>
                <a:cs typeface="Times New Roman"/>
              </a:rPr>
              <a:t>Λ</a:t>
            </a:r>
            <a:r>
              <a:rPr sz="1700" b="1" spc="-2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</a:t>
            </a:r>
            <a:r>
              <a:rPr sz="1700" spc="-185" dirty="0">
                <a:latin typeface="Times New Roman"/>
                <a:cs typeface="Times New Roman"/>
              </a:rPr>
              <a:t> </a:t>
            </a:r>
            <a:r>
              <a:rPr sz="1700" b="1" spc="85" dirty="0">
                <a:latin typeface="Times New Roman"/>
                <a:cs typeface="Times New Roman"/>
              </a:rPr>
              <a:t>X</a:t>
            </a:r>
            <a:r>
              <a:rPr sz="1700" b="1" spc="-85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-95" dirty="0">
                <a:latin typeface="Times New Roman"/>
                <a:cs typeface="Times New Roman"/>
              </a:rPr>
              <a:t> </a:t>
            </a:r>
            <a:r>
              <a:rPr sz="1700" b="1" spc="15" dirty="0">
                <a:latin typeface="Times New Roman"/>
                <a:cs typeface="Times New Roman"/>
              </a:rPr>
              <a:t>Z</a:t>
            </a:r>
            <a:endParaRPr sz="1700">
              <a:latin typeface="Times New Roman"/>
              <a:cs typeface="Times New Roman"/>
            </a:endParaRPr>
          </a:p>
          <a:p>
            <a:pPr marL="324485" indent="-286385">
              <a:lnSpc>
                <a:spcPct val="100000"/>
              </a:lnSpc>
              <a:spcBef>
                <a:spcPts val="1290"/>
              </a:spcBef>
              <a:buChar char="–"/>
              <a:tabLst>
                <a:tab pos="324485" algn="l"/>
              </a:tabLst>
            </a:pPr>
            <a:r>
              <a:rPr sz="1800" spc="-10" dirty="0">
                <a:latin typeface="Times New Roman"/>
                <a:cs typeface="Times New Roman"/>
              </a:rPr>
              <a:t>Proposition</a:t>
            </a:r>
            <a:endParaRPr sz="1800">
              <a:latin typeface="Times New Roman"/>
              <a:cs typeface="Times New Roman"/>
            </a:endParaRPr>
          </a:p>
          <a:p>
            <a:pPr marL="723265" lvl="1" indent="-227965">
              <a:lnSpc>
                <a:spcPct val="100000"/>
              </a:lnSpc>
              <a:spcBef>
                <a:spcPts val="430"/>
              </a:spcBef>
              <a:buChar char="•"/>
              <a:tabLst>
                <a:tab pos="72326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domain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 matrix,</a:t>
            </a:r>
            <a:r>
              <a:rPr sz="1800" spc="395" dirty="0">
                <a:latin typeface="Times New Roman"/>
                <a:cs typeface="Times New Roman"/>
              </a:rPr>
              <a:t> </a:t>
            </a:r>
            <a:r>
              <a:rPr sz="2550" b="1" spc="104" baseline="-6535" dirty="0">
                <a:latin typeface="Times New Roman"/>
                <a:cs typeface="Times New Roman"/>
              </a:rPr>
              <a:t>Λ</a:t>
            </a:r>
            <a:r>
              <a:rPr sz="2550" b="1" spc="-30" baseline="-6535" dirty="0">
                <a:latin typeface="Times New Roman"/>
                <a:cs typeface="Times New Roman"/>
              </a:rPr>
              <a:t> </a:t>
            </a:r>
            <a:r>
              <a:rPr sz="2550" baseline="-6535" dirty="0">
                <a:latin typeface="Symbol"/>
                <a:cs typeface="Symbol"/>
              </a:rPr>
              <a:t></a:t>
            </a:r>
            <a:r>
              <a:rPr sz="2550" spc="-82" baseline="-6535" dirty="0">
                <a:latin typeface="Times New Roman"/>
                <a:cs typeface="Times New Roman"/>
              </a:rPr>
              <a:t> </a:t>
            </a:r>
            <a:r>
              <a:rPr sz="2550" b="1" baseline="-6535" dirty="0">
                <a:latin typeface="Times New Roman"/>
                <a:cs typeface="Times New Roman"/>
              </a:rPr>
              <a:t>QHQ</a:t>
            </a:r>
            <a:r>
              <a:rPr sz="1500" i="1" baseline="30555" dirty="0">
                <a:latin typeface="Times New Roman"/>
                <a:cs typeface="Times New Roman"/>
              </a:rPr>
              <a:t>H</a:t>
            </a:r>
            <a:r>
              <a:rPr sz="1500" i="1" spc="60" baseline="305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diagonal</a:t>
            </a:r>
            <a:endParaRPr sz="1800">
              <a:latin typeface="Times New Roman"/>
              <a:cs typeface="Times New Roman"/>
            </a:endParaRPr>
          </a:p>
          <a:p>
            <a:pPr marL="7239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matrix,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i-</a:t>
            </a:r>
            <a:r>
              <a:rPr sz="1800" dirty="0">
                <a:latin typeface="Times New Roman"/>
                <a:cs typeface="Times New Roman"/>
              </a:rPr>
              <a:t>th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diagonal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element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being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57371" y="3671315"/>
            <a:ext cx="2004060" cy="622300"/>
          </a:xfrm>
          <a:custGeom>
            <a:avLst/>
            <a:gdLst/>
            <a:ahLst/>
            <a:cxnLst/>
            <a:rect l="l" t="t" r="r" b="b"/>
            <a:pathLst>
              <a:path w="2004060" h="622300">
                <a:moveTo>
                  <a:pt x="2004060" y="0"/>
                </a:moveTo>
                <a:lnTo>
                  <a:pt x="0" y="0"/>
                </a:lnTo>
                <a:lnTo>
                  <a:pt x="0" y="621792"/>
                </a:lnTo>
                <a:lnTo>
                  <a:pt x="2004060" y="621792"/>
                </a:lnTo>
                <a:lnTo>
                  <a:pt x="200406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13214" y="3671885"/>
            <a:ext cx="24701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i="1" dirty="0">
                <a:latin typeface="Times New Roman"/>
                <a:cs typeface="Times New Roman"/>
              </a:rPr>
              <a:t>N</a:t>
            </a:r>
            <a:r>
              <a:rPr sz="1000" i="1" spc="-9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Symbol"/>
                <a:cs typeface="Symbol"/>
              </a:rPr>
              <a:t></a:t>
            </a:r>
            <a:r>
              <a:rPr sz="1000" spc="-25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71240" y="3650714"/>
            <a:ext cx="1956435" cy="63563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40"/>
              </a:spcBef>
            </a:pPr>
            <a:r>
              <a:rPr sz="1700" i="1" spc="65" dirty="0">
                <a:latin typeface="Times New Roman"/>
                <a:cs typeface="Times New Roman"/>
              </a:rPr>
              <a:t>H</a:t>
            </a:r>
            <a:r>
              <a:rPr sz="1700" spc="65" dirty="0">
                <a:latin typeface="Times New Roman"/>
                <a:cs typeface="Times New Roman"/>
              </a:rPr>
              <a:t>[</a:t>
            </a:r>
            <a:r>
              <a:rPr sz="1700" i="1" spc="65" dirty="0">
                <a:latin typeface="Times New Roman"/>
                <a:cs typeface="Times New Roman"/>
              </a:rPr>
              <a:t>i</a:t>
            </a:r>
            <a:r>
              <a:rPr sz="1700" spc="65" dirty="0">
                <a:latin typeface="Times New Roman"/>
                <a:cs typeface="Times New Roman"/>
              </a:rPr>
              <a:t>]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spc="10" dirty="0">
                <a:latin typeface="Symbol"/>
                <a:cs typeface="Symbol"/>
              </a:rPr>
              <a:t></a:t>
            </a:r>
            <a:r>
              <a:rPr sz="1700" spc="65" dirty="0">
                <a:latin typeface="Times New Roman"/>
                <a:cs typeface="Times New Roman"/>
              </a:rPr>
              <a:t> </a:t>
            </a:r>
            <a:r>
              <a:rPr sz="3900" spc="15" baseline="-8547" dirty="0">
                <a:latin typeface="Symbol"/>
                <a:cs typeface="Symbol"/>
              </a:rPr>
              <a:t></a:t>
            </a:r>
            <a:r>
              <a:rPr sz="1700" i="1" spc="10" dirty="0">
                <a:latin typeface="Times New Roman"/>
                <a:cs typeface="Times New Roman"/>
              </a:rPr>
              <a:t>h</a:t>
            </a:r>
            <a:r>
              <a:rPr sz="1700" spc="10" dirty="0">
                <a:latin typeface="Times New Roman"/>
                <a:cs typeface="Times New Roman"/>
              </a:rPr>
              <a:t>[</a:t>
            </a:r>
            <a:r>
              <a:rPr sz="1700" i="1" spc="10" dirty="0">
                <a:latin typeface="Times New Roman"/>
                <a:cs typeface="Times New Roman"/>
              </a:rPr>
              <a:t>n</a:t>
            </a:r>
            <a:r>
              <a:rPr sz="1700" spc="10" dirty="0">
                <a:latin typeface="Times New Roman"/>
                <a:cs typeface="Times New Roman"/>
              </a:rPr>
              <a:t>]</a:t>
            </a:r>
            <a:r>
              <a:rPr sz="1700" i="1" spc="10" dirty="0">
                <a:latin typeface="Times New Roman"/>
                <a:cs typeface="Times New Roman"/>
              </a:rPr>
              <a:t>e</a:t>
            </a:r>
            <a:r>
              <a:rPr sz="1500" spc="15" baseline="41666" dirty="0">
                <a:latin typeface="Symbol"/>
                <a:cs typeface="Symbol"/>
              </a:rPr>
              <a:t></a:t>
            </a:r>
            <a:r>
              <a:rPr sz="1500" spc="15" baseline="41666" dirty="0">
                <a:latin typeface="Times New Roman"/>
                <a:cs typeface="Times New Roman"/>
              </a:rPr>
              <a:t> </a:t>
            </a:r>
            <a:r>
              <a:rPr sz="1500" i="1" baseline="41666" dirty="0">
                <a:latin typeface="Times New Roman"/>
                <a:cs typeface="Times New Roman"/>
              </a:rPr>
              <a:t>j</a:t>
            </a:r>
            <a:r>
              <a:rPr sz="1500" i="1" spc="-202" baseline="41666" dirty="0">
                <a:latin typeface="Times New Roman"/>
                <a:cs typeface="Times New Roman"/>
              </a:rPr>
              <a:t> </a:t>
            </a:r>
            <a:r>
              <a:rPr sz="1500" spc="15" baseline="41666" dirty="0">
                <a:latin typeface="Times New Roman"/>
                <a:cs typeface="Times New Roman"/>
              </a:rPr>
              <a:t>2</a:t>
            </a:r>
            <a:r>
              <a:rPr sz="1575" spc="15" baseline="39682" dirty="0">
                <a:latin typeface="Symbol"/>
                <a:cs typeface="Symbol"/>
              </a:rPr>
              <a:t></a:t>
            </a:r>
            <a:r>
              <a:rPr sz="1500" i="1" spc="15" baseline="41666" dirty="0">
                <a:latin typeface="Times New Roman"/>
                <a:cs typeface="Times New Roman"/>
              </a:rPr>
              <a:t>ni</a:t>
            </a:r>
            <a:r>
              <a:rPr sz="1500" i="1" spc="-202" baseline="41666" dirty="0">
                <a:latin typeface="Times New Roman"/>
                <a:cs typeface="Times New Roman"/>
              </a:rPr>
              <a:t> </a:t>
            </a:r>
            <a:r>
              <a:rPr sz="1500" spc="15" baseline="41666" dirty="0">
                <a:latin typeface="Times New Roman"/>
                <a:cs typeface="Times New Roman"/>
              </a:rPr>
              <a:t>/</a:t>
            </a:r>
            <a:r>
              <a:rPr sz="1500" spc="-37" baseline="41666" dirty="0">
                <a:latin typeface="Times New Roman"/>
                <a:cs typeface="Times New Roman"/>
              </a:rPr>
              <a:t> </a:t>
            </a:r>
            <a:r>
              <a:rPr sz="1500" i="1" spc="-75" baseline="41666" dirty="0">
                <a:latin typeface="Times New Roman"/>
                <a:cs typeface="Times New Roman"/>
              </a:rPr>
              <a:t>N</a:t>
            </a:r>
            <a:endParaRPr sz="1500" baseline="41666">
              <a:latin typeface="Times New Roman"/>
              <a:cs typeface="Times New Roman"/>
            </a:endParaRPr>
          </a:p>
          <a:p>
            <a:pPr marL="646430">
              <a:lnSpc>
                <a:spcPct val="100000"/>
              </a:lnSpc>
              <a:spcBef>
                <a:spcPts val="140"/>
              </a:spcBef>
            </a:pPr>
            <a:r>
              <a:rPr sz="1000" i="1" spc="-25" dirty="0">
                <a:latin typeface="Times New Roman"/>
                <a:cs typeface="Times New Roman"/>
              </a:rPr>
              <a:t>n</a:t>
            </a:r>
            <a:r>
              <a:rPr sz="1000" spc="-25" dirty="0">
                <a:latin typeface="Symbol"/>
                <a:cs typeface="Symbol"/>
              </a:rPr>
              <a:t></a:t>
            </a:r>
            <a:r>
              <a:rPr sz="1000" spc="-25" dirty="0"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09243" y="4350766"/>
            <a:ext cx="8839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Times New Roman"/>
                <a:cs typeface="Times New Roman"/>
              </a:rPr>
              <a:t>Proof: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OFDM:</a:t>
            </a:r>
            <a:r>
              <a:rPr spc="-30" dirty="0"/>
              <a:t> </a:t>
            </a:r>
            <a:r>
              <a:rPr dirty="0"/>
              <a:t>MATRIX</a:t>
            </a:r>
            <a:r>
              <a:rPr spc="-30" dirty="0"/>
              <a:t> </a:t>
            </a:r>
            <a:r>
              <a:rPr spc="-10" dirty="0"/>
              <a:t>REPRESENTATION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340" y="900430"/>
            <a:ext cx="38855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Matrix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representation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OFDM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844" y="1261617"/>
            <a:ext cx="1442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Times New Roman"/>
                <a:cs typeface="Times New Roman"/>
              </a:rPr>
              <a:t>Transmitter: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2994" y="1536319"/>
            <a:ext cx="2614295" cy="10134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30"/>
              </a:spcBef>
              <a:buChar char="•"/>
              <a:tabLst>
                <a:tab pos="240665" algn="l"/>
              </a:tabLst>
            </a:pP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(frequency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domain):</a:t>
            </a:r>
            <a:endParaRPr sz="18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430"/>
              </a:spcBef>
              <a:buChar char="•"/>
              <a:tabLst>
                <a:tab pos="240665" algn="l"/>
              </a:tabLst>
            </a:pPr>
            <a:r>
              <a:rPr sz="1800" spc="-10" dirty="0">
                <a:latin typeface="Times New Roman"/>
                <a:cs typeface="Times New Roman"/>
              </a:rPr>
              <a:t>IDFT:</a:t>
            </a:r>
            <a:endParaRPr sz="18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434"/>
              </a:spcBef>
              <a:buChar char="•"/>
              <a:tabLst>
                <a:tab pos="240665" algn="l"/>
              </a:tabLst>
            </a:pPr>
            <a:r>
              <a:rPr sz="1800" dirty="0">
                <a:latin typeface="Times New Roman"/>
                <a:cs typeface="Times New Roman"/>
              </a:rPr>
              <a:t>Cyclic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prefix: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5844" y="2578734"/>
            <a:ext cx="1189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Times New Roman"/>
                <a:cs typeface="Times New Roman"/>
              </a:rPr>
              <a:t>Receiver: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02786" y="1366313"/>
            <a:ext cx="868044" cy="110172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70"/>
              </a:spcBef>
            </a:pPr>
            <a:r>
              <a:rPr sz="1700" b="1" spc="-50" dirty="0">
                <a:latin typeface="Times New Roman"/>
                <a:cs typeface="Times New Roman"/>
              </a:rPr>
              <a:t>X</a:t>
            </a:r>
            <a:endParaRPr sz="1700">
              <a:latin typeface="Times New Roman"/>
              <a:cs typeface="Times New Roman"/>
            </a:endParaRPr>
          </a:p>
          <a:p>
            <a:pPr marL="43815">
              <a:lnSpc>
                <a:spcPct val="100000"/>
              </a:lnSpc>
              <a:spcBef>
                <a:spcPts val="1175"/>
              </a:spcBef>
            </a:pPr>
            <a:r>
              <a:rPr sz="1700" b="1" dirty="0">
                <a:latin typeface="Times New Roman"/>
                <a:cs typeface="Times New Roman"/>
              </a:rPr>
              <a:t>x</a:t>
            </a:r>
            <a:r>
              <a:rPr sz="1700" b="1" spc="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b="1" spc="65" dirty="0">
                <a:latin typeface="Times New Roman"/>
                <a:cs typeface="Times New Roman"/>
              </a:rPr>
              <a:t>Q</a:t>
            </a:r>
            <a:r>
              <a:rPr sz="1700" b="1" spc="-2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</a:t>
            </a:r>
            <a:r>
              <a:rPr sz="1700" spc="-170" dirty="0">
                <a:latin typeface="Times New Roman"/>
                <a:cs typeface="Times New Roman"/>
              </a:rPr>
              <a:t> </a:t>
            </a:r>
            <a:r>
              <a:rPr sz="1700" b="1" spc="10" dirty="0">
                <a:latin typeface="Times New Roman"/>
                <a:cs typeface="Times New Roman"/>
              </a:rPr>
              <a:t>X</a:t>
            </a:r>
            <a:endParaRPr sz="17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</a:pPr>
            <a:r>
              <a:rPr sz="1700" spc="-960" dirty="0">
                <a:latin typeface="Times New Roman"/>
                <a:cs typeface="Times New Roman"/>
              </a:rPr>
              <a:t>~</a:t>
            </a:r>
            <a:r>
              <a:rPr sz="2550" b="1" spc="-75" baseline="-21241" dirty="0">
                <a:latin typeface="Times New Roman"/>
                <a:cs typeface="Times New Roman"/>
              </a:rPr>
              <a:t>x</a:t>
            </a:r>
            <a:endParaRPr sz="2550" baseline="-21241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80861" y="2796324"/>
            <a:ext cx="1228090" cy="79756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1085"/>
              </a:spcBef>
            </a:pPr>
            <a:r>
              <a:rPr sz="1700" b="1" spc="50" dirty="0">
                <a:latin typeface="Times New Roman"/>
                <a:cs typeface="Times New Roman"/>
              </a:rPr>
              <a:t>y</a:t>
            </a:r>
            <a:r>
              <a:rPr sz="1700" b="1" spc="1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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b="1" dirty="0">
                <a:latin typeface="Times New Roman"/>
                <a:cs typeface="Times New Roman"/>
              </a:rPr>
              <a:t>Hx</a:t>
            </a:r>
            <a:r>
              <a:rPr sz="1700" b="1" spc="-60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Symbol"/>
                <a:cs typeface="Symbol"/>
              </a:rPr>
              <a:t></a:t>
            </a:r>
            <a:r>
              <a:rPr sz="1700" spc="-105" dirty="0">
                <a:latin typeface="Times New Roman"/>
                <a:cs typeface="Times New Roman"/>
              </a:rPr>
              <a:t> </a:t>
            </a:r>
            <a:r>
              <a:rPr sz="1700" b="1" dirty="0">
                <a:latin typeface="Times New Roman"/>
                <a:cs typeface="Times New Roman"/>
              </a:rPr>
              <a:t>z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700" b="1" spc="95" dirty="0">
                <a:latin typeface="Times New Roman"/>
                <a:cs typeface="Times New Roman"/>
              </a:rPr>
              <a:t>Y</a:t>
            </a:r>
            <a:r>
              <a:rPr sz="1700" b="1" spc="-65" dirty="0">
                <a:latin typeface="Times New Roman"/>
                <a:cs typeface="Times New Roman"/>
              </a:rPr>
              <a:t> </a:t>
            </a:r>
            <a:r>
              <a:rPr sz="1700" spc="65" dirty="0">
                <a:latin typeface="Symbol"/>
                <a:cs typeface="Symbol"/>
              </a:rPr>
              <a:t>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b="1" spc="95" dirty="0">
                <a:latin typeface="Times New Roman"/>
                <a:cs typeface="Times New Roman"/>
              </a:rPr>
              <a:t>Λ</a:t>
            </a:r>
            <a:r>
              <a:rPr sz="1700" b="1" spc="-229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</a:t>
            </a:r>
            <a:r>
              <a:rPr sz="1700" spc="-200" dirty="0">
                <a:latin typeface="Times New Roman"/>
                <a:cs typeface="Times New Roman"/>
              </a:rPr>
              <a:t> </a:t>
            </a:r>
            <a:r>
              <a:rPr sz="1700" b="1" spc="95" dirty="0">
                <a:latin typeface="Times New Roman"/>
                <a:cs typeface="Times New Roman"/>
              </a:rPr>
              <a:t>X</a:t>
            </a:r>
            <a:r>
              <a:rPr sz="1700" b="1" spc="-105" dirty="0">
                <a:latin typeface="Times New Roman"/>
                <a:cs typeface="Times New Roman"/>
              </a:rPr>
              <a:t> </a:t>
            </a:r>
            <a:r>
              <a:rPr sz="1700" spc="65" dirty="0">
                <a:latin typeface="Symbol"/>
                <a:cs typeface="Symbol"/>
              </a:rPr>
              <a:t></a:t>
            </a:r>
            <a:r>
              <a:rPr sz="1700" spc="-120" dirty="0">
                <a:latin typeface="Times New Roman"/>
                <a:cs typeface="Times New Roman"/>
              </a:rPr>
              <a:t> </a:t>
            </a:r>
            <a:r>
              <a:rPr sz="1700" b="1" spc="25" dirty="0">
                <a:latin typeface="Times New Roman"/>
                <a:cs typeface="Times New Roman"/>
              </a:rPr>
              <a:t>Z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77594" y="2853308"/>
            <a:ext cx="5540375" cy="10134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66065" indent="-227965">
              <a:lnSpc>
                <a:spcPct val="100000"/>
              </a:lnSpc>
              <a:spcBef>
                <a:spcPts val="530"/>
              </a:spcBef>
              <a:buChar char="•"/>
              <a:tabLst>
                <a:tab pos="266065" algn="l"/>
              </a:tabLst>
            </a:pPr>
            <a:r>
              <a:rPr sz="1800" dirty="0">
                <a:latin typeface="Times New Roman"/>
                <a:cs typeface="Times New Roman"/>
              </a:rPr>
              <a:t>After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removal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cyclic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prefix:</a:t>
            </a:r>
            <a:endParaRPr sz="1800">
              <a:latin typeface="Times New Roman"/>
              <a:cs typeface="Times New Roman"/>
            </a:endParaRPr>
          </a:p>
          <a:p>
            <a:pPr marL="266065" indent="-227965">
              <a:lnSpc>
                <a:spcPct val="100000"/>
              </a:lnSpc>
              <a:spcBef>
                <a:spcPts val="434"/>
              </a:spcBef>
              <a:buChar char="•"/>
              <a:tabLst>
                <a:tab pos="266065" algn="l"/>
              </a:tabLst>
            </a:pPr>
            <a:r>
              <a:rPr sz="1800" spc="-20" dirty="0">
                <a:latin typeface="Times New Roman"/>
                <a:cs typeface="Times New Roman"/>
              </a:rPr>
              <a:t>DFT:</a:t>
            </a:r>
            <a:endParaRPr sz="1800">
              <a:latin typeface="Times New Roman"/>
              <a:cs typeface="Times New Roman"/>
            </a:endParaRPr>
          </a:p>
          <a:p>
            <a:pPr marL="266065" indent="-227965">
              <a:lnSpc>
                <a:spcPct val="100000"/>
              </a:lnSpc>
              <a:spcBef>
                <a:spcPts val="430"/>
              </a:spcBef>
              <a:buChar char="•"/>
              <a:tabLst>
                <a:tab pos="266065" algn="l"/>
              </a:tabLst>
            </a:pP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i-</a:t>
            </a:r>
            <a:r>
              <a:rPr sz="1800" dirty="0">
                <a:latin typeface="Times New Roman"/>
                <a:cs typeface="Times New Roman"/>
              </a:rPr>
              <a:t>th </a:t>
            </a:r>
            <a:r>
              <a:rPr sz="1800" spc="-10" dirty="0">
                <a:latin typeface="Times New Roman"/>
                <a:cs typeface="Times New Roman"/>
              </a:rPr>
              <a:t>sub-</a:t>
            </a:r>
            <a:r>
              <a:rPr sz="1800" dirty="0">
                <a:latin typeface="Times New Roman"/>
                <a:cs typeface="Times New Roman"/>
              </a:rPr>
              <a:t>carrier:</a:t>
            </a:r>
            <a:r>
              <a:rPr sz="1800" spc="345" dirty="0">
                <a:latin typeface="Times New Roman"/>
                <a:cs typeface="Times New Roman"/>
              </a:rPr>
              <a:t> </a:t>
            </a:r>
            <a:r>
              <a:rPr sz="2550" i="1" spc="82" baseline="-13071" dirty="0">
                <a:latin typeface="Times New Roman"/>
                <a:cs typeface="Times New Roman"/>
              </a:rPr>
              <a:t>Y</a:t>
            </a:r>
            <a:r>
              <a:rPr sz="2550" i="1" spc="-397" baseline="-13071" dirty="0">
                <a:latin typeface="Times New Roman"/>
                <a:cs typeface="Times New Roman"/>
              </a:rPr>
              <a:t> </a:t>
            </a:r>
            <a:r>
              <a:rPr sz="2550" baseline="-13071" dirty="0">
                <a:latin typeface="Times New Roman"/>
                <a:cs typeface="Times New Roman"/>
              </a:rPr>
              <a:t>[</a:t>
            </a:r>
            <a:r>
              <a:rPr sz="2550" i="1" baseline="-13071" dirty="0">
                <a:latin typeface="Times New Roman"/>
                <a:cs typeface="Times New Roman"/>
              </a:rPr>
              <a:t>i</a:t>
            </a:r>
            <a:r>
              <a:rPr sz="2550" baseline="-13071" dirty="0">
                <a:latin typeface="Times New Roman"/>
                <a:cs typeface="Times New Roman"/>
              </a:rPr>
              <a:t>]</a:t>
            </a:r>
            <a:r>
              <a:rPr sz="2550" spc="-179" baseline="-13071" dirty="0">
                <a:latin typeface="Times New Roman"/>
                <a:cs typeface="Times New Roman"/>
              </a:rPr>
              <a:t> </a:t>
            </a:r>
            <a:r>
              <a:rPr sz="2550" spc="82" baseline="-13071" dirty="0">
                <a:latin typeface="Symbol"/>
                <a:cs typeface="Symbol"/>
              </a:rPr>
              <a:t></a:t>
            </a:r>
            <a:r>
              <a:rPr sz="2550" spc="30" baseline="-13071" dirty="0">
                <a:latin typeface="Times New Roman"/>
                <a:cs typeface="Times New Roman"/>
              </a:rPr>
              <a:t> </a:t>
            </a:r>
            <a:r>
              <a:rPr sz="2550" i="1" spc="120" baseline="-13071" dirty="0">
                <a:latin typeface="Times New Roman"/>
                <a:cs typeface="Times New Roman"/>
              </a:rPr>
              <a:t>H</a:t>
            </a:r>
            <a:r>
              <a:rPr sz="2550" spc="120" baseline="-13071" dirty="0">
                <a:latin typeface="Times New Roman"/>
                <a:cs typeface="Times New Roman"/>
              </a:rPr>
              <a:t>[</a:t>
            </a:r>
            <a:r>
              <a:rPr sz="2550" i="1" spc="120" baseline="-13071" dirty="0">
                <a:latin typeface="Times New Roman"/>
                <a:cs typeface="Times New Roman"/>
              </a:rPr>
              <a:t>i</a:t>
            </a:r>
            <a:r>
              <a:rPr sz="2550" spc="120" baseline="-13071" dirty="0">
                <a:latin typeface="Times New Roman"/>
                <a:cs typeface="Times New Roman"/>
              </a:rPr>
              <a:t>]</a:t>
            </a:r>
            <a:r>
              <a:rPr sz="2550" i="1" spc="120" baseline="-13071" dirty="0">
                <a:latin typeface="Times New Roman"/>
                <a:cs typeface="Times New Roman"/>
              </a:rPr>
              <a:t>X</a:t>
            </a:r>
            <a:r>
              <a:rPr sz="2550" i="1" spc="-375" baseline="-13071" dirty="0">
                <a:latin typeface="Times New Roman"/>
                <a:cs typeface="Times New Roman"/>
              </a:rPr>
              <a:t> </a:t>
            </a:r>
            <a:r>
              <a:rPr sz="2550" baseline="-13071" dirty="0">
                <a:latin typeface="Times New Roman"/>
                <a:cs typeface="Times New Roman"/>
              </a:rPr>
              <a:t>[</a:t>
            </a:r>
            <a:r>
              <a:rPr sz="2550" i="1" baseline="-13071" dirty="0">
                <a:latin typeface="Times New Roman"/>
                <a:cs typeface="Times New Roman"/>
              </a:rPr>
              <a:t>i</a:t>
            </a:r>
            <a:r>
              <a:rPr sz="2550" baseline="-13071" dirty="0">
                <a:latin typeface="Times New Roman"/>
                <a:cs typeface="Times New Roman"/>
              </a:rPr>
              <a:t>]</a:t>
            </a:r>
            <a:r>
              <a:rPr sz="2550" spc="-322" baseline="-13071" dirty="0">
                <a:latin typeface="Times New Roman"/>
                <a:cs typeface="Times New Roman"/>
              </a:rPr>
              <a:t> </a:t>
            </a:r>
            <a:r>
              <a:rPr sz="2550" spc="82" baseline="-13071" dirty="0">
                <a:latin typeface="Symbol"/>
                <a:cs typeface="Symbol"/>
              </a:rPr>
              <a:t></a:t>
            </a:r>
            <a:r>
              <a:rPr sz="2550" spc="-120" baseline="-13071" dirty="0">
                <a:latin typeface="Times New Roman"/>
                <a:cs typeface="Times New Roman"/>
              </a:rPr>
              <a:t> </a:t>
            </a:r>
            <a:r>
              <a:rPr sz="2550" i="1" spc="60" baseline="-13071" dirty="0">
                <a:latin typeface="Times New Roman"/>
                <a:cs typeface="Times New Roman"/>
              </a:rPr>
              <a:t>Z</a:t>
            </a:r>
            <a:r>
              <a:rPr sz="2550" spc="60" baseline="-13071" dirty="0">
                <a:latin typeface="Times New Roman"/>
                <a:cs typeface="Times New Roman"/>
              </a:rPr>
              <a:t>[</a:t>
            </a:r>
            <a:r>
              <a:rPr sz="2550" i="1" spc="60" baseline="-13071" dirty="0">
                <a:latin typeface="Times New Roman"/>
                <a:cs typeface="Times New Roman"/>
              </a:rPr>
              <a:t>i</a:t>
            </a:r>
            <a:r>
              <a:rPr sz="2550" spc="60" baseline="-13071" dirty="0">
                <a:latin typeface="Times New Roman"/>
                <a:cs typeface="Times New Roman"/>
              </a:rPr>
              <a:t>]</a:t>
            </a:r>
            <a:endParaRPr sz="2550" baseline="-13071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1812" y="4850891"/>
            <a:ext cx="768350" cy="370840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315"/>
              </a:spcBef>
            </a:pPr>
            <a:r>
              <a:rPr sz="1800" spc="-20" dirty="0">
                <a:latin typeface="Times New Roman"/>
                <a:cs typeface="Times New Roman"/>
              </a:rPr>
              <a:t>IDFT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45207" y="4838700"/>
            <a:ext cx="768350" cy="3937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210820" marR="194945" indent="-10795">
              <a:lnSpc>
                <a:spcPct val="80000"/>
              </a:lnSpc>
              <a:spcBef>
                <a:spcPts val="335"/>
              </a:spcBef>
            </a:pPr>
            <a:r>
              <a:rPr sz="1100" spc="-10" dirty="0">
                <a:latin typeface="Times New Roman"/>
                <a:cs typeface="Times New Roman"/>
              </a:rPr>
              <a:t>Cyclic Prefix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10711" y="4838700"/>
            <a:ext cx="768350" cy="3937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5"/>
              </a:spcBef>
            </a:pPr>
            <a:r>
              <a:rPr sz="1300" spc="-10" dirty="0">
                <a:latin typeface="Times New Roman"/>
                <a:cs typeface="Times New Roman"/>
              </a:rPr>
              <a:t>Channel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62500" y="4806696"/>
            <a:ext cx="768350" cy="394970"/>
          </a:xfrm>
          <a:custGeom>
            <a:avLst/>
            <a:gdLst/>
            <a:ahLst/>
            <a:cxnLst/>
            <a:rect l="l" t="t" r="r" b="b"/>
            <a:pathLst>
              <a:path w="768350" h="394970">
                <a:moveTo>
                  <a:pt x="0" y="394715"/>
                </a:moveTo>
                <a:lnTo>
                  <a:pt x="768096" y="394715"/>
                </a:lnTo>
                <a:lnTo>
                  <a:pt x="768096" y="0"/>
                </a:lnTo>
                <a:lnTo>
                  <a:pt x="0" y="0"/>
                </a:lnTo>
                <a:lnTo>
                  <a:pt x="0" y="39471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902200" y="4803140"/>
            <a:ext cx="488950" cy="32829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71755" marR="5080" indent="-59690">
              <a:lnSpc>
                <a:spcPct val="80000"/>
              </a:lnSpc>
              <a:spcBef>
                <a:spcPts val="365"/>
              </a:spcBef>
            </a:pPr>
            <a:r>
              <a:rPr sz="1100" spc="-10" dirty="0">
                <a:latin typeface="Times New Roman"/>
                <a:cs typeface="Times New Roman"/>
              </a:rPr>
              <a:t>Remove Prefix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86500" y="4794503"/>
            <a:ext cx="768350" cy="3937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305"/>
              </a:spcBef>
            </a:pPr>
            <a:r>
              <a:rPr sz="1800" spc="-25" dirty="0">
                <a:latin typeface="Times New Roman"/>
                <a:cs typeface="Times New Roman"/>
              </a:rPr>
              <a:t>DFT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6994" y="4985003"/>
            <a:ext cx="394335" cy="103505"/>
          </a:xfrm>
          <a:custGeom>
            <a:avLst/>
            <a:gdLst/>
            <a:ahLst/>
            <a:cxnLst/>
            <a:rect l="l" t="t" r="r" b="b"/>
            <a:pathLst>
              <a:path w="394334" h="103504">
                <a:moveTo>
                  <a:pt x="382970" y="44196"/>
                </a:moveTo>
                <a:lnTo>
                  <a:pt x="381127" y="44196"/>
                </a:lnTo>
                <a:lnTo>
                  <a:pt x="381330" y="56896"/>
                </a:lnTo>
                <a:lnTo>
                  <a:pt x="357762" y="57272"/>
                </a:lnTo>
                <a:lnTo>
                  <a:pt x="302463" y="90678"/>
                </a:lnTo>
                <a:lnTo>
                  <a:pt x="299466" y="92583"/>
                </a:lnTo>
                <a:lnTo>
                  <a:pt x="298513" y="96393"/>
                </a:lnTo>
                <a:lnTo>
                  <a:pt x="302145" y="102489"/>
                </a:lnTo>
                <a:lnTo>
                  <a:pt x="306044" y="103378"/>
                </a:lnTo>
                <a:lnTo>
                  <a:pt x="309041" y="101600"/>
                </a:lnTo>
                <a:lnTo>
                  <a:pt x="393827" y="50292"/>
                </a:lnTo>
                <a:lnTo>
                  <a:pt x="382970" y="44196"/>
                </a:lnTo>
                <a:close/>
              </a:path>
              <a:path w="394334" h="103504">
                <a:moveTo>
                  <a:pt x="357749" y="44569"/>
                </a:moveTo>
                <a:lnTo>
                  <a:pt x="0" y="50292"/>
                </a:lnTo>
                <a:lnTo>
                  <a:pt x="203" y="62992"/>
                </a:lnTo>
                <a:lnTo>
                  <a:pt x="357762" y="57272"/>
                </a:lnTo>
                <a:lnTo>
                  <a:pt x="368654" y="50693"/>
                </a:lnTo>
                <a:lnTo>
                  <a:pt x="357749" y="44569"/>
                </a:lnTo>
                <a:close/>
              </a:path>
              <a:path w="394334" h="103504">
                <a:moveTo>
                  <a:pt x="368654" y="50693"/>
                </a:moveTo>
                <a:lnTo>
                  <a:pt x="357762" y="57272"/>
                </a:lnTo>
                <a:lnTo>
                  <a:pt x="381330" y="56896"/>
                </a:lnTo>
                <a:lnTo>
                  <a:pt x="381315" y="56007"/>
                </a:lnTo>
                <a:lnTo>
                  <a:pt x="378117" y="56007"/>
                </a:lnTo>
                <a:lnTo>
                  <a:pt x="368654" y="50693"/>
                </a:lnTo>
                <a:close/>
              </a:path>
              <a:path w="394334" h="103504">
                <a:moveTo>
                  <a:pt x="377939" y="45085"/>
                </a:moveTo>
                <a:lnTo>
                  <a:pt x="368654" y="50693"/>
                </a:lnTo>
                <a:lnTo>
                  <a:pt x="378117" y="56007"/>
                </a:lnTo>
                <a:lnTo>
                  <a:pt x="377939" y="45085"/>
                </a:lnTo>
                <a:close/>
              </a:path>
              <a:path w="394334" h="103504">
                <a:moveTo>
                  <a:pt x="381141" y="45085"/>
                </a:moveTo>
                <a:lnTo>
                  <a:pt x="377939" y="45085"/>
                </a:lnTo>
                <a:lnTo>
                  <a:pt x="378117" y="56007"/>
                </a:lnTo>
                <a:lnTo>
                  <a:pt x="381315" y="56007"/>
                </a:lnTo>
                <a:lnTo>
                  <a:pt x="381141" y="45085"/>
                </a:lnTo>
                <a:close/>
              </a:path>
              <a:path w="394334" h="103504">
                <a:moveTo>
                  <a:pt x="381127" y="44196"/>
                </a:moveTo>
                <a:lnTo>
                  <a:pt x="357749" y="44569"/>
                </a:lnTo>
                <a:lnTo>
                  <a:pt x="368654" y="50693"/>
                </a:lnTo>
                <a:lnTo>
                  <a:pt x="377939" y="45085"/>
                </a:lnTo>
                <a:lnTo>
                  <a:pt x="381141" y="45085"/>
                </a:lnTo>
                <a:lnTo>
                  <a:pt x="381127" y="44196"/>
                </a:lnTo>
                <a:close/>
              </a:path>
              <a:path w="394334" h="103504">
                <a:moveTo>
                  <a:pt x="304380" y="0"/>
                </a:moveTo>
                <a:lnTo>
                  <a:pt x="300507" y="1143"/>
                </a:lnTo>
                <a:lnTo>
                  <a:pt x="297065" y="7239"/>
                </a:lnTo>
                <a:lnTo>
                  <a:pt x="298157" y="11049"/>
                </a:lnTo>
                <a:lnTo>
                  <a:pt x="301218" y="12827"/>
                </a:lnTo>
                <a:lnTo>
                  <a:pt x="357749" y="44569"/>
                </a:lnTo>
                <a:lnTo>
                  <a:pt x="381127" y="44196"/>
                </a:lnTo>
                <a:lnTo>
                  <a:pt x="382970" y="44196"/>
                </a:lnTo>
                <a:lnTo>
                  <a:pt x="307428" y="1778"/>
                </a:lnTo>
                <a:lnTo>
                  <a:pt x="3043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49908" y="4983607"/>
            <a:ext cx="495300" cy="103505"/>
          </a:xfrm>
          <a:custGeom>
            <a:avLst/>
            <a:gdLst/>
            <a:ahLst/>
            <a:cxnLst/>
            <a:rect l="l" t="t" r="r" b="b"/>
            <a:pathLst>
              <a:path w="495300" h="103504">
                <a:moveTo>
                  <a:pt x="470190" y="51689"/>
                </a:moveTo>
                <a:lnTo>
                  <a:pt x="400303" y="92456"/>
                </a:lnTo>
                <a:lnTo>
                  <a:pt x="399287" y="96266"/>
                </a:lnTo>
                <a:lnTo>
                  <a:pt x="402843" y="102362"/>
                </a:lnTo>
                <a:lnTo>
                  <a:pt x="406653" y="103378"/>
                </a:lnTo>
                <a:lnTo>
                  <a:pt x="484409" y="58039"/>
                </a:lnTo>
                <a:lnTo>
                  <a:pt x="482727" y="58039"/>
                </a:lnTo>
                <a:lnTo>
                  <a:pt x="482727" y="57150"/>
                </a:lnTo>
                <a:lnTo>
                  <a:pt x="479552" y="57150"/>
                </a:lnTo>
                <a:lnTo>
                  <a:pt x="470190" y="51689"/>
                </a:lnTo>
                <a:close/>
              </a:path>
              <a:path w="495300" h="103504">
                <a:moveTo>
                  <a:pt x="459304" y="45339"/>
                </a:moveTo>
                <a:lnTo>
                  <a:pt x="0" y="45339"/>
                </a:lnTo>
                <a:lnTo>
                  <a:pt x="0" y="58039"/>
                </a:lnTo>
                <a:lnTo>
                  <a:pt x="459304" y="58039"/>
                </a:lnTo>
                <a:lnTo>
                  <a:pt x="470190" y="51689"/>
                </a:lnTo>
                <a:lnTo>
                  <a:pt x="459304" y="45339"/>
                </a:lnTo>
                <a:close/>
              </a:path>
              <a:path w="495300" h="103504">
                <a:moveTo>
                  <a:pt x="484409" y="45339"/>
                </a:moveTo>
                <a:lnTo>
                  <a:pt x="482727" y="45339"/>
                </a:lnTo>
                <a:lnTo>
                  <a:pt x="482727" y="58039"/>
                </a:lnTo>
                <a:lnTo>
                  <a:pt x="484409" y="58039"/>
                </a:lnTo>
                <a:lnTo>
                  <a:pt x="495299" y="51689"/>
                </a:lnTo>
                <a:lnTo>
                  <a:pt x="484409" y="45339"/>
                </a:lnTo>
                <a:close/>
              </a:path>
              <a:path w="495300" h="103504">
                <a:moveTo>
                  <a:pt x="479552" y="46228"/>
                </a:moveTo>
                <a:lnTo>
                  <a:pt x="470190" y="51689"/>
                </a:lnTo>
                <a:lnTo>
                  <a:pt x="479552" y="57150"/>
                </a:lnTo>
                <a:lnTo>
                  <a:pt x="479552" y="46228"/>
                </a:lnTo>
                <a:close/>
              </a:path>
              <a:path w="495300" h="103504">
                <a:moveTo>
                  <a:pt x="482727" y="46228"/>
                </a:moveTo>
                <a:lnTo>
                  <a:pt x="479552" y="46228"/>
                </a:lnTo>
                <a:lnTo>
                  <a:pt x="479552" y="57150"/>
                </a:lnTo>
                <a:lnTo>
                  <a:pt x="482727" y="57150"/>
                </a:lnTo>
                <a:lnTo>
                  <a:pt x="482727" y="46228"/>
                </a:lnTo>
                <a:close/>
              </a:path>
              <a:path w="495300" h="103504">
                <a:moveTo>
                  <a:pt x="406653" y="0"/>
                </a:moveTo>
                <a:lnTo>
                  <a:pt x="402843" y="1016"/>
                </a:lnTo>
                <a:lnTo>
                  <a:pt x="399287" y="7112"/>
                </a:lnTo>
                <a:lnTo>
                  <a:pt x="400303" y="10922"/>
                </a:lnTo>
                <a:lnTo>
                  <a:pt x="470190" y="51689"/>
                </a:lnTo>
                <a:lnTo>
                  <a:pt x="479552" y="46228"/>
                </a:lnTo>
                <a:lnTo>
                  <a:pt x="482727" y="46228"/>
                </a:lnTo>
                <a:lnTo>
                  <a:pt x="482727" y="45339"/>
                </a:lnTo>
                <a:lnTo>
                  <a:pt x="484409" y="45339"/>
                </a:lnTo>
                <a:lnTo>
                  <a:pt x="4066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13304" y="4985003"/>
            <a:ext cx="596900" cy="103505"/>
          </a:xfrm>
          <a:custGeom>
            <a:avLst/>
            <a:gdLst/>
            <a:ahLst/>
            <a:cxnLst/>
            <a:rect l="l" t="t" r="r" b="b"/>
            <a:pathLst>
              <a:path w="596900" h="103504">
                <a:moveTo>
                  <a:pt x="508381" y="0"/>
                </a:moveTo>
                <a:lnTo>
                  <a:pt x="504570" y="1016"/>
                </a:lnTo>
                <a:lnTo>
                  <a:pt x="502793" y="3937"/>
                </a:lnTo>
                <a:lnTo>
                  <a:pt x="501015" y="6985"/>
                </a:lnTo>
                <a:lnTo>
                  <a:pt x="502031" y="10922"/>
                </a:lnTo>
                <a:lnTo>
                  <a:pt x="560888" y="45404"/>
                </a:lnTo>
                <a:lnTo>
                  <a:pt x="584326" y="45466"/>
                </a:lnTo>
                <a:lnTo>
                  <a:pt x="584326" y="58166"/>
                </a:lnTo>
                <a:lnTo>
                  <a:pt x="560760" y="58166"/>
                </a:lnTo>
                <a:lnTo>
                  <a:pt x="501776" y="92329"/>
                </a:lnTo>
                <a:lnTo>
                  <a:pt x="500760" y="96266"/>
                </a:lnTo>
                <a:lnTo>
                  <a:pt x="504317" y="102362"/>
                </a:lnTo>
                <a:lnTo>
                  <a:pt x="508126" y="103378"/>
                </a:lnTo>
                <a:lnTo>
                  <a:pt x="585967" y="58166"/>
                </a:lnTo>
                <a:lnTo>
                  <a:pt x="584326" y="58166"/>
                </a:lnTo>
                <a:lnTo>
                  <a:pt x="586072" y="58104"/>
                </a:lnTo>
                <a:lnTo>
                  <a:pt x="596899" y="51816"/>
                </a:lnTo>
                <a:lnTo>
                  <a:pt x="508381" y="0"/>
                </a:lnTo>
                <a:close/>
              </a:path>
              <a:path w="596900" h="103504">
                <a:moveTo>
                  <a:pt x="571777" y="51784"/>
                </a:moveTo>
                <a:lnTo>
                  <a:pt x="560865" y="58104"/>
                </a:lnTo>
                <a:lnTo>
                  <a:pt x="584326" y="58166"/>
                </a:lnTo>
                <a:lnTo>
                  <a:pt x="584326" y="57277"/>
                </a:lnTo>
                <a:lnTo>
                  <a:pt x="581151" y="57277"/>
                </a:lnTo>
                <a:lnTo>
                  <a:pt x="571777" y="51784"/>
                </a:lnTo>
                <a:close/>
              </a:path>
              <a:path w="596900" h="103504">
                <a:moveTo>
                  <a:pt x="0" y="43942"/>
                </a:moveTo>
                <a:lnTo>
                  <a:pt x="0" y="56642"/>
                </a:lnTo>
                <a:lnTo>
                  <a:pt x="560865" y="58104"/>
                </a:lnTo>
                <a:lnTo>
                  <a:pt x="571777" y="51784"/>
                </a:lnTo>
                <a:lnTo>
                  <a:pt x="560888" y="45404"/>
                </a:lnTo>
                <a:lnTo>
                  <a:pt x="0" y="43942"/>
                </a:lnTo>
                <a:close/>
              </a:path>
              <a:path w="596900" h="103504">
                <a:moveTo>
                  <a:pt x="581151" y="46355"/>
                </a:moveTo>
                <a:lnTo>
                  <a:pt x="571777" y="51784"/>
                </a:lnTo>
                <a:lnTo>
                  <a:pt x="581151" y="57277"/>
                </a:lnTo>
                <a:lnTo>
                  <a:pt x="581151" y="46355"/>
                </a:lnTo>
                <a:close/>
              </a:path>
              <a:path w="596900" h="103504">
                <a:moveTo>
                  <a:pt x="584326" y="46355"/>
                </a:moveTo>
                <a:lnTo>
                  <a:pt x="581151" y="46355"/>
                </a:lnTo>
                <a:lnTo>
                  <a:pt x="581151" y="57277"/>
                </a:lnTo>
                <a:lnTo>
                  <a:pt x="584326" y="57277"/>
                </a:lnTo>
                <a:lnTo>
                  <a:pt x="584326" y="46355"/>
                </a:lnTo>
                <a:close/>
              </a:path>
              <a:path w="596900" h="103504">
                <a:moveTo>
                  <a:pt x="560888" y="45404"/>
                </a:moveTo>
                <a:lnTo>
                  <a:pt x="571777" y="51784"/>
                </a:lnTo>
                <a:lnTo>
                  <a:pt x="581151" y="46355"/>
                </a:lnTo>
                <a:lnTo>
                  <a:pt x="584326" y="46355"/>
                </a:lnTo>
                <a:lnTo>
                  <a:pt x="584326" y="45466"/>
                </a:lnTo>
                <a:lnTo>
                  <a:pt x="560888" y="454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78808" y="4940934"/>
            <a:ext cx="2107565" cy="147955"/>
          </a:xfrm>
          <a:custGeom>
            <a:avLst/>
            <a:gdLst/>
            <a:ahLst/>
            <a:cxnLst/>
            <a:rect l="l" t="t" r="r" b="b"/>
            <a:pathLst>
              <a:path w="2107565" h="147954">
                <a:moveTo>
                  <a:pt x="611365" y="102235"/>
                </a:moveTo>
                <a:lnTo>
                  <a:pt x="609727" y="102235"/>
                </a:lnTo>
                <a:lnTo>
                  <a:pt x="586155" y="102235"/>
                </a:lnTo>
                <a:lnTo>
                  <a:pt x="527177" y="136398"/>
                </a:lnTo>
                <a:lnTo>
                  <a:pt x="526161" y="140335"/>
                </a:lnTo>
                <a:lnTo>
                  <a:pt x="529717" y="146431"/>
                </a:lnTo>
                <a:lnTo>
                  <a:pt x="533527" y="147447"/>
                </a:lnTo>
                <a:lnTo>
                  <a:pt x="611365" y="102235"/>
                </a:lnTo>
                <a:close/>
              </a:path>
              <a:path w="2107565" h="147954">
                <a:moveTo>
                  <a:pt x="622300" y="95885"/>
                </a:moveTo>
                <a:lnTo>
                  <a:pt x="533781" y="44069"/>
                </a:lnTo>
                <a:lnTo>
                  <a:pt x="529971" y="45085"/>
                </a:lnTo>
                <a:lnTo>
                  <a:pt x="528193" y="48006"/>
                </a:lnTo>
                <a:lnTo>
                  <a:pt x="526415" y="51054"/>
                </a:lnTo>
                <a:lnTo>
                  <a:pt x="527431" y="54991"/>
                </a:lnTo>
                <a:lnTo>
                  <a:pt x="586282" y="89484"/>
                </a:lnTo>
                <a:lnTo>
                  <a:pt x="0" y="88011"/>
                </a:lnTo>
                <a:lnTo>
                  <a:pt x="0" y="100711"/>
                </a:lnTo>
                <a:lnTo>
                  <a:pt x="586257" y="102184"/>
                </a:lnTo>
                <a:lnTo>
                  <a:pt x="609727" y="102235"/>
                </a:lnTo>
                <a:lnTo>
                  <a:pt x="611466" y="102184"/>
                </a:lnTo>
                <a:lnTo>
                  <a:pt x="622300" y="95885"/>
                </a:lnTo>
                <a:close/>
              </a:path>
              <a:path w="2107565" h="147954">
                <a:moveTo>
                  <a:pt x="2107438" y="50165"/>
                </a:moveTo>
                <a:lnTo>
                  <a:pt x="2096579" y="44069"/>
                </a:lnTo>
                <a:lnTo>
                  <a:pt x="2021078" y="1651"/>
                </a:lnTo>
                <a:lnTo>
                  <a:pt x="2018030" y="0"/>
                </a:lnTo>
                <a:lnTo>
                  <a:pt x="2014093" y="1016"/>
                </a:lnTo>
                <a:lnTo>
                  <a:pt x="2012442" y="4064"/>
                </a:lnTo>
                <a:lnTo>
                  <a:pt x="2010664" y="7112"/>
                </a:lnTo>
                <a:lnTo>
                  <a:pt x="2011807" y="11049"/>
                </a:lnTo>
                <a:lnTo>
                  <a:pt x="2014855" y="12700"/>
                </a:lnTo>
                <a:lnTo>
                  <a:pt x="2071458" y="44462"/>
                </a:lnTo>
                <a:lnTo>
                  <a:pt x="1351661" y="56515"/>
                </a:lnTo>
                <a:lnTo>
                  <a:pt x="1351915" y="69215"/>
                </a:lnTo>
                <a:lnTo>
                  <a:pt x="2071420" y="57175"/>
                </a:lnTo>
                <a:lnTo>
                  <a:pt x="2016125" y="90678"/>
                </a:lnTo>
                <a:lnTo>
                  <a:pt x="2013077" y="92456"/>
                </a:lnTo>
                <a:lnTo>
                  <a:pt x="2012188" y="96393"/>
                </a:lnTo>
                <a:lnTo>
                  <a:pt x="2013966" y="99441"/>
                </a:lnTo>
                <a:lnTo>
                  <a:pt x="2015871" y="102362"/>
                </a:lnTo>
                <a:lnTo>
                  <a:pt x="2019681" y="103378"/>
                </a:lnTo>
                <a:lnTo>
                  <a:pt x="2022729" y="101473"/>
                </a:lnTo>
                <a:lnTo>
                  <a:pt x="2107438" y="501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47399" y="4711488"/>
            <a:ext cx="18542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b="1" spc="-50" dirty="0">
                <a:latin typeface="Times New Roman"/>
                <a:cs typeface="Times New Roman"/>
              </a:rPr>
              <a:t>X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72864" y="4683597"/>
            <a:ext cx="13462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b="1" spc="-50" dirty="0">
                <a:latin typeface="Times New Roman"/>
                <a:cs typeface="Times New Roman"/>
              </a:rPr>
              <a:t>x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88725" y="4611012"/>
            <a:ext cx="18669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700" spc="-960" dirty="0">
                <a:latin typeface="Times New Roman"/>
                <a:cs typeface="Times New Roman"/>
              </a:rPr>
              <a:t>~</a:t>
            </a:r>
            <a:r>
              <a:rPr sz="2550" b="1" spc="-75" baseline="-21241" dirty="0">
                <a:latin typeface="Times New Roman"/>
                <a:cs typeface="Times New Roman"/>
              </a:rPr>
              <a:t>x</a:t>
            </a:r>
            <a:endParaRPr sz="2550" baseline="-21241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74232" y="4596408"/>
            <a:ext cx="13398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b="1" spc="-50" dirty="0">
                <a:latin typeface="Times New Roman"/>
                <a:cs typeface="Times New Roman"/>
              </a:rPr>
              <a:t>y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054595" y="4940680"/>
            <a:ext cx="539750" cy="103505"/>
          </a:xfrm>
          <a:custGeom>
            <a:avLst/>
            <a:gdLst/>
            <a:ahLst/>
            <a:cxnLst/>
            <a:rect l="l" t="t" r="r" b="b"/>
            <a:pathLst>
              <a:path w="539750" h="103504">
                <a:moveTo>
                  <a:pt x="451357" y="0"/>
                </a:moveTo>
                <a:lnTo>
                  <a:pt x="447421" y="1016"/>
                </a:lnTo>
                <a:lnTo>
                  <a:pt x="443864" y="7112"/>
                </a:lnTo>
                <a:lnTo>
                  <a:pt x="444880" y="11049"/>
                </a:lnTo>
                <a:lnTo>
                  <a:pt x="503726" y="45525"/>
                </a:lnTo>
                <a:lnTo>
                  <a:pt x="527176" y="45593"/>
                </a:lnTo>
                <a:lnTo>
                  <a:pt x="527176" y="58293"/>
                </a:lnTo>
                <a:lnTo>
                  <a:pt x="503610" y="58293"/>
                </a:lnTo>
                <a:lnTo>
                  <a:pt x="444626" y="92456"/>
                </a:lnTo>
                <a:lnTo>
                  <a:pt x="443610" y="96393"/>
                </a:lnTo>
                <a:lnTo>
                  <a:pt x="445388" y="99441"/>
                </a:lnTo>
                <a:lnTo>
                  <a:pt x="447167" y="102362"/>
                </a:lnTo>
                <a:lnTo>
                  <a:pt x="450976" y="103505"/>
                </a:lnTo>
                <a:lnTo>
                  <a:pt x="528817" y="58293"/>
                </a:lnTo>
                <a:lnTo>
                  <a:pt x="527176" y="58293"/>
                </a:lnTo>
                <a:lnTo>
                  <a:pt x="528934" y="58225"/>
                </a:lnTo>
                <a:lnTo>
                  <a:pt x="539750" y="51943"/>
                </a:lnTo>
                <a:lnTo>
                  <a:pt x="454278" y="1778"/>
                </a:lnTo>
                <a:lnTo>
                  <a:pt x="451357" y="0"/>
                </a:lnTo>
                <a:close/>
              </a:path>
              <a:path w="539750" h="103504">
                <a:moveTo>
                  <a:pt x="514627" y="51911"/>
                </a:moveTo>
                <a:lnTo>
                  <a:pt x="503727" y="58225"/>
                </a:lnTo>
                <a:lnTo>
                  <a:pt x="527176" y="58293"/>
                </a:lnTo>
                <a:lnTo>
                  <a:pt x="527176" y="57404"/>
                </a:lnTo>
                <a:lnTo>
                  <a:pt x="524001" y="57404"/>
                </a:lnTo>
                <a:lnTo>
                  <a:pt x="514627" y="51911"/>
                </a:lnTo>
                <a:close/>
              </a:path>
              <a:path w="539750" h="103504">
                <a:moveTo>
                  <a:pt x="0" y="44069"/>
                </a:moveTo>
                <a:lnTo>
                  <a:pt x="0" y="56769"/>
                </a:lnTo>
                <a:lnTo>
                  <a:pt x="503727" y="58225"/>
                </a:lnTo>
                <a:lnTo>
                  <a:pt x="514627" y="51911"/>
                </a:lnTo>
                <a:lnTo>
                  <a:pt x="503726" y="45525"/>
                </a:lnTo>
                <a:lnTo>
                  <a:pt x="0" y="44069"/>
                </a:lnTo>
                <a:close/>
              </a:path>
              <a:path w="539750" h="103504">
                <a:moveTo>
                  <a:pt x="524001" y="46482"/>
                </a:moveTo>
                <a:lnTo>
                  <a:pt x="514627" y="51911"/>
                </a:lnTo>
                <a:lnTo>
                  <a:pt x="524001" y="57404"/>
                </a:lnTo>
                <a:lnTo>
                  <a:pt x="524001" y="46482"/>
                </a:lnTo>
                <a:close/>
              </a:path>
              <a:path w="539750" h="103504">
                <a:moveTo>
                  <a:pt x="527176" y="46482"/>
                </a:moveTo>
                <a:lnTo>
                  <a:pt x="524001" y="46482"/>
                </a:lnTo>
                <a:lnTo>
                  <a:pt x="524001" y="57404"/>
                </a:lnTo>
                <a:lnTo>
                  <a:pt x="527176" y="57404"/>
                </a:lnTo>
                <a:lnTo>
                  <a:pt x="527176" y="46482"/>
                </a:lnTo>
                <a:close/>
              </a:path>
              <a:path w="539750" h="103504">
                <a:moveTo>
                  <a:pt x="503726" y="45525"/>
                </a:moveTo>
                <a:lnTo>
                  <a:pt x="514627" y="51911"/>
                </a:lnTo>
                <a:lnTo>
                  <a:pt x="524001" y="46482"/>
                </a:lnTo>
                <a:lnTo>
                  <a:pt x="527176" y="46482"/>
                </a:lnTo>
                <a:lnTo>
                  <a:pt x="527176" y="45593"/>
                </a:lnTo>
                <a:lnTo>
                  <a:pt x="503726" y="45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206922" y="4635288"/>
            <a:ext cx="18542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b="1" spc="-50" dirty="0">
                <a:latin typeface="Times New Roman"/>
                <a:cs typeface="Times New Roman"/>
              </a:rPr>
              <a:t>Y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58241" y="-32108"/>
            <a:ext cx="8707120" cy="156845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09"/>
              </a:spcBef>
            </a:pPr>
            <a:r>
              <a:rPr sz="1600" spc="-25" dirty="0">
                <a:latin typeface="Arial Black"/>
                <a:cs typeface="Arial Black"/>
              </a:rPr>
              <a:t>35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00" spc="-10" dirty="0">
                <a:latin typeface="Arial Black"/>
                <a:cs typeface="Arial Black"/>
              </a:rPr>
              <a:t>WIDE-</a:t>
            </a:r>
            <a:r>
              <a:rPr sz="2400" dirty="0">
                <a:latin typeface="Arial Black"/>
                <a:cs typeface="Arial Black"/>
              </a:rPr>
              <a:t>SENSE</a:t>
            </a:r>
            <a:r>
              <a:rPr sz="2400" spc="-95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STATIONARY</a:t>
            </a:r>
            <a:r>
              <a:rPr sz="2400" spc="-90" dirty="0">
                <a:latin typeface="Arial Black"/>
                <a:cs typeface="Arial Black"/>
              </a:rPr>
              <a:t> </a:t>
            </a:r>
            <a:r>
              <a:rPr sz="2400" spc="-10" dirty="0">
                <a:latin typeface="Arial Black"/>
                <a:cs typeface="Arial Black"/>
              </a:rPr>
              <a:t>(WSS)</a:t>
            </a:r>
            <a:endParaRPr sz="2400">
              <a:latin typeface="Arial Black"/>
              <a:cs typeface="Arial Black"/>
            </a:endParaRPr>
          </a:p>
          <a:p>
            <a:pPr marL="685800" marR="517525" indent="-343535">
              <a:lnSpc>
                <a:spcPct val="100000"/>
              </a:lnSpc>
              <a:spcBef>
                <a:spcPts val="1510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random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process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wide-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sense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stationary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(WSS)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if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following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two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conditions</a:t>
            </a:r>
            <a:r>
              <a:rPr sz="20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are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satisfied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07947" y="2040728"/>
            <a:ext cx="1311910" cy="20637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r>
              <a:rPr sz="1150" i="1" spc="50" dirty="0">
                <a:latin typeface="Times New Roman"/>
                <a:cs typeface="Times New Roman"/>
              </a:rPr>
              <a:t>m</a:t>
            </a:r>
            <a:r>
              <a:rPr sz="975" i="1" spc="75" baseline="-25641" dirty="0">
                <a:latin typeface="Times New Roman"/>
                <a:cs typeface="Times New Roman"/>
              </a:rPr>
              <a:t>X</a:t>
            </a:r>
            <a:r>
              <a:rPr sz="975" i="1" spc="187" baseline="-25641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(</a:t>
            </a:r>
            <a:r>
              <a:rPr sz="1150" i="1" dirty="0">
                <a:latin typeface="Times New Roman"/>
                <a:cs typeface="Times New Roman"/>
              </a:rPr>
              <a:t>t</a:t>
            </a:r>
            <a:r>
              <a:rPr sz="1150" dirty="0">
                <a:latin typeface="Times New Roman"/>
                <a:cs typeface="Times New Roman"/>
              </a:rPr>
              <a:t>)</a:t>
            </a:r>
            <a:r>
              <a:rPr sz="1150" spc="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Symbol"/>
                <a:cs typeface="Symbol"/>
              </a:rPr>
              <a:t></a:t>
            </a:r>
            <a:r>
              <a:rPr sz="1150" spc="85" dirty="0">
                <a:latin typeface="Times New Roman"/>
                <a:cs typeface="Times New Roman"/>
              </a:rPr>
              <a:t> </a:t>
            </a:r>
            <a:r>
              <a:rPr sz="1150" i="1" dirty="0">
                <a:latin typeface="Times New Roman"/>
                <a:cs typeface="Times New Roman"/>
              </a:rPr>
              <a:t>E</a:t>
            </a:r>
            <a:r>
              <a:rPr sz="1150" dirty="0">
                <a:latin typeface="Times New Roman"/>
                <a:cs typeface="Times New Roman"/>
              </a:rPr>
              <a:t>[</a:t>
            </a:r>
            <a:r>
              <a:rPr sz="1150" spc="-145" dirty="0">
                <a:latin typeface="Times New Roman"/>
                <a:cs typeface="Times New Roman"/>
              </a:rPr>
              <a:t> </a:t>
            </a:r>
            <a:r>
              <a:rPr sz="1150" i="1" dirty="0">
                <a:latin typeface="Times New Roman"/>
                <a:cs typeface="Times New Roman"/>
              </a:rPr>
              <a:t>X</a:t>
            </a:r>
            <a:r>
              <a:rPr sz="1150" i="1" spc="-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(</a:t>
            </a:r>
            <a:r>
              <a:rPr sz="1150" i="1" dirty="0">
                <a:latin typeface="Times New Roman"/>
                <a:cs typeface="Times New Roman"/>
              </a:rPr>
              <a:t>t</a:t>
            </a:r>
            <a:r>
              <a:rPr sz="1150" dirty="0">
                <a:latin typeface="Times New Roman"/>
                <a:cs typeface="Times New Roman"/>
              </a:rPr>
              <a:t>)]</a:t>
            </a:r>
            <a:r>
              <a:rPr sz="1150" spc="-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Symbol"/>
                <a:cs typeface="Symbol"/>
              </a:rPr>
              <a:t></a:t>
            </a:r>
            <a:r>
              <a:rPr sz="1150" spc="40" dirty="0">
                <a:latin typeface="Times New Roman"/>
                <a:cs typeface="Times New Roman"/>
              </a:rPr>
              <a:t> </a:t>
            </a:r>
            <a:r>
              <a:rPr sz="1150" i="1" spc="25" dirty="0">
                <a:latin typeface="Times New Roman"/>
                <a:cs typeface="Times New Roman"/>
              </a:rPr>
              <a:t>m</a:t>
            </a:r>
            <a:r>
              <a:rPr sz="975" i="1" spc="37" baseline="-25641" dirty="0">
                <a:latin typeface="Times New Roman"/>
                <a:cs typeface="Times New Roman"/>
              </a:rPr>
              <a:t>X</a:t>
            </a:r>
            <a:endParaRPr sz="975" baseline="-25641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85812" y="1709737"/>
            <a:ext cx="7381875" cy="1171575"/>
            <a:chOff x="785812" y="1709737"/>
            <a:chExt cx="7381875" cy="1171575"/>
          </a:xfrm>
        </p:grpSpPr>
        <p:sp>
          <p:nvSpPr>
            <p:cNvPr id="8" name="object 8"/>
            <p:cNvSpPr/>
            <p:nvPr/>
          </p:nvSpPr>
          <p:spPr>
            <a:xfrm>
              <a:off x="790575" y="1714500"/>
              <a:ext cx="7372350" cy="1162050"/>
            </a:xfrm>
            <a:custGeom>
              <a:avLst/>
              <a:gdLst/>
              <a:ahLst/>
              <a:cxnLst/>
              <a:rect l="l" t="t" r="r" b="b"/>
              <a:pathLst>
                <a:path w="7372350" h="1162050">
                  <a:moveTo>
                    <a:pt x="7372350" y="0"/>
                  </a:moveTo>
                  <a:lnTo>
                    <a:pt x="0" y="0"/>
                  </a:lnTo>
                  <a:lnTo>
                    <a:pt x="0" y="1162050"/>
                  </a:lnTo>
                  <a:lnTo>
                    <a:pt x="7372350" y="1162050"/>
                  </a:lnTo>
                  <a:lnTo>
                    <a:pt x="737235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0575" y="1714500"/>
              <a:ext cx="7372350" cy="1162050"/>
            </a:xfrm>
            <a:custGeom>
              <a:avLst/>
              <a:gdLst/>
              <a:ahLst/>
              <a:cxnLst/>
              <a:rect l="l" t="t" r="r" b="b"/>
              <a:pathLst>
                <a:path w="7372350" h="1162050">
                  <a:moveTo>
                    <a:pt x="0" y="1162050"/>
                  </a:moveTo>
                  <a:lnTo>
                    <a:pt x="7372350" y="1162050"/>
                  </a:lnTo>
                  <a:lnTo>
                    <a:pt x="7372350" y="0"/>
                  </a:lnTo>
                  <a:lnTo>
                    <a:pt x="0" y="0"/>
                  </a:lnTo>
                  <a:lnTo>
                    <a:pt x="0" y="11620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91741" y="1731009"/>
            <a:ext cx="25400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Times New Roman"/>
                <a:cs typeface="Times New Roman"/>
              </a:rPr>
              <a:t>1.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b="1" spc="-25" dirty="0">
                <a:latin typeface="Times New Roman"/>
                <a:cs typeface="Times New Roman"/>
              </a:rPr>
              <a:t>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87937" y="1527373"/>
            <a:ext cx="4966970" cy="112204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85"/>
              </a:spcBef>
            </a:pPr>
            <a:r>
              <a:rPr sz="2400" i="1" spc="65" dirty="0">
                <a:latin typeface="Times New Roman"/>
                <a:cs typeface="Times New Roman"/>
              </a:rPr>
              <a:t>m</a:t>
            </a:r>
            <a:r>
              <a:rPr sz="2100" i="1" spc="97" baseline="-23809" dirty="0">
                <a:latin typeface="Times New Roman"/>
                <a:cs typeface="Times New Roman"/>
              </a:rPr>
              <a:t>X</a:t>
            </a:r>
            <a:r>
              <a:rPr sz="2100" i="1" spc="254" baseline="-23809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Times New Roman"/>
                <a:cs typeface="Times New Roman"/>
              </a:rPr>
              <a:t>(</a:t>
            </a:r>
            <a:r>
              <a:rPr sz="2400" i="1" spc="60" dirty="0">
                <a:latin typeface="Times New Roman"/>
                <a:cs typeface="Times New Roman"/>
              </a:rPr>
              <a:t>t</a:t>
            </a:r>
            <a:r>
              <a:rPr sz="2400" spc="60" dirty="0">
                <a:latin typeface="Times New Roman"/>
                <a:cs typeface="Times New Roman"/>
              </a:rPr>
              <a:t>)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Symbol"/>
                <a:cs typeface="Symbol"/>
              </a:rPr>
              <a:t>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i="1" spc="-40" dirty="0">
                <a:latin typeface="Times New Roman"/>
                <a:cs typeface="Times New Roman"/>
              </a:rPr>
              <a:t>E</a:t>
            </a:r>
            <a:r>
              <a:rPr sz="3300" spc="-40" dirty="0">
                <a:latin typeface="Symbol"/>
                <a:cs typeface="Symbol"/>
              </a:rPr>
              <a:t></a:t>
            </a:r>
            <a:r>
              <a:rPr sz="2400" i="1" spc="-40" dirty="0">
                <a:latin typeface="Times New Roman"/>
                <a:cs typeface="Times New Roman"/>
              </a:rPr>
              <a:t>X</a:t>
            </a:r>
            <a:r>
              <a:rPr sz="2400" i="1" spc="-2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3300" dirty="0">
                <a:latin typeface="Symbol"/>
                <a:cs typeface="Symbol"/>
              </a:rPr>
              <a:t></a:t>
            </a:r>
            <a:r>
              <a:rPr sz="2400" dirty="0">
                <a:latin typeface="Symbol"/>
                <a:cs typeface="Symbol"/>
              </a:rPr>
              <a:t>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m</a:t>
            </a:r>
            <a:r>
              <a:rPr sz="2100" i="1" spc="-37" baseline="-23809" dirty="0">
                <a:latin typeface="Times New Roman"/>
                <a:cs typeface="Times New Roman"/>
              </a:rPr>
              <a:t>x</a:t>
            </a:r>
            <a:endParaRPr sz="2100" baseline="-23809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760"/>
              </a:spcBef>
            </a:pPr>
            <a:r>
              <a:rPr sz="2350" i="1" spc="60" dirty="0">
                <a:latin typeface="Times New Roman"/>
                <a:cs typeface="Times New Roman"/>
              </a:rPr>
              <a:t>R</a:t>
            </a:r>
            <a:r>
              <a:rPr sz="2025" i="1" spc="89" baseline="-24691" dirty="0">
                <a:latin typeface="Times New Roman"/>
                <a:cs typeface="Times New Roman"/>
              </a:rPr>
              <a:t>X</a:t>
            </a:r>
            <a:r>
              <a:rPr sz="2025" i="1" spc="277" baseline="-24691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Times New Roman"/>
                <a:cs typeface="Times New Roman"/>
              </a:rPr>
              <a:t>(</a:t>
            </a:r>
            <a:r>
              <a:rPr sz="2350" i="1" dirty="0">
                <a:latin typeface="Times New Roman"/>
                <a:cs typeface="Times New Roman"/>
              </a:rPr>
              <a:t>t</a:t>
            </a:r>
            <a:r>
              <a:rPr sz="2025" baseline="-24691" dirty="0">
                <a:latin typeface="Times New Roman"/>
                <a:cs typeface="Times New Roman"/>
              </a:rPr>
              <a:t>1</a:t>
            </a:r>
            <a:r>
              <a:rPr sz="2350" dirty="0">
                <a:latin typeface="Times New Roman"/>
                <a:cs typeface="Times New Roman"/>
              </a:rPr>
              <a:t>,</a:t>
            </a:r>
            <a:r>
              <a:rPr sz="2350" spc="-350" dirty="0">
                <a:latin typeface="Times New Roman"/>
                <a:cs typeface="Times New Roman"/>
              </a:rPr>
              <a:t> </a:t>
            </a:r>
            <a:r>
              <a:rPr sz="2350" i="1" spc="60" dirty="0">
                <a:latin typeface="Times New Roman"/>
                <a:cs typeface="Times New Roman"/>
              </a:rPr>
              <a:t>t</a:t>
            </a:r>
            <a:r>
              <a:rPr sz="2025" spc="89" baseline="-24691" dirty="0">
                <a:latin typeface="Times New Roman"/>
                <a:cs typeface="Times New Roman"/>
              </a:rPr>
              <a:t>2</a:t>
            </a:r>
            <a:r>
              <a:rPr sz="2025" spc="-89" baseline="-24691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Times New Roman"/>
                <a:cs typeface="Times New Roman"/>
              </a:rPr>
              <a:t>)</a:t>
            </a:r>
            <a:r>
              <a:rPr sz="2350" spc="-20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Symbol"/>
                <a:cs typeface="Symbol"/>
              </a:rPr>
              <a:t></a:t>
            </a:r>
            <a:r>
              <a:rPr sz="2350" spc="80" dirty="0">
                <a:latin typeface="Times New Roman"/>
                <a:cs typeface="Times New Roman"/>
              </a:rPr>
              <a:t> </a:t>
            </a:r>
            <a:r>
              <a:rPr sz="2350" i="1" spc="60" dirty="0">
                <a:latin typeface="Times New Roman"/>
                <a:cs typeface="Times New Roman"/>
              </a:rPr>
              <a:t>R</a:t>
            </a:r>
            <a:r>
              <a:rPr sz="2025" i="1" spc="89" baseline="-24691" dirty="0">
                <a:latin typeface="Times New Roman"/>
                <a:cs typeface="Times New Roman"/>
              </a:rPr>
              <a:t>X</a:t>
            </a:r>
            <a:r>
              <a:rPr sz="2025" i="1" spc="277" baseline="-24691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Times New Roman"/>
                <a:cs typeface="Times New Roman"/>
              </a:rPr>
              <a:t>(</a:t>
            </a:r>
            <a:r>
              <a:rPr sz="2350" i="1" dirty="0">
                <a:latin typeface="Times New Roman"/>
                <a:cs typeface="Times New Roman"/>
              </a:rPr>
              <a:t>t</a:t>
            </a:r>
            <a:r>
              <a:rPr sz="2025" baseline="-24691" dirty="0">
                <a:latin typeface="Times New Roman"/>
                <a:cs typeface="Times New Roman"/>
              </a:rPr>
              <a:t>1</a:t>
            </a:r>
            <a:r>
              <a:rPr sz="2025" spc="322" baseline="-24691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Symbol"/>
                <a:cs typeface="Symbol"/>
              </a:rPr>
              <a:t></a:t>
            </a:r>
            <a:r>
              <a:rPr sz="2350" spc="-125" dirty="0">
                <a:latin typeface="Times New Roman"/>
                <a:cs typeface="Times New Roman"/>
              </a:rPr>
              <a:t> </a:t>
            </a:r>
            <a:r>
              <a:rPr sz="2350" i="1" dirty="0">
                <a:latin typeface="Times New Roman"/>
                <a:cs typeface="Times New Roman"/>
              </a:rPr>
              <a:t>h</a:t>
            </a:r>
            <a:r>
              <a:rPr sz="2350" dirty="0">
                <a:latin typeface="Times New Roman"/>
                <a:cs typeface="Times New Roman"/>
              </a:rPr>
              <a:t>,</a:t>
            </a:r>
            <a:r>
              <a:rPr sz="2350" spc="-350" dirty="0">
                <a:latin typeface="Times New Roman"/>
                <a:cs typeface="Times New Roman"/>
              </a:rPr>
              <a:t> </a:t>
            </a:r>
            <a:r>
              <a:rPr sz="2350" i="1" spc="60" dirty="0">
                <a:latin typeface="Times New Roman"/>
                <a:cs typeface="Times New Roman"/>
              </a:rPr>
              <a:t>t</a:t>
            </a:r>
            <a:r>
              <a:rPr sz="2025" spc="89" baseline="-24691" dirty="0">
                <a:latin typeface="Times New Roman"/>
                <a:cs typeface="Times New Roman"/>
              </a:rPr>
              <a:t>2</a:t>
            </a:r>
            <a:r>
              <a:rPr sz="2025" spc="494" baseline="-24691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Symbol"/>
                <a:cs typeface="Symbol"/>
              </a:rPr>
              <a:t></a:t>
            </a:r>
            <a:r>
              <a:rPr sz="2350" spc="-120" dirty="0">
                <a:latin typeface="Times New Roman"/>
                <a:cs typeface="Times New Roman"/>
              </a:rPr>
              <a:t> </a:t>
            </a:r>
            <a:r>
              <a:rPr sz="2350" i="1" dirty="0">
                <a:latin typeface="Times New Roman"/>
                <a:cs typeface="Times New Roman"/>
              </a:rPr>
              <a:t>h</a:t>
            </a:r>
            <a:r>
              <a:rPr sz="2350" dirty="0">
                <a:latin typeface="Times New Roman"/>
                <a:cs typeface="Times New Roman"/>
              </a:rPr>
              <a:t>)</a:t>
            </a:r>
            <a:r>
              <a:rPr sz="2350" spc="-20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Symbol"/>
                <a:cs typeface="Symbol"/>
              </a:rPr>
              <a:t></a:t>
            </a:r>
            <a:r>
              <a:rPr sz="2350" spc="80" dirty="0">
                <a:latin typeface="Times New Roman"/>
                <a:cs typeface="Times New Roman"/>
              </a:rPr>
              <a:t> </a:t>
            </a:r>
            <a:r>
              <a:rPr sz="2350" i="1" spc="60" dirty="0">
                <a:latin typeface="Times New Roman"/>
                <a:cs typeface="Times New Roman"/>
              </a:rPr>
              <a:t>R</a:t>
            </a:r>
            <a:r>
              <a:rPr sz="2025" i="1" spc="89" baseline="-24691" dirty="0">
                <a:latin typeface="Times New Roman"/>
                <a:cs typeface="Times New Roman"/>
              </a:rPr>
              <a:t>X</a:t>
            </a:r>
            <a:r>
              <a:rPr sz="2025" i="1" spc="277" baseline="-24691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Times New Roman"/>
                <a:cs typeface="Times New Roman"/>
              </a:rPr>
              <a:t>(</a:t>
            </a:r>
            <a:r>
              <a:rPr sz="2350" i="1" dirty="0">
                <a:latin typeface="Times New Roman"/>
                <a:cs typeface="Times New Roman"/>
              </a:rPr>
              <a:t>t</a:t>
            </a:r>
            <a:r>
              <a:rPr sz="2025" baseline="-24691" dirty="0">
                <a:latin typeface="Times New Roman"/>
                <a:cs typeface="Times New Roman"/>
              </a:rPr>
              <a:t>1</a:t>
            </a:r>
            <a:r>
              <a:rPr sz="2025" spc="322" baseline="-24691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Symbol"/>
                <a:cs typeface="Symbol"/>
              </a:rPr>
              <a:t></a:t>
            </a:r>
            <a:r>
              <a:rPr sz="2350" spc="-240" dirty="0">
                <a:latin typeface="Times New Roman"/>
                <a:cs typeface="Times New Roman"/>
              </a:rPr>
              <a:t> </a:t>
            </a:r>
            <a:r>
              <a:rPr sz="2350" i="1" spc="60" dirty="0">
                <a:latin typeface="Times New Roman"/>
                <a:cs typeface="Times New Roman"/>
              </a:rPr>
              <a:t>t</a:t>
            </a:r>
            <a:r>
              <a:rPr sz="2025" spc="89" baseline="-24691" dirty="0">
                <a:latin typeface="Times New Roman"/>
                <a:cs typeface="Times New Roman"/>
              </a:rPr>
              <a:t>2</a:t>
            </a:r>
            <a:r>
              <a:rPr sz="2025" spc="-89" baseline="-24691" dirty="0">
                <a:latin typeface="Times New Roman"/>
                <a:cs typeface="Times New Roman"/>
              </a:rPr>
              <a:t> </a:t>
            </a:r>
            <a:r>
              <a:rPr sz="2350" spc="-50" dirty="0">
                <a:latin typeface="Times New Roman"/>
                <a:cs typeface="Times New Roman"/>
              </a:rPr>
              <a:t>)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591" y="3083814"/>
            <a:ext cx="7419975" cy="286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marR="55880" indent="-287020">
              <a:lnSpc>
                <a:spcPct val="100000"/>
              </a:lnSpc>
              <a:spcBef>
                <a:spcPts val="100"/>
              </a:spcBef>
              <a:buChar char="–"/>
              <a:tabLst>
                <a:tab pos="3371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first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condition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states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mean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random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process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independent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time.</a:t>
            </a:r>
            <a:endParaRPr sz="1800">
              <a:latin typeface="Times New Roman"/>
              <a:cs typeface="Times New Roman"/>
            </a:endParaRPr>
          </a:p>
          <a:p>
            <a:pPr marL="3371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3371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second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condition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states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auto-</a:t>
            </a:r>
            <a:r>
              <a:rPr sz="1800" dirty="0">
                <a:latin typeface="Times New Roman"/>
                <a:cs typeface="Times New Roman"/>
              </a:rPr>
              <a:t>correlation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function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only</a:t>
            </a:r>
            <a:endParaRPr sz="1800">
              <a:latin typeface="Times New Roman"/>
              <a:cs typeface="Times New Roman"/>
            </a:endParaRPr>
          </a:p>
          <a:p>
            <a:pPr marL="33718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dependent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difference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two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RVs,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it’s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independent</a:t>
            </a:r>
            <a:endParaRPr sz="1800">
              <a:latin typeface="Times New Roman"/>
              <a:cs typeface="Times New Roman"/>
            </a:endParaRPr>
          </a:p>
          <a:p>
            <a:pPr marL="337185">
              <a:lnSpc>
                <a:spcPts val="2075"/>
              </a:lnSpc>
            </a:pP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starting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time.</a:t>
            </a:r>
            <a:endParaRPr sz="1800">
              <a:latin typeface="Times New Roman"/>
              <a:cs typeface="Times New Roman"/>
            </a:endParaRPr>
          </a:p>
          <a:p>
            <a:pPr marR="261620" algn="ctr">
              <a:lnSpc>
                <a:spcPts val="3515"/>
              </a:lnSpc>
            </a:pPr>
            <a:r>
              <a:rPr sz="2200" i="1" dirty="0">
                <a:latin typeface="Times New Roman"/>
                <a:cs typeface="Times New Roman"/>
              </a:rPr>
              <a:t>E</a:t>
            </a:r>
            <a:r>
              <a:rPr sz="2200" dirty="0">
                <a:latin typeface="Times New Roman"/>
                <a:cs typeface="Times New Roman"/>
              </a:rPr>
              <a:t>[</a:t>
            </a:r>
            <a:r>
              <a:rPr sz="2200" spc="-290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X</a:t>
            </a:r>
            <a:r>
              <a:rPr sz="2200" i="1" spc="-13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(</a:t>
            </a:r>
            <a:r>
              <a:rPr sz="2200" i="1" spc="-20" dirty="0">
                <a:latin typeface="Times New Roman"/>
                <a:cs typeface="Times New Roman"/>
              </a:rPr>
              <a:t>t</a:t>
            </a:r>
            <a:r>
              <a:rPr sz="1950" spc="-30" baseline="-23504" dirty="0">
                <a:latin typeface="Times New Roman"/>
                <a:cs typeface="Times New Roman"/>
              </a:rPr>
              <a:t>1</a:t>
            </a:r>
            <a:r>
              <a:rPr sz="1950" spc="-232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)</a:t>
            </a:r>
            <a:r>
              <a:rPr sz="2200" spc="-295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X</a:t>
            </a:r>
            <a:r>
              <a:rPr sz="2200" i="1" spc="-1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</a:t>
            </a:r>
            <a:r>
              <a:rPr sz="2200" i="1" dirty="0">
                <a:latin typeface="Times New Roman"/>
                <a:cs typeface="Times New Roman"/>
              </a:rPr>
              <a:t>t</a:t>
            </a:r>
            <a:r>
              <a:rPr sz="1950" baseline="-23504" dirty="0">
                <a:latin typeface="Times New Roman"/>
                <a:cs typeface="Times New Roman"/>
              </a:rPr>
              <a:t>2</a:t>
            </a:r>
            <a:r>
              <a:rPr sz="1950" spc="-67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)]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105" dirty="0">
                <a:latin typeface="Times New Roman"/>
                <a:cs typeface="Times New Roman"/>
              </a:rPr>
              <a:t> </a:t>
            </a:r>
            <a:r>
              <a:rPr sz="2200" i="1" spc="-25" dirty="0">
                <a:latin typeface="Times New Roman"/>
                <a:cs typeface="Times New Roman"/>
              </a:rPr>
              <a:t>E</a:t>
            </a:r>
            <a:r>
              <a:rPr sz="3000" spc="-25" dirty="0">
                <a:latin typeface="Symbol"/>
                <a:cs typeface="Symbol"/>
              </a:rPr>
              <a:t></a:t>
            </a:r>
            <a:r>
              <a:rPr sz="2200" i="1" spc="-25" dirty="0">
                <a:latin typeface="Times New Roman"/>
                <a:cs typeface="Times New Roman"/>
              </a:rPr>
              <a:t>X</a:t>
            </a:r>
            <a:r>
              <a:rPr sz="2200" i="1" spc="-1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</a:t>
            </a:r>
            <a:r>
              <a:rPr sz="2200" i="1" dirty="0">
                <a:latin typeface="Times New Roman"/>
                <a:cs typeface="Times New Roman"/>
              </a:rPr>
              <a:t>t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1950" spc="337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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h</a:t>
            </a:r>
            <a:r>
              <a:rPr sz="2200" dirty="0">
                <a:latin typeface="Times New Roman"/>
                <a:cs typeface="Times New Roman"/>
              </a:rPr>
              <a:t>)</a:t>
            </a:r>
            <a:r>
              <a:rPr sz="2200" spc="-290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X</a:t>
            </a:r>
            <a:r>
              <a:rPr sz="2200" i="1" spc="-1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</a:t>
            </a:r>
            <a:r>
              <a:rPr sz="2200" i="1" dirty="0">
                <a:latin typeface="Times New Roman"/>
                <a:cs typeface="Times New Roman"/>
              </a:rPr>
              <a:t>t</a:t>
            </a:r>
            <a:r>
              <a:rPr sz="1950" baseline="-23504" dirty="0">
                <a:latin typeface="Times New Roman"/>
                <a:cs typeface="Times New Roman"/>
              </a:rPr>
              <a:t>2</a:t>
            </a:r>
            <a:r>
              <a:rPr sz="1950" spc="502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</a:t>
            </a:r>
            <a:r>
              <a:rPr sz="2200" spc="-80" dirty="0">
                <a:latin typeface="Times New Roman"/>
                <a:cs typeface="Times New Roman"/>
              </a:rPr>
              <a:t> </a:t>
            </a:r>
            <a:r>
              <a:rPr sz="2200" i="1" spc="-25" dirty="0">
                <a:latin typeface="Times New Roman"/>
                <a:cs typeface="Times New Roman"/>
              </a:rPr>
              <a:t>h</a:t>
            </a:r>
            <a:r>
              <a:rPr sz="2200" spc="-25" dirty="0">
                <a:latin typeface="Times New Roman"/>
                <a:cs typeface="Times New Roman"/>
              </a:rPr>
              <a:t>)</a:t>
            </a:r>
            <a:r>
              <a:rPr sz="3000" spc="-25" dirty="0">
                <a:latin typeface="Symbol"/>
                <a:cs typeface="Symbol"/>
              </a:rPr>
              <a:t></a:t>
            </a:r>
            <a:endParaRPr sz="3000">
              <a:latin typeface="Symbol"/>
              <a:cs typeface="Symbol"/>
            </a:endParaRPr>
          </a:p>
          <a:p>
            <a:pPr marL="736600" lvl="1" indent="-228600">
              <a:lnSpc>
                <a:spcPct val="100000"/>
              </a:lnSpc>
              <a:spcBef>
                <a:spcPts val="2190"/>
              </a:spcBef>
              <a:buChar char="•"/>
              <a:tabLst>
                <a:tab pos="7366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autocorrelation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function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WSS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process</a:t>
            </a:r>
            <a:r>
              <a:rPr sz="1800" spc="4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usually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represented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as</a:t>
            </a:r>
            <a:endParaRPr sz="1800">
              <a:latin typeface="Times New Roman"/>
              <a:cs typeface="Times New Roman"/>
            </a:endParaRPr>
          </a:p>
          <a:p>
            <a:pPr marL="819785">
              <a:lnSpc>
                <a:spcPct val="100000"/>
              </a:lnSpc>
              <a:spcBef>
                <a:spcPts val="600"/>
              </a:spcBef>
            </a:pPr>
            <a:r>
              <a:rPr sz="2150" i="1" dirty="0">
                <a:latin typeface="Times New Roman"/>
                <a:cs typeface="Times New Roman"/>
              </a:rPr>
              <a:t>R</a:t>
            </a:r>
            <a:r>
              <a:rPr sz="1875" i="1" baseline="-24444" dirty="0">
                <a:latin typeface="Times New Roman"/>
                <a:cs typeface="Times New Roman"/>
              </a:rPr>
              <a:t>X</a:t>
            </a:r>
            <a:r>
              <a:rPr sz="1875" i="1" spc="359" baseline="-24444" dirty="0">
                <a:latin typeface="Times New Roman"/>
                <a:cs typeface="Times New Roman"/>
              </a:rPr>
              <a:t> </a:t>
            </a:r>
            <a:r>
              <a:rPr sz="2150" spc="-110" dirty="0">
                <a:latin typeface="Times New Roman"/>
                <a:cs typeface="Times New Roman"/>
              </a:rPr>
              <a:t>(</a:t>
            </a:r>
            <a:r>
              <a:rPr sz="2250" spc="-110" dirty="0">
                <a:latin typeface="Symbol"/>
                <a:cs typeface="Symbol"/>
              </a:rPr>
              <a:t></a:t>
            </a:r>
            <a:r>
              <a:rPr sz="2250" spc="-140" dirty="0">
                <a:latin typeface="Times New Roman"/>
                <a:cs typeface="Times New Roman"/>
              </a:rPr>
              <a:t> </a:t>
            </a:r>
            <a:r>
              <a:rPr sz="2150" spc="-50" dirty="0">
                <a:latin typeface="Times New Roman"/>
                <a:cs typeface="Times New Roman"/>
              </a:rPr>
              <a:t>)</a:t>
            </a:r>
            <a:endParaRPr sz="2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OFDM:</a:t>
            </a:r>
            <a:r>
              <a:rPr spc="-30" dirty="0"/>
              <a:t> </a:t>
            </a:r>
            <a:r>
              <a:rPr dirty="0"/>
              <a:t>MATRIX</a:t>
            </a:r>
            <a:r>
              <a:rPr spc="-30" dirty="0"/>
              <a:t> </a:t>
            </a:r>
            <a:r>
              <a:rPr spc="-10" dirty="0"/>
              <a:t>REPRESENTATION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0240" y="838330"/>
            <a:ext cx="7566659" cy="198564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937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Example</a:t>
            </a:r>
            <a:endParaRPr sz="2000">
              <a:latin typeface="Times New Roman"/>
              <a:cs typeface="Times New Roman"/>
            </a:endParaRPr>
          </a:p>
          <a:p>
            <a:pPr marL="508000">
              <a:lnSpc>
                <a:spcPct val="100000"/>
              </a:lnSpc>
              <a:spcBef>
                <a:spcPts val="440"/>
              </a:spcBef>
              <a:tabLst>
                <a:tab pos="7943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Consider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simple </a:t>
            </a:r>
            <a:r>
              <a:rPr sz="1800" spc="-10" dirty="0">
                <a:latin typeface="Times New Roman"/>
                <a:cs typeface="Times New Roman"/>
              </a:rPr>
              <a:t>two-</a:t>
            </a:r>
            <a:r>
              <a:rPr sz="1800" dirty="0">
                <a:latin typeface="Times New Roman"/>
                <a:cs typeface="Times New Roman"/>
              </a:rPr>
              <a:t>tap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discrete-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impulse</a:t>
            </a:r>
            <a:r>
              <a:rPr sz="1800" spc="-10" dirty="0">
                <a:latin typeface="Times New Roman"/>
                <a:cs typeface="Times New Roman"/>
              </a:rPr>
              <a:t> response</a:t>
            </a:r>
            <a:endParaRPr sz="1800">
              <a:latin typeface="Times New Roman"/>
              <a:cs typeface="Times New Roman"/>
            </a:endParaRPr>
          </a:p>
          <a:p>
            <a:pPr marL="2449195">
              <a:lnSpc>
                <a:spcPct val="100000"/>
              </a:lnSpc>
              <a:spcBef>
                <a:spcPts val="1125"/>
              </a:spcBef>
            </a:pPr>
            <a:r>
              <a:rPr sz="1700" i="1" spc="70" dirty="0">
                <a:latin typeface="Times New Roman"/>
                <a:cs typeface="Times New Roman"/>
              </a:rPr>
              <a:t>H</a:t>
            </a:r>
            <a:r>
              <a:rPr sz="1700" i="1" spc="-24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(</a:t>
            </a:r>
            <a:r>
              <a:rPr sz="1700" i="1" spc="90" dirty="0">
                <a:latin typeface="Times New Roman"/>
                <a:cs typeface="Times New Roman"/>
              </a:rPr>
              <a:t>z</a:t>
            </a:r>
            <a:r>
              <a:rPr sz="1700" spc="90" dirty="0">
                <a:latin typeface="Times New Roman"/>
                <a:cs typeface="Times New Roman"/>
              </a:rPr>
              <a:t>)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-190" dirty="0">
                <a:latin typeface="Times New Roman"/>
                <a:cs typeface="Times New Roman"/>
              </a:rPr>
              <a:t> </a:t>
            </a:r>
            <a:r>
              <a:rPr sz="1700" spc="120" dirty="0">
                <a:latin typeface="Times New Roman"/>
                <a:cs typeface="Times New Roman"/>
              </a:rPr>
              <a:t>1</a:t>
            </a:r>
            <a:r>
              <a:rPr sz="1700" spc="120" dirty="0">
                <a:latin typeface="Symbol"/>
                <a:cs typeface="Symbol"/>
              </a:rPr>
              <a:t></a:t>
            </a:r>
            <a:r>
              <a:rPr sz="1700" spc="-13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0.9</a:t>
            </a:r>
            <a:r>
              <a:rPr sz="1700" i="1" spc="-10" dirty="0">
                <a:latin typeface="Times New Roman"/>
                <a:cs typeface="Times New Roman"/>
              </a:rPr>
              <a:t>z</a:t>
            </a:r>
            <a:r>
              <a:rPr sz="1500" spc="-15" baseline="41666" dirty="0">
                <a:latin typeface="Symbol"/>
                <a:cs typeface="Symbol"/>
              </a:rPr>
              <a:t></a:t>
            </a:r>
            <a:r>
              <a:rPr sz="1500" spc="-15" baseline="41666" dirty="0">
                <a:latin typeface="Times New Roman"/>
                <a:cs typeface="Times New Roman"/>
              </a:rPr>
              <a:t>1</a:t>
            </a:r>
            <a:endParaRPr sz="1500" baseline="41666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sz="1700">
              <a:latin typeface="Times New Roman"/>
              <a:cs typeface="Times New Roman"/>
            </a:endParaRPr>
          </a:p>
          <a:p>
            <a:pPr marL="794385" marR="1778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find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matrix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representation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domain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OFDM </a:t>
            </a:r>
            <a:r>
              <a:rPr sz="1800" dirty="0">
                <a:latin typeface="Times New Roman"/>
                <a:cs typeface="Times New Roman"/>
              </a:rPr>
              <a:t>system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8.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21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439657" y="6251549"/>
            <a:ext cx="43560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latin typeface="Times New Roman"/>
                <a:cs typeface="Times New Roman"/>
              </a:rPr>
              <a:t>22/36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MCM:</a:t>
            </a:r>
            <a:r>
              <a:rPr spc="-25" dirty="0"/>
              <a:t> </a:t>
            </a:r>
            <a:r>
              <a:rPr spc="-20" dirty="0"/>
              <a:t>OFDM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1039825"/>
            <a:ext cx="7072630" cy="1144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OFDM: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domain</a:t>
            </a:r>
            <a:endParaRPr sz="2000">
              <a:latin typeface="Times New Roman"/>
              <a:cs typeface="Times New Roman"/>
            </a:endParaRPr>
          </a:p>
          <a:p>
            <a:pPr marL="252095">
              <a:lnSpc>
                <a:spcPct val="100000"/>
              </a:lnSpc>
              <a:spcBef>
                <a:spcPts val="1600"/>
              </a:spcBef>
              <a:tabLst>
                <a:tab pos="538480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Orthogonal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frequency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domain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inter-</a:t>
            </a:r>
            <a:r>
              <a:rPr sz="2000" dirty="0">
                <a:latin typeface="Times New Roman"/>
                <a:cs typeface="Times New Roman"/>
              </a:rPr>
              <a:t>carrier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interference</a:t>
            </a:r>
            <a:endParaRPr sz="2000">
              <a:latin typeface="Times New Roman"/>
              <a:cs typeface="Times New Roman"/>
            </a:endParaRPr>
          </a:p>
          <a:p>
            <a:pPr marL="53848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(ICI)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static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channel.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22653" y="3192788"/>
            <a:ext cx="5855335" cy="1620520"/>
            <a:chOff x="1422653" y="3192788"/>
            <a:chExt cx="5855335" cy="162052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1535" y="3192788"/>
              <a:ext cx="5164836" cy="161999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22653" y="4458588"/>
              <a:ext cx="5855335" cy="76200"/>
            </a:xfrm>
            <a:custGeom>
              <a:avLst/>
              <a:gdLst/>
              <a:ahLst/>
              <a:cxnLst/>
              <a:rect l="l" t="t" r="r" b="b"/>
              <a:pathLst>
                <a:path w="5855334" h="76200">
                  <a:moveTo>
                    <a:pt x="5835551" y="28193"/>
                  </a:moveTo>
                  <a:lnTo>
                    <a:pt x="5791708" y="28193"/>
                  </a:lnTo>
                  <a:lnTo>
                    <a:pt x="5791708" y="48006"/>
                  </a:lnTo>
                  <a:lnTo>
                    <a:pt x="5779041" y="48032"/>
                  </a:lnTo>
                  <a:lnTo>
                    <a:pt x="5779135" y="76200"/>
                  </a:lnTo>
                  <a:lnTo>
                    <a:pt x="5855208" y="37973"/>
                  </a:lnTo>
                  <a:lnTo>
                    <a:pt x="5835551" y="28193"/>
                  </a:lnTo>
                  <a:close/>
                </a:path>
                <a:path w="5855334" h="76200">
                  <a:moveTo>
                    <a:pt x="5778975" y="28220"/>
                  </a:moveTo>
                  <a:lnTo>
                    <a:pt x="0" y="40259"/>
                  </a:lnTo>
                  <a:lnTo>
                    <a:pt x="0" y="60071"/>
                  </a:lnTo>
                  <a:lnTo>
                    <a:pt x="5779041" y="48032"/>
                  </a:lnTo>
                  <a:lnTo>
                    <a:pt x="5778975" y="28220"/>
                  </a:lnTo>
                  <a:close/>
                </a:path>
                <a:path w="5855334" h="76200">
                  <a:moveTo>
                    <a:pt x="5791708" y="28193"/>
                  </a:moveTo>
                  <a:lnTo>
                    <a:pt x="5778975" y="28220"/>
                  </a:lnTo>
                  <a:lnTo>
                    <a:pt x="5779041" y="48032"/>
                  </a:lnTo>
                  <a:lnTo>
                    <a:pt x="5791708" y="48006"/>
                  </a:lnTo>
                  <a:lnTo>
                    <a:pt x="5791708" y="28193"/>
                  </a:lnTo>
                  <a:close/>
                </a:path>
                <a:path w="5855334" h="76200">
                  <a:moveTo>
                    <a:pt x="5778881" y="0"/>
                  </a:moveTo>
                  <a:lnTo>
                    <a:pt x="5778975" y="28220"/>
                  </a:lnTo>
                  <a:lnTo>
                    <a:pt x="5835551" y="28193"/>
                  </a:lnTo>
                  <a:lnTo>
                    <a:pt x="57788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3842766" y="5070953"/>
            <a:ext cx="178435" cy="0"/>
          </a:xfrm>
          <a:custGeom>
            <a:avLst/>
            <a:gdLst/>
            <a:ahLst/>
            <a:cxnLst/>
            <a:rect l="l" t="t" r="r" b="b"/>
            <a:pathLst>
              <a:path w="178435">
                <a:moveTo>
                  <a:pt x="0" y="0"/>
                </a:moveTo>
                <a:lnTo>
                  <a:pt x="178261" y="0"/>
                </a:lnTo>
              </a:path>
            </a:pathLst>
          </a:custGeom>
          <a:ln w="78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805768" y="4762606"/>
            <a:ext cx="224154" cy="54991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420"/>
              </a:spcBef>
            </a:pPr>
            <a:r>
              <a:rPr sz="1450" spc="-50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325"/>
              </a:spcBef>
            </a:pPr>
            <a:r>
              <a:rPr sz="1450" i="1" spc="-25" dirty="0">
                <a:latin typeface="Times New Roman"/>
                <a:cs typeface="Times New Roman"/>
              </a:rPr>
              <a:t>T</a:t>
            </a:r>
            <a:r>
              <a:rPr sz="1275" spc="-37" baseline="-22875" dirty="0">
                <a:latin typeface="Times New Roman"/>
                <a:cs typeface="Times New Roman"/>
              </a:rPr>
              <a:t>0</a:t>
            </a:r>
            <a:endParaRPr sz="1275" baseline="-22875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28161" y="2846070"/>
            <a:ext cx="76200" cy="1993900"/>
          </a:xfrm>
          <a:custGeom>
            <a:avLst/>
            <a:gdLst/>
            <a:ahLst/>
            <a:cxnLst/>
            <a:rect l="l" t="t" r="r" b="b"/>
            <a:pathLst>
              <a:path w="76200" h="1993900">
                <a:moveTo>
                  <a:pt x="47967" y="76134"/>
                </a:moveTo>
                <a:lnTo>
                  <a:pt x="28154" y="76266"/>
                </a:lnTo>
                <a:lnTo>
                  <a:pt x="41401" y="1993518"/>
                </a:lnTo>
                <a:lnTo>
                  <a:pt x="61213" y="1993264"/>
                </a:lnTo>
                <a:lnTo>
                  <a:pt x="47967" y="76134"/>
                </a:lnTo>
                <a:close/>
              </a:path>
              <a:path w="76200" h="1993900">
                <a:moveTo>
                  <a:pt x="37591" y="0"/>
                </a:moveTo>
                <a:lnTo>
                  <a:pt x="0" y="76453"/>
                </a:lnTo>
                <a:lnTo>
                  <a:pt x="28154" y="76266"/>
                </a:lnTo>
                <a:lnTo>
                  <a:pt x="28066" y="63626"/>
                </a:lnTo>
                <a:lnTo>
                  <a:pt x="47878" y="63372"/>
                </a:lnTo>
                <a:lnTo>
                  <a:pt x="69808" y="63372"/>
                </a:lnTo>
                <a:lnTo>
                  <a:pt x="37591" y="0"/>
                </a:lnTo>
                <a:close/>
              </a:path>
              <a:path w="76200" h="1993900">
                <a:moveTo>
                  <a:pt x="47878" y="63372"/>
                </a:moveTo>
                <a:lnTo>
                  <a:pt x="28066" y="63626"/>
                </a:lnTo>
                <a:lnTo>
                  <a:pt x="28154" y="76266"/>
                </a:lnTo>
                <a:lnTo>
                  <a:pt x="47967" y="76134"/>
                </a:lnTo>
                <a:lnTo>
                  <a:pt x="47878" y="63372"/>
                </a:lnTo>
                <a:close/>
              </a:path>
              <a:path w="76200" h="1993900">
                <a:moveTo>
                  <a:pt x="69808" y="63372"/>
                </a:moveTo>
                <a:lnTo>
                  <a:pt x="47878" y="63372"/>
                </a:lnTo>
                <a:lnTo>
                  <a:pt x="47967" y="76134"/>
                </a:lnTo>
                <a:lnTo>
                  <a:pt x="76200" y="75945"/>
                </a:lnTo>
                <a:lnTo>
                  <a:pt x="69808" y="633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39984" y="5045761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178" y="0"/>
                </a:lnTo>
              </a:path>
            </a:pathLst>
          </a:custGeom>
          <a:ln w="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402979" y="4736556"/>
            <a:ext cx="222885" cy="55181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81280">
              <a:lnSpc>
                <a:spcPct val="100000"/>
              </a:lnSpc>
              <a:spcBef>
                <a:spcPts val="425"/>
              </a:spcBef>
            </a:pPr>
            <a:r>
              <a:rPr sz="1450" spc="-50" dirty="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sz="1450" i="1" spc="-25" dirty="0">
                <a:latin typeface="Times New Roman"/>
                <a:cs typeface="Times New Roman"/>
              </a:rPr>
              <a:t>T</a:t>
            </a:r>
            <a:r>
              <a:rPr sz="1275" spc="-37" baseline="-22875" dirty="0">
                <a:latin typeface="Times New Roman"/>
                <a:cs typeface="Times New Roman"/>
              </a:rPr>
              <a:t>0</a:t>
            </a:r>
            <a:endParaRPr sz="1275" baseline="-22875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023866" y="5070953"/>
            <a:ext cx="178435" cy="0"/>
          </a:xfrm>
          <a:custGeom>
            <a:avLst/>
            <a:gdLst/>
            <a:ahLst/>
            <a:cxnLst/>
            <a:rect l="l" t="t" r="r" b="b"/>
            <a:pathLst>
              <a:path w="178435">
                <a:moveTo>
                  <a:pt x="0" y="0"/>
                </a:moveTo>
                <a:lnTo>
                  <a:pt x="178261" y="0"/>
                </a:lnTo>
              </a:path>
            </a:pathLst>
          </a:custGeom>
          <a:ln w="78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986868" y="4762606"/>
            <a:ext cx="224154" cy="54991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81280">
              <a:lnSpc>
                <a:spcPct val="100000"/>
              </a:lnSpc>
              <a:spcBef>
                <a:spcPts val="420"/>
              </a:spcBef>
            </a:pPr>
            <a:r>
              <a:rPr sz="1450" spc="-50" dirty="0">
                <a:latin typeface="Times New Roman"/>
                <a:cs typeface="Times New Roman"/>
              </a:rPr>
              <a:t>3</a:t>
            </a:r>
            <a:endParaRPr sz="14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325"/>
              </a:spcBef>
            </a:pPr>
            <a:r>
              <a:rPr sz="1450" i="1" spc="-25" dirty="0">
                <a:latin typeface="Times New Roman"/>
                <a:cs typeface="Times New Roman"/>
              </a:rPr>
              <a:t>T</a:t>
            </a:r>
            <a:r>
              <a:rPr sz="1275" spc="-37" baseline="-22875" dirty="0">
                <a:latin typeface="Times New Roman"/>
                <a:cs typeface="Times New Roman"/>
              </a:rPr>
              <a:t>0</a:t>
            </a:r>
            <a:endParaRPr sz="1275" baseline="-22875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321558" y="5057953"/>
            <a:ext cx="178435" cy="0"/>
          </a:xfrm>
          <a:custGeom>
            <a:avLst/>
            <a:gdLst/>
            <a:ahLst/>
            <a:cxnLst/>
            <a:rect l="l" t="t" r="r" b="b"/>
            <a:pathLst>
              <a:path w="178435">
                <a:moveTo>
                  <a:pt x="0" y="0"/>
                </a:moveTo>
                <a:lnTo>
                  <a:pt x="178261" y="0"/>
                </a:lnTo>
              </a:path>
            </a:pathLst>
          </a:custGeom>
          <a:ln w="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284559" y="4748747"/>
            <a:ext cx="224154" cy="55181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425"/>
              </a:spcBef>
            </a:pPr>
            <a:r>
              <a:rPr sz="1450" spc="-50" dirty="0">
                <a:latin typeface="Times New Roman"/>
                <a:cs typeface="Times New Roman"/>
              </a:rPr>
              <a:t>0</a:t>
            </a:r>
            <a:endParaRPr sz="14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sz="1450" i="1" spc="-25" dirty="0">
                <a:latin typeface="Times New Roman"/>
                <a:cs typeface="Times New Roman"/>
              </a:rPr>
              <a:t>T</a:t>
            </a:r>
            <a:r>
              <a:rPr sz="1275" spc="-37" baseline="-22875" dirty="0">
                <a:latin typeface="Times New Roman"/>
                <a:cs typeface="Times New Roman"/>
              </a:rPr>
              <a:t>0</a:t>
            </a:r>
            <a:endParaRPr sz="1275" baseline="-22875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67830" y="4658995"/>
            <a:ext cx="11017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Times New Roman"/>
                <a:cs typeface="Times New Roman"/>
              </a:rPr>
              <a:t>Frequency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03575" y="2782315"/>
            <a:ext cx="791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</a:tabLst>
            </a:pPr>
            <a:r>
              <a:rPr sz="2400" i="1" spc="-25" dirty="0">
                <a:solidFill>
                  <a:srgbClr val="000099"/>
                </a:solidFill>
                <a:latin typeface="Times New Roman"/>
                <a:cs typeface="Times New Roman"/>
              </a:rPr>
              <a:t>s</a:t>
            </a:r>
            <a:r>
              <a:rPr sz="1000" i="1" spc="-25" dirty="0">
                <a:solidFill>
                  <a:srgbClr val="000099"/>
                </a:solidFill>
                <a:latin typeface="Times New Roman"/>
                <a:cs typeface="Times New Roman"/>
              </a:rPr>
              <a:t>0</a:t>
            </a:r>
            <a:r>
              <a:rPr sz="1000" i="1" dirty="0">
                <a:solidFill>
                  <a:srgbClr val="000099"/>
                </a:solidFill>
                <a:latin typeface="Times New Roman"/>
                <a:cs typeface="Times New Roman"/>
              </a:rPr>
              <a:t>	</a:t>
            </a:r>
            <a:r>
              <a:rPr sz="2400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1000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84675" y="2807589"/>
            <a:ext cx="804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9600" algn="l"/>
              </a:tabLst>
            </a:pPr>
            <a:r>
              <a:rPr sz="2400" i="1" spc="-25" dirty="0">
                <a:latin typeface="Times New Roman"/>
                <a:cs typeface="Times New Roman"/>
              </a:rPr>
              <a:t>s</a:t>
            </a:r>
            <a:r>
              <a:rPr sz="1000" i="1" spc="-25" dirty="0">
                <a:latin typeface="Times New Roman"/>
                <a:cs typeface="Times New Roman"/>
              </a:rPr>
              <a:t>2</a:t>
            </a:r>
            <a:r>
              <a:rPr sz="1000" i="1" dirty="0">
                <a:latin typeface="Times New Roman"/>
                <a:cs typeface="Times New Roman"/>
              </a:rPr>
              <a:t>	</a:t>
            </a:r>
            <a:r>
              <a:rPr sz="2400" i="1" spc="-25" dirty="0">
                <a:solidFill>
                  <a:srgbClr val="FF00FF"/>
                </a:solidFill>
                <a:latin typeface="Times New Roman"/>
                <a:cs typeface="Times New Roman"/>
              </a:rPr>
              <a:t>s</a:t>
            </a:r>
            <a:r>
              <a:rPr sz="1000" i="1" spc="-25" dirty="0">
                <a:solidFill>
                  <a:srgbClr val="FF00FF"/>
                </a:solidFill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1266189"/>
            <a:ext cx="4196715" cy="1794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A6A6A6"/>
                </a:solidFill>
                <a:latin typeface="Times New Roman"/>
                <a:cs typeface="Times New Roman"/>
              </a:rPr>
              <a:t>Introduction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spc="-20" dirty="0">
                <a:solidFill>
                  <a:srgbClr val="A6A6A6"/>
                </a:solidFill>
                <a:latin typeface="Times New Roman"/>
                <a:cs typeface="Times New Roman"/>
              </a:rPr>
              <a:t>OFDM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252599"/>
                </a:solidFill>
                <a:latin typeface="Times New Roman"/>
                <a:cs typeface="Times New Roman"/>
              </a:rPr>
              <a:t>Challenges</a:t>
            </a:r>
            <a:r>
              <a:rPr sz="2000" b="1" spc="-45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52599"/>
                </a:solidFill>
                <a:latin typeface="Times New Roman"/>
                <a:cs typeface="Times New Roman"/>
              </a:rPr>
              <a:t>in</a:t>
            </a:r>
            <a:r>
              <a:rPr sz="2000" b="1" spc="-20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52599"/>
                </a:solidFill>
                <a:latin typeface="Times New Roman"/>
                <a:cs typeface="Times New Roman"/>
              </a:rPr>
              <a:t>Multicarrier</a:t>
            </a:r>
            <a:r>
              <a:rPr sz="2000" b="1" spc="-60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252599"/>
                </a:solidFill>
                <a:latin typeface="Times New Roman"/>
                <a:cs typeface="Times New Roman"/>
              </a:rPr>
              <a:t>Systems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CHALLENGES:</a:t>
            </a:r>
            <a:r>
              <a:rPr spc="-110" dirty="0"/>
              <a:t> </a:t>
            </a:r>
            <a:r>
              <a:rPr spc="-20" dirty="0"/>
              <a:t>PAPR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900430"/>
            <a:ext cx="43688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Peak-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to-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average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power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ratio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(PAPR)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844" y="2194687"/>
            <a:ext cx="6597015" cy="293433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low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PAPR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0"/>
              </a:spcBef>
              <a:buFont typeface="Times New Roman"/>
              <a:buChar char="•"/>
              <a:tabLst>
                <a:tab pos="697865" algn="l"/>
              </a:tabLst>
            </a:pP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domain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amplitude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does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change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dramatically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4"/>
              </a:spcBef>
              <a:buFont typeface="Times New Roman"/>
              <a:buChar char="•"/>
              <a:tabLst>
                <a:tab pos="697865" algn="l"/>
              </a:tabLst>
            </a:pP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more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efficient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non-linear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amplifier</a:t>
            </a:r>
            <a:endParaRPr sz="18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955"/>
              </a:spcBef>
              <a:buFont typeface="Times New Roman"/>
              <a:buChar char="•"/>
            </a:pP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A high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PAPR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4"/>
              </a:spcBef>
              <a:buFont typeface="Times New Roman"/>
              <a:buChar char="•"/>
              <a:tabLst>
                <a:tab pos="697865" algn="l"/>
              </a:tabLst>
            </a:pP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large variation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domain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amplitude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4"/>
              </a:spcBef>
              <a:buFont typeface="Times New Roman"/>
              <a:buChar char="•"/>
              <a:tabLst>
                <a:tab pos="697865" algn="l"/>
              </a:tabLst>
            </a:pP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carried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amplitude</a:t>
            </a:r>
            <a:endParaRPr sz="1800">
              <a:latin typeface="Times New Roman"/>
              <a:cs typeface="Times New Roman"/>
            </a:endParaRPr>
          </a:p>
          <a:p>
            <a:pPr marL="697865" marR="5080" lvl="1" indent="-228600">
              <a:lnSpc>
                <a:spcPct val="100000"/>
              </a:lnSpc>
              <a:spcBef>
                <a:spcPts val="430"/>
              </a:spcBef>
              <a:buFont typeface="Times New Roman"/>
              <a:buChar char="•"/>
              <a:tabLst>
                <a:tab pos="697865" algn="l"/>
              </a:tabLst>
            </a:pP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have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linear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amplifier,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which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usually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low </a:t>
            </a:r>
            <a:r>
              <a:rPr sz="1800" spc="-10" dirty="0">
                <a:latin typeface="Times New Roman"/>
                <a:cs typeface="Times New Roman"/>
              </a:rPr>
              <a:t>efficiency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28283" y="1718666"/>
            <a:ext cx="948690" cy="287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700" i="1" dirty="0">
                <a:latin typeface="Times New Roman"/>
                <a:cs typeface="Times New Roman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[|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(</a:t>
            </a:r>
            <a:r>
              <a:rPr sz="1700" i="1" dirty="0">
                <a:latin typeface="Times New Roman"/>
                <a:cs typeface="Times New Roman"/>
              </a:rPr>
              <a:t>t</a:t>
            </a:r>
            <a:r>
              <a:rPr sz="1700" dirty="0">
                <a:latin typeface="Times New Roman"/>
                <a:cs typeface="Times New Roman"/>
              </a:rPr>
              <a:t>)</a:t>
            </a:r>
            <a:r>
              <a:rPr sz="1700" spc="-6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|</a:t>
            </a:r>
            <a:r>
              <a:rPr sz="1500" baseline="41666" dirty="0">
                <a:latin typeface="Times New Roman"/>
                <a:cs typeface="Times New Roman"/>
              </a:rPr>
              <a:t>2</a:t>
            </a:r>
            <a:r>
              <a:rPr sz="1500" spc="-15" baseline="41666" dirty="0">
                <a:latin typeface="Times New Roman"/>
                <a:cs typeface="Times New Roman"/>
              </a:rPr>
              <a:t> </a:t>
            </a:r>
            <a:r>
              <a:rPr sz="1700" spc="-60" dirty="0">
                <a:latin typeface="Times New Roman"/>
                <a:cs typeface="Times New Roman"/>
              </a:rPr>
              <a:t>]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14497" y="1411348"/>
            <a:ext cx="1136650" cy="287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700" dirty="0">
                <a:latin typeface="Times New Roman"/>
                <a:cs typeface="Times New Roman"/>
              </a:rPr>
              <a:t>max</a:t>
            </a:r>
            <a:r>
              <a:rPr sz="1700" spc="105" dirty="0">
                <a:latin typeface="Times New Roman"/>
                <a:cs typeface="Times New Roman"/>
              </a:rPr>
              <a:t>  </a:t>
            </a:r>
            <a:r>
              <a:rPr sz="1700" dirty="0">
                <a:latin typeface="Times New Roman"/>
                <a:cs typeface="Times New Roman"/>
              </a:rPr>
              <a:t>|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(</a:t>
            </a:r>
            <a:r>
              <a:rPr sz="1700" i="1" dirty="0">
                <a:latin typeface="Times New Roman"/>
                <a:cs typeface="Times New Roman"/>
              </a:rPr>
              <a:t>t</a:t>
            </a:r>
            <a:r>
              <a:rPr sz="1700" dirty="0">
                <a:latin typeface="Times New Roman"/>
                <a:cs typeface="Times New Roman"/>
              </a:rPr>
              <a:t>)</a:t>
            </a:r>
            <a:r>
              <a:rPr sz="1700" spc="-125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Times New Roman"/>
                <a:cs typeface="Times New Roman"/>
              </a:rPr>
              <a:t>|</a:t>
            </a:r>
            <a:r>
              <a:rPr sz="1500" spc="-37" baseline="41666" dirty="0">
                <a:latin typeface="Times New Roman"/>
                <a:cs typeface="Times New Roman"/>
              </a:rPr>
              <a:t>2</a:t>
            </a:r>
            <a:endParaRPr sz="1500" baseline="41666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34323" y="1549155"/>
            <a:ext cx="1948180" cy="287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1207135" algn="l"/>
                <a:tab pos="1908810" algn="l"/>
              </a:tabLst>
            </a:pPr>
            <a:r>
              <a:rPr sz="1700" i="1" dirty="0">
                <a:latin typeface="Times New Roman"/>
                <a:cs typeface="Times New Roman"/>
              </a:rPr>
              <a:t>PAPR</a:t>
            </a:r>
            <a:r>
              <a:rPr sz="1700" i="1" spc="18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500" i="1" u="sng" baseline="3611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i="1" u="sng" spc="-75" baseline="3611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1500" i="1" u="sng" baseline="3611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500" baseline="36111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CHALLENGES:</a:t>
            </a:r>
            <a:r>
              <a:rPr spc="-110" dirty="0"/>
              <a:t> </a:t>
            </a:r>
            <a:r>
              <a:rPr spc="-20" dirty="0"/>
              <a:t>PAPR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838330"/>
            <a:ext cx="3811270" cy="7232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Example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What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PAPR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sin</a:t>
            </a:r>
            <a:r>
              <a:rPr sz="1800" spc="-10" dirty="0">
                <a:latin typeface="Times New Roman"/>
                <a:cs typeface="Times New Roman"/>
              </a:rPr>
              <a:t> wave?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25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CHALLENGE:</a:t>
            </a:r>
            <a:r>
              <a:rPr spc="-95" dirty="0"/>
              <a:t> </a:t>
            </a:r>
            <a:r>
              <a:rPr spc="-20" dirty="0"/>
              <a:t>PAPR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838330"/>
            <a:ext cx="7461884" cy="7232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PAPR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in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OFDM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domain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samples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obtained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IDFT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modulated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symbols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844" y="2249551"/>
            <a:ext cx="6892290" cy="38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Based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central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limit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theorem,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when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large,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x</a:t>
            </a:r>
            <a:r>
              <a:rPr sz="1800" dirty="0">
                <a:latin typeface="Times New Roman"/>
                <a:cs typeface="Times New Roman"/>
              </a:rPr>
              <a:t>[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]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follows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zero- </a:t>
            </a:r>
            <a:r>
              <a:rPr sz="1800" dirty="0">
                <a:latin typeface="Times New Roman"/>
                <a:cs typeface="Times New Roman"/>
              </a:rPr>
              <a:t>mean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Gaussian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distribution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theoretical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value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PAPR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infinity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(why?)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practice,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PAPR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increases</a:t>
            </a:r>
            <a:r>
              <a:rPr sz="1800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approximately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linearly</a:t>
            </a:r>
            <a:r>
              <a:rPr sz="18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with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5"/>
              </a:spcBef>
              <a:buFont typeface="Times New Roman"/>
              <a:buChar char="–"/>
            </a:pP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Large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dirty="0">
                <a:latin typeface="Times New Roman"/>
                <a:cs typeface="Times New Roman"/>
              </a:rPr>
              <a:t> large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PAPR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Wingdings"/>
                <a:cs typeface="Wingdings"/>
              </a:rPr>
              <a:t></a:t>
            </a:r>
            <a:endParaRPr sz="1800">
              <a:latin typeface="Wingdings"/>
              <a:cs typeface="Wingdings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Large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small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overhead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due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cyclic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prefix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Wingdings"/>
                <a:cs typeface="Wingdings"/>
              </a:rPr>
              <a:t></a:t>
            </a:r>
            <a:endParaRPr sz="18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1025"/>
              </a:spcBef>
              <a:buFont typeface="Times New Roman"/>
              <a:buChar char="–"/>
            </a:pPr>
            <a:endParaRPr sz="1800">
              <a:latin typeface="Wingdings"/>
              <a:cs typeface="Wingdings"/>
            </a:endParaRPr>
          </a:p>
          <a:p>
            <a:pPr marL="299085" indent="-286385">
              <a:lnSpc>
                <a:spcPct val="100000"/>
              </a:lnSpc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many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ways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reduce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PAPR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practical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system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Clipping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peak</a:t>
            </a:r>
            <a:r>
              <a:rPr sz="1800" spc="-10" dirty="0">
                <a:latin typeface="Times New Roman"/>
                <a:cs typeface="Times New Roman"/>
              </a:rPr>
              <a:t> signal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Special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coding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techniques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697865" algn="l"/>
              </a:tabLst>
            </a:pPr>
            <a:r>
              <a:rPr sz="1800" spc="-25" dirty="0">
                <a:latin typeface="Times New Roman"/>
                <a:cs typeface="Times New Roman"/>
              </a:rPr>
              <a:t>……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26</a:t>
            </a:r>
            <a:endParaRPr sz="1600">
              <a:latin typeface="Arial Black"/>
              <a:cs typeface="Arial Black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576151" y="1939430"/>
            <a:ext cx="372110" cy="260985"/>
            <a:chOff x="3576151" y="1939430"/>
            <a:chExt cx="372110" cy="260985"/>
          </a:xfrm>
        </p:grpSpPr>
        <p:sp>
          <p:nvSpPr>
            <p:cNvPr id="10" name="object 10"/>
            <p:cNvSpPr/>
            <p:nvPr/>
          </p:nvSpPr>
          <p:spPr>
            <a:xfrm>
              <a:off x="3598738" y="2113105"/>
              <a:ext cx="28575" cy="16510"/>
            </a:xfrm>
            <a:custGeom>
              <a:avLst/>
              <a:gdLst/>
              <a:ahLst/>
              <a:cxnLst/>
              <a:rect l="l" t="t" r="r" b="b"/>
              <a:pathLst>
                <a:path w="28575" h="16510">
                  <a:moveTo>
                    <a:pt x="0" y="15950"/>
                  </a:moveTo>
                  <a:lnTo>
                    <a:pt x="28030" y="0"/>
                  </a:lnTo>
                </a:path>
              </a:pathLst>
            </a:custGeom>
            <a:ln w="8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26768" y="2117536"/>
              <a:ext cx="40640" cy="73660"/>
            </a:xfrm>
            <a:custGeom>
              <a:avLst/>
              <a:gdLst/>
              <a:ahLst/>
              <a:cxnLst/>
              <a:rect l="l" t="t" r="r" b="b"/>
              <a:pathLst>
                <a:path w="40639" h="73660">
                  <a:moveTo>
                    <a:pt x="0" y="0"/>
                  </a:moveTo>
                  <a:lnTo>
                    <a:pt x="40201" y="73546"/>
                  </a:lnTo>
                </a:path>
              </a:pathLst>
            </a:custGeom>
            <a:ln w="179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76151" y="1943862"/>
              <a:ext cx="372110" cy="247650"/>
            </a:xfrm>
            <a:custGeom>
              <a:avLst/>
              <a:gdLst/>
              <a:ahLst/>
              <a:cxnLst/>
              <a:rect l="l" t="t" r="r" b="b"/>
              <a:pathLst>
                <a:path w="372110" h="247650">
                  <a:moveTo>
                    <a:pt x="95339" y="247220"/>
                  </a:moveTo>
                  <a:lnTo>
                    <a:pt x="149121" y="27029"/>
                  </a:lnTo>
                </a:path>
                <a:path w="372110" h="247650">
                  <a:moveTo>
                    <a:pt x="149121" y="27029"/>
                  </a:moveTo>
                  <a:lnTo>
                    <a:pt x="353815" y="27029"/>
                  </a:lnTo>
                </a:path>
                <a:path w="372110" h="247650">
                  <a:moveTo>
                    <a:pt x="0" y="0"/>
                  </a:moveTo>
                  <a:lnTo>
                    <a:pt x="371899" y="0"/>
                  </a:lnTo>
                </a:path>
              </a:pathLst>
            </a:custGeom>
            <a:ln w="89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972856" y="1707314"/>
            <a:ext cx="26416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dirty="0">
                <a:latin typeface="Symbol"/>
                <a:cs typeface="Symbol"/>
              </a:rPr>
              <a:t>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78281" y="1634267"/>
            <a:ext cx="26035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dirty="0">
                <a:latin typeface="Times New Roman"/>
                <a:cs typeface="Times New Roman"/>
              </a:rPr>
              <a:t>N</a:t>
            </a:r>
            <a:r>
              <a:rPr sz="1000" i="1" spc="-9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Symbol"/>
                <a:cs typeface="Symbol"/>
              </a:rPr>
              <a:t></a:t>
            </a:r>
            <a:r>
              <a:rPr sz="1000" spc="-25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95444" y="2068466"/>
            <a:ext cx="20891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-25" dirty="0">
                <a:latin typeface="Times New Roman"/>
                <a:cs typeface="Times New Roman"/>
              </a:rPr>
              <a:t>i</a:t>
            </a:r>
            <a:r>
              <a:rPr sz="1000" spc="-25" dirty="0">
                <a:latin typeface="Symbol"/>
                <a:cs typeface="Symbol"/>
              </a:rPr>
              <a:t></a:t>
            </a:r>
            <a:r>
              <a:rPr sz="1000" spc="-25" dirty="0"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80524" y="1766712"/>
            <a:ext cx="55372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dirty="0">
                <a:latin typeface="Times New Roman"/>
                <a:cs typeface="Times New Roman"/>
              </a:rPr>
              <a:t>[</a:t>
            </a:r>
            <a:r>
              <a:rPr sz="1700" i="1" dirty="0">
                <a:latin typeface="Times New Roman"/>
                <a:cs typeface="Times New Roman"/>
              </a:rPr>
              <a:t>n</a:t>
            </a:r>
            <a:r>
              <a:rPr sz="1700" dirty="0">
                <a:latin typeface="Times New Roman"/>
                <a:cs typeface="Times New Roman"/>
              </a:rPr>
              <a:t>]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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48267" y="1752936"/>
            <a:ext cx="477520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i="1" dirty="0">
                <a:latin typeface="Times New Roman"/>
                <a:cs typeface="Times New Roman"/>
              </a:rPr>
              <a:t>j</a:t>
            </a:r>
            <a:r>
              <a:rPr sz="1000" i="1" spc="-14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2</a:t>
            </a:r>
            <a:r>
              <a:rPr sz="1050" dirty="0">
                <a:latin typeface="Symbol"/>
                <a:cs typeface="Symbol"/>
              </a:rPr>
              <a:t></a:t>
            </a:r>
            <a:r>
              <a:rPr sz="1000" i="1" dirty="0">
                <a:latin typeface="Times New Roman"/>
                <a:cs typeface="Times New Roman"/>
              </a:rPr>
              <a:t>ni</a:t>
            </a:r>
            <a:r>
              <a:rPr sz="1000" i="1" spc="-13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/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48042" y="1766712"/>
            <a:ext cx="495934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i="1" spc="-200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Times New Roman"/>
                <a:cs typeface="Times New Roman"/>
              </a:rPr>
              <a:t>[</a:t>
            </a:r>
            <a:r>
              <a:rPr sz="1700" i="1" spc="-20" dirty="0">
                <a:latin typeface="Times New Roman"/>
                <a:cs typeface="Times New Roman"/>
              </a:rPr>
              <a:t>i</a:t>
            </a:r>
            <a:r>
              <a:rPr sz="1700" spc="-20" dirty="0">
                <a:latin typeface="Times New Roman"/>
                <a:cs typeface="Times New Roman"/>
              </a:rPr>
              <a:t>]</a:t>
            </a:r>
            <a:r>
              <a:rPr sz="1700" i="1" spc="-2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94940" y="1630250"/>
            <a:ext cx="13716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50" dirty="0">
                <a:latin typeface="Times New Roman"/>
                <a:cs typeface="Times New Roman"/>
              </a:rPr>
              <a:t>1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35159" y="1947484"/>
            <a:ext cx="17462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i="1" spc="-50" dirty="0">
                <a:latin typeface="Times New Roman"/>
                <a:cs typeface="Times New Roman"/>
              </a:rPr>
              <a:t>N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CHALLENGE:</a:t>
            </a:r>
            <a:r>
              <a:rPr sz="2000" spc="-55" dirty="0"/>
              <a:t> </a:t>
            </a:r>
            <a:r>
              <a:rPr sz="2000" dirty="0"/>
              <a:t>FREQUENCY</a:t>
            </a:r>
            <a:r>
              <a:rPr sz="2000" spc="-60" dirty="0"/>
              <a:t> </a:t>
            </a:r>
            <a:r>
              <a:rPr sz="2000" dirty="0"/>
              <a:t>AND</a:t>
            </a:r>
            <a:r>
              <a:rPr sz="2000" spc="-25" dirty="0"/>
              <a:t> </a:t>
            </a:r>
            <a:r>
              <a:rPr sz="2000" dirty="0"/>
              <a:t>TIMING</a:t>
            </a:r>
            <a:r>
              <a:rPr sz="2000" spc="-50" dirty="0"/>
              <a:t> </a:t>
            </a:r>
            <a:r>
              <a:rPr sz="2000" spc="-10" dirty="0"/>
              <a:t>OFFSET</a:t>
            </a:r>
            <a:endParaRPr sz="2000"/>
          </a:p>
        </p:txBody>
      </p:sp>
      <p:sp>
        <p:nvSpPr>
          <p:cNvPr id="6" name="object 6"/>
          <p:cNvSpPr txBox="1"/>
          <p:nvPr/>
        </p:nvSpPr>
        <p:spPr>
          <a:xfrm>
            <a:off x="675640" y="858350"/>
            <a:ext cx="3449954" cy="68961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434"/>
              </a:spcBef>
              <a:buFont typeface="Times New Roman"/>
              <a:buChar char="•"/>
              <a:tabLst>
                <a:tab pos="3683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timing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offset</a:t>
            </a:r>
            <a:endParaRPr sz="2000">
              <a:latin typeface="Times New Roman"/>
              <a:cs typeface="Times New Roman"/>
            </a:endParaRPr>
          </a:p>
          <a:p>
            <a:pPr marL="1564640">
              <a:lnSpc>
                <a:spcPct val="100000"/>
              </a:lnSpc>
              <a:spcBef>
                <a:spcPts val="325"/>
              </a:spcBef>
            </a:pPr>
            <a:r>
              <a:rPr sz="1700" spc="-10" dirty="0">
                <a:latin typeface="Times New Roman"/>
                <a:cs typeface="Times New Roman"/>
              </a:rPr>
              <a:t>cos(2</a:t>
            </a:r>
            <a:r>
              <a:rPr sz="1800" spc="-10" dirty="0">
                <a:latin typeface="Symbol"/>
                <a:cs typeface="Symbol"/>
              </a:rPr>
              <a:t></a:t>
            </a:r>
            <a:r>
              <a:rPr sz="1700" i="1" spc="-10" dirty="0">
                <a:latin typeface="Times New Roman"/>
                <a:cs typeface="Times New Roman"/>
              </a:rPr>
              <a:t>f</a:t>
            </a:r>
            <a:r>
              <a:rPr sz="1500" i="1" spc="-15" baseline="-25000" dirty="0">
                <a:latin typeface="Times New Roman"/>
                <a:cs typeface="Times New Roman"/>
              </a:rPr>
              <a:t>c</a:t>
            </a:r>
            <a:r>
              <a:rPr sz="1700" i="1" spc="-10" dirty="0">
                <a:latin typeface="Times New Roman"/>
                <a:cs typeface="Times New Roman"/>
              </a:rPr>
              <a:t>t</a:t>
            </a:r>
            <a:r>
              <a:rPr sz="1700" spc="-10" dirty="0">
                <a:latin typeface="Times New Roman"/>
                <a:cs typeface="Times New Roman"/>
              </a:rPr>
              <a:t>)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844" y="2304792"/>
            <a:ext cx="6986905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offset: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Due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 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inaccuracy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 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carrier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oscillator,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there </a:t>
            </a:r>
            <a:r>
              <a:rPr sz="1800" spc="-10" dirty="0">
                <a:latin typeface="Times New Roman"/>
                <a:cs typeface="Times New Roman"/>
              </a:rPr>
              <a:t>might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31594" y="2963036"/>
            <a:ext cx="1689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small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error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in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64894" y="3292221"/>
            <a:ext cx="6054090" cy="183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0" marR="20129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79400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oscillator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accurate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part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million,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then</a:t>
            </a:r>
            <a:r>
              <a:rPr sz="1800" spc="-25" dirty="0">
                <a:latin typeface="Times New Roman"/>
                <a:cs typeface="Times New Roman"/>
              </a:rPr>
              <a:t> the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offset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5GHz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is</a:t>
            </a:r>
            <a:endParaRPr sz="1800">
              <a:latin typeface="Times New Roman"/>
              <a:cs typeface="Times New Roman"/>
            </a:endParaRPr>
          </a:p>
          <a:p>
            <a:pPr marL="1544955">
              <a:lnSpc>
                <a:spcPts val="1585"/>
              </a:lnSpc>
              <a:spcBef>
                <a:spcPts val="1200"/>
              </a:spcBef>
            </a:pPr>
            <a:r>
              <a:rPr sz="1700" dirty="0">
                <a:latin typeface="Symbol"/>
                <a:cs typeface="Symbol"/>
              </a:rPr>
              <a:t></a:t>
            </a:r>
            <a:r>
              <a:rPr sz="1700" i="1" dirty="0">
                <a:latin typeface="Times New Roman"/>
                <a:cs typeface="Times New Roman"/>
              </a:rPr>
              <a:t>f</a:t>
            </a:r>
            <a:r>
              <a:rPr sz="1700" i="1" spc="38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305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f</a:t>
            </a:r>
            <a:r>
              <a:rPr sz="1700" i="1" spc="65" dirty="0">
                <a:latin typeface="Times New Roman"/>
                <a:cs typeface="Times New Roman"/>
              </a:rPr>
              <a:t>  </a:t>
            </a:r>
            <a:r>
              <a:rPr sz="1700" dirty="0">
                <a:latin typeface="Symbol"/>
                <a:cs typeface="Symbol"/>
              </a:rPr>
              <a:t></a:t>
            </a:r>
            <a:r>
              <a:rPr sz="1700" dirty="0">
                <a:latin typeface="Times New Roman"/>
                <a:cs typeface="Times New Roman"/>
              </a:rPr>
              <a:t>10</a:t>
            </a:r>
            <a:r>
              <a:rPr sz="1500" baseline="41666" dirty="0">
                <a:latin typeface="Symbol"/>
                <a:cs typeface="Symbol"/>
              </a:rPr>
              <a:t></a:t>
            </a:r>
            <a:r>
              <a:rPr sz="1500" baseline="41666" dirty="0">
                <a:latin typeface="Times New Roman"/>
                <a:cs typeface="Times New Roman"/>
              </a:rPr>
              <a:t>6</a:t>
            </a:r>
            <a:r>
              <a:rPr sz="1500" spc="502" baseline="41666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</a:t>
            </a:r>
            <a:endParaRPr sz="1700">
              <a:latin typeface="Symbol"/>
              <a:cs typeface="Symbol"/>
            </a:endParaRPr>
          </a:p>
          <a:p>
            <a:pPr marR="1743075" algn="ctr">
              <a:lnSpc>
                <a:spcPts val="745"/>
              </a:lnSpc>
            </a:pPr>
            <a:r>
              <a:rPr sz="1000" i="1" spc="-50" dirty="0">
                <a:latin typeface="Times New Roman"/>
                <a:cs typeface="Times New Roman"/>
              </a:rPr>
              <a:t>c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40"/>
              </a:spcBef>
            </a:pPr>
            <a:endParaRPr sz="1000">
              <a:latin typeface="Times New Roman"/>
              <a:cs typeface="Times New Roman"/>
            </a:endParaRPr>
          </a:p>
          <a:p>
            <a:pPr marL="279400" marR="30480" indent="-228600">
              <a:lnSpc>
                <a:spcPct val="100000"/>
              </a:lnSpc>
              <a:buChar char="•"/>
              <a:tabLst>
                <a:tab pos="2794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offset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will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degrade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orthogonality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among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the </a:t>
            </a:r>
            <a:r>
              <a:rPr sz="1800" spc="-10" dirty="0">
                <a:latin typeface="Times New Roman"/>
                <a:cs typeface="Times New Roman"/>
              </a:rPr>
              <a:t>subcarriers.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63823" y="1709927"/>
            <a:ext cx="995680" cy="56388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278130" marR="135255" indent="-135890">
              <a:lnSpc>
                <a:spcPct val="100000"/>
              </a:lnSpc>
              <a:spcBef>
                <a:spcPts val="309"/>
              </a:spcBef>
            </a:pPr>
            <a:r>
              <a:rPr sz="1600" spc="-10" dirty="0">
                <a:latin typeface="Times New Roman"/>
                <a:cs typeface="Times New Roman"/>
              </a:rPr>
              <a:t>Matched Filter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58996" y="1804416"/>
            <a:ext cx="532130" cy="187960"/>
          </a:xfrm>
          <a:custGeom>
            <a:avLst/>
            <a:gdLst/>
            <a:ahLst/>
            <a:cxnLst/>
            <a:rect l="l" t="t" r="r" b="b"/>
            <a:pathLst>
              <a:path w="532129" h="187960">
                <a:moveTo>
                  <a:pt x="0" y="187706"/>
                </a:moveTo>
                <a:lnTo>
                  <a:pt x="293750" y="182880"/>
                </a:lnTo>
              </a:path>
              <a:path w="532129" h="187960">
                <a:moveTo>
                  <a:pt x="309371" y="182499"/>
                </a:moveTo>
                <a:lnTo>
                  <a:pt x="53162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170048" y="1638173"/>
            <a:ext cx="1017905" cy="512445"/>
            <a:chOff x="2170048" y="1638173"/>
            <a:chExt cx="1017905" cy="51244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0883" y="1911096"/>
              <a:ext cx="246888" cy="23926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170049" y="1638172"/>
              <a:ext cx="1017905" cy="447675"/>
            </a:xfrm>
            <a:custGeom>
              <a:avLst/>
              <a:gdLst/>
              <a:ahLst/>
              <a:cxnLst/>
              <a:rect l="l" t="t" r="r" b="b"/>
              <a:pathLst>
                <a:path w="1017905" h="447675">
                  <a:moveTo>
                    <a:pt x="335153" y="393446"/>
                  </a:moveTo>
                  <a:lnTo>
                    <a:pt x="247269" y="340614"/>
                  </a:lnTo>
                  <a:lnTo>
                    <a:pt x="243332" y="341503"/>
                  </a:lnTo>
                  <a:lnTo>
                    <a:pt x="241554" y="344551"/>
                  </a:lnTo>
                  <a:lnTo>
                    <a:pt x="239649" y="347472"/>
                  </a:lnTo>
                  <a:lnTo>
                    <a:pt x="240665" y="351409"/>
                  </a:lnTo>
                  <a:lnTo>
                    <a:pt x="243713" y="353187"/>
                  </a:lnTo>
                  <a:lnTo>
                    <a:pt x="299148" y="386638"/>
                  </a:lnTo>
                  <a:lnTo>
                    <a:pt x="254" y="382397"/>
                  </a:lnTo>
                  <a:lnTo>
                    <a:pt x="0" y="395097"/>
                  </a:lnTo>
                  <a:lnTo>
                    <a:pt x="299034" y="399338"/>
                  </a:lnTo>
                  <a:lnTo>
                    <a:pt x="242570" y="431165"/>
                  </a:lnTo>
                  <a:lnTo>
                    <a:pt x="239522" y="432943"/>
                  </a:lnTo>
                  <a:lnTo>
                    <a:pt x="238379" y="436753"/>
                  </a:lnTo>
                  <a:lnTo>
                    <a:pt x="241935" y="442849"/>
                  </a:lnTo>
                  <a:lnTo>
                    <a:pt x="245745" y="443992"/>
                  </a:lnTo>
                  <a:lnTo>
                    <a:pt x="248793" y="442214"/>
                  </a:lnTo>
                  <a:lnTo>
                    <a:pt x="324129" y="399669"/>
                  </a:lnTo>
                  <a:lnTo>
                    <a:pt x="335153" y="393446"/>
                  </a:lnTo>
                  <a:close/>
                </a:path>
                <a:path w="1017905" h="447675">
                  <a:moveTo>
                    <a:pt x="503809" y="187833"/>
                  </a:moveTo>
                  <a:lnTo>
                    <a:pt x="502666" y="184023"/>
                  </a:lnTo>
                  <a:lnTo>
                    <a:pt x="499491" y="182372"/>
                  </a:lnTo>
                  <a:lnTo>
                    <a:pt x="496443" y="180721"/>
                  </a:lnTo>
                  <a:lnTo>
                    <a:pt x="492633" y="181864"/>
                  </a:lnTo>
                  <a:lnTo>
                    <a:pt x="459943" y="241744"/>
                  </a:lnTo>
                  <a:lnTo>
                    <a:pt x="453009" y="0"/>
                  </a:lnTo>
                  <a:lnTo>
                    <a:pt x="440309" y="254"/>
                  </a:lnTo>
                  <a:lnTo>
                    <a:pt x="447255" y="242138"/>
                  </a:lnTo>
                  <a:lnTo>
                    <a:pt x="412915" y="186944"/>
                  </a:lnTo>
                  <a:lnTo>
                    <a:pt x="411226" y="184150"/>
                  </a:lnTo>
                  <a:lnTo>
                    <a:pt x="407289" y="183261"/>
                  </a:lnTo>
                  <a:lnTo>
                    <a:pt x="404241" y="185039"/>
                  </a:lnTo>
                  <a:lnTo>
                    <a:pt x="401320" y="186944"/>
                  </a:lnTo>
                  <a:lnTo>
                    <a:pt x="400431" y="190881"/>
                  </a:lnTo>
                  <a:lnTo>
                    <a:pt x="402209" y="193802"/>
                  </a:lnTo>
                  <a:lnTo>
                    <a:pt x="454660" y="278003"/>
                  </a:lnTo>
                  <a:lnTo>
                    <a:pt x="461429" y="265557"/>
                  </a:lnTo>
                  <a:lnTo>
                    <a:pt x="502094" y="190881"/>
                  </a:lnTo>
                  <a:lnTo>
                    <a:pt x="503809" y="187833"/>
                  </a:lnTo>
                  <a:close/>
                </a:path>
                <a:path w="1017905" h="447675">
                  <a:moveTo>
                    <a:pt x="1017651" y="396494"/>
                  </a:moveTo>
                  <a:lnTo>
                    <a:pt x="929386" y="344170"/>
                  </a:lnTo>
                  <a:lnTo>
                    <a:pt x="925576" y="345186"/>
                  </a:lnTo>
                  <a:lnTo>
                    <a:pt x="923798" y="348234"/>
                  </a:lnTo>
                  <a:lnTo>
                    <a:pt x="921893" y="351155"/>
                  </a:lnTo>
                  <a:lnTo>
                    <a:pt x="922909" y="355092"/>
                  </a:lnTo>
                  <a:lnTo>
                    <a:pt x="981570" y="389851"/>
                  </a:lnTo>
                  <a:lnTo>
                    <a:pt x="573151" y="386969"/>
                  </a:lnTo>
                  <a:lnTo>
                    <a:pt x="573151" y="399669"/>
                  </a:lnTo>
                  <a:lnTo>
                    <a:pt x="981633" y="402551"/>
                  </a:lnTo>
                  <a:lnTo>
                    <a:pt x="925449" y="434848"/>
                  </a:lnTo>
                  <a:lnTo>
                    <a:pt x="922401" y="436499"/>
                  </a:lnTo>
                  <a:lnTo>
                    <a:pt x="921258" y="440436"/>
                  </a:lnTo>
                  <a:lnTo>
                    <a:pt x="924814" y="446532"/>
                  </a:lnTo>
                  <a:lnTo>
                    <a:pt x="928624" y="447548"/>
                  </a:lnTo>
                  <a:lnTo>
                    <a:pt x="931672" y="445770"/>
                  </a:lnTo>
                  <a:lnTo>
                    <a:pt x="1006792" y="402717"/>
                  </a:lnTo>
                  <a:lnTo>
                    <a:pt x="1017651" y="396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4826508" y="1987295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>
                <a:moveTo>
                  <a:pt x="0" y="0"/>
                </a:moveTo>
                <a:lnTo>
                  <a:pt x="2159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747134" y="2936167"/>
            <a:ext cx="205104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700" i="1" spc="-25" dirty="0">
                <a:latin typeface="Times New Roman"/>
                <a:cs typeface="Times New Roman"/>
              </a:rPr>
              <a:t>f</a:t>
            </a:r>
            <a:r>
              <a:rPr sz="1500" i="1" spc="-37" baseline="-25000" dirty="0">
                <a:latin typeface="Times New Roman"/>
                <a:cs typeface="Times New Roman"/>
              </a:rPr>
              <a:t>c</a:t>
            </a:r>
            <a:endParaRPr sz="1500" baseline="-25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CHALLENGE:</a:t>
            </a:r>
            <a:r>
              <a:rPr sz="2000" spc="-55" dirty="0"/>
              <a:t> </a:t>
            </a:r>
            <a:r>
              <a:rPr sz="2000" dirty="0"/>
              <a:t>FREQUENCY</a:t>
            </a:r>
            <a:r>
              <a:rPr sz="2000" spc="-60" dirty="0"/>
              <a:t> </a:t>
            </a:r>
            <a:r>
              <a:rPr sz="2000" dirty="0"/>
              <a:t>AND</a:t>
            </a:r>
            <a:r>
              <a:rPr sz="2000" spc="-25" dirty="0"/>
              <a:t> </a:t>
            </a:r>
            <a:r>
              <a:rPr sz="2000" dirty="0"/>
              <a:t>TIMING</a:t>
            </a:r>
            <a:r>
              <a:rPr sz="2000" spc="-50" dirty="0"/>
              <a:t> </a:t>
            </a:r>
            <a:r>
              <a:rPr sz="2000" spc="-10" dirty="0"/>
              <a:t>OFFSET</a:t>
            </a:r>
            <a:endParaRPr sz="2000"/>
          </a:p>
        </p:txBody>
      </p:sp>
      <p:sp>
        <p:nvSpPr>
          <p:cNvPr id="6" name="object 6"/>
          <p:cNvSpPr txBox="1"/>
          <p:nvPr/>
        </p:nvSpPr>
        <p:spPr>
          <a:xfrm>
            <a:off x="675640" y="858350"/>
            <a:ext cx="3449954" cy="68961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434"/>
              </a:spcBef>
              <a:buFont typeface="Times New Roman"/>
              <a:buChar char="•"/>
              <a:tabLst>
                <a:tab pos="3683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timing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offset</a:t>
            </a:r>
            <a:endParaRPr sz="2000">
              <a:latin typeface="Times New Roman"/>
              <a:cs typeface="Times New Roman"/>
            </a:endParaRPr>
          </a:p>
          <a:p>
            <a:pPr marL="1564640">
              <a:lnSpc>
                <a:spcPct val="100000"/>
              </a:lnSpc>
              <a:spcBef>
                <a:spcPts val="325"/>
              </a:spcBef>
            </a:pPr>
            <a:r>
              <a:rPr sz="1700" spc="-10" dirty="0">
                <a:latin typeface="Times New Roman"/>
                <a:cs typeface="Times New Roman"/>
              </a:rPr>
              <a:t>cos(2</a:t>
            </a:r>
            <a:r>
              <a:rPr sz="1800" spc="-10" dirty="0">
                <a:latin typeface="Symbol"/>
                <a:cs typeface="Symbol"/>
              </a:rPr>
              <a:t></a:t>
            </a:r>
            <a:r>
              <a:rPr sz="1700" i="1" spc="-10" dirty="0">
                <a:latin typeface="Times New Roman"/>
                <a:cs typeface="Times New Roman"/>
              </a:rPr>
              <a:t>f</a:t>
            </a:r>
            <a:r>
              <a:rPr sz="1500" i="1" spc="-15" baseline="-25000" dirty="0">
                <a:latin typeface="Times New Roman"/>
                <a:cs typeface="Times New Roman"/>
              </a:rPr>
              <a:t>c</a:t>
            </a:r>
            <a:r>
              <a:rPr sz="1700" i="1" spc="-10" dirty="0">
                <a:latin typeface="Times New Roman"/>
                <a:cs typeface="Times New Roman"/>
              </a:rPr>
              <a:t>t</a:t>
            </a:r>
            <a:r>
              <a:rPr sz="1700" spc="-10" dirty="0">
                <a:latin typeface="Times New Roman"/>
                <a:cs typeface="Times New Roman"/>
              </a:rPr>
              <a:t>)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844" y="2304792"/>
            <a:ext cx="7128509" cy="22205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Timing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offset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During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sampling 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domain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might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10" dirty="0">
                <a:latin typeface="Times New Roman"/>
                <a:cs typeface="Times New Roman"/>
              </a:rPr>
              <a:t>small</a:t>
            </a:r>
            <a:endParaRPr sz="180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offset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during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sampling</a:t>
            </a:r>
            <a:endParaRPr sz="1800">
              <a:latin typeface="Times New Roman"/>
              <a:cs typeface="Times New Roman"/>
            </a:endParaRPr>
          </a:p>
          <a:p>
            <a:pPr marL="754380" lvl="1" indent="-285115">
              <a:lnSpc>
                <a:spcPct val="100000"/>
              </a:lnSpc>
              <a:spcBef>
                <a:spcPts val="434"/>
              </a:spcBef>
              <a:buChar char="•"/>
              <a:tabLst>
                <a:tab pos="754380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offset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large,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will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cause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both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ISI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ICI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offset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small,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will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cause</a:t>
            </a:r>
            <a:r>
              <a:rPr sz="1800" spc="-25" dirty="0">
                <a:latin typeface="Times New Roman"/>
                <a:cs typeface="Times New Roman"/>
              </a:rPr>
              <a:t> ICI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Generally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speaking,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ICI caused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timing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offset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smaller</a:t>
            </a:r>
            <a:endParaRPr sz="180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than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caused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offset.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63823" y="1709927"/>
            <a:ext cx="995680" cy="56388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278130" marR="135255" indent="-135890">
              <a:lnSpc>
                <a:spcPct val="100000"/>
              </a:lnSpc>
              <a:spcBef>
                <a:spcPts val="309"/>
              </a:spcBef>
            </a:pPr>
            <a:r>
              <a:rPr sz="1600" spc="-10" dirty="0">
                <a:latin typeface="Times New Roman"/>
                <a:cs typeface="Times New Roman"/>
              </a:rPr>
              <a:t>Matched Filter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58996" y="1804416"/>
            <a:ext cx="532130" cy="187960"/>
          </a:xfrm>
          <a:custGeom>
            <a:avLst/>
            <a:gdLst/>
            <a:ahLst/>
            <a:cxnLst/>
            <a:rect l="l" t="t" r="r" b="b"/>
            <a:pathLst>
              <a:path w="532129" h="187960">
                <a:moveTo>
                  <a:pt x="0" y="187706"/>
                </a:moveTo>
                <a:lnTo>
                  <a:pt x="293750" y="182880"/>
                </a:lnTo>
              </a:path>
              <a:path w="532129" h="187960">
                <a:moveTo>
                  <a:pt x="309371" y="182499"/>
                </a:moveTo>
                <a:lnTo>
                  <a:pt x="53162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2170048" y="1638173"/>
            <a:ext cx="1017905" cy="512445"/>
            <a:chOff x="2170048" y="1638173"/>
            <a:chExt cx="1017905" cy="51244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0883" y="1911096"/>
              <a:ext cx="246888" cy="2392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170049" y="1638172"/>
              <a:ext cx="1017905" cy="447675"/>
            </a:xfrm>
            <a:custGeom>
              <a:avLst/>
              <a:gdLst/>
              <a:ahLst/>
              <a:cxnLst/>
              <a:rect l="l" t="t" r="r" b="b"/>
              <a:pathLst>
                <a:path w="1017905" h="447675">
                  <a:moveTo>
                    <a:pt x="335153" y="393446"/>
                  </a:moveTo>
                  <a:lnTo>
                    <a:pt x="247269" y="340614"/>
                  </a:lnTo>
                  <a:lnTo>
                    <a:pt x="243332" y="341503"/>
                  </a:lnTo>
                  <a:lnTo>
                    <a:pt x="241554" y="344551"/>
                  </a:lnTo>
                  <a:lnTo>
                    <a:pt x="239649" y="347472"/>
                  </a:lnTo>
                  <a:lnTo>
                    <a:pt x="240665" y="351409"/>
                  </a:lnTo>
                  <a:lnTo>
                    <a:pt x="243713" y="353187"/>
                  </a:lnTo>
                  <a:lnTo>
                    <a:pt x="299148" y="386638"/>
                  </a:lnTo>
                  <a:lnTo>
                    <a:pt x="254" y="382397"/>
                  </a:lnTo>
                  <a:lnTo>
                    <a:pt x="0" y="395097"/>
                  </a:lnTo>
                  <a:lnTo>
                    <a:pt x="299034" y="399338"/>
                  </a:lnTo>
                  <a:lnTo>
                    <a:pt x="242570" y="431165"/>
                  </a:lnTo>
                  <a:lnTo>
                    <a:pt x="239522" y="432943"/>
                  </a:lnTo>
                  <a:lnTo>
                    <a:pt x="238379" y="436753"/>
                  </a:lnTo>
                  <a:lnTo>
                    <a:pt x="241935" y="442849"/>
                  </a:lnTo>
                  <a:lnTo>
                    <a:pt x="245745" y="443992"/>
                  </a:lnTo>
                  <a:lnTo>
                    <a:pt x="248793" y="442214"/>
                  </a:lnTo>
                  <a:lnTo>
                    <a:pt x="324129" y="399669"/>
                  </a:lnTo>
                  <a:lnTo>
                    <a:pt x="335153" y="393446"/>
                  </a:lnTo>
                  <a:close/>
                </a:path>
                <a:path w="1017905" h="447675">
                  <a:moveTo>
                    <a:pt x="503809" y="187833"/>
                  </a:moveTo>
                  <a:lnTo>
                    <a:pt x="502666" y="184023"/>
                  </a:lnTo>
                  <a:lnTo>
                    <a:pt x="499491" y="182372"/>
                  </a:lnTo>
                  <a:lnTo>
                    <a:pt x="496443" y="180721"/>
                  </a:lnTo>
                  <a:lnTo>
                    <a:pt x="492633" y="181864"/>
                  </a:lnTo>
                  <a:lnTo>
                    <a:pt x="459943" y="241744"/>
                  </a:lnTo>
                  <a:lnTo>
                    <a:pt x="453009" y="0"/>
                  </a:lnTo>
                  <a:lnTo>
                    <a:pt x="440309" y="254"/>
                  </a:lnTo>
                  <a:lnTo>
                    <a:pt x="447255" y="242138"/>
                  </a:lnTo>
                  <a:lnTo>
                    <a:pt x="412915" y="186944"/>
                  </a:lnTo>
                  <a:lnTo>
                    <a:pt x="411226" y="184150"/>
                  </a:lnTo>
                  <a:lnTo>
                    <a:pt x="407289" y="183261"/>
                  </a:lnTo>
                  <a:lnTo>
                    <a:pt x="404241" y="185039"/>
                  </a:lnTo>
                  <a:lnTo>
                    <a:pt x="401320" y="186944"/>
                  </a:lnTo>
                  <a:lnTo>
                    <a:pt x="400431" y="190881"/>
                  </a:lnTo>
                  <a:lnTo>
                    <a:pt x="402209" y="193802"/>
                  </a:lnTo>
                  <a:lnTo>
                    <a:pt x="454660" y="278003"/>
                  </a:lnTo>
                  <a:lnTo>
                    <a:pt x="461429" y="265557"/>
                  </a:lnTo>
                  <a:lnTo>
                    <a:pt x="502094" y="190881"/>
                  </a:lnTo>
                  <a:lnTo>
                    <a:pt x="503809" y="187833"/>
                  </a:lnTo>
                  <a:close/>
                </a:path>
                <a:path w="1017905" h="447675">
                  <a:moveTo>
                    <a:pt x="1017651" y="396494"/>
                  </a:moveTo>
                  <a:lnTo>
                    <a:pt x="929386" y="344170"/>
                  </a:lnTo>
                  <a:lnTo>
                    <a:pt x="925576" y="345186"/>
                  </a:lnTo>
                  <a:lnTo>
                    <a:pt x="923798" y="348234"/>
                  </a:lnTo>
                  <a:lnTo>
                    <a:pt x="921893" y="351155"/>
                  </a:lnTo>
                  <a:lnTo>
                    <a:pt x="922909" y="355092"/>
                  </a:lnTo>
                  <a:lnTo>
                    <a:pt x="981570" y="389851"/>
                  </a:lnTo>
                  <a:lnTo>
                    <a:pt x="573151" y="386969"/>
                  </a:lnTo>
                  <a:lnTo>
                    <a:pt x="573151" y="399669"/>
                  </a:lnTo>
                  <a:lnTo>
                    <a:pt x="981633" y="402551"/>
                  </a:lnTo>
                  <a:lnTo>
                    <a:pt x="925449" y="434848"/>
                  </a:lnTo>
                  <a:lnTo>
                    <a:pt x="922401" y="436499"/>
                  </a:lnTo>
                  <a:lnTo>
                    <a:pt x="921258" y="440436"/>
                  </a:lnTo>
                  <a:lnTo>
                    <a:pt x="924814" y="446532"/>
                  </a:lnTo>
                  <a:lnTo>
                    <a:pt x="928624" y="447548"/>
                  </a:lnTo>
                  <a:lnTo>
                    <a:pt x="931672" y="445770"/>
                  </a:lnTo>
                  <a:lnTo>
                    <a:pt x="1006792" y="402717"/>
                  </a:lnTo>
                  <a:lnTo>
                    <a:pt x="1017651" y="396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4826508" y="1987295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>
                <a:moveTo>
                  <a:pt x="0" y="0"/>
                </a:moveTo>
                <a:lnTo>
                  <a:pt x="2159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CASE</a:t>
            </a:r>
            <a:r>
              <a:rPr spc="-55" dirty="0"/>
              <a:t> </a:t>
            </a:r>
            <a:r>
              <a:rPr dirty="0"/>
              <a:t>STUDY:</a:t>
            </a:r>
            <a:r>
              <a:rPr spc="-45" dirty="0"/>
              <a:t> </a:t>
            </a:r>
            <a:r>
              <a:rPr dirty="0"/>
              <a:t>IEEE</a:t>
            </a:r>
            <a:r>
              <a:rPr spc="-20" dirty="0"/>
              <a:t> </a:t>
            </a:r>
            <a:r>
              <a:rPr spc="-10" dirty="0"/>
              <a:t>802.11a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838330"/>
            <a:ext cx="4584700" cy="204025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IEEE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802.11a:</a:t>
            </a:r>
            <a:r>
              <a:rPr sz="2000" b="1" spc="-6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Wireless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LAN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standard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Carrier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frequency: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5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GHz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Total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BW: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300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MHz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BW: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20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MHz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Number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subcarriers: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64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Data: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48; zeros: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12; pilot: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844" y="2853308"/>
            <a:ext cx="5678170" cy="265938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Cyclic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prefix: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Subcarrier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spacing: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20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MHz/64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312.5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kHz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Sample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period: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1/20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MHz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50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ns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Maximum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delay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spread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 be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handled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 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system: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OFDM symbol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time: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Code: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convolutional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rates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1/2,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2/3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3/4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Modulation: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BPSK,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QPSK,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16QAM,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64QAM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Minimum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10" dirty="0">
                <a:latin typeface="Times New Roman"/>
                <a:cs typeface="Times New Roman"/>
              </a:rPr>
              <a:t> rate: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844" y="5871464"/>
            <a:ext cx="2165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Maximum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rate: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02377" y="2891884"/>
            <a:ext cx="582295" cy="304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dirty="0">
                <a:latin typeface="Symbol"/>
                <a:cs typeface="Symbol"/>
              </a:rPr>
              <a:t>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-245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Times New Roman"/>
                <a:cs typeface="Times New Roman"/>
              </a:rPr>
              <a:t>16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CASE</a:t>
            </a:r>
            <a:r>
              <a:rPr spc="-55" dirty="0"/>
              <a:t> </a:t>
            </a:r>
            <a:r>
              <a:rPr dirty="0"/>
              <a:t>STUDY:</a:t>
            </a:r>
            <a:r>
              <a:rPr spc="-45" dirty="0"/>
              <a:t> </a:t>
            </a:r>
            <a:r>
              <a:rPr dirty="0"/>
              <a:t>IEEE</a:t>
            </a:r>
            <a:r>
              <a:rPr spc="-20" dirty="0"/>
              <a:t> </a:t>
            </a:r>
            <a:r>
              <a:rPr spc="-10" dirty="0"/>
              <a:t>802.11a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838330"/>
            <a:ext cx="6382385" cy="99758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Example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Find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rate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802.11a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16QAM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2/3</a:t>
            </a:r>
            <a:endParaRPr sz="18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convolutional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coding.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30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2243137" y="1890712"/>
            <a:ext cx="4514850" cy="685800"/>
            <a:chOff x="2243137" y="1890712"/>
            <a:chExt cx="4514850" cy="685800"/>
          </a:xfrm>
        </p:grpSpPr>
        <p:sp>
          <p:nvSpPr>
            <p:cNvPr id="6" name="object 6"/>
            <p:cNvSpPr/>
            <p:nvPr/>
          </p:nvSpPr>
          <p:spPr>
            <a:xfrm>
              <a:off x="2247900" y="1895475"/>
              <a:ext cx="4505325" cy="676275"/>
            </a:xfrm>
            <a:custGeom>
              <a:avLst/>
              <a:gdLst/>
              <a:ahLst/>
              <a:cxnLst/>
              <a:rect l="l" t="t" r="r" b="b"/>
              <a:pathLst>
                <a:path w="4505325" h="676275">
                  <a:moveTo>
                    <a:pt x="4505325" y="0"/>
                  </a:moveTo>
                  <a:lnTo>
                    <a:pt x="0" y="0"/>
                  </a:lnTo>
                  <a:lnTo>
                    <a:pt x="0" y="676275"/>
                  </a:lnTo>
                  <a:lnTo>
                    <a:pt x="4505325" y="676275"/>
                  </a:lnTo>
                  <a:lnTo>
                    <a:pt x="4505325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47900" y="1895475"/>
              <a:ext cx="4505325" cy="676275"/>
            </a:xfrm>
            <a:custGeom>
              <a:avLst/>
              <a:gdLst/>
              <a:ahLst/>
              <a:cxnLst/>
              <a:rect l="l" t="t" r="r" b="b"/>
              <a:pathLst>
                <a:path w="4505325" h="676275">
                  <a:moveTo>
                    <a:pt x="0" y="676275"/>
                  </a:moveTo>
                  <a:lnTo>
                    <a:pt x="4505325" y="676275"/>
                  </a:lnTo>
                  <a:lnTo>
                    <a:pt x="4505325" y="0"/>
                  </a:lnTo>
                  <a:lnTo>
                    <a:pt x="0" y="0"/>
                  </a:lnTo>
                  <a:lnTo>
                    <a:pt x="0" y="6762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8241" y="-32108"/>
            <a:ext cx="8707120" cy="187325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09"/>
              </a:spcBef>
            </a:pPr>
            <a:r>
              <a:rPr sz="1600" spc="-25" dirty="0">
                <a:latin typeface="Arial Black"/>
                <a:cs typeface="Arial Black"/>
              </a:rPr>
              <a:t>36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00" dirty="0">
                <a:latin typeface="Arial Black"/>
                <a:cs typeface="Arial Black"/>
              </a:rPr>
              <a:t>POWER</a:t>
            </a:r>
            <a:r>
              <a:rPr sz="2400" spc="-95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SPECTRUM</a:t>
            </a:r>
            <a:r>
              <a:rPr sz="2400" spc="-70" dirty="0">
                <a:latin typeface="Arial Black"/>
                <a:cs typeface="Arial Black"/>
              </a:rPr>
              <a:t> </a:t>
            </a:r>
            <a:r>
              <a:rPr sz="2400" spc="-10" dirty="0">
                <a:latin typeface="Arial Black"/>
                <a:cs typeface="Arial Black"/>
              </a:rPr>
              <a:t>DENSITY</a:t>
            </a:r>
            <a:endParaRPr sz="2400">
              <a:latin typeface="Arial Black"/>
              <a:cs typeface="Arial Black"/>
            </a:endParaRPr>
          </a:p>
          <a:p>
            <a:pPr marL="685800" marR="454025" indent="-343535">
              <a:lnSpc>
                <a:spcPct val="100000"/>
              </a:lnSpc>
              <a:spcBef>
                <a:spcPts val="1510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power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spectrum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density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(PSD)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WSS random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process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defined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as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Fourier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transform</a:t>
            </a:r>
            <a:r>
              <a:rPr sz="20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auto-correlation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function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the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process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26475" y="1865853"/>
            <a:ext cx="226060" cy="227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300" spc="-25" dirty="0">
                <a:latin typeface="Symbol"/>
                <a:cs typeface="Symbol"/>
              </a:rPr>
              <a:t></a:t>
            </a:r>
            <a:endParaRPr sz="13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18723" y="1818581"/>
            <a:ext cx="3990975" cy="5461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4"/>
              </a:spcBef>
            </a:pPr>
            <a:r>
              <a:rPr sz="2250" i="1" spc="120" dirty="0">
                <a:latin typeface="Times New Roman"/>
                <a:cs typeface="Times New Roman"/>
              </a:rPr>
              <a:t>S</a:t>
            </a:r>
            <a:r>
              <a:rPr sz="1950" i="1" spc="179" baseline="-23504" dirty="0">
                <a:latin typeface="Times New Roman"/>
                <a:cs typeface="Times New Roman"/>
              </a:rPr>
              <a:t>X</a:t>
            </a:r>
            <a:r>
              <a:rPr sz="1950" i="1" spc="270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(</a:t>
            </a:r>
            <a:r>
              <a:rPr sz="2250" spc="-55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f</a:t>
            </a:r>
            <a:r>
              <a:rPr sz="2250" i="1" spc="1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)</a:t>
            </a:r>
            <a:r>
              <a:rPr sz="2250" spc="-1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35" dirty="0">
                <a:latin typeface="Times New Roman"/>
                <a:cs typeface="Times New Roman"/>
              </a:rPr>
              <a:t> </a:t>
            </a:r>
            <a:r>
              <a:rPr sz="5100" baseline="-13071" dirty="0">
                <a:latin typeface="Symbol"/>
                <a:cs typeface="Symbol"/>
              </a:rPr>
              <a:t></a:t>
            </a:r>
            <a:r>
              <a:rPr sz="1950" baseline="-53418" dirty="0">
                <a:latin typeface="Symbol"/>
                <a:cs typeface="Symbol"/>
              </a:rPr>
              <a:t></a:t>
            </a:r>
            <a:r>
              <a:rPr sz="1950" spc="179" baseline="-53418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R</a:t>
            </a:r>
            <a:r>
              <a:rPr sz="1950" i="1" baseline="-23504" dirty="0">
                <a:latin typeface="Times New Roman"/>
                <a:cs typeface="Times New Roman"/>
              </a:rPr>
              <a:t>X</a:t>
            </a:r>
            <a:r>
              <a:rPr sz="1950" i="1" spc="270" baseline="-23504" dirty="0">
                <a:latin typeface="Times New Roman"/>
                <a:cs typeface="Times New Roman"/>
              </a:rPr>
              <a:t> </a:t>
            </a:r>
            <a:r>
              <a:rPr sz="2250" spc="-120" dirty="0">
                <a:latin typeface="Times New Roman"/>
                <a:cs typeface="Times New Roman"/>
              </a:rPr>
              <a:t>(</a:t>
            </a:r>
            <a:r>
              <a:rPr sz="2400" spc="-120" dirty="0">
                <a:latin typeface="Symbol"/>
                <a:cs typeface="Symbol"/>
              </a:rPr>
              <a:t></a:t>
            </a:r>
            <a:r>
              <a:rPr sz="2400" spc="-23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)</a:t>
            </a:r>
            <a:r>
              <a:rPr sz="2250" spc="-27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exp(</a:t>
            </a:r>
            <a:r>
              <a:rPr sz="2250" dirty="0">
                <a:latin typeface="Symbol"/>
                <a:cs typeface="Symbol"/>
              </a:rPr>
              <a:t></a:t>
            </a:r>
            <a:r>
              <a:rPr sz="2250" spc="-50" dirty="0">
                <a:latin typeface="Times New Roman"/>
                <a:cs typeface="Times New Roman"/>
              </a:rPr>
              <a:t> </a:t>
            </a:r>
            <a:r>
              <a:rPr sz="2250" i="1" spc="-10" dirty="0">
                <a:latin typeface="Times New Roman"/>
                <a:cs typeface="Times New Roman"/>
              </a:rPr>
              <a:t>j</a:t>
            </a:r>
            <a:r>
              <a:rPr sz="2250" spc="-10" dirty="0">
                <a:latin typeface="Times New Roman"/>
                <a:cs typeface="Times New Roman"/>
              </a:rPr>
              <a:t>2</a:t>
            </a:r>
            <a:r>
              <a:rPr sz="2400" spc="-10" dirty="0">
                <a:latin typeface="Symbol"/>
                <a:cs typeface="Symbol"/>
              </a:rPr>
              <a:t></a:t>
            </a:r>
            <a:r>
              <a:rPr sz="2250" i="1" spc="-10" dirty="0">
                <a:latin typeface="Times New Roman"/>
                <a:cs typeface="Times New Roman"/>
              </a:rPr>
              <a:t>f</a:t>
            </a:r>
            <a:r>
              <a:rPr sz="2400" spc="-10" dirty="0">
                <a:latin typeface="Symbol"/>
                <a:cs typeface="Symbol"/>
              </a:rPr>
              <a:t></a:t>
            </a:r>
            <a:r>
              <a:rPr sz="2400" spc="-229" dirty="0">
                <a:latin typeface="Times New Roman"/>
                <a:cs typeface="Times New Roman"/>
              </a:rPr>
              <a:t> </a:t>
            </a:r>
            <a:r>
              <a:rPr sz="2250" spc="-25" dirty="0">
                <a:latin typeface="Times New Roman"/>
                <a:cs typeface="Times New Roman"/>
              </a:rPr>
              <a:t>)</a:t>
            </a:r>
            <a:r>
              <a:rPr sz="2250" i="1" spc="-25" dirty="0">
                <a:latin typeface="Times New Roman"/>
                <a:cs typeface="Times New Roman"/>
              </a:rPr>
              <a:t>d</a:t>
            </a:r>
            <a:r>
              <a:rPr sz="2400" spc="-25" dirty="0">
                <a:latin typeface="Symbol"/>
                <a:cs typeface="Symbol"/>
              </a:rPr>
              <a:t>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8340" y="2681986"/>
            <a:ext cx="731329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Power</a:t>
            </a:r>
            <a:r>
              <a:rPr sz="2000" b="1" spc="-6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spectrum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density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represents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power</a:t>
            </a:r>
            <a:r>
              <a:rPr sz="20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distribution</a:t>
            </a:r>
            <a:r>
              <a:rPr sz="20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in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the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000" b="1" spc="-7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domain.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8340" y="3352622"/>
            <a:ext cx="7937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E.g.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74696" y="3613399"/>
            <a:ext cx="374650" cy="0"/>
          </a:xfrm>
          <a:custGeom>
            <a:avLst/>
            <a:gdLst/>
            <a:ahLst/>
            <a:cxnLst/>
            <a:rect l="l" t="t" r="r" b="b"/>
            <a:pathLst>
              <a:path w="374650">
                <a:moveTo>
                  <a:pt x="0" y="0"/>
                </a:moveTo>
                <a:lnTo>
                  <a:pt x="374289" y="0"/>
                </a:lnTo>
              </a:path>
            </a:pathLst>
          </a:custGeom>
          <a:ln w="12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968145" y="3365369"/>
            <a:ext cx="563245" cy="395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spc="-45" dirty="0">
                <a:latin typeface="Symbol"/>
                <a:cs typeface="Symbol"/>
              </a:rPr>
              <a:t></a:t>
            </a:r>
            <a:r>
              <a:rPr sz="2400" spc="-240" dirty="0">
                <a:latin typeface="Times New Roman"/>
                <a:cs typeface="Times New Roman"/>
              </a:rPr>
              <a:t> </a:t>
            </a:r>
            <a:r>
              <a:rPr sz="2300" spc="-120" dirty="0">
                <a:latin typeface="Times New Roman"/>
                <a:cs typeface="Times New Roman"/>
              </a:rPr>
              <a:t>(</a:t>
            </a:r>
            <a:r>
              <a:rPr sz="2400" spc="-120" dirty="0">
                <a:latin typeface="Symbol"/>
                <a:cs typeface="Symbol"/>
              </a:rPr>
              <a:t></a:t>
            </a:r>
            <a:r>
              <a:rPr sz="2400" spc="-250" dirty="0">
                <a:latin typeface="Times New Roman"/>
                <a:cs typeface="Times New Roman"/>
              </a:rPr>
              <a:t> </a:t>
            </a:r>
            <a:r>
              <a:rPr sz="2300" spc="-50" dirty="0">
                <a:latin typeface="Times New Roman"/>
                <a:cs typeface="Times New Roman"/>
              </a:rPr>
              <a:t>)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80069" y="3609957"/>
            <a:ext cx="174625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0" dirty="0">
                <a:latin typeface="Times New Roman"/>
                <a:cs typeface="Times New Roman"/>
              </a:rPr>
              <a:t>2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07583" y="3391614"/>
            <a:ext cx="112395" cy="229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-50" dirty="0">
                <a:latin typeface="Times New Roman"/>
                <a:cs typeface="Times New Roman"/>
              </a:rPr>
              <a:t>0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95647" y="3197012"/>
            <a:ext cx="224154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i="1" spc="-50" dirty="0">
                <a:latin typeface="Times New Roman"/>
                <a:cs typeface="Times New Roman"/>
              </a:rPr>
              <a:t>N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04592" y="3576375"/>
            <a:ext cx="102870" cy="229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i="1" spc="-50" dirty="0">
                <a:latin typeface="Times New Roman"/>
                <a:cs typeface="Times New Roman"/>
              </a:rPr>
              <a:t>x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23357" y="3365369"/>
            <a:ext cx="894715" cy="395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i="1" dirty="0">
                <a:latin typeface="Times New Roman"/>
                <a:cs typeface="Times New Roman"/>
              </a:rPr>
              <a:t>R</a:t>
            </a:r>
            <a:r>
              <a:rPr sz="2300" i="1" spc="335" dirty="0">
                <a:latin typeface="Times New Roman"/>
                <a:cs typeface="Times New Roman"/>
              </a:rPr>
              <a:t> </a:t>
            </a:r>
            <a:r>
              <a:rPr sz="2300" spc="-120" dirty="0">
                <a:latin typeface="Times New Roman"/>
                <a:cs typeface="Times New Roman"/>
              </a:rPr>
              <a:t>(</a:t>
            </a:r>
            <a:r>
              <a:rPr sz="2400" spc="-120" dirty="0">
                <a:latin typeface="Symbol"/>
                <a:cs typeface="Symbol"/>
              </a:rPr>
              <a:t></a:t>
            </a:r>
            <a:r>
              <a:rPr sz="2400" spc="-25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)</a:t>
            </a:r>
            <a:r>
              <a:rPr sz="2300" spc="-45" dirty="0">
                <a:latin typeface="Times New Roman"/>
                <a:cs typeface="Times New Roman"/>
              </a:rPr>
              <a:t> </a:t>
            </a:r>
            <a:r>
              <a:rPr sz="2300" spc="-50" dirty="0">
                <a:latin typeface="Symbol"/>
                <a:cs typeface="Symbol"/>
              </a:rPr>
              <a:t>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006310" y="4222999"/>
            <a:ext cx="375285" cy="0"/>
          </a:xfrm>
          <a:custGeom>
            <a:avLst/>
            <a:gdLst/>
            <a:ahLst/>
            <a:cxnLst/>
            <a:rect l="l" t="t" r="r" b="b"/>
            <a:pathLst>
              <a:path w="375285">
                <a:moveTo>
                  <a:pt x="0" y="0"/>
                </a:moveTo>
                <a:lnTo>
                  <a:pt x="374844" y="0"/>
                </a:lnTo>
              </a:path>
            </a:pathLst>
          </a:custGeom>
          <a:ln w="12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51053" y="4222999"/>
            <a:ext cx="375285" cy="0"/>
          </a:xfrm>
          <a:custGeom>
            <a:avLst/>
            <a:gdLst/>
            <a:ahLst/>
            <a:cxnLst/>
            <a:rect l="l" t="t" r="r" b="b"/>
            <a:pathLst>
              <a:path w="375285">
                <a:moveTo>
                  <a:pt x="0" y="0"/>
                </a:moveTo>
                <a:lnTo>
                  <a:pt x="374989" y="0"/>
                </a:lnTo>
              </a:path>
            </a:pathLst>
          </a:custGeom>
          <a:ln w="12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656490" y="4219557"/>
            <a:ext cx="174625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0" dirty="0">
                <a:latin typeface="Times New Roman"/>
                <a:cs typeface="Times New Roman"/>
              </a:rPr>
              <a:t>2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11650" y="4219557"/>
            <a:ext cx="174625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0" dirty="0">
                <a:latin typeface="Times New Roman"/>
                <a:cs typeface="Times New Roman"/>
              </a:rPr>
              <a:t>2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84069" y="4001214"/>
            <a:ext cx="112395" cy="229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-50" dirty="0">
                <a:latin typeface="Times New Roman"/>
                <a:cs typeface="Times New Roman"/>
              </a:rPr>
              <a:t>0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39761" y="4001214"/>
            <a:ext cx="112395" cy="229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-50" dirty="0">
                <a:latin typeface="Times New Roman"/>
                <a:cs typeface="Times New Roman"/>
              </a:rPr>
              <a:t>0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27259" y="3806612"/>
            <a:ext cx="176911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57020" algn="l"/>
              </a:tabLst>
            </a:pPr>
            <a:r>
              <a:rPr sz="2300" i="1" spc="-50" dirty="0">
                <a:latin typeface="Times New Roman"/>
                <a:cs typeface="Times New Roman"/>
              </a:rPr>
              <a:t>N</a:t>
            </a:r>
            <a:r>
              <a:rPr sz="2300" i="1" dirty="0">
                <a:latin typeface="Times New Roman"/>
                <a:cs typeface="Times New Roman"/>
              </a:rPr>
              <a:t>	</a:t>
            </a:r>
            <a:r>
              <a:rPr sz="2300" i="1" spc="-50" dirty="0">
                <a:latin typeface="Times New Roman"/>
                <a:cs typeface="Times New Roman"/>
              </a:rPr>
              <a:t>N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06506" y="4185975"/>
            <a:ext cx="102870" cy="229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i="1" spc="-50" dirty="0">
                <a:latin typeface="Times New Roman"/>
                <a:cs typeface="Times New Roman"/>
              </a:rPr>
              <a:t>x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38271" y="3991354"/>
            <a:ext cx="946785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3370" algn="l"/>
              </a:tabLst>
            </a:pPr>
            <a:r>
              <a:rPr sz="2300" i="1" spc="-50" dirty="0">
                <a:latin typeface="Times New Roman"/>
                <a:cs typeface="Times New Roman"/>
              </a:rPr>
              <a:t>S</a:t>
            </a:r>
            <a:r>
              <a:rPr sz="2300" i="1" dirty="0">
                <a:latin typeface="Times New Roman"/>
                <a:cs typeface="Times New Roman"/>
              </a:rPr>
              <a:t>	</a:t>
            </a:r>
            <a:r>
              <a:rPr sz="2300" dirty="0">
                <a:latin typeface="Times New Roman"/>
                <a:cs typeface="Times New Roman"/>
              </a:rPr>
              <a:t>(</a:t>
            </a:r>
            <a:r>
              <a:rPr sz="2300" spc="-85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Times New Roman"/>
                <a:cs typeface="Times New Roman"/>
              </a:rPr>
              <a:t>f</a:t>
            </a:r>
            <a:r>
              <a:rPr sz="2300" i="1" spc="-2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)</a:t>
            </a:r>
            <a:r>
              <a:rPr sz="2300" spc="-45" dirty="0">
                <a:latin typeface="Times New Roman"/>
                <a:cs typeface="Times New Roman"/>
              </a:rPr>
              <a:t> </a:t>
            </a:r>
            <a:r>
              <a:rPr sz="2300" spc="-50" dirty="0">
                <a:latin typeface="Symbol"/>
                <a:cs typeface="Symbol"/>
              </a:rPr>
              <a:t>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63387" y="3892929"/>
            <a:ext cx="239395" cy="229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-25" dirty="0">
                <a:latin typeface="Symbol"/>
                <a:cs typeface="Symbol"/>
              </a:rPr>
              <a:t>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605155" y="4005283"/>
            <a:ext cx="390525" cy="551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5175" spc="-37" baseline="7246" dirty="0">
                <a:latin typeface="Symbol"/>
                <a:cs typeface="Symbol"/>
              </a:rPr>
              <a:t></a:t>
            </a:r>
            <a:r>
              <a:rPr sz="1350" spc="-25" dirty="0">
                <a:latin typeface="Symbol"/>
                <a:cs typeface="Symbol"/>
              </a:rPr>
              <a:t>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00917" y="3974970"/>
            <a:ext cx="1120140" cy="395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spc="-45" dirty="0">
                <a:latin typeface="Symbol"/>
                <a:cs typeface="Symbol"/>
              </a:rPr>
              <a:t></a:t>
            </a:r>
            <a:r>
              <a:rPr sz="2400" spc="-235" dirty="0">
                <a:latin typeface="Times New Roman"/>
                <a:cs typeface="Times New Roman"/>
              </a:rPr>
              <a:t> </a:t>
            </a:r>
            <a:r>
              <a:rPr sz="2300" spc="-120" dirty="0">
                <a:latin typeface="Times New Roman"/>
                <a:cs typeface="Times New Roman"/>
              </a:rPr>
              <a:t>(</a:t>
            </a:r>
            <a:r>
              <a:rPr sz="2400" spc="-120" dirty="0">
                <a:latin typeface="Symbol"/>
                <a:cs typeface="Symbol"/>
              </a:rPr>
              <a:t></a:t>
            </a:r>
            <a:r>
              <a:rPr sz="2400" spc="-24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)</a:t>
            </a:r>
            <a:r>
              <a:rPr sz="2300" i="1" dirty="0">
                <a:latin typeface="Times New Roman"/>
                <a:cs typeface="Times New Roman"/>
              </a:rPr>
              <a:t>d</a:t>
            </a:r>
            <a:r>
              <a:rPr sz="2400" dirty="0">
                <a:latin typeface="Symbol"/>
                <a:cs typeface="Symbol"/>
              </a:rPr>
              <a:t></a:t>
            </a:r>
            <a:r>
              <a:rPr sz="2400" spc="275" dirty="0">
                <a:latin typeface="Times New Roman"/>
                <a:cs typeface="Times New Roman"/>
              </a:rPr>
              <a:t> </a:t>
            </a:r>
            <a:r>
              <a:rPr sz="2300" spc="-50" dirty="0">
                <a:latin typeface="Symbol"/>
                <a:cs typeface="Symbol"/>
              </a:rPr>
              <a:t>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743575" y="4591050"/>
            <a:ext cx="3152775" cy="1600200"/>
          </a:xfrm>
          <a:custGeom>
            <a:avLst/>
            <a:gdLst/>
            <a:ahLst/>
            <a:cxnLst/>
            <a:rect l="l" t="t" r="r" b="b"/>
            <a:pathLst>
              <a:path w="3152775" h="1600200">
                <a:moveTo>
                  <a:pt x="3152775" y="1485900"/>
                </a:moveTo>
                <a:lnTo>
                  <a:pt x="3140075" y="1479550"/>
                </a:lnTo>
                <a:lnTo>
                  <a:pt x="3076575" y="1447800"/>
                </a:lnTo>
                <a:lnTo>
                  <a:pt x="3076575" y="1479550"/>
                </a:lnTo>
                <a:lnTo>
                  <a:pt x="1463675" y="1479550"/>
                </a:lnTo>
                <a:lnTo>
                  <a:pt x="1463675" y="76200"/>
                </a:lnTo>
                <a:lnTo>
                  <a:pt x="1495425" y="76200"/>
                </a:lnTo>
                <a:lnTo>
                  <a:pt x="1489075" y="63500"/>
                </a:lnTo>
                <a:lnTo>
                  <a:pt x="1457325" y="0"/>
                </a:lnTo>
                <a:lnTo>
                  <a:pt x="1419225" y="76200"/>
                </a:lnTo>
                <a:lnTo>
                  <a:pt x="1450975" y="76200"/>
                </a:lnTo>
                <a:lnTo>
                  <a:pt x="1450975" y="1479550"/>
                </a:lnTo>
                <a:lnTo>
                  <a:pt x="0" y="1479550"/>
                </a:lnTo>
                <a:lnTo>
                  <a:pt x="0" y="1492250"/>
                </a:lnTo>
                <a:lnTo>
                  <a:pt x="1450975" y="1492250"/>
                </a:lnTo>
                <a:lnTo>
                  <a:pt x="1450975" y="1600200"/>
                </a:lnTo>
                <a:lnTo>
                  <a:pt x="1463675" y="1600200"/>
                </a:lnTo>
                <a:lnTo>
                  <a:pt x="1463675" y="1492250"/>
                </a:lnTo>
                <a:lnTo>
                  <a:pt x="3076575" y="1492250"/>
                </a:lnTo>
                <a:lnTo>
                  <a:pt x="3076575" y="1524000"/>
                </a:lnTo>
                <a:lnTo>
                  <a:pt x="3140075" y="1492250"/>
                </a:lnTo>
                <a:lnTo>
                  <a:pt x="3152775" y="1485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760714" y="5792520"/>
            <a:ext cx="850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spc="-50" dirty="0">
                <a:latin typeface="Times New Roman"/>
                <a:cs typeface="Times New Roman"/>
              </a:rPr>
              <a:t>f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00725" y="4494148"/>
            <a:ext cx="2790825" cy="819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98500">
              <a:lnSpc>
                <a:spcPct val="100000"/>
              </a:lnSpc>
              <a:spcBef>
                <a:spcPts val="120"/>
              </a:spcBef>
            </a:pPr>
            <a:r>
              <a:rPr sz="1750" i="1" spc="95" dirty="0">
                <a:latin typeface="Times New Roman"/>
                <a:cs typeface="Times New Roman"/>
              </a:rPr>
              <a:t>S</a:t>
            </a:r>
            <a:r>
              <a:rPr sz="1500" i="1" spc="142" baseline="-25000" dirty="0">
                <a:latin typeface="Times New Roman"/>
                <a:cs typeface="Times New Roman"/>
              </a:rPr>
              <a:t>X </a:t>
            </a:r>
            <a:r>
              <a:rPr sz="2400" spc="-225" dirty="0">
                <a:latin typeface="Symbol"/>
                <a:cs typeface="Symbol"/>
              </a:rPr>
              <a:t></a:t>
            </a:r>
            <a:r>
              <a:rPr sz="2400" spc="-350" dirty="0">
                <a:latin typeface="Times New Roman"/>
                <a:cs typeface="Times New Roman"/>
              </a:rPr>
              <a:t> </a:t>
            </a:r>
            <a:r>
              <a:rPr sz="1750" i="1" dirty="0">
                <a:latin typeface="Times New Roman"/>
                <a:cs typeface="Times New Roman"/>
              </a:rPr>
              <a:t>f</a:t>
            </a:r>
            <a:r>
              <a:rPr sz="1750" i="1" spc="2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Symbol"/>
                <a:cs typeface="Symbol"/>
              </a:rPr>
              <a:t></a:t>
            </a:r>
            <a:endParaRPr sz="2400">
              <a:latin typeface="Symbol"/>
              <a:cs typeface="Symbol"/>
            </a:endParaRPr>
          </a:p>
          <a:p>
            <a:pPr marL="38100">
              <a:lnSpc>
                <a:spcPct val="100000"/>
              </a:lnSpc>
              <a:spcBef>
                <a:spcPts val="1910"/>
              </a:spcBef>
              <a:tabLst>
                <a:tab pos="1019175" algn="l"/>
                <a:tab pos="2752090" algn="l"/>
              </a:tabLst>
            </a:pPr>
            <a:r>
              <a:rPr sz="1200" b="1" u="heavy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00" b="1" u="heavy" spc="-20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800" b="1" u="heavy" spc="-20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200" b="1" u="heavy" spc="-20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Times New Roman"/>
                <a:cs typeface="Times New Roman"/>
              </a:rPr>
              <a:t>/2</a:t>
            </a:r>
            <a:r>
              <a:rPr sz="1200" b="1" u="heavy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Times New Roman"/>
                <a:cs typeface="Times New Roman"/>
              </a:rPr>
              <a:t>	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000125" y="4467225"/>
            <a:ext cx="3152775" cy="1600200"/>
            <a:chOff x="1000125" y="4467225"/>
            <a:chExt cx="3152775" cy="1600200"/>
          </a:xfrm>
        </p:grpSpPr>
        <p:sp>
          <p:nvSpPr>
            <p:cNvPr id="36" name="object 36"/>
            <p:cNvSpPr/>
            <p:nvPr/>
          </p:nvSpPr>
          <p:spPr>
            <a:xfrm>
              <a:off x="1000125" y="4467224"/>
              <a:ext cx="3152775" cy="1600200"/>
            </a:xfrm>
            <a:custGeom>
              <a:avLst/>
              <a:gdLst/>
              <a:ahLst/>
              <a:cxnLst/>
              <a:rect l="l" t="t" r="r" b="b"/>
              <a:pathLst>
                <a:path w="3152775" h="1600200">
                  <a:moveTo>
                    <a:pt x="3152775" y="1485900"/>
                  </a:moveTo>
                  <a:lnTo>
                    <a:pt x="3140075" y="1479550"/>
                  </a:lnTo>
                  <a:lnTo>
                    <a:pt x="3076575" y="1447800"/>
                  </a:lnTo>
                  <a:lnTo>
                    <a:pt x="3076575" y="1479550"/>
                  </a:lnTo>
                  <a:lnTo>
                    <a:pt x="1463675" y="1479550"/>
                  </a:lnTo>
                  <a:lnTo>
                    <a:pt x="1463675" y="76200"/>
                  </a:lnTo>
                  <a:lnTo>
                    <a:pt x="1495425" y="76200"/>
                  </a:lnTo>
                  <a:lnTo>
                    <a:pt x="1489075" y="63500"/>
                  </a:lnTo>
                  <a:lnTo>
                    <a:pt x="1457325" y="0"/>
                  </a:lnTo>
                  <a:lnTo>
                    <a:pt x="1419225" y="76200"/>
                  </a:lnTo>
                  <a:lnTo>
                    <a:pt x="1450975" y="76200"/>
                  </a:lnTo>
                  <a:lnTo>
                    <a:pt x="1450975" y="1479550"/>
                  </a:lnTo>
                  <a:lnTo>
                    <a:pt x="0" y="1479550"/>
                  </a:lnTo>
                  <a:lnTo>
                    <a:pt x="0" y="1492250"/>
                  </a:lnTo>
                  <a:lnTo>
                    <a:pt x="1450975" y="1492250"/>
                  </a:lnTo>
                  <a:lnTo>
                    <a:pt x="1450975" y="1600200"/>
                  </a:lnTo>
                  <a:lnTo>
                    <a:pt x="1463675" y="1600200"/>
                  </a:lnTo>
                  <a:lnTo>
                    <a:pt x="1463675" y="1492250"/>
                  </a:lnTo>
                  <a:lnTo>
                    <a:pt x="3076575" y="1492250"/>
                  </a:lnTo>
                  <a:lnTo>
                    <a:pt x="3076575" y="1524000"/>
                  </a:lnTo>
                  <a:lnTo>
                    <a:pt x="3140075" y="1492250"/>
                  </a:lnTo>
                  <a:lnTo>
                    <a:pt x="3152775" y="1485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400300" y="5210175"/>
              <a:ext cx="114300" cy="742950"/>
            </a:xfrm>
            <a:custGeom>
              <a:avLst/>
              <a:gdLst/>
              <a:ahLst/>
              <a:cxnLst/>
              <a:rect l="l" t="t" r="r" b="b"/>
              <a:pathLst>
                <a:path w="114300" h="742950">
                  <a:moveTo>
                    <a:pt x="76200" y="95250"/>
                  </a:moveTo>
                  <a:lnTo>
                    <a:pt x="38100" y="95250"/>
                  </a:lnTo>
                  <a:lnTo>
                    <a:pt x="38100" y="742950"/>
                  </a:lnTo>
                  <a:lnTo>
                    <a:pt x="76200" y="742950"/>
                  </a:lnTo>
                  <a:lnTo>
                    <a:pt x="76200" y="95250"/>
                  </a:lnTo>
                  <a:close/>
                </a:path>
                <a:path w="114300" h="742950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742950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760812" y="4518274"/>
            <a:ext cx="576580" cy="283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600" i="1" dirty="0">
                <a:latin typeface="Times New Roman"/>
                <a:cs typeface="Times New Roman"/>
              </a:rPr>
              <a:t>R</a:t>
            </a:r>
            <a:r>
              <a:rPr sz="1350" i="1" baseline="-24691" dirty="0">
                <a:latin typeface="Times New Roman"/>
                <a:cs typeface="Times New Roman"/>
              </a:rPr>
              <a:t>X</a:t>
            </a:r>
            <a:r>
              <a:rPr sz="1350" i="1" spc="307" baseline="-24691" dirty="0">
                <a:latin typeface="Times New Roman"/>
                <a:cs typeface="Times New Roman"/>
              </a:rPr>
              <a:t> </a:t>
            </a:r>
            <a:r>
              <a:rPr sz="1600" spc="-95" dirty="0">
                <a:latin typeface="Times New Roman"/>
                <a:cs typeface="Times New Roman"/>
              </a:rPr>
              <a:t>(</a:t>
            </a:r>
            <a:r>
              <a:rPr sz="1700" spc="-95" dirty="0">
                <a:latin typeface="Symbol"/>
                <a:cs typeface="Symbol"/>
              </a:rPr>
              <a:t></a:t>
            </a:r>
            <a:r>
              <a:rPr sz="1700" spc="-100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68245" y="5142991"/>
            <a:ext cx="306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N</a:t>
            </a:r>
            <a:r>
              <a:rPr sz="8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0</a:t>
            </a:r>
            <a:r>
              <a:rPr sz="12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/2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937575" y="5592751"/>
            <a:ext cx="124460" cy="298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spc="-50" dirty="0">
                <a:latin typeface="Symbol"/>
                <a:cs typeface="Symbol"/>
              </a:rPr>
              <a:t></a:t>
            </a:r>
            <a:endParaRPr sz="18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3429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30473" y="1333880"/>
            <a:ext cx="3700779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7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Electrical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Engineering</a:t>
            </a: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Times New Roman"/>
                <a:cs typeface="Times New Roman"/>
              </a:rPr>
              <a:t>University</a:t>
            </a:r>
            <a:r>
              <a:rPr sz="1600" b="1" spc="-6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of</a:t>
            </a:r>
            <a:r>
              <a:rPr sz="1600" b="1" spc="-9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Arkansas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5625" y="1419225"/>
            <a:ext cx="1571625" cy="381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94028" y="2397379"/>
            <a:ext cx="7287259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 Black"/>
                <a:cs typeface="Arial Black"/>
              </a:rPr>
              <a:t>ELEG</a:t>
            </a:r>
            <a:r>
              <a:rPr sz="2800" spc="-65" dirty="0">
                <a:latin typeface="Arial Black"/>
                <a:cs typeface="Arial Black"/>
              </a:rPr>
              <a:t> </a:t>
            </a:r>
            <a:r>
              <a:rPr sz="2800" dirty="0">
                <a:latin typeface="Arial Black"/>
                <a:cs typeface="Arial Black"/>
              </a:rPr>
              <a:t>5693</a:t>
            </a:r>
            <a:r>
              <a:rPr sz="2800" spc="-75" dirty="0">
                <a:latin typeface="Arial Black"/>
                <a:cs typeface="Arial Black"/>
              </a:rPr>
              <a:t> </a:t>
            </a:r>
            <a:r>
              <a:rPr sz="2800" dirty="0">
                <a:latin typeface="Arial Black"/>
                <a:cs typeface="Arial Black"/>
              </a:rPr>
              <a:t>Wireless</a:t>
            </a:r>
            <a:r>
              <a:rPr sz="2800" spc="-65" dirty="0">
                <a:latin typeface="Arial Black"/>
                <a:cs typeface="Arial Black"/>
              </a:rPr>
              <a:t> </a:t>
            </a:r>
            <a:r>
              <a:rPr sz="2800" spc="-10" dirty="0">
                <a:latin typeface="Arial Black"/>
                <a:cs typeface="Arial Black"/>
              </a:rPr>
              <a:t>Communications</a:t>
            </a:r>
            <a:endParaRPr sz="2800">
              <a:latin typeface="Arial Black"/>
              <a:cs typeface="Arial Black"/>
            </a:endParaRPr>
          </a:p>
          <a:p>
            <a:pPr marR="5080" algn="r">
              <a:lnSpc>
                <a:spcPct val="100000"/>
              </a:lnSpc>
            </a:pPr>
            <a:r>
              <a:rPr sz="2800" dirty="0">
                <a:latin typeface="Arial Black"/>
                <a:cs typeface="Arial Black"/>
              </a:rPr>
              <a:t>Ch.</a:t>
            </a:r>
            <a:r>
              <a:rPr sz="2800" spc="-15" dirty="0">
                <a:latin typeface="Arial Black"/>
                <a:cs typeface="Arial Black"/>
              </a:rPr>
              <a:t> </a:t>
            </a:r>
            <a:r>
              <a:rPr sz="2800" dirty="0">
                <a:latin typeface="Arial Black"/>
                <a:cs typeface="Arial Black"/>
              </a:rPr>
              <a:t>8</a:t>
            </a:r>
            <a:r>
              <a:rPr sz="2800" spc="-15" dirty="0">
                <a:latin typeface="Arial Black"/>
                <a:cs typeface="Arial Black"/>
              </a:rPr>
              <a:t> </a:t>
            </a:r>
            <a:r>
              <a:rPr sz="2800" spc="-20" dirty="0">
                <a:latin typeface="Arial Black"/>
                <a:cs typeface="Arial Black"/>
              </a:rPr>
              <a:t>CDMA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88404" y="3703015"/>
            <a:ext cx="2089785" cy="67246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R="6985" algn="r">
              <a:lnSpc>
                <a:spcPct val="100000"/>
              </a:lnSpc>
              <a:spcBef>
                <a:spcPts val="585"/>
              </a:spcBef>
            </a:pPr>
            <a:r>
              <a:rPr sz="1900" dirty="0">
                <a:solidFill>
                  <a:srgbClr val="000099"/>
                </a:solidFill>
                <a:latin typeface="Arial Black"/>
                <a:cs typeface="Arial Black"/>
              </a:rPr>
              <a:t>Dr.</a:t>
            </a:r>
            <a:r>
              <a:rPr sz="1900" spc="-25" dirty="0">
                <a:solidFill>
                  <a:srgbClr val="000099"/>
                </a:solidFill>
                <a:latin typeface="Arial Black"/>
                <a:cs typeface="Arial Black"/>
              </a:rPr>
              <a:t> </a:t>
            </a:r>
            <a:r>
              <a:rPr sz="1900" dirty="0">
                <a:solidFill>
                  <a:srgbClr val="000099"/>
                </a:solidFill>
                <a:latin typeface="Arial Black"/>
                <a:cs typeface="Arial Black"/>
              </a:rPr>
              <a:t>Jingxian</a:t>
            </a:r>
            <a:r>
              <a:rPr sz="1900" spc="-50" dirty="0">
                <a:solidFill>
                  <a:srgbClr val="000099"/>
                </a:solidFill>
                <a:latin typeface="Arial Black"/>
                <a:cs typeface="Arial Black"/>
              </a:rPr>
              <a:t> </a:t>
            </a:r>
            <a:r>
              <a:rPr sz="1900" spc="-25" dirty="0">
                <a:solidFill>
                  <a:srgbClr val="000099"/>
                </a:solidFill>
                <a:latin typeface="Arial Black"/>
                <a:cs typeface="Arial Black"/>
              </a:rPr>
              <a:t>Wu</a:t>
            </a:r>
            <a:endParaRPr sz="1900">
              <a:latin typeface="Arial Black"/>
              <a:cs typeface="Arial Black"/>
            </a:endParaRPr>
          </a:p>
          <a:p>
            <a:pPr marR="5080" algn="r">
              <a:lnSpc>
                <a:spcPct val="100000"/>
              </a:lnSpc>
              <a:spcBef>
                <a:spcPts val="409"/>
              </a:spcBef>
            </a:pPr>
            <a:r>
              <a:rPr sz="1600" spc="-10" dirty="0">
                <a:solidFill>
                  <a:srgbClr val="000099"/>
                </a:solidFill>
                <a:latin typeface="Arial Black"/>
                <a:cs typeface="Arial Black"/>
                <a:hlinkClick r:id="rId3"/>
              </a:rPr>
              <a:t>wuj@uark.edu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1266189"/>
            <a:ext cx="2816225" cy="1794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CDMA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Fundamentals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Clr>
                <a:srgbClr val="000099"/>
              </a:buClr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Pseudo-noise</a:t>
            </a:r>
            <a:r>
              <a:rPr sz="20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sequence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Clr>
                <a:srgbClr val="000099"/>
              </a:buClr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Rake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receiver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FUNDAMENTALS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051675" cy="465645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Code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Division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Multiple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Access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(CDMA)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share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time.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separate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users.</a:t>
            </a:r>
            <a:endParaRPr sz="1800">
              <a:latin typeface="Times New Roman"/>
              <a:cs typeface="Times New Roman"/>
            </a:endParaRPr>
          </a:p>
          <a:p>
            <a:pPr marL="756285" marR="403225" lvl="1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occupies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much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larger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minimum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necessary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information.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Spread</a:t>
            </a:r>
            <a:r>
              <a:rPr sz="1800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Spectrum</a:t>
            </a:r>
            <a:r>
              <a:rPr sz="18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Technologies</a:t>
            </a:r>
            <a:r>
              <a:rPr sz="1800" spc="-1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7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Classifications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Direct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sequence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CDMA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(DS-CDMA)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Also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called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Direct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sequence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spread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spectrum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(DSSS)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IS-</a:t>
            </a:r>
            <a:r>
              <a:rPr sz="1800" dirty="0">
                <a:latin typeface="Times New Roman"/>
                <a:cs typeface="Times New Roman"/>
              </a:rPr>
              <a:t>95,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WCDMA,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cdma2000,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IEEE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802.11,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etc.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most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commonly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CDMA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technique.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hopping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CDMA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(FH-CDMA)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Also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called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Hopping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spread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spectrum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(FHSS)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original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IEEE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802.11,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military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applications,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etc.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6526" y="2290762"/>
            <a:ext cx="4359275" cy="671830"/>
          </a:xfrm>
          <a:custGeom>
            <a:avLst/>
            <a:gdLst/>
            <a:ahLst/>
            <a:cxnLst/>
            <a:rect l="l" t="t" r="r" b="b"/>
            <a:pathLst>
              <a:path w="4359275" h="671830">
                <a:moveTo>
                  <a:pt x="4359275" y="0"/>
                </a:moveTo>
                <a:lnTo>
                  <a:pt x="0" y="0"/>
                </a:lnTo>
                <a:lnTo>
                  <a:pt x="0" y="671512"/>
                </a:lnTo>
                <a:lnTo>
                  <a:pt x="4359275" y="671512"/>
                </a:lnTo>
                <a:lnTo>
                  <a:pt x="4359275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62541" y="2372231"/>
            <a:ext cx="25907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800" spc="-1470" dirty="0">
                <a:latin typeface="Symbol"/>
                <a:cs typeface="Symbol"/>
              </a:rPr>
              <a:t>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38910" y="2294056"/>
            <a:ext cx="107314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i="1" spc="-50" dirty="0">
                <a:latin typeface="Times New Roman"/>
                <a:cs typeface="Times New Roman"/>
              </a:rPr>
              <a:t>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64269" y="2594035"/>
            <a:ext cx="205104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i="1" dirty="0">
                <a:latin typeface="Times New Roman"/>
                <a:cs typeface="Times New Roman"/>
              </a:rPr>
              <a:t>i</a:t>
            </a:r>
            <a:r>
              <a:rPr sz="1100" i="1" spc="175" dirty="0">
                <a:latin typeface="Times New Roman"/>
                <a:cs typeface="Times New Roman"/>
              </a:rPr>
              <a:t>  </a:t>
            </a:r>
            <a:r>
              <a:rPr sz="1100" i="1" spc="-50" dirty="0">
                <a:latin typeface="Times New Roman"/>
                <a:cs typeface="Times New Roman"/>
              </a:rPr>
              <a:t>i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47155" y="2436271"/>
            <a:ext cx="297815" cy="310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850" i="1" dirty="0">
                <a:latin typeface="Times New Roman"/>
                <a:cs typeface="Times New Roman"/>
              </a:rPr>
              <a:t>a</a:t>
            </a:r>
            <a:r>
              <a:rPr sz="1850" i="1" spc="-110" dirty="0">
                <a:latin typeface="Times New Roman"/>
                <a:cs typeface="Times New Roman"/>
              </a:rPr>
              <a:t> </a:t>
            </a:r>
            <a:r>
              <a:rPr sz="1850" i="1" spc="-50" dirty="0">
                <a:latin typeface="Times New Roman"/>
                <a:cs typeface="Times New Roman"/>
              </a:rPr>
              <a:t>b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99544" y="2761681"/>
            <a:ext cx="2012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i="1" spc="-25" dirty="0">
                <a:latin typeface="Times New Roman"/>
                <a:cs typeface="Times New Roman"/>
              </a:rPr>
              <a:t>i</a:t>
            </a:r>
            <a:r>
              <a:rPr sz="1100" spc="-25" dirty="0">
                <a:latin typeface="Symbol"/>
                <a:cs typeface="Symbol"/>
              </a:rPr>
              <a:t></a:t>
            </a:r>
            <a:r>
              <a:rPr sz="1100" spc="-25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03317" y="2236525"/>
            <a:ext cx="201930" cy="69532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</a:pPr>
            <a:r>
              <a:rPr sz="1850" u="sng" spc="-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50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850">
              <a:latin typeface="Times New Roman"/>
              <a:cs typeface="Times New Roman"/>
            </a:endParaRPr>
          </a:p>
          <a:p>
            <a:pPr marL="27305">
              <a:lnSpc>
                <a:spcPct val="100000"/>
              </a:lnSpc>
              <a:spcBef>
                <a:spcPts val="415"/>
              </a:spcBef>
            </a:pPr>
            <a:r>
              <a:rPr sz="1850" i="1" spc="-50" dirty="0">
                <a:latin typeface="Times New Roman"/>
                <a:cs typeface="Times New Roman"/>
              </a:rPr>
              <a:t>N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69580" y="2236525"/>
            <a:ext cx="201930" cy="69532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</a:pPr>
            <a:r>
              <a:rPr sz="1850" u="sng" spc="-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50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850">
              <a:latin typeface="Times New Roman"/>
              <a:cs typeface="Times New Roman"/>
            </a:endParaRPr>
          </a:p>
          <a:p>
            <a:pPr marL="27305">
              <a:lnSpc>
                <a:spcPct val="100000"/>
              </a:lnSpc>
              <a:spcBef>
                <a:spcPts val="415"/>
              </a:spcBef>
            </a:pPr>
            <a:r>
              <a:rPr sz="1850" i="1" spc="-50" dirty="0">
                <a:latin typeface="Times New Roman"/>
                <a:cs typeface="Times New Roman"/>
              </a:rPr>
              <a:t>N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01908" y="2436271"/>
            <a:ext cx="2484120" cy="310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4"/>
              </a:spcBef>
            </a:pPr>
            <a:r>
              <a:rPr sz="1850" spc="-40" dirty="0">
                <a:latin typeface="Times New Roman"/>
                <a:cs typeface="Times New Roman"/>
              </a:rPr>
              <a:t>(</a:t>
            </a:r>
            <a:r>
              <a:rPr sz="1850" i="1" spc="-40" dirty="0">
                <a:latin typeface="Times New Roman"/>
                <a:cs typeface="Times New Roman"/>
              </a:rPr>
              <a:t>a</a:t>
            </a:r>
            <a:r>
              <a:rPr sz="1650" spc="-60" baseline="-22727" dirty="0">
                <a:latin typeface="Times New Roman"/>
                <a:cs typeface="Times New Roman"/>
              </a:rPr>
              <a:t>1</a:t>
            </a:r>
            <a:r>
              <a:rPr sz="1850" i="1" spc="-40" dirty="0">
                <a:latin typeface="Times New Roman"/>
                <a:cs typeface="Times New Roman"/>
              </a:rPr>
              <a:t>b</a:t>
            </a:r>
            <a:r>
              <a:rPr sz="1650" spc="-60" baseline="-22727" dirty="0">
                <a:latin typeface="Times New Roman"/>
                <a:cs typeface="Times New Roman"/>
              </a:rPr>
              <a:t>1</a:t>
            </a:r>
            <a:r>
              <a:rPr sz="1650" spc="217" baseline="-22727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Symbol"/>
                <a:cs typeface="Symbol"/>
              </a:rPr>
              <a:t>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i="1" dirty="0">
                <a:latin typeface="Times New Roman"/>
                <a:cs typeface="Times New Roman"/>
              </a:rPr>
              <a:t>a</a:t>
            </a:r>
            <a:r>
              <a:rPr sz="1650" baseline="-22727" dirty="0">
                <a:latin typeface="Times New Roman"/>
                <a:cs typeface="Times New Roman"/>
              </a:rPr>
              <a:t>2</a:t>
            </a:r>
            <a:r>
              <a:rPr sz="1850" i="1" dirty="0">
                <a:latin typeface="Times New Roman"/>
                <a:cs typeface="Times New Roman"/>
              </a:rPr>
              <a:t>b</a:t>
            </a:r>
            <a:r>
              <a:rPr sz="1650" baseline="-22727" dirty="0">
                <a:latin typeface="Times New Roman"/>
                <a:cs typeface="Times New Roman"/>
              </a:rPr>
              <a:t>2</a:t>
            </a:r>
            <a:r>
              <a:rPr sz="1650" spc="352" baseline="-22727" dirty="0">
                <a:latin typeface="Times New Roman"/>
                <a:cs typeface="Times New Roman"/>
              </a:rPr>
              <a:t> </a:t>
            </a:r>
            <a:r>
              <a:rPr sz="1850" spc="120" dirty="0">
                <a:latin typeface="Symbol"/>
                <a:cs typeface="Symbol"/>
              </a:rPr>
              <a:t></a:t>
            </a:r>
            <a:r>
              <a:rPr sz="1850" spc="120" dirty="0">
                <a:latin typeface="Microsoft Sans Serif"/>
                <a:cs typeface="Microsoft Sans Serif"/>
              </a:rPr>
              <a:t></a:t>
            </a:r>
            <a:r>
              <a:rPr sz="1850" spc="120" dirty="0">
                <a:latin typeface="Symbol"/>
                <a:cs typeface="Symbol"/>
              </a:rPr>
              <a:t></a:t>
            </a:r>
            <a:r>
              <a:rPr sz="1850" spc="-125" dirty="0">
                <a:latin typeface="Times New Roman"/>
                <a:cs typeface="Times New Roman"/>
              </a:rPr>
              <a:t> </a:t>
            </a:r>
            <a:r>
              <a:rPr sz="1850" i="1" dirty="0">
                <a:latin typeface="Times New Roman"/>
                <a:cs typeface="Times New Roman"/>
              </a:rPr>
              <a:t>a</a:t>
            </a:r>
            <a:r>
              <a:rPr sz="1650" i="1" baseline="-22727" dirty="0">
                <a:latin typeface="Times New Roman"/>
                <a:cs typeface="Times New Roman"/>
              </a:rPr>
              <a:t>N</a:t>
            </a:r>
            <a:r>
              <a:rPr sz="1850" i="1" dirty="0">
                <a:latin typeface="Times New Roman"/>
                <a:cs typeface="Times New Roman"/>
              </a:rPr>
              <a:t>b</a:t>
            </a:r>
            <a:r>
              <a:rPr sz="1650" i="1" baseline="-22727" dirty="0">
                <a:latin typeface="Times New Roman"/>
                <a:cs typeface="Times New Roman"/>
              </a:rPr>
              <a:t>N</a:t>
            </a:r>
            <a:r>
              <a:rPr sz="1650" i="1" spc="89" baseline="-22727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)</a:t>
            </a:r>
            <a:r>
              <a:rPr sz="1850" spc="-30" dirty="0">
                <a:latin typeface="Times New Roman"/>
                <a:cs typeface="Times New Roman"/>
              </a:rPr>
              <a:t> </a:t>
            </a:r>
            <a:r>
              <a:rPr sz="1850" spc="-50" dirty="0">
                <a:latin typeface="Symbol"/>
                <a:cs typeface="Symbol"/>
              </a:rPr>
              <a:t>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04843" y="2436271"/>
            <a:ext cx="622300" cy="310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850" b="1" dirty="0">
                <a:latin typeface="Times New Roman"/>
                <a:cs typeface="Times New Roman"/>
              </a:rPr>
              <a:t>a</a:t>
            </a:r>
            <a:r>
              <a:rPr sz="1850" b="1" spc="-204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Symbol"/>
                <a:cs typeface="Symbol"/>
              </a:rPr>
              <a:t></a:t>
            </a:r>
            <a:r>
              <a:rPr sz="1850" spc="-254" dirty="0">
                <a:latin typeface="Times New Roman"/>
                <a:cs typeface="Times New Roman"/>
              </a:rPr>
              <a:t> </a:t>
            </a:r>
            <a:r>
              <a:rPr sz="1850" b="1" dirty="0">
                <a:latin typeface="Times New Roman"/>
                <a:cs typeface="Times New Roman"/>
              </a:rPr>
              <a:t>b</a:t>
            </a:r>
            <a:r>
              <a:rPr sz="1850" b="1" spc="-5" dirty="0">
                <a:latin typeface="Times New Roman"/>
                <a:cs typeface="Times New Roman"/>
              </a:rPr>
              <a:t> </a:t>
            </a:r>
            <a:r>
              <a:rPr sz="1850" spc="-50" dirty="0">
                <a:latin typeface="Symbol"/>
                <a:cs typeface="Symbol"/>
              </a:rPr>
              <a:t>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2841" y="343661"/>
            <a:ext cx="7333615" cy="1915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 Black"/>
                <a:cs typeface="Arial Black"/>
              </a:rPr>
              <a:t>FUNDAMENTALS</a:t>
            </a:r>
            <a:endParaRPr sz="2400">
              <a:latin typeface="Arial Black"/>
              <a:cs typeface="Arial Black"/>
            </a:endParaRPr>
          </a:p>
          <a:p>
            <a:pPr marL="711200" indent="-343535">
              <a:lnSpc>
                <a:spcPct val="100000"/>
              </a:lnSpc>
              <a:spcBef>
                <a:spcPts val="1505"/>
              </a:spcBef>
              <a:buFont typeface="Times New Roman"/>
              <a:buChar char="•"/>
              <a:tabLst>
                <a:tab pos="7112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Definitions</a:t>
            </a:r>
            <a:endParaRPr sz="2000">
              <a:latin typeface="Times New Roman"/>
              <a:cs typeface="Times New Roman"/>
            </a:endParaRPr>
          </a:p>
          <a:p>
            <a:pPr marL="11118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1111885" algn="l"/>
              </a:tabLst>
            </a:pPr>
            <a:r>
              <a:rPr sz="1800" dirty="0">
                <a:latin typeface="Times New Roman"/>
                <a:cs typeface="Times New Roman"/>
              </a:rPr>
              <a:t>Inner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product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(correlation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two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sequences):</a:t>
            </a:r>
            <a:endParaRPr sz="1800">
              <a:latin typeface="Times New Roman"/>
              <a:cs typeface="Times New Roman"/>
            </a:endParaRPr>
          </a:p>
          <a:p>
            <a:pPr marL="15113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5113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inner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product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two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length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vectors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b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defined</a:t>
            </a:r>
            <a:r>
              <a:rPr sz="1800" spc="-25" dirty="0">
                <a:latin typeface="Times New Roman"/>
                <a:cs typeface="Times New Roman"/>
              </a:rPr>
              <a:t> as</a:t>
            </a:r>
            <a:endParaRPr sz="1800">
              <a:latin typeface="Times New Roman"/>
              <a:cs typeface="Times New Roman"/>
            </a:endParaRPr>
          </a:p>
          <a:p>
            <a:pPr marL="623570" algn="ctr">
              <a:lnSpc>
                <a:spcPct val="100000"/>
              </a:lnSpc>
              <a:spcBef>
                <a:spcPts val="320"/>
              </a:spcBef>
              <a:tabLst>
                <a:tab pos="3947795" algn="l"/>
              </a:tabLst>
            </a:pPr>
            <a:r>
              <a:rPr sz="2150" b="1" dirty="0">
                <a:latin typeface="Times New Roman"/>
                <a:cs typeface="Times New Roman"/>
              </a:rPr>
              <a:t>a</a:t>
            </a:r>
            <a:r>
              <a:rPr sz="2150" b="1" spc="-20" dirty="0">
                <a:latin typeface="Times New Roman"/>
                <a:cs typeface="Times New Roman"/>
              </a:rPr>
              <a:t> </a:t>
            </a:r>
            <a:r>
              <a:rPr sz="2150" spc="65" dirty="0">
                <a:latin typeface="Symbol"/>
                <a:cs typeface="Symbol"/>
              </a:rPr>
              <a:t></a:t>
            </a:r>
            <a:r>
              <a:rPr sz="2150" spc="65" dirty="0">
                <a:latin typeface="Times New Roman"/>
                <a:cs typeface="Times New Roman"/>
              </a:rPr>
              <a:t>[</a:t>
            </a:r>
            <a:r>
              <a:rPr sz="2150" i="1" spc="65" dirty="0">
                <a:latin typeface="Times New Roman"/>
                <a:cs typeface="Times New Roman"/>
              </a:rPr>
              <a:t>a</a:t>
            </a:r>
            <a:r>
              <a:rPr sz="1875" spc="97" baseline="-24444" dirty="0">
                <a:latin typeface="Times New Roman"/>
                <a:cs typeface="Times New Roman"/>
              </a:rPr>
              <a:t>1</a:t>
            </a:r>
            <a:r>
              <a:rPr sz="2150" spc="65" dirty="0">
                <a:latin typeface="Times New Roman"/>
                <a:cs typeface="Times New Roman"/>
              </a:rPr>
              <a:t>,</a:t>
            </a:r>
            <a:r>
              <a:rPr sz="2150" spc="-260" dirty="0">
                <a:latin typeface="Times New Roman"/>
                <a:cs typeface="Times New Roman"/>
              </a:rPr>
              <a:t> </a:t>
            </a:r>
            <a:r>
              <a:rPr sz="2150" i="1" dirty="0">
                <a:latin typeface="Times New Roman"/>
                <a:cs typeface="Times New Roman"/>
              </a:rPr>
              <a:t>a</a:t>
            </a:r>
            <a:r>
              <a:rPr sz="1875" baseline="-24444" dirty="0">
                <a:latin typeface="Times New Roman"/>
                <a:cs typeface="Times New Roman"/>
              </a:rPr>
              <a:t>2</a:t>
            </a:r>
            <a:r>
              <a:rPr sz="1875" spc="-165" baseline="-2444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Times New Roman"/>
                <a:cs typeface="Times New Roman"/>
              </a:rPr>
              <a:t>,</a:t>
            </a:r>
            <a:r>
              <a:rPr sz="2150" dirty="0">
                <a:latin typeface="Microsoft Sans Serif"/>
                <a:cs typeface="Microsoft Sans Serif"/>
              </a:rPr>
              <a:t></a:t>
            </a:r>
            <a:r>
              <a:rPr sz="2150" dirty="0">
                <a:latin typeface="Times New Roman"/>
                <a:cs typeface="Times New Roman"/>
              </a:rPr>
              <a:t>,</a:t>
            </a:r>
            <a:r>
              <a:rPr sz="2150" spc="-260" dirty="0">
                <a:latin typeface="Times New Roman"/>
                <a:cs typeface="Times New Roman"/>
              </a:rPr>
              <a:t> </a:t>
            </a:r>
            <a:r>
              <a:rPr sz="2150" i="1" dirty="0">
                <a:latin typeface="Times New Roman"/>
                <a:cs typeface="Times New Roman"/>
              </a:rPr>
              <a:t>a</a:t>
            </a:r>
            <a:r>
              <a:rPr sz="1875" i="1" baseline="-24444" dirty="0">
                <a:latin typeface="Times New Roman"/>
                <a:cs typeface="Times New Roman"/>
              </a:rPr>
              <a:t>N</a:t>
            </a:r>
            <a:r>
              <a:rPr sz="1875" i="1" spc="127" baseline="-24444" dirty="0">
                <a:latin typeface="Times New Roman"/>
                <a:cs typeface="Times New Roman"/>
              </a:rPr>
              <a:t> </a:t>
            </a:r>
            <a:r>
              <a:rPr sz="2150" spc="-50" dirty="0">
                <a:latin typeface="Times New Roman"/>
                <a:cs typeface="Times New Roman"/>
              </a:rPr>
              <a:t>]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050" b="1" spc="55" dirty="0">
                <a:latin typeface="Times New Roman"/>
                <a:cs typeface="Times New Roman"/>
              </a:rPr>
              <a:t>b</a:t>
            </a:r>
            <a:r>
              <a:rPr sz="2050" b="1" spc="-15" dirty="0">
                <a:latin typeface="Times New Roman"/>
                <a:cs typeface="Times New Roman"/>
              </a:rPr>
              <a:t> </a:t>
            </a:r>
            <a:r>
              <a:rPr sz="2050" spc="20" dirty="0">
                <a:latin typeface="Symbol"/>
                <a:cs typeface="Symbol"/>
              </a:rPr>
              <a:t></a:t>
            </a:r>
            <a:r>
              <a:rPr sz="2050" spc="20" dirty="0">
                <a:latin typeface="Times New Roman"/>
                <a:cs typeface="Times New Roman"/>
              </a:rPr>
              <a:t>[</a:t>
            </a:r>
            <a:r>
              <a:rPr sz="2050" i="1" spc="20" dirty="0">
                <a:latin typeface="Times New Roman"/>
                <a:cs typeface="Times New Roman"/>
              </a:rPr>
              <a:t>b</a:t>
            </a:r>
            <a:r>
              <a:rPr sz="1800" spc="30" baseline="-23148" dirty="0">
                <a:latin typeface="Times New Roman"/>
                <a:cs typeface="Times New Roman"/>
              </a:rPr>
              <a:t>1</a:t>
            </a:r>
            <a:r>
              <a:rPr sz="2050" spc="20" dirty="0">
                <a:latin typeface="Times New Roman"/>
                <a:cs typeface="Times New Roman"/>
              </a:rPr>
              <a:t>,</a:t>
            </a:r>
            <a:r>
              <a:rPr sz="2050" i="1" spc="20" dirty="0">
                <a:latin typeface="Times New Roman"/>
                <a:cs typeface="Times New Roman"/>
              </a:rPr>
              <a:t>b</a:t>
            </a:r>
            <a:r>
              <a:rPr sz="1800" spc="30" baseline="-23148" dirty="0">
                <a:latin typeface="Times New Roman"/>
                <a:cs typeface="Times New Roman"/>
              </a:rPr>
              <a:t>2</a:t>
            </a:r>
            <a:r>
              <a:rPr sz="1800" spc="-165" baseline="-23148" dirty="0">
                <a:latin typeface="Times New Roman"/>
                <a:cs typeface="Times New Roman"/>
              </a:rPr>
              <a:t> </a:t>
            </a:r>
            <a:r>
              <a:rPr sz="2050" spc="55" dirty="0">
                <a:latin typeface="Times New Roman"/>
                <a:cs typeface="Times New Roman"/>
              </a:rPr>
              <a:t>,</a:t>
            </a:r>
            <a:r>
              <a:rPr sz="2050" spc="55" dirty="0">
                <a:latin typeface="Microsoft Sans Serif"/>
                <a:cs typeface="Microsoft Sans Serif"/>
              </a:rPr>
              <a:t></a:t>
            </a:r>
            <a:r>
              <a:rPr sz="2050" spc="55" dirty="0">
                <a:latin typeface="Times New Roman"/>
                <a:cs typeface="Times New Roman"/>
              </a:rPr>
              <a:t>,</a:t>
            </a:r>
            <a:r>
              <a:rPr sz="2050" i="1" spc="55" dirty="0">
                <a:latin typeface="Times New Roman"/>
                <a:cs typeface="Times New Roman"/>
              </a:rPr>
              <a:t>b</a:t>
            </a:r>
            <a:r>
              <a:rPr sz="1800" i="1" spc="82" baseline="-23148" dirty="0">
                <a:latin typeface="Times New Roman"/>
                <a:cs typeface="Times New Roman"/>
              </a:rPr>
              <a:t>N</a:t>
            </a:r>
            <a:r>
              <a:rPr sz="1800" i="1" spc="112" baseline="-23148" dirty="0">
                <a:latin typeface="Times New Roman"/>
                <a:cs typeface="Times New Roman"/>
              </a:rPr>
              <a:t> </a:t>
            </a:r>
            <a:r>
              <a:rPr sz="2050" spc="-50" dirty="0">
                <a:latin typeface="Times New Roman"/>
                <a:cs typeface="Times New Roman"/>
              </a:rPr>
              <a:t>]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55293" y="3802126"/>
            <a:ext cx="5607685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299085" algn="l"/>
              </a:tabLst>
            </a:pPr>
            <a:r>
              <a:rPr sz="1800" spc="-10" dirty="0">
                <a:latin typeface="Times New Roman"/>
                <a:cs typeface="Times New Roman"/>
              </a:rPr>
              <a:t>Orthogonal:</a:t>
            </a:r>
            <a:endParaRPr sz="1800">
              <a:latin typeface="Times New Roman"/>
              <a:cs typeface="Times New Roman"/>
            </a:endParaRPr>
          </a:p>
          <a:p>
            <a:pPr marL="697865" lvl="1" indent="-227965">
              <a:lnSpc>
                <a:spcPct val="100000"/>
              </a:lnSpc>
              <a:spcBef>
                <a:spcPts val="430"/>
              </a:spcBef>
              <a:buChar char="•"/>
              <a:tabLst>
                <a:tab pos="697865" algn="l"/>
              </a:tabLst>
            </a:pPr>
            <a:r>
              <a:rPr sz="1800" spc="-40" dirty="0">
                <a:latin typeface="Times New Roman"/>
                <a:cs typeface="Times New Roman"/>
              </a:rPr>
              <a:t>Two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vectors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orthogonal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their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inner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product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0.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76500" y="4592637"/>
            <a:ext cx="4392930" cy="468630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295275">
              <a:lnSpc>
                <a:spcPct val="100000"/>
              </a:lnSpc>
              <a:spcBef>
                <a:spcPts val="409"/>
              </a:spcBef>
              <a:tabLst>
                <a:tab pos="1430655" algn="l"/>
                <a:tab pos="1830705" algn="l"/>
              </a:tabLst>
            </a:pPr>
            <a:r>
              <a:rPr sz="2050" b="1" dirty="0">
                <a:latin typeface="Times New Roman"/>
                <a:cs typeface="Times New Roman"/>
              </a:rPr>
              <a:t>a</a:t>
            </a:r>
            <a:r>
              <a:rPr sz="2050" b="1" spc="-19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</a:t>
            </a:r>
            <a:r>
              <a:rPr sz="2050" spc="-245" dirty="0">
                <a:latin typeface="Times New Roman"/>
                <a:cs typeface="Times New Roman"/>
              </a:rPr>
              <a:t> </a:t>
            </a:r>
            <a:r>
              <a:rPr sz="2050" b="1" dirty="0">
                <a:latin typeface="Times New Roman"/>
                <a:cs typeface="Times New Roman"/>
              </a:rPr>
              <a:t>b</a:t>
            </a:r>
            <a:r>
              <a:rPr sz="2050" b="1" spc="2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</a:t>
            </a:r>
            <a:r>
              <a:rPr sz="2050" spc="-35" dirty="0">
                <a:latin typeface="Times New Roman"/>
                <a:cs typeface="Times New Roman"/>
              </a:rPr>
              <a:t> </a:t>
            </a:r>
            <a:r>
              <a:rPr sz="2050" spc="-50" dirty="0">
                <a:latin typeface="Times New Roman"/>
                <a:cs typeface="Times New Roman"/>
              </a:rPr>
              <a:t>0</a:t>
            </a:r>
            <a:r>
              <a:rPr sz="2050" dirty="0">
                <a:latin typeface="Times New Roman"/>
                <a:cs typeface="Times New Roman"/>
              </a:rPr>
              <a:t>	</a:t>
            </a:r>
            <a:r>
              <a:rPr sz="3000" spc="-75" baseline="1388" dirty="0">
                <a:latin typeface="Wingdings"/>
                <a:cs typeface="Wingdings"/>
              </a:rPr>
              <a:t></a:t>
            </a:r>
            <a:r>
              <a:rPr sz="3000" baseline="1388" dirty="0">
                <a:latin typeface="Times New Roman"/>
                <a:cs typeface="Times New Roman"/>
              </a:rPr>
              <a:t>	</a:t>
            </a:r>
            <a:r>
              <a:rPr sz="3000" b="1" baseline="1388" dirty="0">
                <a:latin typeface="Times New Roman"/>
                <a:cs typeface="Times New Roman"/>
              </a:rPr>
              <a:t>a</a:t>
            </a:r>
            <a:r>
              <a:rPr sz="3000" b="1" spc="-22" baseline="1388" dirty="0">
                <a:latin typeface="Times New Roman"/>
                <a:cs typeface="Times New Roman"/>
              </a:rPr>
              <a:t> </a:t>
            </a:r>
            <a:r>
              <a:rPr sz="3000" baseline="1388" dirty="0">
                <a:latin typeface="Times New Roman"/>
                <a:cs typeface="Times New Roman"/>
              </a:rPr>
              <a:t>and</a:t>
            </a:r>
            <a:r>
              <a:rPr sz="3000" spc="-15" baseline="1388" dirty="0">
                <a:latin typeface="Times New Roman"/>
                <a:cs typeface="Times New Roman"/>
              </a:rPr>
              <a:t> </a:t>
            </a:r>
            <a:r>
              <a:rPr sz="3000" b="1" baseline="1388" dirty="0">
                <a:latin typeface="Times New Roman"/>
                <a:cs typeface="Times New Roman"/>
              </a:rPr>
              <a:t>b</a:t>
            </a:r>
            <a:r>
              <a:rPr sz="3000" b="1" spc="-15" baseline="1388" dirty="0">
                <a:latin typeface="Times New Roman"/>
                <a:cs typeface="Times New Roman"/>
              </a:rPr>
              <a:t> </a:t>
            </a:r>
            <a:r>
              <a:rPr sz="3000" baseline="1388" dirty="0">
                <a:latin typeface="Times New Roman"/>
                <a:cs typeface="Times New Roman"/>
              </a:rPr>
              <a:t>are</a:t>
            </a:r>
            <a:r>
              <a:rPr sz="3000" spc="-15" baseline="1388" dirty="0">
                <a:latin typeface="Times New Roman"/>
                <a:cs typeface="Times New Roman"/>
              </a:rPr>
              <a:t> orthogonal</a:t>
            </a:r>
            <a:endParaRPr sz="3000" baseline="1388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69466" y="4964176"/>
            <a:ext cx="3392804" cy="68453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5"/>
              </a:spcBef>
              <a:buChar char="•"/>
              <a:tabLst>
                <a:tab pos="241300" algn="l"/>
              </a:tabLst>
            </a:pPr>
            <a:r>
              <a:rPr sz="1800" spc="-10" dirty="0">
                <a:latin typeface="Times New Roman"/>
                <a:cs typeface="Times New Roman"/>
              </a:rPr>
              <a:t>Example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4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[1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-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 </a:t>
            </a:r>
            <a:r>
              <a:rPr sz="1800" spc="-10" dirty="0">
                <a:latin typeface="Times New Roman"/>
                <a:cs typeface="Times New Roman"/>
              </a:rPr>
              <a:t>-</a:t>
            </a:r>
            <a:r>
              <a:rPr sz="1800" dirty="0">
                <a:latin typeface="Times New Roman"/>
                <a:cs typeface="Times New Roman"/>
              </a:rPr>
              <a:t>1], b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 [1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-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-</a:t>
            </a:r>
            <a:r>
              <a:rPr sz="1800" spc="-25" dirty="0">
                <a:latin typeface="Times New Roman"/>
                <a:cs typeface="Times New Roman"/>
              </a:rPr>
              <a:t>1]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68017" y="2920110"/>
            <a:ext cx="4227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binary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vector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(contains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either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-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1)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48543" y="3557337"/>
            <a:ext cx="165417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59230" algn="l"/>
              </a:tabLst>
            </a:pPr>
            <a:r>
              <a:rPr sz="2100" i="1" spc="-50" dirty="0">
                <a:latin typeface="Times New Roman"/>
                <a:cs typeface="Times New Roman"/>
              </a:rPr>
              <a:t>N</a:t>
            </a:r>
            <a:r>
              <a:rPr sz="2100" i="1" dirty="0">
                <a:latin typeface="Times New Roman"/>
                <a:cs typeface="Times New Roman"/>
              </a:rPr>
              <a:t>	</a:t>
            </a:r>
            <a:r>
              <a:rPr sz="2100" i="1" spc="-50" dirty="0">
                <a:latin typeface="Times New Roman"/>
                <a:cs typeface="Times New Roman"/>
              </a:rPr>
              <a:t>N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38620" y="3715594"/>
            <a:ext cx="26987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i="1" spc="-25" dirty="0">
                <a:latin typeface="Times New Roman"/>
                <a:cs typeface="Times New Roman"/>
              </a:rPr>
              <a:t>n</a:t>
            </a:r>
            <a:r>
              <a:rPr sz="1200" spc="-25" dirty="0">
                <a:latin typeface="Symbol"/>
                <a:cs typeface="Symbol"/>
              </a:rPr>
              <a:t></a:t>
            </a:r>
            <a:r>
              <a:rPr sz="1200" spc="-2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57536" y="3188273"/>
            <a:ext cx="3244215" cy="5340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825500" algn="ctr">
              <a:lnSpc>
                <a:spcPts val="815"/>
              </a:lnSpc>
              <a:spcBef>
                <a:spcPts val="130"/>
              </a:spcBef>
            </a:pPr>
            <a:r>
              <a:rPr sz="1200" i="1" spc="-50" dirty="0">
                <a:latin typeface="Times New Roman"/>
                <a:cs typeface="Times New Roman"/>
              </a:rPr>
              <a:t>N</a:t>
            </a:r>
            <a:endParaRPr sz="1200">
              <a:latin typeface="Times New Roman"/>
              <a:cs typeface="Times New Roman"/>
            </a:endParaRPr>
          </a:p>
          <a:p>
            <a:pPr marL="38100">
              <a:lnSpc>
                <a:spcPts val="3155"/>
              </a:lnSpc>
            </a:pPr>
            <a:r>
              <a:rPr sz="2100" b="1" dirty="0">
                <a:latin typeface="Times New Roman"/>
                <a:cs typeface="Times New Roman"/>
              </a:rPr>
              <a:t>a</a:t>
            </a:r>
            <a:r>
              <a:rPr sz="2100" b="1" spc="-229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</a:t>
            </a:r>
            <a:r>
              <a:rPr sz="2100" spc="-285" dirty="0">
                <a:latin typeface="Times New Roman"/>
                <a:cs typeface="Times New Roman"/>
              </a:rPr>
              <a:t> </a:t>
            </a:r>
            <a:r>
              <a:rPr sz="2100" b="1" dirty="0">
                <a:latin typeface="Times New Roman"/>
                <a:cs typeface="Times New Roman"/>
              </a:rPr>
              <a:t>a</a:t>
            </a:r>
            <a:r>
              <a:rPr sz="2100" b="1" spc="-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3150" u="sng" spc="-82" baseline="357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150" u="sng" baseline="357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150" spc="457" baseline="35714" dirty="0">
                <a:latin typeface="Times New Roman"/>
                <a:cs typeface="Times New Roman"/>
              </a:rPr>
              <a:t> </a:t>
            </a:r>
            <a:r>
              <a:rPr sz="4725" baseline="-8818" dirty="0">
                <a:latin typeface="Symbol"/>
                <a:cs typeface="Symbol"/>
              </a:rPr>
              <a:t></a:t>
            </a:r>
            <a:r>
              <a:rPr sz="2100" dirty="0">
                <a:latin typeface="Times New Roman"/>
                <a:cs typeface="Times New Roman"/>
              </a:rPr>
              <a:t>(</a:t>
            </a:r>
            <a:r>
              <a:rPr sz="2100" dirty="0">
                <a:latin typeface="Symbol"/>
                <a:cs typeface="Symbol"/>
              </a:rPr>
              <a:t></a:t>
            </a:r>
            <a:r>
              <a:rPr sz="2100" dirty="0">
                <a:latin typeface="Times New Roman"/>
                <a:cs typeface="Times New Roman"/>
              </a:rPr>
              <a:t>1)</a:t>
            </a:r>
            <a:r>
              <a:rPr sz="1800" baseline="43981" dirty="0">
                <a:latin typeface="Times New Roman"/>
                <a:cs typeface="Times New Roman"/>
              </a:rPr>
              <a:t>2</a:t>
            </a:r>
            <a:r>
              <a:rPr sz="1800" spc="637" baseline="43981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3150" u="sng" spc="-82" baseline="357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150" u="sng" baseline="357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150" spc="419" baseline="35714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</a:t>
            </a:r>
            <a:r>
              <a:rPr sz="2100" spc="-155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N</a:t>
            </a:r>
            <a:r>
              <a:rPr sz="2100" i="1" spc="19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-280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092671" y="5936473"/>
            <a:ext cx="161925" cy="0"/>
          </a:xfrm>
          <a:custGeom>
            <a:avLst/>
            <a:gdLst/>
            <a:ahLst/>
            <a:cxnLst/>
            <a:rect l="l" t="t" r="r" b="b"/>
            <a:pathLst>
              <a:path w="161925">
                <a:moveTo>
                  <a:pt x="0" y="0"/>
                </a:moveTo>
                <a:lnTo>
                  <a:pt x="161311" y="0"/>
                </a:lnTo>
              </a:path>
            </a:pathLst>
          </a:custGeom>
          <a:ln w="111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098313" y="5932252"/>
            <a:ext cx="16192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-50" dirty="0">
                <a:latin typeface="Times New Roman"/>
                <a:cs typeface="Times New Roman"/>
              </a:rPr>
              <a:t>4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03604" y="5637345"/>
            <a:ext cx="262890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100" b="1" dirty="0">
                <a:latin typeface="Times New Roman"/>
                <a:cs typeface="Times New Roman"/>
              </a:rPr>
              <a:t>a</a:t>
            </a:r>
            <a:r>
              <a:rPr sz="2100" b="1" spc="-2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</a:t>
            </a:r>
            <a:r>
              <a:rPr sz="2100" spc="-280" dirty="0">
                <a:latin typeface="Times New Roman"/>
                <a:cs typeface="Times New Roman"/>
              </a:rPr>
              <a:t> </a:t>
            </a:r>
            <a:r>
              <a:rPr sz="2100" b="1" dirty="0">
                <a:latin typeface="Times New Roman"/>
                <a:cs typeface="Times New Roman"/>
              </a:rPr>
              <a:t>b</a:t>
            </a:r>
            <a:r>
              <a:rPr sz="2100" b="1" spc="-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114" dirty="0">
                <a:latin typeface="Times New Roman"/>
                <a:cs typeface="Times New Roman"/>
              </a:rPr>
              <a:t> </a:t>
            </a:r>
            <a:r>
              <a:rPr sz="3150" baseline="34391" dirty="0">
                <a:latin typeface="Times New Roman"/>
                <a:cs typeface="Times New Roman"/>
              </a:rPr>
              <a:t>1</a:t>
            </a:r>
            <a:r>
              <a:rPr sz="3150" spc="-127" baseline="34391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Symbol"/>
                <a:cs typeface="Symbol"/>
              </a:rPr>
              <a:t></a:t>
            </a:r>
            <a:r>
              <a:rPr sz="2100" dirty="0">
                <a:latin typeface="Times New Roman"/>
                <a:cs typeface="Times New Roman"/>
              </a:rPr>
              <a:t>1</a:t>
            </a:r>
            <a:r>
              <a:rPr sz="2100" dirty="0">
                <a:latin typeface="Symbol"/>
                <a:cs typeface="Symbol"/>
              </a:rPr>
              <a:t></a:t>
            </a:r>
            <a:r>
              <a:rPr sz="2100" dirty="0">
                <a:latin typeface="Times New Roman"/>
                <a:cs typeface="Times New Roman"/>
              </a:rPr>
              <a:t>1</a:t>
            </a:r>
            <a:r>
              <a:rPr sz="2100" dirty="0">
                <a:latin typeface="Symbol"/>
                <a:cs typeface="Symbol"/>
              </a:rPr>
              <a:t></a:t>
            </a:r>
            <a:r>
              <a:rPr sz="2100" dirty="0">
                <a:latin typeface="Times New Roman"/>
                <a:cs typeface="Times New Roman"/>
              </a:rPr>
              <a:t>1</a:t>
            </a:r>
            <a:r>
              <a:rPr sz="2100" dirty="0">
                <a:latin typeface="Symbol"/>
                <a:cs typeface="Symbol"/>
              </a:rPr>
              <a:t></a:t>
            </a:r>
            <a:r>
              <a:rPr sz="2100" dirty="0">
                <a:latin typeface="Times New Roman"/>
                <a:cs typeface="Times New Roman"/>
              </a:rPr>
              <a:t>1</a:t>
            </a:r>
            <a:r>
              <a:rPr sz="2750" dirty="0">
                <a:latin typeface="Symbol"/>
                <a:cs typeface="Symbol"/>
              </a:rPr>
              <a:t></a:t>
            </a:r>
            <a:r>
              <a:rPr sz="2750" spc="-37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-65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Times New Roman"/>
                <a:cs typeface="Times New Roman"/>
              </a:rPr>
              <a:t>0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FUNDAMENTALS:</a:t>
            </a:r>
            <a:r>
              <a:rPr spc="-160" dirty="0"/>
              <a:t> </a:t>
            </a:r>
            <a:r>
              <a:rPr spc="-10" dirty="0"/>
              <a:t>OPERATION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62940" y="838330"/>
            <a:ext cx="7432040" cy="175260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810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CDMA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operations:</a:t>
            </a:r>
            <a:r>
              <a:rPr sz="20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Transmitter</a:t>
            </a:r>
            <a:endParaRPr sz="2000">
              <a:latin typeface="Times New Roman"/>
              <a:cs typeface="Times New Roman"/>
            </a:endParaRPr>
          </a:p>
          <a:p>
            <a:pPr marL="7816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81685" algn="l"/>
              </a:tabLst>
            </a:pP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assigned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unique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code</a:t>
            </a:r>
            <a:endParaRPr sz="1800">
              <a:latin typeface="Times New Roman"/>
              <a:cs typeface="Times New Roman"/>
            </a:endParaRPr>
          </a:p>
          <a:p>
            <a:pPr marL="1181100" lvl="2" indent="-228600">
              <a:lnSpc>
                <a:spcPts val="2020"/>
              </a:lnSpc>
              <a:spcBef>
                <a:spcPts val="434"/>
              </a:spcBef>
              <a:buChar char="•"/>
              <a:tabLst>
                <a:tab pos="1181100" algn="l"/>
              </a:tabLst>
            </a:pP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called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“chip”</a:t>
            </a:r>
            <a:endParaRPr sz="1800">
              <a:latin typeface="Times New Roman"/>
              <a:cs typeface="Times New Roman"/>
            </a:endParaRPr>
          </a:p>
          <a:p>
            <a:pPr marL="1181100" lvl="2" indent="-228600">
              <a:lnSpc>
                <a:spcPts val="2500"/>
              </a:lnSpc>
              <a:buChar char="•"/>
              <a:tabLst>
                <a:tab pos="1181100" algn="l"/>
                <a:tab pos="2345055" algn="l"/>
              </a:tabLst>
            </a:pPr>
            <a:r>
              <a:rPr sz="2700" baseline="-9259" dirty="0">
                <a:latin typeface="Times New Roman"/>
                <a:cs typeface="Times New Roman"/>
              </a:rPr>
              <a:t>E.g.</a:t>
            </a:r>
            <a:r>
              <a:rPr sz="2700" spc="-75" baseline="-9259" dirty="0">
                <a:latin typeface="Times New Roman"/>
                <a:cs typeface="Times New Roman"/>
              </a:rPr>
              <a:t> </a:t>
            </a:r>
            <a:r>
              <a:rPr sz="2700" baseline="-9259" dirty="0">
                <a:latin typeface="Times New Roman"/>
                <a:cs typeface="Times New Roman"/>
              </a:rPr>
              <a:t>user</a:t>
            </a:r>
            <a:r>
              <a:rPr sz="2700" spc="-30" baseline="-9259" dirty="0">
                <a:latin typeface="Times New Roman"/>
                <a:cs typeface="Times New Roman"/>
              </a:rPr>
              <a:t> </a:t>
            </a:r>
            <a:r>
              <a:rPr sz="2700" spc="-37" baseline="-9259" dirty="0">
                <a:latin typeface="Times New Roman"/>
                <a:cs typeface="Times New Roman"/>
              </a:rPr>
              <a:t>1,</a:t>
            </a:r>
            <a:r>
              <a:rPr sz="2700" baseline="-9259" dirty="0">
                <a:latin typeface="Times New Roman"/>
                <a:cs typeface="Times New Roman"/>
              </a:rPr>
              <a:t>	</a:t>
            </a:r>
            <a:r>
              <a:rPr sz="2200" b="1" dirty="0">
                <a:latin typeface="Times New Roman"/>
                <a:cs typeface="Times New Roman"/>
              </a:rPr>
              <a:t>c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1950" spc="532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-19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[</a:t>
            </a:r>
            <a:r>
              <a:rPr sz="2200" spc="-10" dirty="0">
                <a:latin typeface="Symbol"/>
                <a:cs typeface="Symbol"/>
              </a:rPr>
              <a:t></a:t>
            </a:r>
            <a:r>
              <a:rPr sz="2200" spc="-10" dirty="0">
                <a:latin typeface="Times New Roman"/>
                <a:cs typeface="Times New Roman"/>
              </a:rPr>
              <a:t>1,</a:t>
            </a:r>
            <a:r>
              <a:rPr sz="2200" spc="-10" dirty="0">
                <a:latin typeface="Symbol"/>
                <a:cs typeface="Symbol"/>
              </a:rPr>
              <a:t></a:t>
            </a:r>
            <a:r>
              <a:rPr sz="2200" spc="-10" dirty="0">
                <a:latin typeface="Times New Roman"/>
                <a:cs typeface="Times New Roman"/>
              </a:rPr>
              <a:t>1,</a:t>
            </a:r>
            <a:r>
              <a:rPr sz="2200" spc="-10" dirty="0">
                <a:latin typeface="Symbol"/>
                <a:cs typeface="Symbol"/>
              </a:rPr>
              <a:t></a:t>
            </a:r>
            <a:r>
              <a:rPr sz="2200" spc="-10" dirty="0">
                <a:latin typeface="Times New Roman"/>
                <a:cs typeface="Times New Roman"/>
              </a:rPr>
              <a:t>1,</a:t>
            </a:r>
            <a:r>
              <a:rPr sz="2200" spc="-10" dirty="0">
                <a:latin typeface="Symbol"/>
                <a:cs typeface="Symbol"/>
              </a:rPr>
              <a:t></a:t>
            </a:r>
            <a:r>
              <a:rPr sz="2200" spc="-10" dirty="0">
                <a:latin typeface="Times New Roman"/>
                <a:cs typeface="Times New Roman"/>
              </a:rPr>
              <a:t>1,</a:t>
            </a:r>
            <a:r>
              <a:rPr sz="2200" spc="-10" dirty="0">
                <a:latin typeface="Symbol"/>
                <a:cs typeface="Symbol"/>
              </a:rPr>
              <a:t></a:t>
            </a:r>
            <a:r>
              <a:rPr sz="2200" spc="-10" dirty="0">
                <a:latin typeface="Times New Roman"/>
                <a:cs typeface="Times New Roman"/>
              </a:rPr>
              <a:t>1,</a:t>
            </a:r>
            <a:r>
              <a:rPr sz="2200" spc="-10" dirty="0">
                <a:latin typeface="Symbol"/>
                <a:cs typeface="Symbol"/>
              </a:rPr>
              <a:t></a:t>
            </a:r>
            <a:r>
              <a:rPr sz="2200" spc="-10" dirty="0">
                <a:latin typeface="Times New Roman"/>
                <a:cs typeface="Times New Roman"/>
              </a:rPr>
              <a:t>1,</a:t>
            </a:r>
            <a:r>
              <a:rPr sz="2200" spc="-10" dirty="0">
                <a:latin typeface="Symbol"/>
                <a:cs typeface="Symbol"/>
              </a:rPr>
              <a:t></a:t>
            </a:r>
            <a:r>
              <a:rPr sz="2200" spc="-10" dirty="0">
                <a:latin typeface="Times New Roman"/>
                <a:cs typeface="Times New Roman"/>
              </a:rPr>
              <a:t>1,</a:t>
            </a:r>
            <a:r>
              <a:rPr sz="2200" spc="-10" dirty="0">
                <a:latin typeface="Symbol"/>
                <a:cs typeface="Symbol"/>
              </a:rPr>
              <a:t></a:t>
            </a:r>
            <a:r>
              <a:rPr sz="2200" spc="-10" dirty="0">
                <a:latin typeface="Times New Roman"/>
                <a:cs typeface="Times New Roman"/>
              </a:rPr>
              <a:t>1]</a:t>
            </a:r>
            <a:endParaRPr sz="2200">
              <a:latin typeface="Times New Roman"/>
              <a:cs typeface="Times New Roman"/>
            </a:endParaRPr>
          </a:p>
          <a:p>
            <a:pPr marL="737235" lvl="1" indent="-286385">
              <a:lnSpc>
                <a:spcPct val="100000"/>
              </a:lnSpc>
              <a:spcBef>
                <a:spcPts val="994"/>
              </a:spcBef>
              <a:buChar char="–"/>
              <a:tabLst>
                <a:tab pos="737235" algn="l"/>
              </a:tabLst>
            </a:pP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3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modulation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further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modulated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code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87855" y="2537840"/>
            <a:ext cx="1108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sequence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98647" y="2537840"/>
            <a:ext cx="1067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(spreading)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15744" y="5693155"/>
            <a:ext cx="1605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4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period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08669" y="2484438"/>
            <a:ext cx="595630" cy="377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300" i="1" dirty="0">
                <a:latin typeface="Times New Roman"/>
                <a:cs typeface="Times New Roman"/>
              </a:rPr>
              <a:t>s</a:t>
            </a:r>
            <a:r>
              <a:rPr sz="2300" i="1" spc="-325" dirty="0">
                <a:latin typeface="Times New Roman"/>
                <a:cs typeface="Times New Roman"/>
              </a:rPr>
              <a:t> </a:t>
            </a:r>
            <a:r>
              <a:rPr sz="2300" spc="55" dirty="0">
                <a:latin typeface="Symbol"/>
                <a:cs typeface="Symbol"/>
              </a:rPr>
              <a:t></a:t>
            </a:r>
            <a:r>
              <a:rPr sz="2300" b="1" spc="55" dirty="0">
                <a:latin typeface="Times New Roman"/>
                <a:cs typeface="Times New Roman"/>
              </a:rPr>
              <a:t>c</a:t>
            </a:r>
            <a:r>
              <a:rPr sz="2025" i="1" spc="82" baseline="-24691" dirty="0">
                <a:latin typeface="Times New Roman"/>
                <a:cs typeface="Times New Roman"/>
              </a:rPr>
              <a:t>i</a:t>
            </a:r>
            <a:endParaRPr sz="2025" baseline="-24691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20444" y="2812121"/>
            <a:ext cx="6643370" cy="287909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78765" indent="-227965">
              <a:lnSpc>
                <a:spcPct val="100000"/>
              </a:lnSpc>
              <a:spcBef>
                <a:spcPts val="315"/>
              </a:spcBef>
              <a:buChar char="•"/>
              <a:tabLst>
                <a:tab pos="278765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BPSK.</a:t>
            </a:r>
            <a:endParaRPr sz="1800">
              <a:latin typeface="Times New Roman"/>
              <a:cs typeface="Times New Roman"/>
            </a:endParaRPr>
          </a:p>
          <a:p>
            <a:pPr marL="735965" lvl="1" indent="-227965">
              <a:lnSpc>
                <a:spcPts val="2050"/>
              </a:lnSpc>
              <a:spcBef>
                <a:spcPts val="220"/>
              </a:spcBef>
              <a:buChar char="–"/>
              <a:tabLst>
                <a:tab pos="735965" algn="l"/>
              </a:tabLst>
            </a:pPr>
            <a:r>
              <a:rPr sz="1800" spc="-30" dirty="0">
                <a:latin typeface="Times New Roman"/>
                <a:cs typeface="Times New Roman"/>
              </a:rPr>
              <a:t>To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BPSK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10" dirty="0">
                <a:latin typeface="Times New Roman"/>
                <a:cs typeface="Times New Roman"/>
              </a:rPr>
              <a:t>„1‟,</a:t>
            </a:r>
            <a:r>
              <a:rPr sz="1800" dirty="0">
                <a:latin typeface="Times New Roman"/>
                <a:cs typeface="Times New Roman"/>
              </a:rPr>
              <a:t> signal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one</a:t>
            </a:r>
            <a:endParaRPr sz="1800">
              <a:latin typeface="Times New Roman"/>
              <a:cs typeface="Times New Roman"/>
            </a:endParaRPr>
          </a:p>
          <a:p>
            <a:pPr marL="736600">
              <a:lnSpc>
                <a:spcPts val="1995"/>
              </a:lnSpc>
            </a:pP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is</a:t>
            </a:r>
            <a:endParaRPr sz="1800">
              <a:latin typeface="Times New Roman"/>
              <a:cs typeface="Times New Roman"/>
            </a:endParaRPr>
          </a:p>
          <a:p>
            <a:pPr marL="1842770">
              <a:lnSpc>
                <a:spcPts val="2585"/>
              </a:lnSpc>
            </a:pPr>
            <a:r>
              <a:rPr sz="2200" dirty="0">
                <a:latin typeface="Times New Roman"/>
                <a:cs typeface="Times New Roman"/>
              </a:rPr>
              <a:t>1</a:t>
            </a:r>
            <a:r>
              <a:rPr sz="2200" dirty="0">
                <a:latin typeface="Symbol"/>
                <a:cs typeface="Symbol"/>
              </a:rPr>
              <a:t></a:t>
            </a:r>
            <a:r>
              <a:rPr sz="2200" spc="-28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c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1950" spc="592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-16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[</a:t>
            </a:r>
            <a:r>
              <a:rPr sz="2200" spc="-10" dirty="0">
                <a:latin typeface="Symbol"/>
                <a:cs typeface="Symbol"/>
              </a:rPr>
              <a:t></a:t>
            </a:r>
            <a:r>
              <a:rPr sz="2200" spc="-10" dirty="0">
                <a:latin typeface="Times New Roman"/>
                <a:cs typeface="Times New Roman"/>
              </a:rPr>
              <a:t>1,</a:t>
            </a:r>
            <a:r>
              <a:rPr sz="2200" spc="-10" dirty="0">
                <a:latin typeface="Symbol"/>
                <a:cs typeface="Symbol"/>
              </a:rPr>
              <a:t></a:t>
            </a:r>
            <a:r>
              <a:rPr sz="2200" spc="-10" dirty="0">
                <a:latin typeface="Times New Roman"/>
                <a:cs typeface="Times New Roman"/>
              </a:rPr>
              <a:t>1,</a:t>
            </a:r>
            <a:r>
              <a:rPr sz="2200" spc="-10" dirty="0">
                <a:latin typeface="Symbol"/>
                <a:cs typeface="Symbol"/>
              </a:rPr>
              <a:t></a:t>
            </a:r>
            <a:r>
              <a:rPr sz="2200" spc="-10" dirty="0">
                <a:latin typeface="Times New Roman"/>
                <a:cs typeface="Times New Roman"/>
              </a:rPr>
              <a:t>1,</a:t>
            </a:r>
            <a:r>
              <a:rPr sz="2200" spc="-10" dirty="0">
                <a:latin typeface="Symbol"/>
                <a:cs typeface="Symbol"/>
              </a:rPr>
              <a:t></a:t>
            </a:r>
            <a:r>
              <a:rPr sz="2200" spc="-10" dirty="0">
                <a:latin typeface="Times New Roman"/>
                <a:cs typeface="Times New Roman"/>
              </a:rPr>
              <a:t>1,</a:t>
            </a:r>
            <a:r>
              <a:rPr sz="2200" spc="-10" dirty="0">
                <a:latin typeface="Symbol"/>
                <a:cs typeface="Symbol"/>
              </a:rPr>
              <a:t></a:t>
            </a:r>
            <a:r>
              <a:rPr sz="2200" spc="-10" dirty="0">
                <a:latin typeface="Times New Roman"/>
                <a:cs typeface="Times New Roman"/>
              </a:rPr>
              <a:t>1,</a:t>
            </a:r>
            <a:r>
              <a:rPr sz="2200" spc="-10" dirty="0">
                <a:latin typeface="Symbol"/>
                <a:cs typeface="Symbol"/>
              </a:rPr>
              <a:t></a:t>
            </a:r>
            <a:r>
              <a:rPr sz="2200" spc="-10" dirty="0">
                <a:latin typeface="Times New Roman"/>
                <a:cs typeface="Times New Roman"/>
              </a:rPr>
              <a:t>1,</a:t>
            </a:r>
            <a:r>
              <a:rPr sz="2200" spc="-10" dirty="0">
                <a:latin typeface="Symbol"/>
                <a:cs typeface="Symbol"/>
              </a:rPr>
              <a:t></a:t>
            </a:r>
            <a:r>
              <a:rPr sz="2200" spc="-10" dirty="0">
                <a:latin typeface="Times New Roman"/>
                <a:cs typeface="Times New Roman"/>
              </a:rPr>
              <a:t>1,</a:t>
            </a:r>
            <a:r>
              <a:rPr sz="2200" spc="-10" dirty="0">
                <a:latin typeface="Symbol"/>
                <a:cs typeface="Symbol"/>
              </a:rPr>
              <a:t></a:t>
            </a:r>
            <a:r>
              <a:rPr sz="2200" spc="-10" dirty="0">
                <a:latin typeface="Times New Roman"/>
                <a:cs typeface="Times New Roman"/>
              </a:rPr>
              <a:t>1]</a:t>
            </a:r>
            <a:endParaRPr sz="2200">
              <a:latin typeface="Times New Roman"/>
              <a:cs typeface="Times New Roman"/>
            </a:endParaRPr>
          </a:p>
          <a:p>
            <a:pPr marL="736600" marR="144145" lvl="1" indent="-228600">
              <a:lnSpc>
                <a:spcPts val="1939"/>
              </a:lnSpc>
              <a:spcBef>
                <a:spcPts val="310"/>
              </a:spcBef>
              <a:buChar char="–"/>
              <a:tabLst>
                <a:tab pos="736600" algn="l"/>
              </a:tabLst>
            </a:pPr>
            <a:r>
              <a:rPr sz="1800" spc="-35" dirty="0">
                <a:latin typeface="Times New Roman"/>
                <a:cs typeface="Times New Roman"/>
              </a:rPr>
              <a:t>To </a:t>
            </a:r>
            <a:r>
              <a:rPr sz="1800" dirty="0">
                <a:latin typeface="Times New Roman"/>
                <a:cs typeface="Times New Roman"/>
              </a:rPr>
              <a:t>transmit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BPSK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10" dirty="0">
                <a:latin typeface="Times New Roman"/>
                <a:cs typeface="Times New Roman"/>
              </a:rPr>
              <a:t>„-</a:t>
            </a:r>
            <a:r>
              <a:rPr sz="1800" spc="-60" dirty="0">
                <a:latin typeface="Times New Roman"/>
                <a:cs typeface="Times New Roman"/>
              </a:rPr>
              <a:t>1‟,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one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is</a:t>
            </a:r>
            <a:endParaRPr sz="1800">
              <a:latin typeface="Times New Roman"/>
              <a:cs typeface="Times New Roman"/>
            </a:endParaRPr>
          </a:p>
          <a:p>
            <a:pPr marL="1744345">
              <a:lnSpc>
                <a:spcPts val="2210"/>
              </a:lnSpc>
            </a:pPr>
            <a:r>
              <a:rPr sz="2200" spc="85" dirty="0">
                <a:latin typeface="Symbol"/>
                <a:cs typeface="Symbol"/>
              </a:rPr>
              <a:t></a:t>
            </a:r>
            <a:r>
              <a:rPr sz="2200" spc="85" dirty="0">
                <a:latin typeface="Times New Roman"/>
                <a:cs typeface="Times New Roman"/>
              </a:rPr>
              <a:t>1</a:t>
            </a:r>
            <a:r>
              <a:rPr sz="2200" spc="85" dirty="0">
                <a:latin typeface="Symbol"/>
                <a:cs typeface="Symbol"/>
              </a:rPr>
              <a:t></a:t>
            </a:r>
            <a:r>
              <a:rPr sz="2200" spc="-29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c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1950" spc="517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-19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[</a:t>
            </a:r>
            <a:r>
              <a:rPr sz="2200" spc="-10" dirty="0">
                <a:latin typeface="Symbol"/>
                <a:cs typeface="Symbol"/>
              </a:rPr>
              <a:t></a:t>
            </a:r>
            <a:r>
              <a:rPr sz="2200" spc="-10" dirty="0">
                <a:latin typeface="Times New Roman"/>
                <a:cs typeface="Times New Roman"/>
              </a:rPr>
              <a:t>1,</a:t>
            </a:r>
            <a:r>
              <a:rPr sz="2200" spc="-10" dirty="0">
                <a:latin typeface="Symbol"/>
                <a:cs typeface="Symbol"/>
              </a:rPr>
              <a:t></a:t>
            </a:r>
            <a:r>
              <a:rPr sz="2200" spc="-10" dirty="0">
                <a:latin typeface="Times New Roman"/>
                <a:cs typeface="Times New Roman"/>
              </a:rPr>
              <a:t>1,</a:t>
            </a:r>
            <a:r>
              <a:rPr sz="2200" spc="-10" dirty="0">
                <a:latin typeface="Symbol"/>
                <a:cs typeface="Symbol"/>
              </a:rPr>
              <a:t></a:t>
            </a:r>
            <a:r>
              <a:rPr sz="2200" spc="-10" dirty="0">
                <a:latin typeface="Times New Roman"/>
                <a:cs typeface="Times New Roman"/>
              </a:rPr>
              <a:t>1,</a:t>
            </a:r>
            <a:r>
              <a:rPr sz="2200" spc="-10" dirty="0">
                <a:latin typeface="Symbol"/>
                <a:cs typeface="Symbol"/>
              </a:rPr>
              <a:t></a:t>
            </a:r>
            <a:r>
              <a:rPr sz="2200" spc="-10" dirty="0">
                <a:latin typeface="Times New Roman"/>
                <a:cs typeface="Times New Roman"/>
              </a:rPr>
              <a:t>1,</a:t>
            </a:r>
            <a:r>
              <a:rPr sz="2200" spc="-10" dirty="0">
                <a:latin typeface="Symbol"/>
                <a:cs typeface="Symbol"/>
              </a:rPr>
              <a:t></a:t>
            </a:r>
            <a:r>
              <a:rPr sz="2200" spc="-10" dirty="0">
                <a:latin typeface="Times New Roman"/>
                <a:cs typeface="Times New Roman"/>
              </a:rPr>
              <a:t>1,</a:t>
            </a:r>
            <a:r>
              <a:rPr sz="2200" spc="-10" dirty="0">
                <a:latin typeface="Symbol"/>
                <a:cs typeface="Symbol"/>
              </a:rPr>
              <a:t></a:t>
            </a:r>
            <a:r>
              <a:rPr sz="2200" spc="-10" dirty="0">
                <a:latin typeface="Times New Roman"/>
                <a:cs typeface="Times New Roman"/>
              </a:rPr>
              <a:t>1,</a:t>
            </a:r>
            <a:r>
              <a:rPr sz="2200" spc="-10" dirty="0">
                <a:latin typeface="Symbol"/>
                <a:cs typeface="Symbol"/>
              </a:rPr>
              <a:t></a:t>
            </a:r>
            <a:r>
              <a:rPr sz="2200" spc="-10" dirty="0">
                <a:latin typeface="Times New Roman"/>
                <a:cs typeface="Times New Roman"/>
              </a:rPr>
              <a:t>1,</a:t>
            </a:r>
            <a:r>
              <a:rPr sz="2200" spc="-10" dirty="0">
                <a:latin typeface="Symbol"/>
                <a:cs typeface="Symbol"/>
              </a:rPr>
              <a:t></a:t>
            </a:r>
            <a:r>
              <a:rPr sz="2200" spc="-10" dirty="0">
                <a:latin typeface="Times New Roman"/>
                <a:cs typeface="Times New Roman"/>
              </a:rPr>
              <a:t>1]</a:t>
            </a:r>
            <a:endParaRPr sz="2200">
              <a:latin typeface="Times New Roman"/>
              <a:cs typeface="Times New Roman"/>
            </a:endParaRPr>
          </a:p>
          <a:p>
            <a:pPr marL="279400" marR="63500" indent="-228600">
              <a:lnSpc>
                <a:spcPts val="1939"/>
              </a:lnSpc>
              <a:spcBef>
                <a:spcPts val="610"/>
              </a:spcBef>
              <a:buChar char="•"/>
              <a:tabLst>
                <a:tab pos="279400" algn="l"/>
              </a:tabLst>
            </a:pP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instead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transmitting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chips</a:t>
            </a:r>
            <a:r>
              <a:rPr sz="1800" spc="-25" dirty="0">
                <a:latin typeface="Times New Roman"/>
                <a:cs typeface="Times New Roman"/>
              </a:rPr>
              <a:t> are </a:t>
            </a:r>
            <a:r>
              <a:rPr sz="1800" spc="-10" dirty="0">
                <a:latin typeface="Times New Roman"/>
                <a:cs typeface="Times New Roman"/>
              </a:rPr>
              <a:t>transmitted</a:t>
            </a:r>
            <a:endParaRPr sz="1800">
              <a:latin typeface="Times New Roman"/>
              <a:cs typeface="Times New Roman"/>
            </a:endParaRPr>
          </a:p>
          <a:p>
            <a:pPr marL="736600" lvl="1" indent="-228600">
              <a:lnSpc>
                <a:spcPct val="100000"/>
              </a:lnSpc>
              <a:spcBef>
                <a:spcPts val="195"/>
              </a:spcBef>
              <a:buChar char="–"/>
              <a:tabLst>
                <a:tab pos="736600" algn="l"/>
              </a:tabLst>
            </a:pPr>
            <a:r>
              <a:rPr sz="1800" dirty="0">
                <a:latin typeface="Times New Roman"/>
                <a:cs typeface="Times New Roman"/>
              </a:rPr>
              <a:t>Chip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i="1" spc="-35" dirty="0">
                <a:latin typeface="Times New Roman"/>
                <a:cs typeface="Times New Roman"/>
              </a:rPr>
              <a:t>Tc</a:t>
            </a:r>
            <a:r>
              <a:rPr sz="1800" spc="-35" dirty="0">
                <a:latin typeface="Times New Roman"/>
                <a:cs typeface="Times New Roman"/>
              </a:rPr>
              <a:t>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duration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chip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64167" y="5662621"/>
            <a:ext cx="120777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300" i="1" dirty="0">
                <a:latin typeface="Times New Roman"/>
                <a:cs typeface="Times New Roman"/>
              </a:rPr>
              <a:t>T</a:t>
            </a:r>
            <a:r>
              <a:rPr sz="1950" i="1" baseline="-23504" dirty="0">
                <a:latin typeface="Times New Roman"/>
                <a:cs typeface="Times New Roman"/>
              </a:rPr>
              <a:t>s</a:t>
            </a:r>
            <a:r>
              <a:rPr sz="1950" i="1" spc="690" baseline="-23504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Symbol"/>
                <a:cs typeface="Symbol"/>
              </a:rPr>
              <a:t></a:t>
            </a:r>
            <a:r>
              <a:rPr sz="2300" spc="15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Times New Roman"/>
                <a:cs typeface="Times New Roman"/>
              </a:rPr>
              <a:t>N</a:t>
            </a:r>
            <a:r>
              <a:rPr sz="2300" i="1" spc="-130" dirty="0">
                <a:latin typeface="Times New Roman"/>
                <a:cs typeface="Times New Roman"/>
              </a:rPr>
              <a:t> </a:t>
            </a:r>
            <a:r>
              <a:rPr sz="2300" spc="-25" dirty="0">
                <a:latin typeface="Symbol"/>
                <a:cs typeface="Symbol"/>
              </a:rPr>
              <a:t></a:t>
            </a:r>
            <a:r>
              <a:rPr sz="2300" i="1" spc="-25" dirty="0">
                <a:latin typeface="Times New Roman"/>
                <a:cs typeface="Times New Roman"/>
              </a:rPr>
              <a:t>T</a:t>
            </a:r>
            <a:r>
              <a:rPr sz="1950" i="1" spc="-37" baseline="-23504" dirty="0">
                <a:latin typeface="Times New Roman"/>
                <a:cs typeface="Times New Roman"/>
              </a:rPr>
              <a:t>c</a:t>
            </a:r>
            <a:endParaRPr sz="1950" baseline="-23504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FUNDAMNETALS:</a:t>
            </a:r>
            <a:r>
              <a:rPr spc="-160" dirty="0"/>
              <a:t> </a:t>
            </a:r>
            <a:r>
              <a:rPr spc="-10" dirty="0"/>
              <a:t>OPERATIONS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75640" y="838330"/>
            <a:ext cx="7105650" cy="245999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683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CDMA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operations:</a:t>
            </a:r>
            <a:r>
              <a:rPr sz="20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receiver</a:t>
            </a:r>
            <a:endParaRPr sz="2000">
              <a:latin typeface="Times New Roman"/>
              <a:cs typeface="Times New Roman"/>
            </a:endParaRPr>
          </a:p>
          <a:p>
            <a:pPr marL="768985" marR="17780" lvl="1" indent="-287020">
              <a:lnSpc>
                <a:spcPct val="100000"/>
              </a:lnSpc>
              <a:spcBef>
                <a:spcPts val="440"/>
              </a:spcBef>
              <a:buChar char="–"/>
              <a:tabLst>
                <a:tab pos="768985" algn="l"/>
              </a:tabLst>
            </a:pPr>
            <a:r>
              <a:rPr sz="1800" dirty="0">
                <a:latin typeface="Times New Roman"/>
                <a:cs typeface="Times New Roman"/>
              </a:rPr>
              <a:t>Despreading: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receiver,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performing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inner</a:t>
            </a:r>
            <a:r>
              <a:rPr sz="1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product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between</a:t>
            </a:r>
            <a:r>
              <a:rPr sz="1800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received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signal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code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sequence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user</a:t>
            </a:r>
            <a:endParaRPr sz="1800">
              <a:latin typeface="Times New Roman"/>
              <a:cs typeface="Times New Roman"/>
            </a:endParaRPr>
          </a:p>
          <a:p>
            <a:pPr marL="11684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68400" algn="l"/>
              </a:tabLst>
            </a:pPr>
            <a:r>
              <a:rPr sz="1800" dirty="0">
                <a:latin typeface="Times New Roman"/>
                <a:cs typeface="Times New Roman"/>
              </a:rPr>
              <a:t>Rx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(after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fading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compensation)</a:t>
            </a:r>
            <a:endParaRPr sz="1800">
              <a:latin typeface="Times New Roman"/>
              <a:cs typeface="Times New Roman"/>
            </a:endParaRPr>
          </a:p>
          <a:p>
            <a:pPr marR="415925" algn="ctr">
              <a:lnSpc>
                <a:spcPct val="100000"/>
              </a:lnSpc>
              <a:spcBef>
                <a:spcPts val="305"/>
              </a:spcBef>
            </a:pPr>
            <a:r>
              <a:rPr sz="2050" b="1" dirty="0">
                <a:latin typeface="Times New Roman"/>
                <a:cs typeface="Times New Roman"/>
              </a:rPr>
              <a:t>y</a:t>
            </a:r>
            <a:r>
              <a:rPr sz="2050" b="1" spc="5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</a:t>
            </a:r>
            <a:r>
              <a:rPr sz="2050" spc="15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s</a:t>
            </a:r>
            <a:r>
              <a:rPr sz="2050" i="1" spc="-24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</a:t>
            </a:r>
            <a:r>
              <a:rPr sz="2050" spc="-285" dirty="0">
                <a:latin typeface="Times New Roman"/>
                <a:cs typeface="Times New Roman"/>
              </a:rPr>
              <a:t> </a:t>
            </a:r>
            <a:r>
              <a:rPr sz="2050" b="1" dirty="0">
                <a:latin typeface="Times New Roman"/>
                <a:cs typeface="Times New Roman"/>
              </a:rPr>
              <a:t>c</a:t>
            </a:r>
            <a:r>
              <a:rPr sz="1800" baseline="-23148" dirty="0">
                <a:latin typeface="Times New Roman"/>
                <a:cs typeface="Times New Roman"/>
              </a:rPr>
              <a:t>1</a:t>
            </a:r>
            <a:r>
              <a:rPr sz="1800" spc="262" baseline="-23148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</a:t>
            </a:r>
            <a:r>
              <a:rPr sz="2050" spc="-180" dirty="0">
                <a:latin typeface="Times New Roman"/>
                <a:cs typeface="Times New Roman"/>
              </a:rPr>
              <a:t> </a:t>
            </a:r>
            <a:r>
              <a:rPr sz="2050" b="1" spc="-50" dirty="0">
                <a:latin typeface="Times New Roman"/>
                <a:cs typeface="Times New Roman"/>
              </a:rPr>
              <a:t>n</a:t>
            </a:r>
            <a:endParaRPr sz="2050">
              <a:latin typeface="Times New Roman"/>
              <a:cs typeface="Times New Roman"/>
            </a:endParaRPr>
          </a:p>
          <a:p>
            <a:pPr marL="1133475" lvl="2" indent="-228600">
              <a:lnSpc>
                <a:spcPct val="100000"/>
              </a:lnSpc>
              <a:spcBef>
                <a:spcPts val="1195"/>
              </a:spcBef>
              <a:buChar char="•"/>
              <a:tabLst>
                <a:tab pos="1133475" algn="l"/>
              </a:tabLst>
            </a:pPr>
            <a:r>
              <a:rPr sz="1800" dirty="0">
                <a:latin typeface="Times New Roman"/>
                <a:cs typeface="Times New Roman"/>
              </a:rPr>
              <a:t>After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despreading:</a:t>
            </a:r>
            <a:endParaRPr sz="1800">
              <a:latin typeface="Times New Roman"/>
              <a:cs typeface="Times New Roman"/>
            </a:endParaRPr>
          </a:p>
          <a:p>
            <a:pPr marL="213995" algn="ctr">
              <a:lnSpc>
                <a:spcPct val="100000"/>
              </a:lnSpc>
              <a:spcBef>
                <a:spcPts val="335"/>
              </a:spcBef>
            </a:pPr>
            <a:r>
              <a:rPr sz="2050" b="1" dirty="0">
                <a:latin typeface="Times New Roman"/>
                <a:cs typeface="Times New Roman"/>
              </a:rPr>
              <a:t>y</a:t>
            </a:r>
            <a:r>
              <a:rPr sz="2050" b="1" spc="-14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</a:t>
            </a:r>
            <a:r>
              <a:rPr sz="2050" spc="-250" dirty="0">
                <a:latin typeface="Times New Roman"/>
                <a:cs typeface="Times New Roman"/>
              </a:rPr>
              <a:t> </a:t>
            </a:r>
            <a:r>
              <a:rPr sz="2050" b="1" dirty="0">
                <a:latin typeface="Times New Roman"/>
                <a:cs typeface="Times New Roman"/>
              </a:rPr>
              <a:t>c</a:t>
            </a:r>
            <a:r>
              <a:rPr sz="1800" baseline="-23148" dirty="0">
                <a:latin typeface="Times New Roman"/>
                <a:cs typeface="Times New Roman"/>
              </a:rPr>
              <a:t>1</a:t>
            </a:r>
            <a:r>
              <a:rPr sz="1800" spc="480" baseline="-23148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</a:t>
            </a:r>
            <a:r>
              <a:rPr sz="2050" spc="30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s</a:t>
            </a:r>
            <a:r>
              <a:rPr sz="2050" i="1" spc="-24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</a:t>
            </a:r>
            <a:r>
              <a:rPr sz="2050" spc="-275" dirty="0">
                <a:latin typeface="Times New Roman"/>
                <a:cs typeface="Times New Roman"/>
              </a:rPr>
              <a:t> </a:t>
            </a:r>
            <a:r>
              <a:rPr sz="2050" b="1" dirty="0">
                <a:latin typeface="Times New Roman"/>
                <a:cs typeface="Times New Roman"/>
              </a:rPr>
              <a:t>c</a:t>
            </a:r>
            <a:r>
              <a:rPr sz="1800" baseline="-23148" dirty="0">
                <a:latin typeface="Times New Roman"/>
                <a:cs typeface="Times New Roman"/>
              </a:rPr>
              <a:t>1</a:t>
            </a:r>
            <a:r>
              <a:rPr sz="1800" spc="172" baseline="-23148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</a:t>
            </a:r>
            <a:r>
              <a:rPr sz="2050" spc="-254" dirty="0">
                <a:latin typeface="Times New Roman"/>
                <a:cs typeface="Times New Roman"/>
              </a:rPr>
              <a:t> </a:t>
            </a:r>
            <a:r>
              <a:rPr sz="2050" b="1" dirty="0">
                <a:latin typeface="Times New Roman"/>
                <a:cs typeface="Times New Roman"/>
              </a:rPr>
              <a:t>c</a:t>
            </a:r>
            <a:r>
              <a:rPr sz="1800" baseline="-23148" dirty="0">
                <a:latin typeface="Times New Roman"/>
                <a:cs typeface="Times New Roman"/>
              </a:rPr>
              <a:t>1</a:t>
            </a:r>
            <a:r>
              <a:rPr sz="1800" spc="284" baseline="-23148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</a:t>
            </a:r>
            <a:r>
              <a:rPr sz="2050" spc="-175" dirty="0">
                <a:latin typeface="Times New Roman"/>
                <a:cs typeface="Times New Roman"/>
              </a:rPr>
              <a:t> </a:t>
            </a:r>
            <a:r>
              <a:rPr sz="2050" b="1" dirty="0">
                <a:latin typeface="Times New Roman"/>
                <a:cs typeface="Times New Roman"/>
              </a:rPr>
              <a:t>n</a:t>
            </a:r>
            <a:r>
              <a:rPr sz="2050" b="1" spc="-19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</a:t>
            </a:r>
            <a:r>
              <a:rPr sz="2050" spc="-254" dirty="0">
                <a:latin typeface="Times New Roman"/>
                <a:cs typeface="Times New Roman"/>
              </a:rPr>
              <a:t> </a:t>
            </a:r>
            <a:r>
              <a:rPr sz="2050" b="1" dirty="0">
                <a:latin typeface="Times New Roman"/>
                <a:cs typeface="Times New Roman"/>
              </a:rPr>
              <a:t>c</a:t>
            </a:r>
            <a:r>
              <a:rPr sz="1800" baseline="-23148" dirty="0">
                <a:latin typeface="Times New Roman"/>
                <a:cs typeface="Times New Roman"/>
              </a:rPr>
              <a:t>1</a:t>
            </a:r>
            <a:r>
              <a:rPr sz="1800" spc="487" baseline="-23148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</a:t>
            </a:r>
            <a:r>
              <a:rPr sz="2050" spc="30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s</a:t>
            </a:r>
            <a:r>
              <a:rPr sz="2050" i="1" spc="-10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</a:t>
            </a:r>
            <a:r>
              <a:rPr sz="2050" spc="-10" dirty="0">
                <a:latin typeface="Times New Roman"/>
                <a:cs typeface="Times New Roman"/>
              </a:rPr>
              <a:t> </a:t>
            </a:r>
            <a:r>
              <a:rPr sz="2050" i="1" spc="-50" dirty="0">
                <a:latin typeface="Times New Roman"/>
                <a:cs typeface="Times New Roman"/>
              </a:rPr>
              <a:t>z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9742" y="3354879"/>
            <a:ext cx="1354455" cy="3403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400050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3075" i="1" baseline="1355" dirty="0">
                <a:latin typeface="Times New Roman"/>
                <a:cs typeface="Times New Roman"/>
              </a:rPr>
              <a:t>z</a:t>
            </a:r>
            <a:r>
              <a:rPr sz="3075" i="1" spc="89" baseline="1355" dirty="0">
                <a:latin typeface="Times New Roman"/>
                <a:cs typeface="Times New Roman"/>
              </a:rPr>
              <a:t> </a:t>
            </a:r>
            <a:r>
              <a:rPr sz="3075" baseline="1355" dirty="0">
                <a:latin typeface="Symbol"/>
                <a:cs typeface="Symbol"/>
              </a:rPr>
              <a:t></a:t>
            </a:r>
            <a:r>
              <a:rPr sz="3075" spc="-120" baseline="1355" dirty="0">
                <a:latin typeface="Times New Roman"/>
                <a:cs typeface="Times New Roman"/>
              </a:rPr>
              <a:t> </a:t>
            </a:r>
            <a:r>
              <a:rPr sz="3075" b="1" baseline="1355" dirty="0">
                <a:latin typeface="Times New Roman"/>
                <a:cs typeface="Times New Roman"/>
              </a:rPr>
              <a:t>n</a:t>
            </a:r>
            <a:r>
              <a:rPr sz="3075" b="1" spc="-292" baseline="1355" dirty="0">
                <a:latin typeface="Times New Roman"/>
                <a:cs typeface="Times New Roman"/>
              </a:rPr>
              <a:t> </a:t>
            </a:r>
            <a:r>
              <a:rPr sz="3075" baseline="1355" dirty="0">
                <a:latin typeface="Symbol"/>
                <a:cs typeface="Symbol"/>
              </a:rPr>
              <a:t></a:t>
            </a:r>
            <a:r>
              <a:rPr sz="3075" spc="-390" baseline="1355" dirty="0">
                <a:latin typeface="Times New Roman"/>
                <a:cs typeface="Times New Roman"/>
              </a:rPr>
              <a:t> </a:t>
            </a:r>
            <a:r>
              <a:rPr sz="3075" b="1" spc="-37" baseline="1355" dirty="0">
                <a:latin typeface="Times New Roman"/>
                <a:cs typeface="Times New Roman"/>
              </a:rPr>
              <a:t>c</a:t>
            </a:r>
            <a:r>
              <a:rPr sz="1800" spc="-37" baseline="-20833" dirty="0">
                <a:latin typeface="Times New Roman"/>
                <a:cs typeface="Times New Roman"/>
              </a:rPr>
              <a:t>1</a:t>
            </a:r>
            <a:endParaRPr sz="1800" baseline="-20833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1765" y="3690870"/>
            <a:ext cx="5245735" cy="99123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Example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(Assume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noise)</a:t>
            </a:r>
            <a:endParaRPr sz="18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2014"/>
              </a:lnSpc>
              <a:spcBef>
                <a:spcPts val="434"/>
              </a:spcBef>
              <a:buChar char="•"/>
              <a:tabLst>
                <a:tab pos="6985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Rx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sequence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is</a:t>
            </a:r>
            <a:endParaRPr sz="1800">
              <a:latin typeface="Times New Roman"/>
              <a:cs typeface="Times New Roman"/>
            </a:endParaRPr>
          </a:p>
          <a:p>
            <a:pPr marL="1852295">
              <a:lnSpc>
                <a:spcPts val="2555"/>
              </a:lnSpc>
            </a:pPr>
            <a:r>
              <a:rPr sz="2250" b="1" dirty="0">
                <a:latin typeface="Times New Roman"/>
                <a:cs typeface="Times New Roman"/>
              </a:rPr>
              <a:t>y</a:t>
            </a:r>
            <a:r>
              <a:rPr sz="2250" b="1" spc="7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220" dirty="0">
                <a:latin typeface="Times New Roman"/>
                <a:cs typeface="Times New Roman"/>
              </a:rPr>
              <a:t> </a:t>
            </a:r>
            <a:r>
              <a:rPr sz="2250" spc="-50" dirty="0">
                <a:latin typeface="Times New Roman"/>
                <a:cs typeface="Times New Roman"/>
              </a:rPr>
              <a:t>[</a:t>
            </a:r>
            <a:r>
              <a:rPr sz="2250" spc="-50" dirty="0">
                <a:latin typeface="Symbol"/>
                <a:cs typeface="Symbol"/>
              </a:rPr>
              <a:t></a:t>
            </a:r>
            <a:r>
              <a:rPr sz="2250" spc="-50" dirty="0">
                <a:latin typeface="Times New Roman"/>
                <a:cs typeface="Times New Roman"/>
              </a:rPr>
              <a:t>1,</a:t>
            </a:r>
            <a:r>
              <a:rPr sz="2250" spc="-50" dirty="0">
                <a:latin typeface="Symbol"/>
                <a:cs typeface="Symbol"/>
              </a:rPr>
              <a:t></a:t>
            </a:r>
            <a:r>
              <a:rPr sz="2250" spc="-50" dirty="0">
                <a:latin typeface="Times New Roman"/>
                <a:cs typeface="Times New Roman"/>
              </a:rPr>
              <a:t>1,</a:t>
            </a:r>
            <a:r>
              <a:rPr sz="2250" spc="-50" dirty="0">
                <a:latin typeface="Symbol"/>
                <a:cs typeface="Symbol"/>
              </a:rPr>
              <a:t></a:t>
            </a:r>
            <a:r>
              <a:rPr sz="2250" spc="-50" dirty="0">
                <a:latin typeface="Times New Roman"/>
                <a:cs typeface="Times New Roman"/>
              </a:rPr>
              <a:t>1,</a:t>
            </a:r>
            <a:r>
              <a:rPr sz="2250" spc="-50" dirty="0">
                <a:latin typeface="Symbol"/>
                <a:cs typeface="Symbol"/>
              </a:rPr>
              <a:t></a:t>
            </a:r>
            <a:r>
              <a:rPr sz="2250" spc="-50" dirty="0">
                <a:latin typeface="Times New Roman"/>
                <a:cs typeface="Times New Roman"/>
              </a:rPr>
              <a:t>1,</a:t>
            </a:r>
            <a:r>
              <a:rPr sz="2250" spc="-50" dirty="0">
                <a:latin typeface="Symbol"/>
                <a:cs typeface="Symbol"/>
              </a:rPr>
              <a:t></a:t>
            </a:r>
            <a:r>
              <a:rPr sz="2250" spc="-50" dirty="0">
                <a:latin typeface="Times New Roman"/>
                <a:cs typeface="Times New Roman"/>
              </a:rPr>
              <a:t>1,</a:t>
            </a:r>
            <a:r>
              <a:rPr sz="2250" spc="-50" dirty="0">
                <a:latin typeface="Symbol"/>
                <a:cs typeface="Symbol"/>
              </a:rPr>
              <a:t></a:t>
            </a:r>
            <a:r>
              <a:rPr sz="2250" spc="-50" dirty="0">
                <a:latin typeface="Times New Roman"/>
                <a:cs typeface="Times New Roman"/>
              </a:rPr>
              <a:t>1,</a:t>
            </a:r>
            <a:r>
              <a:rPr sz="2250" spc="-50" dirty="0">
                <a:latin typeface="Symbol"/>
                <a:cs typeface="Symbol"/>
              </a:rPr>
              <a:t></a:t>
            </a:r>
            <a:r>
              <a:rPr sz="2250" spc="-50" dirty="0">
                <a:latin typeface="Times New Roman"/>
                <a:cs typeface="Times New Roman"/>
              </a:rPr>
              <a:t>1,</a:t>
            </a:r>
            <a:r>
              <a:rPr sz="2250" spc="-50" dirty="0">
                <a:latin typeface="Symbol"/>
                <a:cs typeface="Symbol"/>
              </a:rPr>
              <a:t></a:t>
            </a:r>
            <a:r>
              <a:rPr sz="2250" spc="-50" dirty="0">
                <a:latin typeface="Times New Roman"/>
                <a:cs typeface="Times New Roman"/>
              </a:rPr>
              <a:t>1]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09898" y="3388614"/>
            <a:ext cx="376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noise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component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after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despreading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9244" y="4760467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•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79244" y="5089905"/>
            <a:ext cx="19615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1800" dirty="0">
                <a:latin typeface="Times New Roman"/>
                <a:cs typeface="Times New Roman"/>
              </a:rPr>
              <a:t>After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despreading: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58832" y="4713298"/>
            <a:ext cx="3526154" cy="367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200" b="1" dirty="0">
                <a:latin typeface="Times New Roman"/>
                <a:cs typeface="Times New Roman"/>
              </a:rPr>
              <a:t>c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1950" spc="532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-19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[</a:t>
            </a:r>
            <a:r>
              <a:rPr sz="2200" spc="-20" dirty="0">
                <a:latin typeface="Symbol"/>
                <a:cs typeface="Symbol"/>
              </a:rPr>
              <a:t></a:t>
            </a:r>
            <a:r>
              <a:rPr sz="2200" spc="-20" dirty="0">
                <a:latin typeface="Times New Roman"/>
                <a:cs typeface="Times New Roman"/>
              </a:rPr>
              <a:t>1,</a:t>
            </a:r>
            <a:r>
              <a:rPr sz="2200" spc="-20" dirty="0">
                <a:latin typeface="Symbol"/>
                <a:cs typeface="Symbol"/>
              </a:rPr>
              <a:t></a:t>
            </a:r>
            <a:r>
              <a:rPr sz="2200" spc="-20" dirty="0">
                <a:latin typeface="Times New Roman"/>
                <a:cs typeface="Times New Roman"/>
              </a:rPr>
              <a:t>1,</a:t>
            </a:r>
            <a:r>
              <a:rPr sz="2200" spc="-20" dirty="0">
                <a:latin typeface="Symbol"/>
                <a:cs typeface="Symbol"/>
              </a:rPr>
              <a:t></a:t>
            </a:r>
            <a:r>
              <a:rPr sz="2200" spc="-20" dirty="0">
                <a:latin typeface="Times New Roman"/>
                <a:cs typeface="Times New Roman"/>
              </a:rPr>
              <a:t>1,</a:t>
            </a:r>
            <a:r>
              <a:rPr sz="2200" spc="-20" dirty="0">
                <a:latin typeface="Symbol"/>
                <a:cs typeface="Symbol"/>
              </a:rPr>
              <a:t></a:t>
            </a:r>
            <a:r>
              <a:rPr sz="2200" spc="-20" dirty="0">
                <a:latin typeface="Times New Roman"/>
                <a:cs typeface="Times New Roman"/>
              </a:rPr>
              <a:t>1,</a:t>
            </a:r>
            <a:r>
              <a:rPr sz="2200" spc="-20" dirty="0">
                <a:latin typeface="Symbol"/>
                <a:cs typeface="Symbol"/>
              </a:rPr>
              <a:t></a:t>
            </a:r>
            <a:r>
              <a:rPr sz="2200" spc="-20" dirty="0">
                <a:latin typeface="Times New Roman"/>
                <a:cs typeface="Times New Roman"/>
              </a:rPr>
              <a:t>1,</a:t>
            </a:r>
            <a:r>
              <a:rPr sz="2200" spc="-20" dirty="0">
                <a:latin typeface="Symbol"/>
                <a:cs typeface="Symbol"/>
              </a:rPr>
              <a:t></a:t>
            </a:r>
            <a:r>
              <a:rPr sz="2200" spc="-20" dirty="0">
                <a:latin typeface="Times New Roman"/>
                <a:cs typeface="Times New Roman"/>
              </a:rPr>
              <a:t>1,</a:t>
            </a:r>
            <a:r>
              <a:rPr sz="2200" spc="-20" dirty="0">
                <a:latin typeface="Symbol"/>
                <a:cs typeface="Symbol"/>
              </a:rPr>
              <a:t></a:t>
            </a:r>
            <a:r>
              <a:rPr sz="2200" spc="-20" dirty="0">
                <a:latin typeface="Times New Roman"/>
                <a:cs typeface="Times New Roman"/>
              </a:rPr>
              <a:t>1,</a:t>
            </a:r>
            <a:r>
              <a:rPr sz="2200" spc="-20" dirty="0">
                <a:latin typeface="Symbol"/>
                <a:cs typeface="Symbol"/>
              </a:rPr>
              <a:t></a:t>
            </a:r>
            <a:r>
              <a:rPr sz="2200" spc="-20" dirty="0">
                <a:latin typeface="Times New Roman"/>
                <a:cs typeface="Times New Roman"/>
              </a:rPr>
              <a:t>1]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67528" y="5669008"/>
            <a:ext cx="144145" cy="0"/>
          </a:xfrm>
          <a:custGeom>
            <a:avLst/>
            <a:gdLst/>
            <a:ahLst/>
            <a:cxnLst/>
            <a:rect l="l" t="t" r="r" b="b"/>
            <a:pathLst>
              <a:path w="144145">
                <a:moveTo>
                  <a:pt x="0" y="0"/>
                </a:moveTo>
                <a:lnTo>
                  <a:pt x="144118" y="0"/>
                </a:lnTo>
              </a:path>
            </a:pathLst>
          </a:custGeom>
          <a:ln w="111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260230" y="5664806"/>
            <a:ext cx="16192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-50" dirty="0">
                <a:latin typeface="Times New Roman"/>
                <a:cs typeface="Times New Roman"/>
              </a:rPr>
              <a:t>8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87757" y="5633981"/>
            <a:ext cx="10477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-50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15386" y="5455340"/>
            <a:ext cx="428815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638810" algn="l"/>
              </a:tabLst>
            </a:pPr>
            <a:r>
              <a:rPr sz="2100" b="1" dirty="0">
                <a:latin typeface="Times New Roman"/>
                <a:cs typeface="Times New Roman"/>
              </a:rPr>
              <a:t>y</a:t>
            </a:r>
            <a:r>
              <a:rPr sz="2100" b="1" spc="-16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</a:t>
            </a:r>
            <a:r>
              <a:rPr sz="2100" spc="-280" dirty="0">
                <a:latin typeface="Times New Roman"/>
                <a:cs typeface="Times New Roman"/>
              </a:rPr>
              <a:t> </a:t>
            </a:r>
            <a:r>
              <a:rPr sz="2100" b="1" spc="-50" dirty="0">
                <a:latin typeface="Times New Roman"/>
                <a:cs typeface="Times New Roman"/>
              </a:rPr>
              <a:t>c</a:t>
            </a:r>
            <a:r>
              <a:rPr sz="2100" b="1" dirty="0">
                <a:latin typeface="Times New Roman"/>
                <a:cs typeface="Times New Roman"/>
              </a:rPr>
              <a:t>	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3150" baseline="35714" dirty="0">
                <a:latin typeface="Times New Roman"/>
                <a:cs typeface="Times New Roman"/>
              </a:rPr>
              <a:t>1</a:t>
            </a:r>
            <a:r>
              <a:rPr sz="3150" spc="-225" baseline="35714" dirty="0">
                <a:latin typeface="Times New Roman"/>
                <a:cs typeface="Times New Roman"/>
              </a:rPr>
              <a:t> </a:t>
            </a:r>
            <a:r>
              <a:rPr sz="2100" spc="100" dirty="0">
                <a:latin typeface="Times New Roman"/>
                <a:cs typeface="Times New Roman"/>
              </a:rPr>
              <a:t>(</a:t>
            </a:r>
            <a:r>
              <a:rPr sz="2100" spc="100" dirty="0">
                <a:latin typeface="Symbol"/>
                <a:cs typeface="Symbol"/>
              </a:rPr>
              <a:t></a:t>
            </a:r>
            <a:r>
              <a:rPr sz="2100" spc="100" dirty="0">
                <a:latin typeface="Times New Roman"/>
                <a:cs typeface="Times New Roman"/>
              </a:rPr>
              <a:t>1</a:t>
            </a:r>
            <a:r>
              <a:rPr sz="2100" spc="100" dirty="0">
                <a:latin typeface="Symbol"/>
                <a:cs typeface="Symbol"/>
              </a:rPr>
              <a:t></a:t>
            </a:r>
            <a:r>
              <a:rPr sz="2100" spc="100" dirty="0">
                <a:latin typeface="Times New Roman"/>
                <a:cs typeface="Times New Roman"/>
              </a:rPr>
              <a:t>1</a:t>
            </a:r>
            <a:r>
              <a:rPr sz="2100" spc="100" dirty="0">
                <a:latin typeface="Symbol"/>
                <a:cs typeface="Symbol"/>
              </a:rPr>
              <a:t></a:t>
            </a:r>
            <a:r>
              <a:rPr sz="2100" spc="100" dirty="0">
                <a:latin typeface="Times New Roman"/>
                <a:cs typeface="Times New Roman"/>
              </a:rPr>
              <a:t>1</a:t>
            </a:r>
            <a:r>
              <a:rPr sz="2100" spc="100" dirty="0">
                <a:latin typeface="Symbol"/>
                <a:cs typeface="Symbol"/>
              </a:rPr>
              <a:t></a:t>
            </a:r>
            <a:r>
              <a:rPr sz="2100" spc="100" dirty="0">
                <a:latin typeface="Times New Roman"/>
                <a:cs typeface="Times New Roman"/>
              </a:rPr>
              <a:t>1</a:t>
            </a:r>
            <a:r>
              <a:rPr sz="2100" spc="100" dirty="0">
                <a:latin typeface="Symbol"/>
                <a:cs typeface="Symbol"/>
              </a:rPr>
              <a:t></a:t>
            </a:r>
            <a:r>
              <a:rPr sz="2100" spc="100" dirty="0">
                <a:latin typeface="Times New Roman"/>
                <a:cs typeface="Times New Roman"/>
              </a:rPr>
              <a:t>1</a:t>
            </a:r>
            <a:r>
              <a:rPr sz="2100" spc="100" dirty="0">
                <a:latin typeface="Symbol"/>
                <a:cs typeface="Symbol"/>
              </a:rPr>
              <a:t></a:t>
            </a:r>
            <a:r>
              <a:rPr sz="2100" spc="100" dirty="0">
                <a:latin typeface="Times New Roman"/>
                <a:cs typeface="Times New Roman"/>
              </a:rPr>
              <a:t>1</a:t>
            </a:r>
            <a:r>
              <a:rPr sz="2100" spc="100" dirty="0">
                <a:latin typeface="Symbol"/>
                <a:cs typeface="Symbol"/>
              </a:rPr>
              <a:t></a:t>
            </a:r>
            <a:r>
              <a:rPr sz="2100" spc="100" dirty="0">
                <a:latin typeface="Times New Roman"/>
                <a:cs typeface="Times New Roman"/>
              </a:rPr>
              <a:t>1</a:t>
            </a:r>
            <a:r>
              <a:rPr sz="2100" spc="100" dirty="0">
                <a:latin typeface="Symbol"/>
                <a:cs typeface="Symbol"/>
              </a:rPr>
              <a:t></a:t>
            </a:r>
            <a:r>
              <a:rPr sz="2100" spc="100" dirty="0">
                <a:latin typeface="Times New Roman"/>
                <a:cs typeface="Times New Roman"/>
              </a:rPr>
              <a:t>1)</a:t>
            </a:r>
            <a:r>
              <a:rPr sz="2100" spc="-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Symbol"/>
                <a:cs typeface="Symbol"/>
              </a:rPr>
              <a:t></a:t>
            </a:r>
            <a:r>
              <a:rPr sz="2100" spc="-25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FUNDAMENTALS:</a:t>
            </a:r>
            <a:r>
              <a:rPr spc="-160" dirty="0"/>
              <a:t> </a:t>
            </a:r>
            <a:r>
              <a:rPr spc="-10" dirty="0"/>
              <a:t>OPERATIONS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02994" y="2109342"/>
            <a:ext cx="920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1800" dirty="0">
                <a:latin typeface="Times New Roman"/>
                <a:cs typeface="Times New Roman"/>
              </a:rPr>
              <a:t>User</a:t>
            </a:r>
            <a:r>
              <a:rPr sz="1800" spc="-25" dirty="0">
                <a:latin typeface="Times New Roman"/>
                <a:cs typeface="Times New Roman"/>
              </a:rPr>
              <a:t> 2: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5640" y="838391"/>
            <a:ext cx="7501890" cy="127952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350"/>
              </a:spcBef>
              <a:buFont typeface="Times New Roman"/>
              <a:buChar char="•"/>
              <a:tabLst>
                <a:tab pos="3683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CDMA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operations:</a:t>
            </a:r>
            <a:r>
              <a:rPr sz="20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multiple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access</a:t>
            </a:r>
            <a:endParaRPr sz="20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225"/>
              </a:spcBef>
              <a:buChar char="–"/>
              <a:tabLst>
                <a:tab pos="768985" algn="l"/>
              </a:tabLst>
            </a:pP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assigned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unique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sequence</a:t>
            </a:r>
            <a:endParaRPr sz="1800">
              <a:latin typeface="Times New Roman"/>
              <a:cs typeface="Times New Roman"/>
            </a:endParaRPr>
          </a:p>
          <a:p>
            <a:pPr marL="1168400" lvl="2" indent="-228600">
              <a:lnSpc>
                <a:spcPts val="2100"/>
              </a:lnSpc>
              <a:spcBef>
                <a:spcPts val="215"/>
              </a:spcBef>
              <a:buChar char="•"/>
              <a:tabLst>
                <a:tab pos="1168400" algn="l"/>
              </a:tabLst>
            </a:pPr>
            <a:r>
              <a:rPr sz="1800" dirty="0">
                <a:latin typeface="Times New Roman"/>
                <a:cs typeface="Times New Roman"/>
              </a:rPr>
              <a:t>Ideally,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sequences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orthogonal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other.</a:t>
            </a:r>
            <a:endParaRPr sz="1800">
              <a:latin typeface="Times New Roman"/>
              <a:cs typeface="Times New Roman"/>
            </a:endParaRPr>
          </a:p>
          <a:p>
            <a:pPr marL="1168400" lvl="2" indent="-228600">
              <a:lnSpc>
                <a:spcPts val="2520"/>
              </a:lnSpc>
              <a:buChar char="•"/>
              <a:tabLst>
                <a:tab pos="1168400" algn="l"/>
                <a:tab pos="2286000" algn="l"/>
              </a:tabLst>
            </a:pPr>
            <a:r>
              <a:rPr sz="1800" dirty="0">
                <a:latin typeface="Times New Roman"/>
                <a:cs typeface="Times New Roman"/>
              </a:rPr>
              <a:t>E.g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 </a:t>
            </a:r>
            <a:r>
              <a:rPr sz="1800" spc="-25" dirty="0">
                <a:latin typeface="Times New Roman"/>
                <a:cs typeface="Times New Roman"/>
              </a:rPr>
              <a:t>1: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2150" b="1" dirty="0">
                <a:latin typeface="Times New Roman"/>
                <a:cs typeface="Times New Roman"/>
              </a:rPr>
              <a:t>c</a:t>
            </a:r>
            <a:r>
              <a:rPr sz="1875" baseline="-24444" dirty="0">
                <a:latin typeface="Times New Roman"/>
                <a:cs typeface="Times New Roman"/>
              </a:rPr>
              <a:t>1</a:t>
            </a:r>
            <a:r>
              <a:rPr sz="1875" spc="472" baseline="-2444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Symbol"/>
                <a:cs typeface="Symbol"/>
              </a:rPr>
              <a:t></a:t>
            </a:r>
            <a:r>
              <a:rPr sz="2150" spc="-195" dirty="0">
                <a:latin typeface="Times New Roman"/>
                <a:cs typeface="Times New Roman"/>
              </a:rPr>
              <a:t> </a:t>
            </a:r>
            <a:r>
              <a:rPr sz="2150" spc="-10" dirty="0">
                <a:latin typeface="Times New Roman"/>
                <a:cs typeface="Times New Roman"/>
              </a:rPr>
              <a:t>[</a:t>
            </a:r>
            <a:r>
              <a:rPr sz="2150" spc="-10" dirty="0">
                <a:latin typeface="Symbol"/>
                <a:cs typeface="Symbol"/>
              </a:rPr>
              <a:t></a:t>
            </a:r>
            <a:r>
              <a:rPr sz="2150" spc="-10" dirty="0">
                <a:latin typeface="Times New Roman"/>
                <a:cs typeface="Times New Roman"/>
              </a:rPr>
              <a:t>1,</a:t>
            </a:r>
            <a:r>
              <a:rPr sz="2150" spc="-10" dirty="0">
                <a:latin typeface="Symbol"/>
                <a:cs typeface="Symbol"/>
              </a:rPr>
              <a:t></a:t>
            </a:r>
            <a:r>
              <a:rPr sz="2150" spc="-10" dirty="0">
                <a:latin typeface="Times New Roman"/>
                <a:cs typeface="Times New Roman"/>
              </a:rPr>
              <a:t>1,</a:t>
            </a:r>
            <a:r>
              <a:rPr sz="2150" spc="-10" dirty="0">
                <a:latin typeface="Symbol"/>
                <a:cs typeface="Symbol"/>
              </a:rPr>
              <a:t></a:t>
            </a:r>
            <a:r>
              <a:rPr sz="2150" spc="-10" dirty="0">
                <a:latin typeface="Times New Roman"/>
                <a:cs typeface="Times New Roman"/>
              </a:rPr>
              <a:t>1,</a:t>
            </a:r>
            <a:r>
              <a:rPr sz="2150" spc="-10" dirty="0">
                <a:latin typeface="Symbol"/>
                <a:cs typeface="Symbol"/>
              </a:rPr>
              <a:t></a:t>
            </a:r>
            <a:r>
              <a:rPr sz="2150" spc="-10" dirty="0">
                <a:latin typeface="Times New Roman"/>
                <a:cs typeface="Times New Roman"/>
              </a:rPr>
              <a:t>1,</a:t>
            </a:r>
            <a:r>
              <a:rPr sz="2150" spc="-10" dirty="0">
                <a:latin typeface="Symbol"/>
                <a:cs typeface="Symbol"/>
              </a:rPr>
              <a:t></a:t>
            </a:r>
            <a:r>
              <a:rPr sz="2150" spc="-10" dirty="0">
                <a:latin typeface="Times New Roman"/>
                <a:cs typeface="Times New Roman"/>
              </a:rPr>
              <a:t>1,</a:t>
            </a:r>
            <a:r>
              <a:rPr sz="2150" spc="-10" dirty="0">
                <a:latin typeface="Symbol"/>
                <a:cs typeface="Symbol"/>
              </a:rPr>
              <a:t></a:t>
            </a:r>
            <a:r>
              <a:rPr sz="2150" spc="-10" dirty="0">
                <a:latin typeface="Times New Roman"/>
                <a:cs typeface="Times New Roman"/>
              </a:rPr>
              <a:t>1,</a:t>
            </a:r>
            <a:r>
              <a:rPr sz="2150" spc="-10" dirty="0">
                <a:latin typeface="Symbol"/>
                <a:cs typeface="Symbol"/>
              </a:rPr>
              <a:t></a:t>
            </a:r>
            <a:r>
              <a:rPr sz="2150" spc="-10" dirty="0">
                <a:latin typeface="Times New Roman"/>
                <a:cs typeface="Times New Roman"/>
              </a:rPr>
              <a:t>1,</a:t>
            </a:r>
            <a:r>
              <a:rPr sz="2150" spc="-10" dirty="0">
                <a:latin typeface="Symbol"/>
                <a:cs typeface="Symbol"/>
              </a:rPr>
              <a:t></a:t>
            </a:r>
            <a:r>
              <a:rPr sz="2150" spc="-10" dirty="0">
                <a:latin typeface="Times New Roman"/>
                <a:cs typeface="Times New Roman"/>
              </a:rPr>
              <a:t>1]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28096" y="2116211"/>
            <a:ext cx="3423920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100" b="1" spc="60" dirty="0">
                <a:latin typeface="Times New Roman"/>
                <a:cs typeface="Times New Roman"/>
              </a:rPr>
              <a:t>c</a:t>
            </a:r>
            <a:r>
              <a:rPr sz="1875" spc="89" baseline="-24444" dirty="0">
                <a:latin typeface="Times New Roman"/>
                <a:cs typeface="Times New Roman"/>
              </a:rPr>
              <a:t>2</a:t>
            </a:r>
            <a:r>
              <a:rPr sz="1875" spc="630" baseline="-24444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-105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[</a:t>
            </a:r>
            <a:r>
              <a:rPr sz="2100" spc="-10" dirty="0">
                <a:latin typeface="Symbol"/>
                <a:cs typeface="Symbol"/>
              </a:rPr>
              <a:t></a:t>
            </a:r>
            <a:r>
              <a:rPr sz="2100" spc="-10" dirty="0">
                <a:latin typeface="Times New Roman"/>
                <a:cs typeface="Times New Roman"/>
              </a:rPr>
              <a:t>1,</a:t>
            </a:r>
            <a:r>
              <a:rPr sz="2100" spc="-10" dirty="0">
                <a:latin typeface="Symbol"/>
                <a:cs typeface="Symbol"/>
              </a:rPr>
              <a:t></a:t>
            </a:r>
            <a:r>
              <a:rPr sz="2100" spc="-10" dirty="0">
                <a:latin typeface="Times New Roman"/>
                <a:cs typeface="Times New Roman"/>
              </a:rPr>
              <a:t>1,</a:t>
            </a:r>
            <a:r>
              <a:rPr sz="2100" spc="-10" dirty="0">
                <a:latin typeface="Symbol"/>
                <a:cs typeface="Symbol"/>
              </a:rPr>
              <a:t></a:t>
            </a:r>
            <a:r>
              <a:rPr sz="2100" spc="-10" dirty="0">
                <a:latin typeface="Times New Roman"/>
                <a:cs typeface="Times New Roman"/>
              </a:rPr>
              <a:t>1,</a:t>
            </a:r>
            <a:r>
              <a:rPr sz="2100" spc="-10" dirty="0">
                <a:latin typeface="Symbol"/>
                <a:cs typeface="Symbol"/>
              </a:rPr>
              <a:t></a:t>
            </a:r>
            <a:r>
              <a:rPr sz="2100" spc="-10" dirty="0">
                <a:latin typeface="Times New Roman"/>
                <a:cs typeface="Times New Roman"/>
              </a:rPr>
              <a:t>1,</a:t>
            </a:r>
            <a:r>
              <a:rPr sz="2100" spc="-10" dirty="0">
                <a:latin typeface="Symbol"/>
                <a:cs typeface="Symbol"/>
              </a:rPr>
              <a:t></a:t>
            </a:r>
            <a:r>
              <a:rPr sz="2100" spc="-10" dirty="0">
                <a:latin typeface="Times New Roman"/>
                <a:cs typeface="Times New Roman"/>
              </a:rPr>
              <a:t>1,</a:t>
            </a:r>
            <a:r>
              <a:rPr sz="2100" spc="-10" dirty="0">
                <a:latin typeface="Symbol"/>
                <a:cs typeface="Symbol"/>
              </a:rPr>
              <a:t></a:t>
            </a:r>
            <a:r>
              <a:rPr sz="2100" spc="-10" dirty="0">
                <a:latin typeface="Times New Roman"/>
                <a:cs typeface="Times New Roman"/>
              </a:rPr>
              <a:t>1,</a:t>
            </a:r>
            <a:r>
              <a:rPr sz="2100" spc="-10" dirty="0">
                <a:latin typeface="Symbol"/>
                <a:cs typeface="Symbol"/>
              </a:rPr>
              <a:t></a:t>
            </a:r>
            <a:r>
              <a:rPr sz="2100" spc="-10" dirty="0">
                <a:latin typeface="Times New Roman"/>
                <a:cs typeface="Times New Roman"/>
              </a:rPr>
              <a:t>1,</a:t>
            </a:r>
            <a:r>
              <a:rPr sz="2100" spc="-10" dirty="0">
                <a:latin typeface="Symbol"/>
                <a:cs typeface="Symbol"/>
              </a:rPr>
              <a:t></a:t>
            </a:r>
            <a:r>
              <a:rPr sz="2100" spc="-10" dirty="0">
                <a:latin typeface="Times New Roman"/>
                <a:cs typeface="Times New Roman"/>
              </a:rPr>
              <a:t>1]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94582" y="2767264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218" y="0"/>
                </a:lnTo>
              </a:path>
            </a:pathLst>
          </a:custGeom>
          <a:ln w="97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87080" y="2762009"/>
            <a:ext cx="14478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-50" dirty="0">
                <a:latin typeface="Times New Roman"/>
                <a:cs typeface="Times New Roman"/>
              </a:rPr>
              <a:t>8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79542" y="2735002"/>
            <a:ext cx="46545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82905" algn="l"/>
              </a:tabLst>
            </a:pPr>
            <a:r>
              <a:rPr sz="1050" b="1" spc="-50" dirty="0">
                <a:latin typeface="Times New Roman"/>
                <a:cs typeface="Times New Roman"/>
              </a:rPr>
              <a:t>1</a:t>
            </a:r>
            <a:r>
              <a:rPr sz="1050" b="1" dirty="0">
                <a:latin typeface="Times New Roman"/>
                <a:cs typeface="Times New Roman"/>
              </a:rPr>
              <a:t>	</a:t>
            </a:r>
            <a:r>
              <a:rPr sz="1050" b="1" spc="-50" dirty="0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47255" y="2503036"/>
            <a:ext cx="3570604" cy="3981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660400" algn="l"/>
              </a:tabLst>
            </a:pPr>
            <a:r>
              <a:rPr sz="1850" b="1" dirty="0">
                <a:latin typeface="Times New Roman"/>
                <a:cs typeface="Times New Roman"/>
              </a:rPr>
              <a:t>c</a:t>
            </a:r>
            <a:r>
              <a:rPr sz="1850" b="1" spc="49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Symbol"/>
                <a:cs typeface="Symbol"/>
              </a:rPr>
              <a:t></a:t>
            </a:r>
            <a:r>
              <a:rPr sz="1850" spc="-265" dirty="0">
                <a:latin typeface="Times New Roman"/>
                <a:cs typeface="Times New Roman"/>
              </a:rPr>
              <a:t> </a:t>
            </a:r>
            <a:r>
              <a:rPr sz="1850" b="1" spc="-50" dirty="0">
                <a:latin typeface="Times New Roman"/>
                <a:cs typeface="Times New Roman"/>
              </a:rPr>
              <a:t>c</a:t>
            </a:r>
            <a:r>
              <a:rPr sz="1850" b="1" dirty="0">
                <a:latin typeface="Times New Roman"/>
                <a:cs typeface="Times New Roman"/>
              </a:rPr>
              <a:t>	</a:t>
            </a:r>
            <a:r>
              <a:rPr sz="1850" dirty="0">
                <a:latin typeface="Symbol"/>
                <a:cs typeface="Symbol"/>
              </a:rPr>
              <a:t></a:t>
            </a:r>
            <a:r>
              <a:rPr sz="1850" spc="40" dirty="0">
                <a:latin typeface="Times New Roman"/>
                <a:cs typeface="Times New Roman"/>
              </a:rPr>
              <a:t> </a:t>
            </a:r>
            <a:r>
              <a:rPr sz="2775" baseline="34534" dirty="0">
                <a:latin typeface="Times New Roman"/>
                <a:cs typeface="Times New Roman"/>
              </a:rPr>
              <a:t>1</a:t>
            </a:r>
            <a:r>
              <a:rPr sz="2775" spc="-209" baseline="34534" dirty="0">
                <a:latin typeface="Times New Roman"/>
                <a:cs typeface="Times New Roman"/>
              </a:rPr>
              <a:t> </a:t>
            </a:r>
            <a:r>
              <a:rPr sz="2450" spc="55" dirty="0">
                <a:latin typeface="Symbol"/>
                <a:cs typeface="Symbol"/>
              </a:rPr>
              <a:t></a:t>
            </a:r>
            <a:r>
              <a:rPr sz="1850" spc="55" dirty="0">
                <a:latin typeface="Times New Roman"/>
                <a:cs typeface="Times New Roman"/>
              </a:rPr>
              <a:t>1</a:t>
            </a:r>
            <a:r>
              <a:rPr sz="1850" spc="55" dirty="0">
                <a:latin typeface="Symbol"/>
                <a:cs typeface="Symbol"/>
              </a:rPr>
              <a:t></a:t>
            </a:r>
            <a:r>
              <a:rPr sz="1850" spc="55" dirty="0">
                <a:latin typeface="Times New Roman"/>
                <a:cs typeface="Times New Roman"/>
              </a:rPr>
              <a:t>1</a:t>
            </a:r>
            <a:r>
              <a:rPr sz="1850" spc="55" dirty="0">
                <a:latin typeface="Symbol"/>
                <a:cs typeface="Symbol"/>
              </a:rPr>
              <a:t></a:t>
            </a:r>
            <a:r>
              <a:rPr sz="1850" spc="55" dirty="0">
                <a:latin typeface="Times New Roman"/>
                <a:cs typeface="Times New Roman"/>
              </a:rPr>
              <a:t>1</a:t>
            </a:r>
            <a:r>
              <a:rPr sz="1850" spc="55" dirty="0">
                <a:latin typeface="Symbol"/>
                <a:cs typeface="Symbol"/>
              </a:rPr>
              <a:t></a:t>
            </a:r>
            <a:r>
              <a:rPr sz="1850" spc="55" dirty="0">
                <a:latin typeface="Times New Roman"/>
                <a:cs typeface="Times New Roman"/>
              </a:rPr>
              <a:t>1</a:t>
            </a:r>
            <a:r>
              <a:rPr sz="1850" spc="55" dirty="0">
                <a:latin typeface="Symbol"/>
                <a:cs typeface="Symbol"/>
              </a:rPr>
              <a:t></a:t>
            </a:r>
            <a:r>
              <a:rPr sz="1850" spc="55" dirty="0">
                <a:latin typeface="Times New Roman"/>
                <a:cs typeface="Times New Roman"/>
              </a:rPr>
              <a:t>1</a:t>
            </a:r>
            <a:r>
              <a:rPr sz="1850" spc="55" dirty="0">
                <a:latin typeface="Symbol"/>
                <a:cs typeface="Symbol"/>
              </a:rPr>
              <a:t></a:t>
            </a:r>
            <a:r>
              <a:rPr sz="1850" spc="55" dirty="0">
                <a:latin typeface="Times New Roman"/>
                <a:cs typeface="Times New Roman"/>
              </a:rPr>
              <a:t>1</a:t>
            </a:r>
            <a:r>
              <a:rPr sz="1850" spc="55" dirty="0">
                <a:latin typeface="Symbol"/>
                <a:cs typeface="Symbol"/>
              </a:rPr>
              <a:t></a:t>
            </a:r>
            <a:r>
              <a:rPr sz="1850" spc="55" dirty="0">
                <a:latin typeface="Times New Roman"/>
                <a:cs typeface="Times New Roman"/>
              </a:rPr>
              <a:t>1</a:t>
            </a:r>
            <a:r>
              <a:rPr sz="1850" spc="55" dirty="0">
                <a:latin typeface="Symbol"/>
                <a:cs typeface="Symbol"/>
              </a:rPr>
              <a:t></a:t>
            </a:r>
            <a:r>
              <a:rPr sz="1850" spc="55" dirty="0">
                <a:latin typeface="Times New Roman"/>
                <a:cs typeface="Times New Roman"/>
              </a:rPr>
              <a:t>1</a:t>
            </a:r>
            <a:r>
              <a:rPr sz="2450" spc="55" dirty="0">
                <a:latin typeface="Symbol"/>
                <a:cs typeface="Symbol"/>
              </a:rPr>
              <a:t></a:t>
            </a:r>
            <a:r>
              <a:rPr sz="2450" spc="-33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Symbol"/>
                <a:cs typeface="Symbol"/>
              </a:rPr>
              <a:t></a:t>
            </a:r>
            <a:r>
              <a:rPr sz="1850" spc="-60" dirty="0">
                <a:latin typeface="Times New Roman"/>
                <a:cs typeface="Times New Roman"/>
              </a:rPr>
              <a:t> </a:t>
            </a:r>
            <a:r>
              <a:rPr sz="1850" spc="-50" dirty="0">
                <a:latin typeface="Times New Roman"/>
                <a:cs typeface="Times New Roman"/>
              </a:rPr>
              <a:t>0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5844" y="3038678"/>
            <a:ext cx="6713855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Signals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transmitted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same</a:t>
            </a:r>
            <a:endParaRPr sz="1800">
              <a:latin typeface="Times New Roman"/>
              <a:cs typeface="Times New Roman"/>
            </a:endParaRPr>
          </a:p>
          <a:p>
            <a:pPr marL="299085">
              <a:lnSpc>
                <a:spcPts val="2050"/>
              </a:lnSpc>
            </a:pPr>
            <a:r>
              <a:rPr sz="1800" spc="-10" dirty="0">
                <a:latin typeface="Times New Roman"/>
                <a:cs typeface="Times New Roman"/>
              </a:rPr>
              <a:t>bandwidth.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27264" y="3495678"/>
            <a:ext cx="338455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50" b="1" dirty="0">
                <a:latin typeface="Times New Roman"/>
                <a:cs typeface="Times New Roman"/>
              </a:rPr>
              <a:t>c</a:t>
            </a:r>
            <a:r>
              <a:rPr sz="1875" baseline="-24444" dirty="0">
                <a:latin typeface="Times New Roman"/>
                <a:cs typeface="Times New Roman"/>
              </a:rPr>
              <a:t>1</a:t>
            </a:r>
            <a:r>
              <a:rPr sz="1875" spc="472" baseline="-2444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Symbol"/>
                <a:cs typeface="Symbol"/>
              </a:rPr>
              <a:t></a:t>
            </a:r>
            <a:r>
              <a:rPr sz="2150" spc="-195" dirty="0">
                <a:latin typeface="Times New Roman"/>
                <a:cs typeface="Times New Roman"/>
              </a:rPr>
              <a:t> </a:t>
            </a:r>
            <a:r>
              <a:rPr sz="2150" spc="-30" dirty="0">
                <a:latin typeface="Times New Roman"/>
                <a:cs typeface="Times New Roman"/>
              </a:rPr>
              <a:t>[</a:t>
            </a:r>
            <a:r>
              <a:rPr sz="2150" spc="-30" dirty="0">
                <a:latin typeface="Symbol"/>
                <a:cs typeface="Symbol"/>
              </a:rPr>
              <a:t></a:t>
            </a:r>
            <a:r>
              <a:rPr sz="2150" spc="-30" dirty="0">
                <a:latin typeface="Times New Roman"/>
                <a:cs typeface="Times New Roman"/>
              </a:rPr>
              <a:t>1,</a:t>
            </a:r>
            <a:r>
              <a:rPr sz="2150" spc="-30" dirty="0">
                <a:latin typeface="Symbol"/>
                <a:cs typeface="Symbol"/>
              </a:rPr>
              <a:t></a:t>
            </a:r>
            <a:r>
              <a:rPr sz="2150" spc="-30" dirty="0">
                <a:latin typeface="Times New Roman"/>
                <a:cs typeface="Times New Roman"/>
              </a:rPr>
              <a:t>1,</a:t>
            </a:r>
            <a:r>
              <a:rPr sz="2150" spc="-30" dirty="0">
                <a:latin typeface="Symbol"/>
                <a:cs typeface="Symbol"/>
              </a:rPr>
              <a:t></a:t>
            </a:r>
            <a:r>
              <a:rPr sz="2150" spc="-30" dirty="0">
                <a:latin typeface="Times New Roman"/>
                <a:cs typeface="Times New Roman"/>
              </a:rPr>
              <a:t>1,</a:t>
            </a:r>
            <a:r>
              <a:rPr sz="2150" spc="-30" dirty="0">
                <a:latin typeface="Symbol"/>
                <a:cs typeface="Symbol"/>
              </a:rPr>
              <a:t></a:t>
            </a:r>
            <a:r>
              <a:rPr sz="2150" spc="-30" dirty="0">
                <a:latin typeface="Times New Roman"/>
                <a:cs typeface="Times New Roman"/>
              </a:rPr>
              <a:t>1,</a:t>
            </a:r>
            <a:r>
              <a:rPr sz="2150" spc="-30" dirty="0">
                <a:latin typeface="Symbol"/>
                <a:cs typeface="Symbol"/>
              </a:rPr>
              <a:t></a:t>
            </a:r>
            <a:r>
              <a:rPr sz="2150" spc="-30" dirty="0">
                <a:latin typeface="Times New Roman"/>
                <a:cs typeface="Times New Roman"/>
              </a:rPr>
              <a:t>1,</a:t>
            </a:r>
            <a:r>
              <a:rPr sz="2150" spc="-30" dirty="0">
                <a:latin typeface="Symbol"/>
                <a:cs typeface="Symbol"/>
              </a:rPr>
              <a:t></a:t>
            </a:r>
            <a:r>
              <a:rPr sz="2150" spc="-30" dirty="0">
                <a:latin typeface="Times New Roman"/>
                <a:cs typeface="Times New Roman"/>
              </a:rPr>
              <a:t>1,</a:t>
            </a:r>
            <a:r>
              <a:rPr sz="2150" spc="-30" dirty="0">
                <a:latin typeface="Symbol"/>
                <a:cs typeface="Symbol"/>
              </a:rPr>
              <a:t></a:t>
            </a:r>
            <a:r>
              <a:rPr sz="2150" spc="-30" dirty="0">
                <a:latin typeface="Times New Roman"/>
                <a:cs typeface="Times New Roman"/>
              </a:rPr>
              <a:t>1,</a:t>
            </a:r>
            <a:r>
              <a:rPr sz="2150" spc="-30" dirty="0">
                <a:latin typeface="Symbol"/>
                <a:cs typeface="Symbol"/>
              </a:rPr>
              <a:t></a:t>
            </a:r>
            <a:r>
              <a:rPr sz="2150" spc="-30" dirty="0">
                <a:latin typeface="Times New Roman"/>
                <a:cs typeface="Times New Roman"/>
              </a:rPr>
              <a:t>1]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64894" y="3587622"/>
            <a:ext cx="5447665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8765" indent="-227965">
              <a:lnSpc>
                <a:spcPts val="2070"/>
              </a:lnSpc>
              <a:spcBef>
                <a:spcPts val="100"/>
              </a:spcBef>
              <a:buChar char="•"/>
              <a:tabLst>
                <a:tab pos="278765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“1”:</a:t>
            </a:r>
            <a:endParaRPr sz="1800">
              <a:latin typeface="Times New Roman"/>
              <a:cs typeface="Times New Roman"/>
            </a:endParaRPr>
          </a:p>
          <a:p>
            <a:pPr marL="278765" indent="-227965">
              <a:lnSpc>
                <a:spcPts val="2550"/>
              </a:lnSpc>
              <a:buChar char="•"/>
              <a:tabLst>
                <a:tab pos="278765" algn="l"/>
                <a:tab pos="1708785" algn="l"/>
              </a:tabLst>
            </a:pPr>
            <a:r>
              <a:rPr sz="1800" dirty="0">
                <a:latin typeface="Times New Roman"/>
                <a:cs typeface="Times New Roman"/>
              </a:rPr>
              <a:t>User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“-</a:t>
            </a:r>
            <a:r>
              <a:rPr sz="1800" spc="-25" dirty="0">
                <a:latin typeface="Times New Roman"/>
                <a:cs typeface="Times New Roman"/>
              </a:rPr>
              <a:t>1”: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3300" baseline="1262" dirty="0">
                <a:latin typeface="Symbol"/>
                <a:cs typeface="Symbol"/>
              </a:rPr>
              <a:t></a:t>
            </a:r>
            <a:r>
              <a:rPr sz="3300" spc="-345" baseline="1262" dirty="0">
                <a:latin typeface="Times New Roman"/>
                <a:cs typeface="Times New Roman"/>
              </a:rPr>
              <a:t> </a:t>
            </a:r>
            <a:r>
              <a:rPr sz="3300" b="1" spc="112" baseline="1262" dirty="0">
                <a:latin typeface="Times New Roman"/>
                <a:cs typeface="Times New Roman"/>
              </a:rPr>
              <a:t>c</a:t>
            </a:r>
            <a:r>
              <a:rPr sz="1950" spc="112" baseline="-21367" dirty="0">
                <a:latin typeface="Times New Roman"/>
                <a:cs typeface="Times New Roman"/>
              </a:rPr>
              <a:t>2</a:t>
            </a:r>
            <a:r>
              <a:rPr sz="1950" spc="690" baseline="-21367" dirty="0">
                <a:latin typeface="Times New Roman"/>
                <a:cs typeface="Times New Roman"/>
              </a:rPr>
              <a:t> </a:t>
            </a:r>
            <a:r>
              <a:rPr sz="3300" baseline="1262" dirty="0">
                <a:latin typeface="Symbol"/>
                <a:cs typeface="Symbol"/>
              </a:rPr>
              <a:t></a:t>
            </a:r>
            <a:r>
              <a:rPr sz="3300" spc="-270" baseline="1262" dirty="0">
                <a:latin typeface="Times New Roman"/>
                <a:cs typeface="Times New Roman"/>
              </a:rPr>
              <a:t> </a:t>
            </a:r>
            <a:r>
              <a:rPr sz="3300" spc="-15" baseline="1262" dirty="0">
                <a:latin typeface="Times New Roman"/>
                <a:cs typeface="Times New Roman"/>
              </a:rPr>
              <a:t>[</a:t>
            </a:r>
            <a:r>
              <a:rPr sz="3300" spc="-15" baseline="1262" dirty="0">
                <a:latin typeface="Symbol"/>
                <a:cs typeface="Symbol"/>
              </a:rPr>
              <a:t></a:t>
            </a:r>
            <a:r>
              <a:rPr sz="3300" spc="-15" baseline="1262" dirty="0">
                <a:latin typeface="Times New Roman"/>
                <a:cs typeface="Times New Roman"/>
              </a:rPr>
              <a:t>1,</a:t>
            </a:r>
            <a:r>
              <a:rPr sz="3300" spc="-15" baseline="1262" dirty="0">
                <a:latin typeface="Symbol"/>
                <a:cs typeface="Symbol"/>
              </a:rPr>
              <a:t></a:t>
            </a:r>
            <a:r>
              <a:rPr sz="3300" spc="-15" baseline="1262" dirty="0">
                <a:latin typeface="Times New Roman"/>
                <a:cs typeface="Times New Roman"/>
              </a:rPr>
              <a:t>1,</a:t>
            </a:r>
            <a:r>
              <a:rPr sz="3300" spc="-15" baseline="1262" dirty="0">
                <a:latin typeface="Symbol"/>
                <a:cs typeface="Symbol"/>
              </a:rPr>
              <a:t></a:t>
            </a:r>
            <a:r>
              <a:rPr sz="3300" spc="-15" baseline="1262" dirty="0">
                <a:latin typeface="Times New Roman"/>
                <a:cs typeface="Times New Roman"/>
              </a:rPr>
              <a:t>1,</a:t>
            </a:r>
            <a:r>
              <a:rPr sz="3300" spc="-15" baseline="1262" dirty="0">
                <a:latin typeface="Symbol"/>
                <a:cs typeface="Symbol"/>
              </a:rPr>
              <a:t></a:t>
            </a:r>
            <a:r>
              <a:rPr sz="3300" spc="-15" baseline="1262" dirty="0">
                <a:latin typeface="Times New Roman"/>
                <a:cs typeface="Times New Roman"/>
              </a:rPr>
              <a:t>1,</a:t>
            </a:r>
            <a:r>
              <a:rPr sz="3300" spc="-15" baseline="1262" dirty="0">
                <a:latin typeface="Symbol"/>
                <a:cs typeface="Symbol"/>
              </a:rPr>
              <a:t></a:t>
            </a:r>
            <a:r>
              <a:rPr sz="3300" spc="-15" baseline="1262" dirty="0">
                <a:latin typeface="Times New Roman"/>
                <a:cs typeface="Times New Roman"/>
              </a:rPr>
              <a:t>1,</a:t>
            </a:r>
            <a:r>
              <a:rPr sz="3300" spc="-15" baseline="1262" dirty="0">
                <a:latin typeface="Symbol"/>
                <a:cs typeface="Symbol"/>
              </a:rPr>
              <a:t></a:t>
            </a:r>
            <a:r>
              <a:rPr sz="3300" spc="-15" baseline="1262" dirty="0">
                <a:latin typeface="Times New Roman"/>
                <a:cs typeface="Times New Roman"/>
              </a:rPr>
              <a:t>1,</a:t>
            </a:r>
            <a:r>
              <a:rPr sz="3300" spc="-15" baseline="1262" dirty="0">
                <a:latin typeface="Symbol"/>
                <a:cs typeface="Symbol"/>
              </a:rPr>
              <a:t></a:t>
            </a:r>
            <a:r>
              <a:rPr sz="3300" spc="-15" baseline="1262" dirty="0">
                <a:latin typeface="Times New Roman"/>
                <a:cs typeface="Times New Roman"/>
              </a:rPr>
              <a:t>1,</a:t>
            </a:r>
            <a:r>
              <a:rPr sz="3300" spc="-15" baseline="1262" dirty="0">
                <a:latin typeface="Symbol"/>
                <a:cs typeface="Symbol"/>
              </a:rPr>
              <a:t></a:t>
            </a:r>
            <a:r>
              <a:rPr sz="3300" spc="-15" baseline="1262" dirty="0">
                <a:latin typeface="Times New Roman"/>
                <a:cs typeface="Times New Roman"/>
              </a:rPr>
              <a:t>1]</a:t>
            </a:r>
            <a:endParaRPr sz="3300" baseline="1262">
              <a:latin typeface="Times New Roman"/>
              <a:cs typeface="Times New Roman"/>
            </a:endParaRPr>
          </a:p>
          <a:p>
            <a:pPr marL="278765" indent="-227965">
              <a:lnSpc>
                <a:spcPct val="100000"/>
              </a:lnSpc>
              <a:spcBef>
                <a:spcPts val="135"/>
              </a:spcBef>
              <a:buChar char="•"/>
              <a:tabLst>
                <a:tab pos="278765" algn="l"/>
              </a:tabLst>
            </a:pP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receiver: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60500" y="4176723"/>
            <a:ext cx="3830320" cy="367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200" b="1" dirty="0">
                <a:latin typeface="Times New Roman"/>
                <a:cs typeface="Times New Roman"/>
              </a:rPr>
              <a:t>r</a:t>
            </a:r>
            <a:r>
              <a:rPr sz="2200" b="1" spc="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b="1" dirty="0">
                <a:latin typeface="Times New Roman"/>
                <a:cs typeface="Times New Roman"/>
              </a:rPr>
              <a:t>c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1950" spc="-292" baseline="-23504" dirty="0">
                <a:latin typeface="Times New Roman"/>
                <a:cs typeface="Times New Roman"/>
              </a:rPr>
              <a:t> </a:t>
            </a:r>
            <a:r>
              <a:rPr sz="2200" spc="55" dirty="0">
                <a:latin typeface="Symbol"/>
                <a:cs typeface="Symbol"/>
              </a:rPr>
              <a:t></a:t>
            </a:r>
            <a:r>
              <a:rPr sz="2200" b="1" spc="55" dirty="0">
                <a:latin typeface="Times New Roman"/>
                <a:cs typeface="Times New Roman"/>
              </a:rPr>
              <a:t>c</a:t>
            </a:r>
            <a:r>
              <a:rPr sz="1950" spc="82" baseline="-23504" dirty="0">
                <a:latin typeface="Times New Roman"/>
                <a:cs typeface="Times New Roman"/>
              </a:rPr>
              <a:t>2</a:t>
            </a:r>
            <a:r>
              <a:rPr sz="1950" spc="697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-18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[0,0,</a:t>
            </a:r>
            <a:r>
              <a:rPr sz="2200" spc="-10" dirty="0">
                <a:latin typeface="Symbol"/>
                <a:cs typeface="Symbol"/>
              </a:rPr>
              <a:t></a:t>
            </a:r>
            <a:r>
              <a:rPr sz="2200" spc="-10" dirty="0">
                <a:latin typeface="Times New Roman"/>
                <a:cs typeface="Times New Roman"/>
              </a:rPr>
              <a:t>2,</a:t>
            </a:r>
            <a:r>
              <a:rPr sz="2200" spc="-10" dirty="0">
                <a:latin typeface="Symbol"/>
                <a:cs typeface="Symbol"/>
              </a:rPr>
              <a:t></a:t>
            </a:r>
            <a:r>
              <a:rPr sz="2200" spc="-10" dirty="0">
                <a:latin typeface="Times New Roman"/>
                <a:cs typeface="Times New Roman"/>
              </a:rPr>
              <a:t>2,0,</a:t>
            </a:r>
            <a:r>
              <a:rPr sz="2200" spc="-10" dirty="0">
                <a:latin typeface="Symbol"/>
                <a:cs typeface="Symbol"/>
              </a:rPr>
              <a:t></a:t>
            </a:r>
            <a:r>
              <a:rPr sz="2200" spc="-10" dirty="0">
                <a:latin typeface="Times New Roman"/>
                <a:cs typeface="Times New Roman"/>
              </a:rPr>
              <a:t>2,0,</a:t>
            </a:r>
            <a:r>
              <a:rPr sz="2200" spc="-10" dirty="0">
                <a:latin typeface="Symbol"/>
                <a:cs typeface="Symbol"/>
              </a:rPr>
              <a:t></a:t>
            </a:r>
            <a:r>
              <a:rPr sz="2200" spc="-10" dirty="0">
                <a:latin typeface="Times New Roman"/>
                <a:cs typeface="Times New Roman"/>
              </a:rPr>
              <a:t>2]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7744" y="4347752"/>
            <a:ext cx="5748020" cy="168148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337185" indent="-286385">
              <a:lnSpc>
                <a:spcPct val="100000"/>
              </a:lnSpc>
              <a:spcBef>
                <a:spcPts val="1245"/>
              </a:spcBef>
              <a:buChar char="–"/>
              <a:tabLst>
                <a:tab pos="337185" algn="l"/>
              </a:tabLst>
            </a:pPr>
            <a:r>
              <a:rPr sz="1800" dirty="0">
                <a:latin typeface="Times New Roman"/>
                <a:cs typeface="Times New Roman"/>
              </a:rPr>
              <a:t>Detect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  <a:p>
            <a:pPr marL="633095">
              <a:lnSpc>
                <a:spcPct val="100000"/>
              </a:lnSpc>
              <a:spcBef>
                <a:spcPts val="1460"/>
              </a:spcBef>
            </a:pPr>
            <a:r>
              <a:rPr sz="2200" b="1" dirty="0">
                <a:latin typeface="Times New Roman"/>
                <a:cs typeface="Times New Roman"/>
              </a:rPr>
              <a:t>c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1950" spc="232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</a:t>
            </a:r>
            <a:r>
              <a:rPr sz="2200" spc="-21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r</a:t>
            </a:r>
            <a:r>
              <a:rPr sz="2200" b="1" spc="1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(0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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0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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2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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2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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0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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2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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0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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2)</a:t>
            </a:r>
            <a:r>
              <a:rPr sz="2200" spc="-18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/</a:t>
            </a:r>
            <a:r>
              <a:rPr sz="2200" spc="-2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8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-180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  <a:p>
            <a:pPr marL="337185" indent="-286385">
              <a:lnSpc>
                <a:spcPts val="2140"/>
              </a:lnSpc>
              <a:spcBef>
                <a:spcPts val="869"/>
              </a:spcBef>
              <a:buChar char="–"/>
              <a:tabLst>
                <a:tab pos="337185" algn="l"/>
              </a:tabLst>
            </a:pPr>
            <a:r>
              <a:rPr sz="1800" dirty="0">
                <a:latin typeface="Times New Roman"/>
                <a:cs typeface="Times New Roman"/>
              </a:rPr>
              <a:t>Detect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  <a:p>
            <a:pPr marL="668020">
              <a:lnSpc>
                <a:spcPts val="2620"/>
              </a:lnSpc>
            </a:pPr>
            <a:r>
              <a:rPr sz="2200" b="1" spc="75" dirty="0">
                <a:latin typeface="Times New Roman"/>
                <a:cs typeface="Times New Roman"/>
              </a:rPr>
              <a:t>c</a:t>
            </a:r>
            <a:r>
              <a:rPr sz="1950" spc="112" baseline="-23504" dirty="0">
                <a:latin typeface="Times New Roman"/>
                <a:cs typeface="Times New Roman"/>
              </a:rPr>
              <a:t>2</a:t>
            </a:r>
            <a:r>
              <a:rPr sz="1950" spc="397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</a:t>
            </a:r>
            <a:r>
              <a:rPr sz="2200" spc="-21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r</a:t>
            </a:r>
            <a:r>
              <a:rPr sz="2200" b="1" spc="1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(0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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0</a:t>
            </a:r>
            <a:r>
              <a:rPr sz="2200" spc="-1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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2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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2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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0</a:t>
            </a:r>
            <a:r>
              <a:rPr sz="2200" spc="-1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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2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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0</a:t>
            </a:r>
            <a:r>
              <a:rPr sz="2200" spc="-1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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2)</a:t>
            </a:r>
            <a:r>
              <a:rPr sz="2200" spc="-18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/</a:t>
            </a:r>
            <a:r>
              <a:rPr sz="2200" spc="-25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8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ymbol"/>
                <a:cs typeface="Symbol"/>
              </a:rPr>
              <a:t></a:t>
            </a:r>
            <a:r>
              <a:rPr sz="2200" spc="-25" dirty="0"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2841" y="343661"/>
            <a:ext cx="7279005" cy="1599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FUNDAMENTALS:</a:t>
            </a:r>
            <a:r>
              <a:rPr sz="2400" spc="-160" dirty="0">
                <a:latin typeface="Arial Black"/>
                <a:cs typeface="Arial Black"/>
              </a:rPr>
              <a:t> </a:t>
            </a:r>
            <a:r>
              <a:rPr sz="2400" spc="-10" dirty="0">
                <a:latin typeface="Arial Black"/>
                <a:cs typeface="Arial Black"/>
              </a:rPr>
              <a:t>OPERATIONS</a:t>
            </a:r>
            <a:endParaRPr sz="2400">
              <a:latin typeface="Arial Black"/>
              <a:cs typeface="Arial Black"/>
            </a:endParaRPr>
          </a:p>
          <a:p>
            <a:pPr marL="711200" indent="-343535">
              <a:lnSpc>
                <a:spcPts val="2400"/>
              </a:lnSpc>
              <a:spcBef>
                <a:spcPts val="1964"/>
              </a:spcBef>
              <a:buFont typeface="Times New Roman"/>
              <a:buChar char="•"/>
              <a:tabLst>
                <a:tab pos="7112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Multiple</a:t>
            </a:r>
            <a:r>
              <a:rPr sz="20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access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(Cont’d):</a:t>
            </a:r>
            <a:r>
              <a:rPr sz="2000" b="1" spc="-7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why no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interference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among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users?</a:t>
            </a:r>
            <a:endParaRPr sz="2000">
              <a:latin typeface="Times New Roman"/>
              <a:cs typeface="Times New Roman"/>
            </a:endParaRPr>
          </a:p>
          <a:p>
            <a:pPr marL="979169">
              <a:lnSpc>
                <a:spcPts val="2570"/>
              </a:lnSpc>
            </a:pPr>
            <a:r>
              <a:rPr sz="2200" b="1" dirty="0">
                <a:latin typeface="Times New Roman"/>
                <a:cs typeface="Times New Roman"/>
              </a:rPr>
              <a:t>c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1950" spc="209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</a:t>
            </a:r>
            <a:r>
              <a:rPr sz="2200" spc="-21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r</a:t>
            </a:r>
            <a:r>
              <a:rPr sz="2200" b="1" spc="9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c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1950" spc="217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</a:t>
            </a:r>
            <a:r>
              <a:rPr sz="2200" spc="-19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</a:t>
            </a:r>
            <a:r>
              <a:rPr sz="2200" b="1" dirty="0">
                <a:latin typeface="Times New Roman"/>
                <a:cs typeface="Times New Roman"/>
              </a:rPr>
              <a:t>c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1950" spc="352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</a:t>
            </a:r>
            <a:r>
              <a:rPr sz="2200" spc="-130" dirty="0">
                <a:latin typeface="Times New Roman"/>
                <a:cs typeface="Times New Roman"/>
              </a:rPr>
              <a:t> </a:t>
            </a:r>
            <a:r>
              <a:rPr sz="2200" b="1" spc="70" dirty="0">
                <a:latin typeface="Times New Roman"/>
                <a:cs typeface="Times New Roman"/>
              </a:rPr>
              <a:t>c</a:t>
            </a:r>
            <a:r>
              <a:rPr sz="1950" spc="104" baseline="-23504" dirty="0">
                <a:latin typeface="Times New Roman"/>
                <a:cs typeface="Times New Roman"/>
              </a:rPr>
              <a:t>2</a:t>
            </a:r>
            <a:r>
              <a:rPr sz="1950" spc="-104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)</a:t>
            </a:r>
            <a:r>
              <a:rPr sz="2200" spc="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c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1950" spc="217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</a:t>
            </a:r>
            <a:r>
              <a:rPr sz="2200" spc="-19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c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1950" spc="359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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c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1950" spc="217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</a:t>
            </a:r>
            <a:r>
              <a:rPr sz="2200" spc="-190" dirty="0">
                <a:latin typeface="Times New Roman"/>
                <a:cs typeface="Times New Roman"/>
              </a:rPr>
              <a:t> </a:t>
            </a:r>
            <a:r>
              <a:rPr sz="2200" b="1" spc="70" dirty="0">
                <a:latin typeface="Times New Roman"/>
                <a:cs typeface="Times New Roman"/>
              </a:rPr>
              <a:t>c</a:t>
            </a:r>
            <a:r>
              <a:rPr sz="1950" spc="104" baseline="-23504" dirty="0">
                <a:latin typeface="Times New Roman"/>
                <a:cs typeface="Times New Roman"/>
              </a:rPr>
              <a:t>2</a:t>
            </a:r>
            <a:r>
              <a:rPr sz="1950" spc="705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c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1950" spc="225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</a:t>
            </a:r>
            <a:r>
              <a:rPr sz="2200" spc="-19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c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1950" spc="540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-180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  <a:p>
            <a:pPr marL="968375">
              <a:lnSpc>
                <a:spcPts val="2570"/>
              </a:lnSpc>
            </a:pPr>
            <a:r>
              <a:rPr sz="2200" b="1" spc="70" dirty="0">
                <a:latin typeface="Times New Roman"/>
                <a:cs typeface="Times New Roman"/>
              </a:rPr>
              <a:t>c</a:t>
            </a:r>
            <a:r>
              <a:rPr sz="1950" spc="104" baseline="-23504" dirty="0">
                <a:latin typeface="Times New Roman"/>
                <a:cs typeface="Times New Roman"/>
              </a:rPr>
              <a:t>2</a:t>
            </a:r>
            <a:r>
              <a:rPr sz="1950" spc="367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</a:t>
            </a:r>
            <a:r>
              <a:rPr sz="2200" spc="-22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r</a:t>
            </a:r>
            <a:r>
              <a:rPr sz="2200" b="1" spc="8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b="1" spc="70" dirty="0">
                <a:latin typeface="Times New Roman"/>
                <a:cs typeface="Times New Roman"/>
              </a:rPr>
              <a:t>c</a:t>
            </a:r>
            <a:r>
              <a:rPr sz="1950" spc="104" baseline="-23504" dirty="0">
                <a:latin typeface="Times New Roman"/>
                <a:cs typeface="Times New Roman"/>
              </a:rPr>
              <a:t>2</a:t>
            </a:r>
            <a:r>
              <a:rPr sz="1950" spc="359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</a:t>
            </a:r>
            <a:r>
              <a:rPr sz="2200" spc="-19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</a:t>
            </a:r>
            <a:r>
              <a:rPr sz="2200" b="1" dirty="0">
                <a:latin typeface="Times New Roman"/>
                <a:cs typeface="Times New Roman"/>
              </a:rPr>
              <a:t>c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1950" spc="337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</a:t>
            </a:r>
            <a:r>
              <a:rPr sz="2200" spc="-130" dirty="0">
                <a:latin typeface="Times New Roman"/>
                <a:cs typeface="Times New Roman"/>
              </a:rPr>
              <a:t> </a:t>
            </a:r>
            <a:r>
              <a:rPr sz="2200" b="1" spc="70" dirty="0">
                <a:latin typeface="Times New Roman"/>
                <a:cs typeface="Times New Roman"/>
              </a:rPr>
              <a:t>c</a:t>
            </a:r>
            <a:r>
              <a:rPr sz="1950" spc="104" baseline="-23504" dirty="0">
                <a:latin typeface="Times New Roman"/>
                <a:cs typeface="Times New Roman"/>
              </a:rPr>
              <a:t>2</a:t>
            </a:r>
            <a:r>
              <a:rPr sz="1950" spc="-112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)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b="1" spc="70" dirty="0">
                <a:latin typeface="Times New Roman"/>
                <a:cs typeface="Times New Roman"/>
              </a:rPr>
              <a:t>c</a:t>
            </a:r>
            <a:r>
              <a:rPr sz="1950" spc="104" baseline="-23504" dirty="0">
                <a:latin typeface="Times New Roman"/>
                <a:cs typeface="Times New Roman"/>
              </a:rPr>
              <a:t>2</a:t>
            </a:r>
            <a:r>
              <a:rPr sz="1950" spc="375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</a:t>
            </a:r>
            <a:r>
              <a:rPr sz="2200" spc="-20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c</a:t>
            </a:r>
            <a:r>
              <a:rPr sz="1950" baseline="-23504" dirty="0">
                <a:latin typeface="Times New Roman"/>
                <a:cs typeface="Times New Roman"/>
              </a:rPr>
              <a:t>1</a:t>
            </a:r>
            <a:r>
              <a:rPr sz="1950" spc="330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</a:t>
            </a:r>
            <a:r>
              <a:rPr sz="2200" spc="-135" dirty="0">
                <a:latin typeface="Times New Roman"/>
                <a:cs typeface="Times New Roman"/>
              </a:rPr>
              <a:t> </a:t>
            </a:r>
            <a:r>
              <a:rPr sz="2200" b="1" spc="70" dirty="0">
                <a:latin typeface="Times New Roman"/>
                <a:cs typeface="Times New Roman"/>
              </a:rPr>
              <a:t>c</a:t>
            </a:r>
            <a:r>
              <a:rPr sz="1950" spc="104" baseline="-23504" dirty="0">
                <a:latin typeface="Times New Roman"/>
                <a:cs typeface="Times New Roman"/>
              </a:rPr>
              <a:t>2</a:t>
            </a:r>
            <a:r>
              <a:rPr sz="1950" spc="375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</a:t>
            </a:r>
            <a:r>
              <a:rPr sz="2200" spc="-200" dirty="0">
                <a:latin typeface="Times New Roman"/>
                <a:cs typeface="Times New Roman"/>
              </a:rPr>
              <a:t> </a:t>
            </a:r>
            <a:r>
              <a:rPr sz="2200" b="1" spc="70" dirty="0">
                <a:latin typeface="Times New Roman"/>
                <a:cs typeface="Times New Roman"/>
              </a:rPr>
              <a:t>c</a:t>
            </a:r>
            <a:r>
              <a:rPr sz="1950" spc="104" baseline="-23504" dirty="0">
                <a:latin typeface="Times New Roman"/>
                <a:cs typeface="Times New Roman"/>
              </a:rPr>
              <a:t>2</a:t>
            </a:r>
            <a:r>
              <a:rPr sz="1950" spc="690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45" dirty="0">
                <a:latin typeface="Times New Roman"/>
                <a:cs typeface="Times New Roman"/>
              </a:rPr>
              <a:t> </a:t>
            </a:r>
            <a:r>
              <a:rPr sz="2200" spc="70" dirty="0">
                <a:latin typeface="Symbol"/>
                <a:cs typeface="Symbol"/>
              </a:rPr>
              <a:t></a:t>
            </a:r>
            <a:r>
              <a:rPr sz="2200" b="1" spc="70" dirty="0">
                <a:latin typeface="Times New Roman"/>
                <a:cs typeface="Times New Roman"/>
              </a:rPr>
              <a:t>c</a:t>
            </a:r>
            <a:r>
              <a:rPr sz="1950" spc="104" baseline="-23504" dirty="0">
                <a:latin typeface="Times New Roman"/>
                <a:cs typeface="Times New Roman"/>
              </a:rPr>
              <a:t>2</a:t>
            </a:r>
            <a:r>
              <a:rPr sz="1950" spc="359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</a:t>
            </a:r>
            <a:r>
              <a:rPr sz="2200" spc="-195" dirty="0">
                <a:latin typeface="Times New Roman"/>
                <a:cs typeface="Times New Roman"/>
              </a:rPr>
              <a:t> </a:t>
            </a:r>
            <a:r>
              <a:rPr sz="2200" b="1" spc="70" dirty="0">
                <a:latin typeface="Times New Roman"/>
                <a:cs typeface="Times New Roman"/>
              </a:rPr>
              <a:t>c</a:t>
            </a:r>
            <a:r>
              <a:rPr sz="1950" spc="104" baseline="-23504" dirty="0">
                <a:latin typeface="Times New Roman"/>
                <a:cs typeface="Times New Roman"/>
              </a:rPr>
              <a:t>2</a:t>
            </a:r>
            <a:r>
              <a:rPr sz="1950" spc="682" baseline="-235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ymbol"/>
                <a:cs typeface="Symbol"/>
              </a:rPr>
              <a:t></a:t>
            </a:r>
            <a:r>
              <a:rPr sz="2200" spc="-25" dirty="0"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35244" y="2797701"/>
            <a:ext cx="16891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i="1" spc="-50" dirty="0">
                <a:latin typeface="Times New Roman"/>
                <a:cs typeface="Times New Roman"/>
              </a:rPr>
              <a:t>M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59971" y="4337522"/>
            <a:ext cx="348615" cy="227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300" i="1" spc="50" dirty="0">
                <a:latin typeface="Times New Roman"/>
                <a:cs typeface="Times New Roman"/>
              </a:rPr>
              <a:t>m</a:t>
            </a:r>
            <a:r>
              <a:rPr sz="1300" spc="50" dirty="0">
                <a:latin typeface="Symbol"/>
                <a:cs typeface="Symbol"/>
              </a:rPr>
              <a:t></a:t>
            </a:r>
            <a:r>
              <a:rPr sz="1300" i="1" spc="50" dirty="0">
                <a:latin typeface="Times New Roman"/>
                <a:cs typeface="Times New Roman"/>
              </a:rPr>
              <a:t>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8819" y="2022475"/>
            <a:ext cx="6953250" cy="23196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49885" marR="68580" indent="-287020">
              <a:lnSpc>
                <a:spcPts val="1950"/>
              </a:lnSpc>
              <a:spcBef>
                <a:spcPts val="340"/>
              </a:spcBef>
              <a:buChar char="–"/>
              <a:tabLst>
                <a:tab pos="349885" algn="l"/>
              </a:tabLst>
            </a:pPr>
            <a:r>
              <a:rPr sz="1800" dirty="0">
                <a:latin typeface="Times New Roman"/>
                <a:cs typeface="Times New Roman"/>
              </a:rPr>
              <a:t>Because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spreading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codes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orthogonal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other,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no </a:t>
            </a:r>
            <a:r>
              <a:rPr sz="1800" dirty="0">
                <a:latin typeface="Times New Roman"/>
                <a:cs typeface="Times New Roman"/>
              </a:rPr>
              <a:t>interference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among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users!</a:t>
            </a:r>
            <a:endParaRPr sz="1800">
              <a:latin typeface="Times New Roman"/>
              <a:cs typeface="Times New Roman"/>
            </a:endParaRPr>
          </a:p>
          <a:p>
            <a:pPr marL="349885" indent="-286385">
              <a:lnSpc>
                <a:spcPts val="2100"/>
              </a:lnSpc>
              <a:spcBef>
                <a:spcPts val="180"/>
              </a:spcBef>
              <a:buChar char="–"/>
              <a:tabLst>
                <a:tab pos="349885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i="1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users</a:t>
            </a:r>
            <a:endParaRPr sz="1800">
              <a:latin typeface="Times New Roman"/>
              <a:cs typeface="Times New Roman"/>
            </a:endParaRPr>
          </a:p>
          <a:p>
            <a:pPr marL="1930400">
              <a:lnSpc>
                <a:spcPts val="4020"/>
              </a:lnSpc>
            </a:pPr>
            <a:r>
              <a:rPr sz="2250" b="1" dirty="0">
                <a:latin typeface="Times New Roman"/>
                <a:cs typeface="Times New Roman"/>
              </a:rPr>
              <a:t>r</a:t>
            </a:r>
            <a:r>
              <a:rPr sz="2250" b="1" spc="4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60" dirty="0">
                <a:latin typeface="Times New Roman"/>
                <a:cs typeface="Times New Roman"/>
              </a:rPr>
              <a:t> </a:t>
            </a:r>
            <a:r>
              <a:rPr sz="5100" spc="195" baseline="-8986" dirty="0">
                <a:latin typeface="Symbol"/>
                <a:cs typeface="Symbol"/>
              </a:rPr>
              <a:t></a:t>
            </a:r>
            <a:r>
              <a:rPr sz="2250" i="1" spc="130" dirty="0">
                <a:latin typeface="Times New Roman"/>
                <a:cs typeface="Times New Roman"/>
              </a:rPr>
              <a:t>s</a:t>
            </a:r>
            <a:r>
              <a:rPr sz="1950" i="1" spc="195" baseline="-23504" dirty="0">
                <a:latin typeface="Times New Roman"/>
                <a:cs typeface="Times New Roman"/>
              </a:rPr>
              <a:t>m</a:t>
            </a:r>
            <a:r>
              <a:rPr sz="1950" i="1" spc="240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</a:t>
            </a:r>
            <a:r>
              <a:rPr sz="2250" spc="-330" dirty="0">
                <a:latin typeface="Times New Roman"/>
                <a:cs typeface="Times New Roman"/>
              </a:rPr>
              <a:t> </a:t>
            </a:r>
            <a:r>
              <a:rPr sz="2250" b="1" spc="70" dirty="0">
                <a:latin typeface="Times New Roman"/>
                <a:cs typeface="Times New Roman"/>
              </a:rPr>
              <a:t>c</a:t>
            </a:r>
            <a:r>
              <a:rPr sz="1950" i="1" spc="104" baseline="-23504" dirty="0">
                <a:latin typeface="Times New Roman"/>
                <a:cs typeface="Times New Roman"/>
              </a:rPr>
              <a:t>m</a:t>
            </a:r>
            <a:r>
              <a:rPr sz="1950" i="1" spc="472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145" dirty="0">
                <a:latin typeface="Times New Roman"/>
                <a:cs typeface="Times New Roman"/>
              </a:rPr>
              <a:t> </a:t>
            </a:r>
            <a:r>
              <a:rPr sz="2250" i="1" spc="-50" dirty="0">
                <a:latin typeface="Times New Roman"/>
                <a:cs typeface="Times New Roman"/>
              </a:rPr>
              <a:t>n</a:t>
            </a:r>
            <a:endParaRPr sz="2250">
              <a:latin typeface="Times New Roman"/>
              <a:cs typeface="Times New Roman"/>
            </a:endParaRPr>
          </a:p>
          <a:p>
            <a:pPr marR="1906270" algn="ctr">
              <a:lnSpc>
                <a:spcPts val="1430"/>
              </a:lnSpc>
              <a:spcBef>
                <a:spcPts val="210"/>
              </a:spcBef>
            </a:pPr>
            <a:r>
              <a:rPr sz="1300" i="1" spc="-25" dirty="0">
                <a:latin typeface="Times New Roman"/>
                <a:cs typeface="Times New Roman"/>
              </a:rPr>
              <a:t>m</a:t>
            </a:r>
            <a:r>
              <a:rPr sz="1300" spc="-25" dirty="0">
                <a:latin typeface="Symbol"/>
                <a:cs typeface="Symbol"/>
              </a:rPr>
              <a:t></a:t>
            </a:r>
            <a:r>
              <a:rPr sz="1300" spc="-25" dirty="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  <a:p>
            <a:pPr marL="360680" indent="-286385">
              <a:lnSpc>
                <a:spcPts val="1964"/>
              </a:lnSpc>
              <a:buChar char="–"/>
              <a:tabLst>
                <a:tab pos="360680" algn="l"/>
              </a:tabLst>
            </a:pPr>
            <a:r>
              <a:rPr sz="1800" spc="-45" dirty="0">
                <a:latin typeface="Times New Roman"/>
                <a:cs typeface="Times New Roman"/>
              </a:rPr>
              <a:t>To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detect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th</a:t>
            </a:r>
            <a:r>
              <a:rPr sz="1800" spc="-20" dirty="0">
                <a:latin typeface="Times New Roman"/>
                <a:cs typeface="Times New Roman"/>
              </a:rPr>
              <a:t> user</a:t>
            </a:r>
            <a:endParaRPr sz="1800">
              <a:latin typeface="Times New Roman"/>
              <a:cs typeface="Times New Roman"/>
            </a:endParaRPr>
          </a:p>
          <a:p>
            <a:pPr marL="309245">
              <a:lnSpc>
                <a:spcPts val="4015"/>
              </a:lnSpc>
            </a:pPr>
            <a:r>
              <a:rPr sz="2250" b="1" dirty="0">
                <a:latin typeface="Times New Roman"/>
                <a:cs typeface="Times New Roman"/>
              </a:rPr>
              <a:t>r</a:t>
            </a:r>
            <a:r>
              <a:rPr sz="2250" b="1" spc="-18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</a:t>
            </a:r>
            <a:r>
              <a:rPr sz="2250" spc="-295" dirty="0">
                <a:latin typeface="Times New Roman"/>
                <a:cs typeface="Times New Roman"/>
              </a:rPr>
              <a:t> </a:t>
            </a:r>
            <a:r>
              <a:rPr sz="2250" b="1" spc="60" dirty="0">
                <a:latin typeface="Times New Roman"/>
                <a:cs typeface="Times New Roman"/>
              </a:rPr>
              <a:t>c</a:t>
            </a:r>
            <a:r>
              <a:rPr sz="1950" i="1" spc="89" baseline="-23504" dirty="0">
                <a:latin typeface="Times New Roman"/>
                <a:cs typeface="Times New Roman"/>
              </a:rPr>
              <a:t>n</a:t>
            </a:r>
            <a:r>
              <a:rPr sz="1950" i="1" spc="727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15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s</a:t>
            </a:r>
            <a:r>
              <a:rPr sz="1950" i="1" baseline="-23504" dirty="0">
                <a:latin typeface="Times New Roman"/>
                <a:cs typeface="Times New Roman"/>
              </a:rPr>
              <a:t>n</a:t>
            </a:r>
            <a:r>
              <a:rPr sz="1950" i="1" spc="270" baseline="-23504" dirty="0">
                <a:latin typeface="Times New Roman"/>
                <a:cs typeface="Times New Roman"/>
              </a:rPr>
              <a:t> </a:t>
            </a:r>
            <a:r>
              <a:rPr sz="2250" spc="95" dirty="0">
                <a:latin typeface="Symbol"/>
                <a:cs typeface="Symbol"/>
              </a:rPr>
              <a:t></a:t>
            </a:r>
            <a:r>
              <a:rPr sz="2250" spc="95" dirty="0">
                <a:latin typeface="Times New Roman"/>
                <a:cs typeface="Times New Roman"/>
              </a:rPr>
              <a:t>(</a:t>
            </a:r>
            <a:r>
              <a:rPr sz="2250" b="1" spc="95" dirty="0">
                <a:latin typeface="Times New Roman"/>
                <a:cs typeface="Times New Roman"/>
              </a:rPr>
              <a:t>c</a:t>
            </a:r>
            <a:r>
              <a:rPr sz="1950" i="1" spc="142" baseline="-23504" dirty="0">
                <a:latin typeface="Times New Roman"/>
                <a:cs typeface="Times New Roman"/>
              </a:rPr>
              <a:t>n</a:t>
            </a:r>
            <a:r>
              <a:rPr sz="1950" i="1" spc="382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</a:t>
            </a:r>
            <a:r>
              <a:rPr sz="2250" spc="-285" dirty="0">
                <a:latin typeface="Times New Roman"/>
                <a:cs typeface="Times New Roman"/>
              </a:rPr>
              <a:t> </a:t>
            </a:r>
            <a:r>
              <a:rPr sz="2250" b="1" spc="60" dirty="0">
                <a:latin typeface="Times New Roman"/>
                <a:cs typeface="Times New Roman"/>
              </a:rPr>
              <a:t>c</a:t>
            </a:r>
            <a:r>
              <a:rPr sz="1950" i="1" spc="89" baseline="-23504" dirty="0">
                <a:latin typeface="Times New Roman"/>
                <a:cs typeface="Times New Roman"/>
              </a:rPr>
              <a:t>n</a:t>
            </a:r>
            <a:r>
              <a:rPr sz="1950" i="1" spc="-67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)</a:t>
            </a:r>
            <a:r>
              <a:rPr sz="2250" spc="-17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55" dirty="0">
                <a:latin typeface="Times New Roman"/>
                <a:cs typeface="Times New Roman"/>
              </a:rPr>
              <a:t> </a:t>
            </a:r>
            <a:r>
              <a:rPr sz="5100" baseline="-8986" dirty="0">
                <a:latin typeface="Symbol"/>
                <a:cs typeface="Symbol"/>
              </a:rPr>
              <a:t></a:t>
            </a:r>
            <a:r>
              <a:rPr sz="5100" spc="-772" baseline="-8986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s</a:t>
            </a:r>
            <a:r>
              <a:rPr sz="1950" i="1" baseline="-23504" dirty="0">
                <a:latin typeface="Times New Roman"/>
                <a:cs typeface="Times New Roman"/>
              </a:rPr>
              <a:t>m</a:t>
            </a:r>
            <a:r>
              <a:rPr sz="1950" i="1" spc="270" baseline="-23504" dirty="0">
                <a:latin typeface="Times New Roman"/>
                <a:cs typeface="Times New Roman"/>
              </a:rPr>
              <a:t> </a:t>
            </a:r>
            <a:r>
              <a:rPr sz="2250" spc="100" dirty="0">
                <a:latin typeface="Symbol"/>
                <a:cs typeface="Symbol"/>
              </a:rPr>
              <a:t></a:t>
            </a:r>
            <a:r>
              <a:rPr sz="2250" spc="100" dirty="0">
                <a:latin typeface="Times New Roman"/>
                <a:cs typeface="Times New Roman"/>
              </a:rPr>
              <a:t>(</a:t>
            </a:r>
            <a:r>
              <a:rPr sz="2250" b="1" spc="100" dirty="0">
                <a:latin typeface="Times New Roman"/>
                <a:cs typeface="Times New Roman"/>
              </a:rPr>
              <a:t>c</a:t>
            </a:r>
            <a:r>
              <a:rPr sz="1950" i="1" spc="150" baseline="-23504" dirty="0">
                <a:latin typeface="Times New Roman"/>
                <a:cs typeface="Times New Roman"/>
              </a:rPr>
              <a:t>m</a:t>
            </a:r>
            <a:r>
              <a:rPr sz="1950" i="1" spc="375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</a:t>
            </a:r>
            <a:r>
              <a:rPr sz="2250" spc="-295" dirty="0">
                <a:latin typeface="Times New Roman"/>
                <a:cs typeface="Times New Roman"/>
              </a:rPr>
              <a:t> </a:t>
            </a:r>
            <a:r>
              <a:rPr sz="2250" b="1" spc="60" dirty="0">
                <a:latin typeface="Times New Roman"/>
                <a:cs typeface="Times New Roman"/>
              </a:rPr>
              <a:t>c</a:t>
            </a:r>
            <a:r>
              <a:rPr sz="1950" i="1" spc="89" baseline="-23504" dirty="0">
                <a:latin typeface="Times New Roman"/>
                <a:cs typeface="Times New Roman"/>
              </a:rPr>
              <a:t>n</a:t>
            </a:r>
            <a:r>
              <a:rPr sz="1950" i="1" spc="-60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)</a:t>
            </a:r>
            <a:r>
              <a:rPr sz="2250" spc="-17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204" dirty="0">
                <a:latin typeface="Times New Roman"/>
                <a:cs typeface="Times New Roman"/>
              </a:rPr>
              <a:t> </a:t>
            </a:r>
            <a:r>
              <a:rPr sz="2250" b="1" dirty="0">
                <a:latin typeface="Times New Roman"/>
                <a:cs typeface="Times New Roman"/>
              </a:rPr>
              <a:t>n</a:t>
            </a:r>
            <a:r>
              <a:rPr sz="2250" b="1" spc="-22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</a:t>
            </a:r>
            <a:r>
              <a:rPr sz="2250" spc="-295" dirty="0">
                <a:latin typeface="Times New Roman"/>
                <a:cs typeface="Times New Roman"/>
              </a:rPr>
              <a:t> </a:t>
            </a:r>
            <a:r>
              <a:rPr sz="2250" b="1" spc="60" dirty="0">
                <a:latin typeface="Times New Roman"/>
                <a:cs typeface="Times New Roman"/>
              </a:rPr>
              <a:t>c</a:t>
            </a:r>
            <a:r>
              <a:rPr sz="1950" i="1" spc="89" baseline="-23504" dirty="0">
                <a:latin typeface="Times New Roman"/>
                <a:cs typeface="Times New Roman"/>
              </a:rPr>
              <a:t>n</a:t>
            </a:r>
            <a:r>
              <a:rPr sz="1950" i="1" spc="727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15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s</a:t>
            </a:r>
            <a:r>
              <a:rPr sz="1950" i="1" baseline="-23504" dirty="0">
                <a:latin typeface="Times New Roman"/>
                <a:cs typeface="Times New Roman"/>
              </a:rPr>
              <a:t>n</a:t>
            </a:r>
            <a:r>
              <a:rPr sz="1950" i="1" spc="487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15" dirty="0">
                <a:latin typeface="Times New Roman"/>
                <a:cs typeface="Times New Roman"/>
              </a:rPr>
              <a:t> </a:t>
            </a:r>
            <a:r>
              <a:rPr sz="2250" i="1" spc="25" dirty="0">
                <a:latin typeface="Times New Roman"/>
                <a:cs typeface="Times New Roman"/>
              </a:rPr>
              <a:t>z</a:t>
            </a:r>
            <a:r>
              <a:rPr sz="1950" i="1" spc="37" baseline="-23504" dirty="0">
                <a:latin typeface="Times New Roman"/>
                <a:cs typeface="Times New Roman"/>
              </a:rPr>
              <a:t>n</a:t>
            </a:r>
            <a:endParaRPr sz="1950" baseline="-23504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64707" y="4439792"/>
            <a:ext cx="22542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noise</a:t>
            </a:r>
            <a:r>
              <a:rPr sz="2000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after</a:t>
            </a:r>
            <a:r>
              <a:rPr sz="2000" spc="-10" dirty="0">
                <a:solidFill>
                  <a:srgbClr val="000099"/>
                </a:solidFill>
                <a:latin typeface="Times New Roman"/>
                <a:cs typeface="Times New Roman"/>
              </a:rPr>
              <a:t> despreader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94523" y="4281423"/>
            <a:ext cx="258445" cy="250825"/>
          </a:xfrm>
          <a:custGeom>
            <a:avLst/>
            <a:gdLst/>
            <a:ahLst/>
            <a:cxnLst/>
            <a:rect l="l" t="t" r="r" b="b"/>
            <a:pathLst>
              <a:path w="258445" h="250825">
                <a:moveTo>
                  <a:pt x="59187" y="48488"/>
                </a:moveTo>
                <a:lnTo>
                  <a:pt x="50380" y="57590"/>
                </a:lnTo>
                <a:lnTo>
                  <a:pt x="249681" y="250698"/>
                </a:lnTo>
                <a:lnTo>
                  <a:pt x="258445" y="241553"/>
                </a:lnTo>
                <a:lnTo>
                  <a:pt x="59187" y="48488"/>
                </a:lnTo>
                <a:close/>
              </a:path>
              <a:path w="258445" h="250825">
                <a:moveTo>
                  <a:pt x="0" y="0"/>
                </a:moveTo>
                <a:lnTo>
                  <a:pt x="28321" y="80390"/>
                </a:lnTo>
                <a:lnTo>
                  <a:pt x="50380" y="57590"/>
                </a:lnTo>
                <a:lnTo>
                  <a:pt x="41275" y="48768"/>
                </a:lnTo>
                <a:lnTo>
                  <a:pt x="50037" y="39624"/>
                </a:lnTo>
                <a:lnTo>
                  <a:pt x="67763" y="39624"/>
                </a:lnTo>
                <a:lnTo>
                  <a:pt x="81279" y="25653"/>
                </a:lnTo>
                <a:lnTo>
                  <a:pt x="0" y="0"/>
                </a:lnTo>
                <a:close/>
              </a:path>
              <a:path w="258445" h="250825">
                <a:moveTo>
                  <a:pt x="50037" y="39624"/>
                </a:moveTo>
                <a:lnTo>
                  <a:pt x="41275" y="48768"/>
                </a:lnTo>
                <a:lnTo>
                  <a:pt x="50380" y="57590"/>
                </a:lnTo>
                <a:lnTo>
                  <a:pt x="59187" y="48488"/>
                </a:lnTo>
                <a:lnTo>
                  <a:pt x="50037" y="39624"/>
                </a:lnTo>
                <a:close/>
              </a:path>
              <a:path w="258445" h="250825">
                <a:moveTo>
                  <a:pt x="67763" y="39624"/>
                </a:moveTo>
                <a:lnTo>
                  <a:pt x="50037" y="39624"/>
                </a:lnTo>
                <a:lnTo>
                  <a:pt x="59187" y="48488"/>
                </a:lnTo>
                <a:lnTo>
                  <a:pt x="67763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80591" y="4755260"/>
            <a:ext cx="6569075" cy="115062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99085" marR="5080" indent="-287020">
              <a:lnSpc>
                <a:spcPts val="1939"/>
              </a:lnSpc>
              <a:spcBef>
                <a:spcPts val="345"/>
              </a:spcBef>
              <a:buChar char="–"/>
              <a:tabLst>
                <a:tab pos="299085" algn="l"/>
              </a:tabLst>
            </a:pPr>
            <a:r>
              <a:rPr sz="1800" spc="-45" dirty="0">
                <a:latin typeface="Times New Roman"/>
                <a:cs typeface="Times New Roman"/>
              </a:rPr>
              <a:t>To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guarantee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orthogonality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among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users,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all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users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must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be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synchronized</a:t>
            </a:r>
            <a:r>
              <a:rPr sz="1800" spc="-1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698500" algn="l"/>
              </a:tabLst>
            </a:pP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must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exactly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time!</a:t>
            </a:r>
            <a:endParaRPr sz="1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698500" algn="l"/>
              </a:tabLst>
            </a:pPr>
            <a:r>
              <a:rPr sz="1800" dirty="0">
                <a:latin typeface="Times New Roman"/>
                <a:cs typeface="Times New Roman"/>
              </a:rPr>
              <a:t>This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requirement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lowered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code.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FUNDAMNETALS:</a:t>
            </a:r>
            <a:r>
              <a:rPr spc="-110" dirty="0"/>
              <a:t> </a:t>
            </a:r>
            <a:r>
              <a:rPr dirty="0"/>
              <a:t>PN</a:t>
            </a:r>
            <a:r>
              <a:rPr spc="-95" dirty="0"/>
              <a:t> </a:t>
            </a:r>
            <a:r>
              <a:rPr spc="-20" dirty="0"/>
              <a:t>CODE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054215" cy="171132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PN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Code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(Pseudo-noise</a:t>
            </a:r>
            <a:r>
              <a:rPr sz="2000" b="1" spc="-7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Code)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Binary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sequence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random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properties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noise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like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Approximately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number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1s.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Very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low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correlation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time-shifted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version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sequence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spc="-10" dirty="0">
                <a:latin typeface="Times New Roman"/>
                <a:cs typeface="Times New Roman"/>
              </a:rPr>
              <a:t>Auto-</a:t>
            </a:r>
            <a:r>
              <a:rPr sz="1800" dirty="0">
                <a:latin typeface="Times New Roman"/>
                <a:cs typeface="Times New Roman"/>
              </a:rPr>
              <a:t>correlation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noise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like!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844" y="3840857"/>
            <a:ext cx="7355205" cy="10134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697865" indent="-228600">
              <a:lnSpc>
                <a:spcPct val="100000"/>
              </a:lnSpc>
              <a:spcBef>
                <a:spcPts val="530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[-</a:t>
            </a:r>
            <a:r>
              <a:rPr sz="1800" dirty="0">
                <a:latin typeface="Times New Roman"/>
                <a:cs typeface="Times New Roman"/>
              </a:rPr>
              <a:t>1, </a:t>
            </a:r>
            <a:r>
              <a:rPr sz="1800" spc="-10" dirty="0">
                <a:latin typeface="Times New Roman"/>
                <a:cs typeface="Times New Roman"/>
              </a:rPr>
              <a:t>-</a:t>
            </a:r>
            <a:r>
              <a:rPr sz="1800" dirty="0">
                <a:latin typeface="Times New Roman"/>
                <a:cs typeface="Times New Roman"/>
              </a:rPr>
              <a:t>1, </a:t>
            </a:r>
            <a:r>
              <a:rPr sz="1800" spc="-10" dirty="0">
                <a:latin typeface="Times New Roman"/>
                <a:cs typeface="Times New Roman"/>
              </a:rPr>
              <a:t>-</a:t>
            </a:r>
            <a:r>
              <a:rPr sz="1800" dirty="0">
                <a:latin typeface="Times New Roman"/>
                <a:cs typeface="Times New Roman"/>
              </a:rPr>
              <a:t>1,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+1, +1,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-</a:t>
            </a:r>
            <a:r>
              <a:rPr sz="1800" dirty="0">
                <a:latin typeface="Times New Roman"/>
                <a:cs typeface="Times New Roman"/>
              </a:rPr>
              <a:t>1,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+1],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 shift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1: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[+1,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-</a:t>
            </a:r>
            <a:r>
              <a:rPr sz="1800" dirty="0">
                <a:latin typeface="Times New Roman"/>
                <a:cs typeface="Times New Roman"/>
              </a:rPr>
              <a:t>1, </a:t>
            </a:r>
            <a:r>
              <a:rPr sz="1800" spc="-10" dirty="0">
                <a:latin typeface="Times New Roman"/>
                <a:cs typeface="Times New Roman"/>
              </a:rPr>
              <a:t>-</a:t>
            </a:r>
            <a:r>
              <a:rPr sz="1800" dirty="0">
                <a:latin typeface="Times New Roman"/>
                <a:cs typeface="Times New Roman"/>
              </a:rPr>
              <a:t>1, </a:t>
            </a:r>
            <a:r>
              <a:rPr sz="1800" spc="-10" dirty="0">
                <a:latin typeface="Times New Roman"/>
                <a:cs typeface="Times New Roman"/>
              </a:rPr>
              <a:t>-</a:t>
            </a:r>
            <a:r>
              <a:rPr sz="1800" dirty="0">
                <a:latin typeface="Times New Roman"/>
                <a:cs typeface="Times New Roman"/>
              </a:rPr>
              <a:t>1,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+1,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+1,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-</a:t>
            </a:r>
            <a:r>
              <a:rPr sz="1800" spc="-25" dirty="0">
                <a:latin typeface="Times New Roman"/>
                <a:cs typeface="Times New Roman"/>
              </a:rPr>
              <a:t>1]</a:t>
            </a:r>
            <a:endParaRPr sz="180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459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Inner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product: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(-1+1+1-</a:t>
            </a:r>
            <a:r>
              <a:rPr sz="1800" dirty="0">
                <a:latin typeface="Times New Roman"/>
                <a:cs typeface="Times New Roman"/>
              </a:rPr>
              <a:t>1+1-</a:t>
            </a:r>
            <a:r>
              <a:rPr sz="1800" spc="-10" dirty="0">
                <a:latin typeface="Times New Roman"/>
                <a:cs typeface="Times New Roman"/>
              </a:rPr>
              <a:t>1-</a:t>
            </a:r>
            <a:r>
              <a:rPr sz="1800" dirty="0">
                <a:latin typeface="Times New Roman"/>
                <a:cs typeface="Times New Roman"/>
              </a:rPr>
              <a:t>1)/7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-</a:t>
            </a:r>
            <a:r>
              <a:rPr sz="1800" spc="-25" dirty="0">
                <a:latin typeface="Times New Roman"/>
                <a:cs typeface="Times New Roman"/>
              </a:rPr>
              <a:t>1/7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Very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low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cross-</a:t>
            </a:r>
            <a:r>
              <a:rPr sz="1800" dirty="0">
                <a:latin typeface="Times New Roman"/>
                <a:cs typeface="Times New Roman"/>
              </a:rPr>
              <a:t>correlation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codes.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55851" y="3553967"/>
            <a:ext cx="1734185" cy="103505"/>
          </a:xfrm>
          <a:custGeom>
            <a:avLst/>
            <a:gdLst/>
            <a:ahLst/>
            <a:cxnLst/>
            <a:rect l="l" t="t" r="r" b="b"/>
            <a:pathLst>
              <a:path w="1734185" h="103504">
                <a:moveTo>
                  <a:pt x="1708694" y="51689"/>
                </a:moveTo>
                <a:lnTo>
                  <a:pt x="1638808" y="92456"/>
                </a:lnTo>
                <a:lnTo>
                  <a:pt x="1637791" y="96393"/>
                </a:lnTo>
                <a:lnTo>
                  <a:pt x="1639570" y="99314"/>
                </a:lnTo>
                <a:lnTo>
                  <a:pt x="1641348" y="102362"/>
                </a:lnTo>
                <a:lnTo>
                  <a:pt x="1645285" y="103378"/>
                </a:lnTo>
                <a:lnTo>
                  <a:pt x="1648206" y="101600"/>
                </a:lnTo>
                <a:lnTo>
                  <a:pt x="1722913" y="58039"/>
                </a:lnTo>
                <a:lnTo>
                  <a:pt x="1721231" y="58039"/>
                </a:lnTo>
                <a:lnTo>
                  <a:pt x="1721231" y="57150"/>
                </a:lnTo>
                <a:lnTo>
                  <a:pt x="1718056" y="57150"/>
                </a:lnTo>
                <a:lnTo>
                  <a:pt x="1708694" y="51689"/>
                </a:lnTo>
                <a:close/>
              </a:path>
              <a:path w="1734185" h="103504">
                <a:moveTo>
                  <a:pt x="1697808" y="45339"/>
                </a:moveTo>
                <a:lnTo>
                  <a:pt x="0" y="45339"/>
                </a:lnTo>
                <a:lnTo>
                  <a:pt x="0" y="58039"/>
                </a:lnTo>
                <a:lnTo>
                  <a:pt x="1697808" y="58039"/>
                </a:lnTo>
                <a:lnTo>
                  <a:pt x="1708694" y="51689"/>
                </a:lnTo>
                <a:lnTo>
                  <a:pt x="1697808" y="45339"/>
                </a:lnTo>
                <a:close/>
              </a:path>
              <a:path w="1734185" h="103504">
                <a:moveTo>
                  <a:pt x="1722913" y="45339"/>
                </a:moveTo>
                <a:lnTo>
                  <a:pt x="1721231" y="45339"/>
                </a:lnTo>
                <a:lnTo>
                  <a:pt x="1721231" y="58039"/>
                </a:lnTo>
                <a:lnTo>
                  <a:pt x="1722913" y="58039"/>
                </a:lnTo>
                <a:lnTo>
                  <a:pt x="1733803" y="51689"/>
                </a:lnTo>
                <a:lnTo>
                  <a:pt x="1722913" y="45339"/>
                </a:lnTo>
                <a:close/>
              </a:path>
              <a:path w="1734185" h="103504">
                <a:moveTo>
                  <a:pt x="1718056" y="46228"/>
                </a:moveTo>
                <a:lnTo>
                  <a:pt x="1708694" y="51689"/>
                </a:lnTo>
                <a:lnTo>
                  <a:pt x="1718056" y="57150"/>
                </a:lnTo>
                <a:lnTo>
                  <a:pt x="1718056" y="46228"/>
                </a:lnTo>
                <a:close/>
              </a:path>
              <a:path w="1734185" h="103504">
                <a:moveTo>
                  <a:pt x="1721231" y="46228"/>
                </a:moveTo>
                <a:lnTo>
                  <a:pt x="1718056" y="46228"/>
                </a:lnTo>
                <a:lnTo>
                  <a:pt x="1718056" y="57150"/>
                </a:lnTo>
                <a:lnTo>
                  <a:pt x="1721231" y="57150"/>
                </a:lnTo>
                <a:lnTo>
                  <a:pt x="1721231" y="46228"/>
                </a:lnTo>
                <a:close/>
              </a:path>
              <a:path w="1734185" h="103504">
                <a:moveTo>
                  <a:pt x="1645285" y="0"/>
                </a:moveTo>
                <a:lnTo>
                  <a:pt x="1641348" y="1016"/>
                </a:lnTo>
                <a:lnTo>
                  <a:pt x="1637791" y="7112"/>
                </a:lnTo>
                <a:lnTo>
                  <a:pt x="1638808" y="10922"/>
                </a:lnTo>
                <a:lnTo>
                  <a:pt x="1708694" y="51689"/>
                </a:lnTo>
                <a:lnTo>
                  <a:pt x="1718056" y="46228"/>
                </a:lnTo>
                <a:lnTo>
                  <a:pt x="1721231" y="46228"/>
                </a:lnTo>
                <a:lnTo>
                  <a:pt x="1721231" y="45339"/>
                </a:lnTo>
                <a:lnTo>
                  <a:pt x="1722913" y="45339"/>
                </a:lnTo>
                <a:lnTo>
                  <a:pt x="1648206" y="1778"/>
                </a:lnTo>
                <a:lnTo>
                  <a:pt x="16452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43936" y="3603116"/>
            <a:ext cx="2813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Symbol"/>
                <a:cs typeface="Symbol"/>
              </a:rPr>
              <a:t></a:t>
            </a:r>
            <a:r>
              <a:rPr sz="1400" i="1" spc="-20" dirty="0">
                <a:latin typeface="Times New Roman"/>
                <a:cs typeface="Times New Roman"/>
              </a:rPr>
              <a:t>(t)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055871" y="2562225"/>
            <a:ext cx="2372360" cy="1104900"/>
            <a:chOff x="4055871" y="2562225"/>
            <a:chExt cx="2372360" cy="1104900"/>
          </a:xfrm>
        </p:grpSpPr>
        <p:sp>
          <p:nvSpPr>
            <p:cNvPr id="12" name="object 12"/>
            <p:cNvSpPr/>
            <p:nvPr/>
          </p:nvSpPr>
          <p:spPr>
            <a:xfrm>
              <a:off x="4055871" y="3563492"/>
              <a:ext cx="2372360" cy="103505"/>
            </a:xfrm>
            <a:custGeom>
              <a:avLst/>
              <a:gdLst/>
              <a:ahLst/>
              <a:cxnLst/>
              <a:rect l="l" t="t" r="r" b="b"/>
              <a:pathLst>
                <a:path w="2372360" h="103504">
                  <a:moveTo>
                    <a:pt x="2346996" y="51689"/>
                  </a:moveTo>
                  <a:lnTo>
                    <a:pt x="2280157" y="90678"/>
                  </a:lnTo>
                  <a:lnTo>
                    <a:pt x="2277237" y="92456"/>
                  </a:lnTo>
                  <a:lnTo>
                    <a:pt x="2276093" y="96393"/>
                  </a:lnTo>
                  <a:lnTo>
                    <a:pt x="2277872" y="99314"/>
                  </a:lnTo>
                  <a:lnTo>
                    <a:pt x="2279650" y="102362"/>
                  </a:lnTo>
                  <a:lnTo>
                    <a:pt x="2283587" y="103378"/>
                  </a:lnTo>
                  <a:lnTo>
                    <a:pt x="2361342" y="58039"/>
                  </a:lnTo>
                  <a:lnTo>
                    <a:pt x="2359660" y="58039"/>
                  </a:lnTo>
                  <a:lnTo>
                    <a:pt x="2359660" y="57150"/>
                  </a:lnTo>
                  <a:lnTo>
                    <a:pt x="2356357" y="57150"/>
                  </a:lnTo>
                  <a:lnTo>
                    <a:pt x="2346996" y="51689"/>
                  </a:lnTo>
                  <a:close/>
                </a:path>
                <a:path w="2372360" h="103504">
                  <a:moveTo>
                    <a:pt x="2336110" y="45339"/>
                  </a:moveTo>
                  <a:lnTo>
                    <a:pt x="0" y="45339"/>
                  </a:lnTo>
                  <a:lnTo>
                    <a:pt x="0" y="58039"/>
                  </a:lnTo>
                  <a:lnTo>
                    <a:pt x="2336110" y="58039"/>
                  </a:lnTo>
                  <a:lnTo>
                    <a:pt x="2346996" y="51689"/>
                  </a:lnTo>
                  <a:lnTo>
                    <a:pt x="2336110" y="45339"/>
                  </a:lnTo>
                  <a:close/>
                </a:path>
                <a:path w="2372360" h="103504">
                  <a:moveTo>
                    <a:pt x="2361342" y="45339"/>
                  </a:moveTo>
                  <a:lnTo>
                    <a:pt x="2359660" y="45339"/>
                  </a:lnTo>
                  <a:lnTo>
                    <a:pt x="2359660" y="58039"/>
                  </a:lnTo>
                  <a:lnTo>
                    <a:pt x="2361342" y="58039"/>
                  </a:lnTo>
                  <a:lnTo>
                    <a:pt x="2372232" y="51689"/>
                  </a:lnTo>
                  <a:lnTo>
                    <a:pt x="2361342" y="45339"/>
                  </a:lnTo>
                  <a:close/>
                </a:path>
                <a:path w="2372360" h="103504">
                  <a:moveTo>
                    <a:pt x="2356357" y="46228"/>
                  </a:moveTo>
                  <a:lnTo>
                    <a:pt x="2346996" y="51689"/>
                  </a:lnTo>
                  <a:lnTo>
                    <a:pt x="2356357" y="57150"/>
                  </a:lnTo>
                  <a:lnTo>
                    <a:pt x="2356357" y="46228"/>
                  </a:lnTo>
                  <a:close/>
                </a:path>
                <a:path w="2372360" h="103504">
                  <a:moveTo>
                    <a:pt x="2359660" y="46228"/>
                  </a:moveTo>
                  <a:lnTo>
                    <a:pt x="2356357" y="46228"/>
                  </a:lnTo>
                  <a:lnTo>
                    <a:pt x="2356357" y="57150"/>
                  </a:lnTo>
                  <a:lnTo>
                    <a:pt x="2359660" y="57150"/>
                  </a:lnTo>
                  <a:lnTo>
                    <a:pt x="2359660" y="46228"/>
                  </a:lnTo>
                  <a:close/>
                </a:path>
                <a:path w="2372360" h="103504">
                  <a:moveTo>
                    <a:pt x="2283587" y="0"/>
                  </a:moveTo>
                  <a:lnTo>
                    <a:pt x="2279650" y="1016"/>
                  </a:lnTo>
                  <a:lnTo>
                    <a:pt x="2276093" y="7112"/>
                  </a:lnTo>
                  <a:lnTo>
                    <a:pt x="2277237" y="10922"/>
                  </a:lnTo>
                  <a:lnTo>
                    <a:pt x="2280157" y="12700"/>
                  </a:lnTo>
                  <a:lnTo>
                    <a:pt x="2346996" y="51689"/>
                  </a:lnTo>
                  <a:lnTo>
                    <a:pt x="2356357" y="46228"/>
                  </a:lnTo>
                  <a:lnTo>
                    <a:pt x="2359660" y="46228"/>
                  </a:lnTo>
                  <a:lnTo>
                    <a:pt x="2359660" y="45339"/>
                  </a:lnTo>
                  <a:lnTo>
                    <a:pt x="2361342" y="45339"/>
                  </a:lnTo>
                  <a:lnTo>
                    <a:pt x="22835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41975" y="2568575"/>
              <a:ext cx="0" cy="1047750"/>
            </a:xfrm>
            <a:custGeom>
              <a:avLst/>
              <a:gdLst/>
              <a:ahLst/>
              <a:cxnLst/>
              <a:rect l="l" t="t" r="r" b="b"/>
              <a:pathLst>
                <a:path h="1047750">
                  <a:moveTo>
                    <a:pt x="0" y="104724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692397" y="3476625"/>
            <a:ext cx="2856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794000" algn="l"/>
              </a:tabLst>
            </a:pPr>
            <a:r>
              <a:rPr sz="1400" i="1" spc="-50" dirty="0">
                <a:latin typeface="Times New Roman"/>
                <a:cs typeface="Times New Roman"/>
              </a:rPr>
              <a:t>t</a:t>
            </a:r>
            <a:r>
              <a:rPr sz="1400" i="1" dirty="0">
                <a:latin typeface="Times New Roman"/>
                <a:cs typeface="Times New Roman"/>
              </a:rPr>
              <a:t>	</a:t>
            </a:r>
            <a:r>
              <a:rPr sz="2100" i="1" spc="-75" baseline="1984" dirty="0">
                <a:latin typeface="Times New Roman"/>
                <a:cs typeface="Times New Roman"/>
              </a:rPr>
              <a:t>f</a:t>
            </a:r>
            <a:endParaRPr sz="2100" baseline="1984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35270" y="2762504"/>
            <a:ext cx="3524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Times New Roman"/>
                <a:cs typeface="Times New Roman"/>
              </a:rPr>
              <a:t>PSD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59200" y="2779852"/>
            <a:ext cx="2768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latin typeface="Symbol"/>
                <a:cs typeface="Symbol"/>
              </a:rPr>
              <a:t>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03476" y="2606039"/>
            <a:ext cx="1538605" cy="995044"/>
          </a:xfrm>
          <a:custGeom>
            <a:avLst/>
            <a:gdLst/>
            <a:ahLst/>
            <a:cxnLst/>
            <a:rect l="l" t="t" r="r" b="b"/>
            <a:pathLst>
              <a:path w="1538604" h="995045">
                <a:moveTo>
                  <a:pt x="0" y="965962"/>
                </a:moveTo>
                <a:lnTo>
                  <a:pt x="13602" y="963164"/>
                </a:lnTo>
                <a:lnTo>
                  <a:pt x="25003" y="964057"/>
                </a:lnTo>
                <a:lnTo>
                  <a:pt x="35808" y="968283"/>
                </a:lnTo>
                <a:lnTo>
                  <a:pt x="47625" y="975487"/>
                </a:lnTo>
                <a:lnTo>
                  <a:pt x="67925" y="969643"/>
                </a:lnTo>
                <a:lnTo>
                  <a:pt x="86677" y="963501"/>
                </a:lnTo>
                <a:lnTo>
                  <a:pt x="104953" y="959860"/>
                </a:lnTo>
                <a:lnTo>
                  <a:pt x="123825" y="961517"/>
                </a:lnTo>
                <a:lnTo>
                  <a:pt x="125045" y="971587"/>
                </a:lnTo>
                <a:lnTo>
                  <a:pt x="125491" y="983027"/>
                </a:lnTo>
                <a:lnTo>
                  <a:pt x="127486" y="991967"/>
                </a:lnTo>
                <a:lnTo>
                  <a:pt x="166747" y="982473"/>
                </a:lnTo>
                <a:lnTo>
                  <a:pt x="222825" y="938869"/>
                </a:lnTo>
                <a:lnTo>
                  <a:pt x="247650" y="914019"/>
                </a:lnTo>
                <a:lnTo>
                  <a:pt x="250150" y="934662"/>
                </a:lnTo>
                <a:lnTo>
                  <a:pt x="251460" y="950579"/>
                </a:lnTo>
                <a:lnTo>
                  <a:pt x="258008" y="962471"/>
                </a:lnTo>
                <a:lnTo>
                  <a:pt x="276225" y="971042"/>
                </a:lnTo>
                <a:lnTo>
                  <a:pt x="296703" y="965902"/>
                </a:lnTo>
                <a:lnTo>
                  <a:pt x="314325" y="963739"/>
                </a:lnTo>
                <a:lnTo>
                  <a:pt x="331946" y="961576"/>
                </a:lnTo>
                <a:lnTo>
                  <a:pt x="352425" y="956437"/>
                </a:lnTo>
                <a:lnTo>
                  <a:pt x="352405" y="966497"/>
                </a:lnTo>
                <a:lnTo>
                  <a:pt x="351789" y="976915"/>
                </a:lnTo>
                <a:lnTo>
                  <a:pt x="352603" y="986619"/>
                </a:lnTo>
                <a:lnTo>
                  <a:pt x="356869" y="994537"/>
                </a:lnTo>
                <a:lnTo>
                  <a:pt x="367496" y="994675"/>
                </a:lnTo>
                <a:lnTo>
                  <a:pt x="386159" y="989933"/>
                </a:lnTo>
                <a:lnTo>
                  <a:pt x="404465" y="983999"/>
                </a:lnTo>
                <a:lnTo>
                  <a:pt x="414019" y="980567"/>
                </a:lnTo>
                <a:lnTo>
                  <a:pt x="423723" y="982511"/>
                </a:lnTo>
                <a:lnTo>
                  <a:pt x="433546" y="985170"/>
                </a:lnTo>
                <a:lnTo>
                  <a:pt x="443130" y="986639"/>
                </a:lnTo>
                <a:lnTo>
                  <a:pt x="452119" y="985012"/>
                </a:lnTo>
                <a:lnTo>
                  <a:pt x="486320" y="963868"/>
                </a:lnTo>
                <a:lnTo>
                  <a:pt x="490934" y="951118"/>
                </a:lnTo>
                <a:lnTo>
                  <a:pt x="490428" y="947060"/>
                </a:lnTo>
                <a:lnTo>
                  <a:pt x="509269" y="951992"/>
                </a:lnTo>
                <a:lnTo>
                  <a:pt x="526077" y="934483"/>
                </a:lnTo>
                <a:lnTo>
                  <a:pt x="528002" y="934894"/>
                </a:lnTo>
                <a:lnTo>
                  <a:pt x="526593" y="948616"/>
                </a:lnTo>
                <a:lnTo>
                  <a:pt x="533400" y="971042"/>
                </a:lnTo>
                <a:lnTo>
                  <a:pt x="538936" y="977411"/>
                </a:lnTo>
                <a:lnTo>
                  <a:pt x="546258" y="981995"/>
                </a:lnTo>
                <a:lnTo>
                  <a:pt x="554295" y="985865"/>
                </a:lnTo>
                <a:lnTo>
                  <a:pt x="561975" y="990092"/>
                </a:lnTo>
                <a:lnTo>
                  <a:pt x="567660" y="972480"/>
                </a:lnTo>
                <a:lnTo>
                  <a:pt x="574119" y="957786"/>
                </a:lnTo>
                <a:lnTo>
                  <a:pt x="584031" y="946068"/>
                </a:lnTo>
                <a:lnTo>
                  <a:pt x="600075" y="937387"/>
                </a:lnTo>
                <a:lnTo>
                  <a:pt x="602361" y="948995"/>
                </a:lnTo>
                <a:lnTo>
                  <a:pt x="606933" y="961675"/>
                </a:lnTo>
                <a:lnTo>
                  <a:pt x="616362" y="969355"/>
                </a:lnTo>
                <a:lnTo>
                  <a:pt x="633222" y="965962"/>
                </a:lnTo>
                <a:lnTo>
                  <a:pt x="638014" y="960961"/>
                </a:lnTo>
                <a:lnTo>
                  <a:pt x="640127" y="953579"/>
                </a:lnTo>
                <a:lnTo>
                  <a:pt x="641169" y="945245"/>
                </a:lnTo>
                <a:lnTo>
                  <a:pt x="642747" y="937387"/>
                </a:lnTo>
                <a:lnTo>
                  <a:pt x="656826" y="945205"/>
                </a:lnTo>
                <a:lnTo>
                  <a:pt x="662035" y="951833"/>
                </a:lnTo>
                <a:lnTo>
                  <a:pt x="667125" y="954889"/>
                </a:lnTo>
                <a:lnTo>
                  <a:pt x="680847" y="951992"/>
                </a:lnTo>
                <a:lnTo>
                  <a:pt x="685966" y="967063"/>
                </a:lnTo>
                <a:lnTo>
                  <a:pt x="686085" y="965406"/>
                </a:lnTo>
                <a:lnTo>
                  <a:pt x="688347" y="958153"/>
                </a:lnTo>
                <a:lnTo>
                  <a:pt x="699897" y="956437"/>
                </a:lnTo>
                <a:lnTo>
                  <a:pt x="704976" y="957707"/>
                </a:lnTo>
                <a:lnTo>
                  <a:pt x="703072" y="965962"/>
                </a:lnTo>
                <a:lnTo>
                  <a:pt x="704976" y="971042"/>
                </a:lnTo>
                <a:lnTo>
                  <a:pt x="723550" y="905621"/>
                </a:lnTo>
                <a:lnTo>
                  <a:pt x="733551" y="837819"/>
                </a:lnTo>
                <a:lnTo>
                  <a:pt x="733964" y="784758"/>
                </a:lnTo>
                <a:lnTo>
                  <a:pt x="734211" y="731708"/>
                </a:lnTo>
                <a:lnTo>
                  <a:pt x="734435" y="678665"/>
                </a:lnTo>
                <a:lnTo>
                  <a:pt x="734781" y="625624"/>
                </a:lnTo>
                <a:lnTo>
                  <a:pt x="735394" y="572581"/>
                </a:lnTo>
                <a:lnTo>
                  <a:pt x="736417" y="519531"/>
                </a:lnTo>
                <a:lnTo>
                  <a:pt x="737997" y="466471"/>
                </a:lnTo>
                <a:lnTo>
                  <a:pt x="743077" y="415085"/>
                </a:lnTo>
                <a:lnTo>
                  <a:pt x="752443" y="361997"/>
                </a:lnTo>
                <a:lnTo>
                  <a:pt x="763000" y="308790"/>
                </a:lnTo>
                <a:lnTo>
                  <a:pt x="771651" y="257048"/>
                </a:lnTo>
                <a:lnTo>
                  <a:pt x="773038" y="206052"/>
                </a:lnTo>
                <a:lnTo>
                  <a:pt x="774669" y="153674"/>
                </a:lnTo>
                <a:lnTo>
                  <a:pt x="778464" y="101087"/>
                </a:lnTo>
                <a:lnTo>
                  <a:pt x="786343" y="49471"/>
                </a:lnTo>
                <a:lnTo>
                  <a:pt x="800226" y="0"/>
                </a:lnTo>
                <a:lnTo>
                  <a:pt x="801368" y="55800"/>
                </a:lnTo>
                <a:lnTo>
                  <a:pt x="802687" y="111696"/>
                </a:lnTo>
                <a:lnTo>
                  <a:pt x="803888" y="167592"/>
                </a:lnTo>
                <a:lnTo>
                  <a:pt x="804672" y="223393"/>
                </a:lnTo>
                <a:lnTo>
                  <a:pt x="805244" y="272576"/>
                </a:lnTo>
                <a:lnTo>
                  <a:pt x="805709" y="321763"/>
                </a:lnTo>
                <a:lnTo>
                  <a:pt x="806090" y="370955"/>
                </a:lnTo>
                <a:lnTo>
                  <a:pt x="806412" y="420148"/>
                </a:lnTo>
                <a:lnTo>
                  <a:pt x="806698" y="469344"/>
                </a:lnTo>
                <a:lnTo>
                  <a:pt x="806973" y="518541"/>
                </a:lnTo>
                <a:lnTo>
                  <a:pt x="807262" y="567737"/>
                </a:lnTo>
                <a:lnTo>
                  <a:pt x="807588" y="616933"/>
                </a:lnTo>
                <a:lnTo>
                  <a:pt x="807975" y="666126"/>
                </a:lnTo>
                <a:lnTo>
                  <a:pt x="808449" y="715318"/>
                </a:lnTo>
                <a:lnTo>
                  <a:pt x="809033" y="764505"/>
                </a:lnTo>
                <a:lnTo>
                  <a:pt x="809751" y="813688"/>
                </a:lnTo>
                <a:lnTo>
                  <a:pt x="813839" y="851965"/>
                </a:lnTo>
                <a:lnTo>
                  <a:pt x="822928" y="890349"/>
                </a:lnTo>
                <a:lnTo>
                  <a:pt x="833683" y="928471"/>
                </a:lnTo>
                <a:lnTo>
                  <a:pt x="842772" y="965962"/>
                </a:lnTo>
                <a:lnTo>
                  <a:pt x="852475" y="965535"/>
                </a:lnTo>
                <a:lnTo>
                  <a:pt x="862298" y="965406"/>
                </a:lnTo>
                <a:lnTo>
                  <a:pt x="871882" y="964443"/>
                </a:lnTo>
                <a:lnTo>
                  <a:pt x="880872" y="961517"/>
                </a:lnTo>
                <a:lnTo>
                  <a:pt x="888640" y="955266"/>
                </a:lnTo>
                <a:lnTo>
                  <a:pt x="894921" y="946753"/>
                </a:lnTo>
                <a:lnTo>
                  <a:pt x="901320" y="938478"/>
                </a:lnTo>
                <a:lnTo>
                  <a:pt x="909447" y="932942"/>
                </a:lnTo>
                <a:lnTo>
                  <a:pt x="918704" y="931582"/>
                </a:lnTo>
                <a:lnTo>
                  <a:pt x="928258" y="933021"/>
                </a:lnTo>
                <a:lnTo>
                  <a:pt x="937932" y="935531"/>
                </a:lnTo>
                <a:lnTo>
                  <a:pt x="947547" y="937387"/>
                </a:lnTo>
                <a:lnTo>
                  <a:pt x="957161" y="933844"/>
                </a:lnTo>
                <a:lnTo>
                  <a:pt x="966835" y="929528"/>
                </a:lnTo>
                <a:lnTo>
                  <a:pt x="976389" y="926760"/>
                </a:lnTo>
                <a:lnTo>
                  <a:pt x="985647" y="927862"/>
                </a:lnTo>
                <a:lnTo>
                  <a:pt x="1006631" y="943508"/>
                </a:lnTo>
                <a:lnTo>
                  <a:pt x="999696" y="953976"/>
                </a:lnTo>
                <a:lnTo>
                  <a:pt x="992880" y="957419"/>
                </a:lnTo>
                <a:lnTo>
                  <a:pt x="1014222" y="951992"/>
                </a:lnTo>
                <a:lnTo>
                  <a:pt x="1030940" y="968214"/>
                </a:lnTo>
                <a:lnTo>
                  <a:pt x="1054147" y="962707"/>
                </a:lnTo>
                <a:lnTo>
                  <a:pt x="1077712" y="947080"/>
                </a:lnTo>
                <a:lnTo>
                  <a:pt x="1095502" y="932942"/>
                </a:lnTo>
                <a:lnTo>
                  <a:pt x="1096811" y="943270"/>
                </a:lnTo>
                <a:lnTo>
                  <a:pt x="1097407" y="954135"/>
                </a:lnTo>
                <a:lnTo>
                  <a:pt x="1099431" y="963928"/>
                </a:lnTo>
                <a:lnTo>
                  <a:pt x="1105027" y="971042"/>
                </a:lnTo>
                <a:lnTo>
                  <a:pt x="1128095" y="977392"/>
                </a:lnTo>
                <a:lnTo>
                  <a:pt x="1157176" y="976122"/>
                </a:lnTo>
                <a:lnTo>
                  <a:pt x="1186376" y="971041"/>
                </a:lnTo>
                <a:lnTo>
                  <a:pt x="1209802" y="965962"/>
                </a:lnTo>
                <a:lnTo>
                  <a:pt x="1212977" y="971042"/>
                </a:lnTo>
                <a:lnTo>
                  <a:pt x="1213612" y="979297"/>
                </a:lnTo>
                <a:lnTo>
                  <a:pt x="1219327" y="980567"/>
                </a:lnTo>
                <a:lnTo>
                  <a:pt x="1246016" y="980537"/>
                </a:lnTo>
                <a:lnTo>
                  <a:pt x="1279874" y="974613"/>
                </a:lnTo>
                <a:lnTo>
                  <a:pt x="1314446" y="966904"/>
                </a:lnTo>
                <a:lnTo>
                  <a:pt x="1343279" y="961517"/>
                </a:lnTo>
                <a:lnTo>
                  <a:pt x="1344549" y="965962"/>
                </a:lnTo>
                <a:lnTo>
                  <a:pt x="1342644" y="975487"/>
                </a:lnTo>
                <a:lnTo>
                  <a:pt x="1347724" y="975487"/>
                </a:lnTo>
                <a:lnTo>
                  <a:pt x="1374771" y="974534"/>
                </a:lnTo>
                <a:lnTo>
                  <a:pt x="1404556" y="971200"/>
                </a:lnTo>
                <a:lnTo>
                  <a:pt x="1428626" y="967628"/>
                </a:lnTo>
                <a:lnTo>
                  <a:pt x="1438528" y="965962"/>
                </a:lnTo>
                <a:lnTo>
                  <a:pt x="1470616" y="974643"/>
                </a:lnTo>
                <a:lnTo>
                  <a:pt x="1476628" y="975407"/>
                </a:lnTo>
                <a:lnTo>
                  <a:pt x="1482641" y="970337"/>
                </a:lnTo>
                <a:lnTo>
                  <a:pt x="1514728" y="961517"/>
                </a:lnTo>
                <a:lnTo>
                  <a:pt x="1533491" y="960088"/>
                </a:lnTo>
                <a:lnTo>
                  <a:pt x="1531000" y="964374"/>
                </a:lnTo>
                <a:lnTo>
                  <a:pt x="1526248" y="967232"/>
                </a:lnTo>
                <a:lnTo>
                  <a:pt x="1538224" y="96151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39386" y="3328923"/>
            <a:ext cx="1972310" cy="153035"/>
          </a:xfrm>
          <a:custGeom>
            <a:avLst/>
            <a:gdLst/>
            <a:ahLst/>
            <a:cxnLst/>
            <a:rect l="l" t="t" r="r" b="b"/>
            <a:pathLst>
              <a:path w="1972310" h="153035">
                <a:moveTo>
                  <a:pt x="0" y="66675"/>
                </a:moveTo>
                <a:lnTo>
                  <a:pt x="15279" y="60543"/>
                </a:lnTo>
                <a:lnTo>
                  <a:pt x="24129" y="56197"/>
                </a:lnTo>
                <a:lnTo>
                  <a:pt x="33932" y="54709"/>
                </a:lnTo>
                <a:lnTo>
                  <a:pt x="52070" y="57150"/>
                </a:lnTo>
                <a:lnTo>
                  <a:pt x="57150" y="63500"/>
                </a:lnTo>
                <a:lnTo>
                  <a:pt x="62229" y="69850"/>
                </a:lnTo>
                <a:lnTo>
                  <a:pt x="66675" y="76200"/>
                </a:lnTo>
                <a:lnTo>
                  <a:pt x="69850" y="80645"/>
                </a:lnTo>
                <a:lnTo>
                  <a:pt x="70485" y="92710"/>
                </a:lnTo>
                <a:lnTo>
                  <a:pt x="76200" y="90804"/>
                </a:lnTo>
                <a:lnTo>
                  <a:pt x="85645" y="85715"/>
                </a:lnTo>
                <a:lnTo>
                  <a:pt x="93662" y="78184"/>
                </a:lnTo>
                <a:lnTo>
                  <a:pt x="101203" y="69820"/>
                </a:lnTo>
                <a:lnTo>
                  <a:pt x="109220" y="62229"/>
                </a:lnTo>
                <a:lnTo>
                  <a:pt x="136386" y="41106"/>
                </a:lnTo>
                <a:lnTo>
                  <a:pt x="144621" y="35639"/>
                </a:lnTo>
                <a:lnTo>
                  <a:pt x="148332" y="32672"/>
                </a:lnTo>
                <a:lnTo>
                  <a:pt x="161925" y="19050"/>
                </a:lnTo>
                <a:lnTo>
                  <a:pt x="165357" y="27523"/>
                </a:lnTo>
                <a:lnTo>
                  <a:pt x="168910" y="35877"/>
                </a:lnTo>
                <a:lnTo>
                  <a:pt x="185102" y="79216"/>
                </a:lnTo>
                <a:lnTo>
                  <a:pt x="190500" y="95250"/>
                </a:lnTo>
                <a:lnTo>
                  <a:pt x="198715" y="94376"/>
                </a:lnTo>
                <a:lnTo>
                  <a:pt x="240881" y="85685"/>
                </a:lnTo>
                <a:lnTo>
                  <a:pt x="280797" y="71754"/>
                </a:lnTo>
                <a:lnTo>
                  <a:pt x="284686" y="79861"/>
                </a:lnTo>
                <a:lnTo>
                  <a:pt x="288575" y="88026"/>
                </a:lnTo>
                <a:lnTo>
                  <a:pt x="292226" y="96311"/>
                </a:lnTo>
                <a:lnTo>
                  <a:pt x="295401" y="104775"/>
                </a:lnTo>
                <a:lnTo>
                  <a:pt x="295917" y="112633"/>
                </a:lnTo>
                <a:lnTo>
                  <a:pt x="295243" y="120967"/>
                </a:lnTo>
                <a:lnTo>
                  <a:pt x="295759" y="128349"/>
                </a:lnTo>
                <a:lnTo>
                  <a:pt x="299847" y="133350"/>
                </a:lnTo>
                <a:lnTo>
                  <a:pt x="307784" y="134451"/>
                </a:lnTo>
                <a:lnTo>
                  <a:pt x="316198" y="131683"/>
                </a:lnTo>
                <a:lnTo>
                  <a:pt x="324850" y="127367"/>
                </a:lnTo>
                <a:lnTo>
                  <a:pt x="333501" y="123825"/>
                </a:lnTo>
                <a:lnTo>
                  <a:pt x="343384" y="114567"/>
                </a:lnTo>
                <a:lnTo>
                  <a:pt x="353504" y="105489"/>
                </a:lnTo>
                <a:lnTo>
                  <a:pt x="363148" y="96053"/>
                </a:lnTo>
                <a:lnTo>
                  <a:pt x="371601" y="85725"/>
                </a:lnTo>
                <a:lnTo>
                  <a:pt x="374340" y="78581"/>
                </a:lnTo>
                <a:lnTo>
                  <a:pt x="375412" y="70485"/>
                </a:lnTo>
                <a:lnTo>
                  <a:pt x="376959" y="62864"/>
                </a:lnTo>
                <a:lnTo>
                  <a:pt x="381126" y="57150"/>
                </a:lnTo>
                <a:lnTo>
                  <a:pt x="389848" y="53687"/>
                </a:lnTo>
                <a:lnTo>
                  <a:pt x="399462" y="52784"/>
                </a:lnTo>
                <a:lnTo>
                  <a:pt x="409434" y="52953"/>
                </a:lnTo>
                <a:lnTo>
                  <a:pt x="419226" y="52704"/>
                </a:lnTo>
                <a:lnTo>
                  <a:pt x="426549" y="49162"/>
                </a:lnTo>
                <a:lnTo>
                  <a:pt x="433990" y="44846"/>
                </a:lnTo>
                <a:lnTo>
                  <a:pt x="441194" y="42078"/>
                </a:lnTo>
                <a:lnTo>
                  <a:pt x="457644" y="78978"/>
                </a:lnTo>
                <a:lnTo>
                  <a:pt x="461772" y="114300"/>
                </a:lnTo>
                <a:lnTo>
                  <a:pt x="471386" y="108575"/>
                </a:lnTo>
                <a:lnTo>
                  <a:pt x="509218" y="82589"/>
                </a:lnTo>
                <a:lnTo>
                  <a:pt x="517969" y="73183"/>
                </a:lnTo>
                <a:lnTo>
                  <a:pt x="527196" y="65444"/>
                </a:lnTo>
                <a:lnTo>
                  <a:pt x="537972" y="62229"/>
                </a:lnTo>
                <a:lnTo>
                  <a:pt x="543300" y="65355"/>
                </a:lnTo>
                <a:lnTo>
                  <a:pt x="545353" y="72945"/>
                </a:lnTo>
                <a:lnTo>
                  <a:pt x="546098" y="82321"/>
                </a:lnTo>
                <a:lnTo>
                  <a:pt x="547497" y="90804"/>
                </a:lnTo>
                <a:lnTo>
                  <a:pt x="593752" y="59104"/>
                </a:lnTo>
                <a:lnTo>
                  <a:pt x="614648" y="46275"/>
                </a:lnTo>
                <a:lnTo>
                  <a:pt x="623399" y="34280"/>
                </a:lnTo>
                <a:lnTo>
                  <a:pt x="633222" y="5079"/>
                </a:lnTo>
                <a:lnTo>
                  <a:pt x="635067" y="18841"/>
                </a:lnTo>
                <a:lnTo>
                  <a:pt x="634650" y="33734"/>
                </a:lnTo>
                <a:lnTo>
                  <a:pt x="635900" y="47317"/>
                </a:lnTo>
                <a:lnTo>
                  <a:pt x="642747" y="57150"/>
                </a:lnTo>
                <a:lnTo>
                  <a:pt x="653700" y="55602"/>
                </a:lnTo>
                <a:lnTo>
                  <a:pt x="674655" y="49530"/>
                </a:lnTo>
                <a:lnTo>
                  <a:pt x="696325" y="42505"/>
                </a:lnTo>
                <a:lnTo>
                  <a:pt x="709422" y="38100"/>
                </a:lnTo>
                <a:lnTo>
                  <a:pt x="710215" y="58568"/>
                </a:lnTo>
                <a:lnTo>
                  <a:pt x="711565" y="99268"/>
                </a:lnTo>
                <a:lnTo>
                  <a:pt x="723391" y="130810"/>
                </a:lnTo>
                <a:lnTo>
                  <a:pt x="728472" y="128904"/>
                </a:lnTo>
                <a:lnTo>
                  <a:pt x="761454" y="114359"/>
                </a:lnTo>
                <a:lnTo>
                  <a:pt x="792305" y="95885"/>
                </a:lnTo>
                <a:lnTo>
                  <a:pt x="824609" y="78362"/>
                </a:lnTo>
                <a:lnTo>
                  <a:pt x="861949" y="66675"/>
                </a:lnTo>
                <a:lnTo>
                  <a:pt x="873071" y="59888"/>
                </a:lnTo>
                <a:lnTo>
                  <a:pt x="884253" y="53339"/>
                </a:lnTo>
                <a:lnTo>
                  <a:pt x="895078" y="46315"/>
                </a:lnTo>
                <a:lnTo>
                  <a:pt x="905128" y="38100"/>
                </a:lnTo>
                <a:lnTo>
                  <a:pt x="912362" y="26789"/>
                </a:lnTo>
                <a:lnTo>
                  <a:pt x="918225" y="12858"/>
                </a:lnTo>
                <a:lnTo>
                  <a:pt x="924685" y="2024"/>
                </a:lnTo>
                <a:lnTo>
                  <a:pt x="950134" y="31432"/>
                </a:lnTo>
                <a:lnTo>
                  <a:pt x="952753" y="57150"/>
                </a:lnTo>
                <a:lnTo>
                  <a:pt x="962219" y="53717"/>
                </a:lnTo>
                <a:lnTo>
                  <a:pt x="980376" y="47783"/>
                </a:lnTo>
                <a:lnTo>
                  <a:pt x="999009" y="43041"/>
                </a:lnTo>
                <a:lnTo>
                  <a:pt x="1009903" y="43179"/>
                </a:lnTo>
                <a:lnTo>
                  <a:pt x="1014964" y="51097"/>
                </a:lnTo>
                <a:lnTo>
                  <a:pt x="1017047" y="60801"/>
                </a:lnTo>
                <a:lnTo>
                  <a:pt x="1017940" y="71219"/>
                </a:lnTo>
                <a:lnTo>
                  <a:pt x="1019428" y="81279"/>
                </a:lnTo>
                <a:lnTo>
                  <a:pt x="1028775" y="73868"/>
                </a:lnTo>
                <a:lnTo>
                  <a:pt x="1038002" y="66278"/>
                </a:lnTo>
                <a:lnTo>
                  <a:pt x="1047468" y="59045"/>
                </a:lnTo>
                <a:lnTo>
                  <a:pt x="1057528" y="52704"/>
                </a:lnTo>
                <a:lnTo>
                  <a:pt x="1065119" y="47823"/>
                </a:lnTo>
                <a:lnTo>
                  <a:pt x="1073483" y="42703"/>
                </a:lnTo>
                <a:lnTo>
                  <a:pt x="1081014" y="40203"/>
                </a:lnTo>
                <a:lnTo>
                  <a:pt x="1086103" y="43179"/>
                </a:lnTo>
                <a:lnTo>
                  <a:pt x="1091441" y="59828"/>
                </a:lnTo>
                <a:lnTo>
                  <a:pt x="1092136" y="77787"/>
                </a:lnTo>
                <a:lnTo>
                  <a:pt x="1090926" y="96222"/>
                </a:lnTo>
                <a:lnTo>
                  <a:pt x="1090549" y="114300"/>
                </a:lnTo>
                <a:lnTo>
                  <a:pt x="1099895" y="79136"/>
                </a:lnTo>
                <a:lnTo>
                  <a:pt x="1102931" y="63023"/>
                </a:lnTo>
                <a:lnTo>
                  <a:pt x="1109301" y="57150"/>
                </a:lnTo>
                <a:lnTo>
                  <a:pt x="1128649" y="52704"/>
                </a:lnTo>
                <a:lnTo>
                  <a:pt x="1129978" y="59848"/>
                </a:lnTo>
                <a:lnTo>
                  <a:pt x="1131189" y="66992"/>
                </a:lnTo>
                <a:lnTo>
                  <a:pt x="1132399" y="74136"/>
                </a:lnTo>
                <a:lnTo>
                  <a:pt x="1133728" y="81279"/>
                </a:lnTo>
                <a:lnTo>
                  <a:pt x="1133619" y="89763"/>
                </a:lnTo>
                <a:lnTo>
                  <a:pt x="1132855" y="99139"/>
                </a:lnTo>
                <a:lnTo>
                  <a:pt x="1133639" y="106729"/>
                </a:lnTo>
                <a:lnTo>
                  <a:pt x="1182385" y="80327"/>
                </a:lnTo>
                <a:lnTo>
                  <a:pt x="1219453" y="43179"/>
                </a:lnTo>
                <a:lnTo>
                  <a:pt x="1222311" y="27463"/>
                </a:lnTo>
                <a:lnTo>
                  <a:pt x="1224454" y="20141"/>
                </a:lnTo>
                <a:lnTo>
                  <a:pt x="1228978" y="14604"/>
                </a:lnTo>
                <a:lnTo>
                  <a:pt x="1230923" y="15617"/>
                </a:lnTo>
                <a:lnTo>
                  <a:pt x="1230725" y="21748"/>
                </a:lnTo>
                <a:lnTo>
                  <a:pt x="1230764" y="29071"/>
                </a:lnTo>
                <a:lnTo>
                  <a:pt x="1233424" y="33654"/>
                </a:lnTo>
                <a:lnTo>
                  <a:pt x="1247314" y="32623"/>
                </a:lnTo>
                <a:lnTo>
                  <a:pt x="1270730" y="27781"/>
                </a:lnTo>
                <a:lnTo>
                  <a:pt x="1293431" y="22225"/>
                </a:lnTo>
                <a:lnTo>
                  <a:pt x="1305178" y="19050"/>
                </a:lnTo>
                <a:lnTo>
                  <a:pt x="1306230" y="30956"/>
                </a:lnTo>
                <a:lnTo>
                  <a:pt x="1307401" y="42862"/>
                </a:lnTo>
                <a:lnTo>
                  <a:pt x="1308572" y="54768"/>
                </a:lnTo>
                <a:lnTo>
                  <a:pt x="1309624" y="66675"/>
                </a:lnTo>
                <a:lnTo>
                  <a:pt x="1307560" y="90427"/>
                </a:lnTo>
                <a:lnTo>
                  <a:pt x="1303115" y="115728"/>
                </a:lnTo>
                <a:lnTo>
                  <a:pt x="1303194" y="137933"/>
                </a:lnTo>
                <a:lnTo>
                  <a:pt x="1314703" y="152400"/>
                </a:lnTo>
                <a:lnTo>
                  <a:pt x="1334825" y="152995"/>
                </a:lnTo>
                <a:lnTo>
                  <a:pt x="1354232" y="140493"/>
                </a:lnTo>
                <a:lnTo>
                  <a:pt x="1372925" y="122039"/>
                </a:lnTo>
                <a:lnTo>
                  <a:pt x="1390903" y="104775"/>
                </a:lnTo>
                <a:lnTo>
                  <a:pt x="1414597" y="83224"/>
                </a:lnTo>
                <a:lnTo>
                  <a:pt x="1439481" y="58102"/>
                </a:lnTo>
                <a:lnTo>
                  <a:pt x="1459126" y="37266"/>
                </a:lnTo>
                <a:lnTo>
                  <a:pt x="1467103" y="28575"/>
                </a:lnTo>
                <a:lnTo>
                  <a:pt x="1481937" y="41106"/>
                </a:lnTo>
                <a:lnTo>
                  <a:pt x="1488138" y="60721"/>
                </a:lnTo>
                <a:lnTo>
                  <a:pt x="1489696" y="83313"/>
                </a:lnTo>
                <a:lnTo>
                  <a:pt x="1490599" y="104775"/>
                </a:lnTo>
                <a:lnTo>
                  <a:pt x="1523414" y="67141"/>
                </a:lnTo>
                <a:lnTo>
                  <a:pt x="1537858" y="46593"/>
                </a:lnTo>
                <a:lnTo>
                  <a:pt x="1545373" y="44499"/>
                </a:lnTo>
                <a:lnTo>
                  <a:pt x="1557401" y="62229"/>
                </a:lnTo>
                <a:lnTo>
                  <a:pt x="1565517" y="54371"/>
                </a:lnTo>
                <a:lnTo>
                  <a:pt x="1573275" y="46037"/>
                </a:lnTo>
                <a:lnTo>
                  <a:pt x="1581511" y="38655"/>
                </a:lnTo>
                <a:lnTo>
                  <a:pt x="1591055" y="33654"/>
                </a:lnTo>
                <a:lnTo>
                  <a:pt x="1596136" y="31750"/>
                </a:lnTo>
                <a:lnTo>
                  <a:pt x="1594865" y="47625"/>
                </a:lnTo>
                <a:lnTo>
                  <a:pt x="1600580" y="47625"/>
                </a:lnTo>
                <a:lnTo>
                  <a:pt x="1608201" y="47625"/>
                </a:lnTo>
                <a:lnTo>
                  <a:pt x="1613280" y="38100"/>
                </a:lnTo>
                <a:lnTo>
                  <a:pt x="1619630" y="33654"/>
                </a:lnTo>
                <a:lnTo>
                  <a:pt x="1626725" y="72350"/>
                </a:lnTo>
                <a:lnTo>
                  <a:pt x="1632569" y="88423"/>
                </a:lnTo>
                <a:lnTo>
                  <a:pt x="1649724" y="89019"/>
                </a:lnTo>
                <a:lnTo>
                  <a:pt x="1690751" y="81279"/>
                </a:lnTo>
                <a:lnTo>
                  <a:pt x="1697358" y="72796"/>
                </a:lnTo>
                <a:lnTo>
                  <a:pt x="1703609" y="63420"/>
                </a:lnTo>
                <a:lnTo>
                  <a:pt x="1710574" y="55830"/>
                </a:lnTo>
                <a:lnTo>
                  <a:pt x="1719326" y="52704"/>
                </a:lnTo>
                <a:lnTo>
                  <a:pt x="1723671" y="57169"/>
                </a:lnTo>
                <a:lnTo>
                  <a:pt x="1724088" y="66992"/>
                </a:lnTo>
                <a:lnTo>
                  <a:pt x="1724505" y="76815"/>
                </a:lnTo>
                <a:lnTo>
                  <a:pt x="1728851" y="81279"/>
                </a:lnTo>
                <a:lnTo>
                  <a:pt x="1739715" y="78154"/>
                </a:lnTo>
                <a:lnTo>
                  <a:pt x="1749091" y="70564"/>
                </a:lnTo>
                <a:lnTo>
                  <a:pt x="1757872" y="61188"/>
                </a:lnTo>
                <a:lnTo>
                  <a:pt x="1766951" y="52704"/>
                </a:lnTo>
                <a:lnTo>
                  <a:pt x="1767724" y="65603"/>
                </a:lnTo>
                <a:lnTo>
                  <a:pt x="1767427" y="80168"/>
                </a:lnTo>
                <a:lnTo>
                  <a:pt x="1769272" y="91638"/>
                </a:lnTo>
                <a:lnTo>
                  <a:pt x="1826244" y="64770"/>
                </a:lnTo>
                <a:lnTo>
                  <a:pt x="1852676" y="38100"/>
                </a:lnTo>
                <a:lnTo>
                  <a:pt x="1853201" y="47982"/>
                </a:lnTo>
                <a:lnTo>
                  <a:pt x="1853072" y="58102"/>
                </a:lnTo>
                <a:lnTo>
                  <a:pt x="1854015" y="67746"/>
                </a:lnTo>
                <a:lnTo>
                  <a:pt x="1857755" y="76200"/>
                </a:lnTo>
                <a:lnTo>
                  <a:pt x="1861804" y="76934"/>
                </a:lnTo>
                <a:lnTo>
                  <a:pt x="1867281" y="73977"/>
                </a:lnTo>
                <a:lnTo>
                  <a:pt x="1872757" y="71020"/>
                </a:lnTo>
                <a:lnTo>
                  <a:pt x="1876805" y="71754"/>
                </a:lnTo>
                <a:lnTo>
                  <a:pt x="1880536" y="80476"/>
                </a:lnTo>
                <a:lnTo>
                  <a:pt x="1881409" y="90090"/>
                </a:lnTo>
                <a:lnTo>
                  <a:pt x="1881092" y="100062"/>
                </a:lnTo>
                <a:lnTo>
                  <a:pt x="1881251" y="109854"/>
                </a:lnTo>
                <a:lnTo>
                  <a:pt x="1901938" y="100994"/>
                </a:lnTo>
                <a:lnTo>
                  <a:pt x="1919589" y="89455"/>
                </a:lnTo>
                <a:lnTo>
                  <a:pt x="1934739" y="74939"/>
                </a:lnTo>
                <a:lnTo>
                  <a:pt x="1947926" y="57150"/>
                </a:lnTo>
                <a:lnTo>
                  <a:pt x="1949830" y="62229"/>
                </a:lnTo>
                <a:lnTo>
                  <a:pt x="1947926" y="69850"/>
                </a:lnTo>
                <a:lnTo>
                  <a:pt x="1953005" y="71754"/>
                </a:lnTo>
                <a:lnTo>
                  <a:pt x="1959355" y="74295"/>
                </a:lnTo>
                <a:lnTo>
                  <a:pt x="1972055" y="666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10</a:t>
            </a:r>
            <a:endParaRPr sz="1600">
              <a:latin typeface="Arial Black"/>
              <a:cs typeface="Arial Blac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467288" y="4054475"/>
            <a:ext cx="1905000" cy="611505"/>
            <a:chOff x="4467288" y="4054475"/>
            <a:chExt cx="1905000" cy="611505"/>
          </a:xfrm>
        </p:grpSpPr>
        <p:sp>
          <p:nvSpPr>
            <p:cNvPr id="7" name="object 7"/>
            <p:cNvSpPr/>
            <p:nvPr/>
          </p:nvSpPr>
          <p:spPr>
            <a:xfrm>
              <a:off x="4472051" y="4059237"/>
              <a:ext cx="1895475" cy="601980"/>
            </a:xfrm>
            <a:custGeom>
              <a:avLst/>
              <a:gdLst/>
              <a:ahLst/>
              <a:cxnLst/>
              <a:rect l="l" t="t" r="r" b="b"/>
              <a:pathLst>
                <a:path w="1895475" h="601979">
                  <a:moveTo>
                    <a:pt x="1895475" y="0"/>
                  </a:moveTo>
                  <a:lnTo>
                    <a:pt x="0" y="0"/>
                  </a:lnTo>
                  <a:lnTo>
                    <a:pt x="0" y="601662"/>
                  </a:lnTo>
                  <a:lnTo>
                    <a:pt x="1895475" y="601662"/>
                  </a:lnTo>
                  <a:lnTo>
                    <a:pt x="1895475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2051" y="4059237"/>
              <a:ext cx="1895475" cy="601980"/>
            </a:xfrm>
            <a:custGeom>
              <a:avLst/>
              <a:gdLst/>
              <a:ahLst/>
              <a:cxnLst/>
              <a:rect l="l" t="t" r="r" b="b"/>
              <a:pathLst>
                <a:path w="1895475" h="601979">
                  <a:moveTo>
                    <a:pt x="0" y="601662"/>
                  </a:moveTo>
                  <a:lnTo>
                    <a:pt x="1895475" y="601662"/>
                  </a:lnTo>
                  <a:lnTo>
                    <a:pt x="1895475" y="0"/>
                  </a:lnTo>
                  <a:lnTo>
                    <a:pt x="0" y="0"/>
                  </a:lnTo>
                  <a:lnTo>
                    <a:pt x="0" y="60166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503430" y="4483572"/>
            <a:ext cx="348615" cy="227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300" i="1" spc="50" dirty="0">
                <a:latin typeface="Times New Roman"/>
                <a:cs typeface="Times New Roman"/>
              </a:rPr>
              <a:t>m</a:t>
            </a:r>
            <a:r>
              <a:rPr sz="1300" spc="50" dirty="0">
                <a:latin typeface="Symbol"/>
                <a:cs typeface="Symbol"/>
              </a:rPr>
              <a:t></a:t>
            </a:r>
            <a:r>
              <a:rPr sz="1300" i="1" spc="50" dirty="0">
                <a:latin typeface="Times New Roman"/>
                <a:cs typeface="Times New Roman"/>
              </a:rPr>
              <a:t>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86188" y="4589398"/>
            <a:ext cx="746125" cy="611505"/>
            <a:chOff x="3286188" y="4589398"/>
            <a:chExt cx="746125" cy="611505"/>
          </a:xfrm>
        </p:grpSpPr>
        <p:sp>
          <p:nvSpPr>
            <p:cNvPr id="11" name="object 11"/>
            <p:cNvSpPr/>
            <p:nvPr/>
          </p:nvSpPr>
          <p:spPr>
            <a:xfrm>
              <a:off x="3290951" y="4594161"/>
              <a:ext cx="736600" cy="601980"/>
            </a:xfrm>
            <a:custGeom>
              <a:avLst/>
              <a:gdLst/>
              <a:ahLst/>
              <a:cxnLst/>
              <a:rect l="l" t="t" r="r" b="b"/>
              <a:pathLst>
                <a:path w="736600" h="601979">
                  <a:moveTo>
                    <a:pt x="736600" y="0"/>
                  </a:moveTo>
                  <a:lnTo>
                    <a:pt x="0" y="0"/>
                  </a:lnTo>
                  <a:lnTo>
                    <a:pt x="0" y="601662"/>
                  </a:lnTo>
                  <a:lnTo>
                    <a:pt x="736600" y="601662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90951" y="4594161"/>
              <a:ext cx="736600" cy="601980"/>
            </a:xfrm>
            <a:custGeom>
              <a:avLst/>
              <a:gdLst/>
              <a:ahLst/>
              <a:cxnLst/>
              <a:rect l="l" t="t" r="r" b="b"/>
              <a:pathLst>
                <a:path w="736600" h="601979">
                  <a:moveTo>
                    <a:pt x="0" y="601662"/>
                  </a:moveTo>
                  <a:lnTo>
                    <a:pt x="736600" y="601662"/>
                  </a:lnTo>
                  <a:lnTo>
                    <a:pt x="736600" y="0"/>
                  </a:lnTo>
                  <a:lnTo>
                    <a:pt x="0" y="0"/>
                  </a:lnTo>
                  <a:lnTo>
                    <a:pt x="0" y="60166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579148" y="4442597"/>
            <a:ext cx="1947545" cy="546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0"/>
              </a:spcBef>
            </a:pPr>
            <a:r>
              <a:rPr sz="2250" dirty="0">
                <a:latin typeface="Symbol"/>
                <a:cs typeface="Symbol"/>
              </a:rPr>
              <a:t></a:t>
            </a:r>
            <a:r>
              <a:rPr sz="2250" spc="15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s</a:t>
            </a:r>
            <a:r>
              <a:rPr sz="1950" i="1" baseline="-23504" dirty="0">
                <a:latin typeface="Times New Roman"/>
                <a:cs typeface="Times New Roman"/>
              </a:rPr>
              <a:t>n</a:t>
            </a:r>
            <a:r>
              <a:rPr sz="1950" i="1" spc="480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55" dirty="0">
                <a:latin typeface="Times New Roman"/>
                <a:cs typeface="Times New Roman"/>
              </a:rPr>
              <a:t> </a:t>
            </a:r>
            <a:r>
              <a:rPr sz="5100" baseline="-8986" dirty="0">
                <a:latin typeface="Symbol"/>
                <a:cs typeface="Symbol"/>
              </a:rPr>
              <a:t></a:t>
            </a:r>
            <a:r>
              <a:rPr sz="5100" spc="-712" baseline="-8986" dirty="0">
                <a:latin typeface="Times New Roman"/>
                <a:cs typeface="Times New Roman"/>
              </a:rPr>
              <a:t> </a:t>
            </a:r>
            <a:r>
              <a:rPr sz="2250" i="1" spc="95" dirty="0">
                <a:latin typeface="Times New Roman"/>
                <a:cs typeface="Times New Roman"/>
              </a:rPr>
              <a:t>I</a:t>
            </a:r>
            <a:r>
              <a:rPr sz="1950" i="1" spc="142" baseline="-23504" dirty="0">
                <a:latin typeface="Times New Roman"/>
                <a:cs typeface="Times New Roman"/>
              </a:rPr>
              <a:t>m</a:t>
            </a:r>
            <a:r>
              <a:rPr sz="1950" i="1" spc="480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25" dirty="0">
                <a:latin typeface="Times New Roman"/>
                <a:cs typeface="Times New Roman"/>
              </a:rPr>
              <a:t> </a:t>
            </a:r>
            <a:r>
              <a:rPr sz="2250" i="1" spc="-25" dirty="0">
                <a:latin typeface="Times New Roman"/>
                <a:cs typeface="Times New Roman"/>
              </a:rPr>
              <a:t>z</a:t>
            </a:r>
            <a:r>
              <a:rPr sz="1950" i="1" spc="-37" baseline="-23504" dirty="0">
                <a:latin typeface="Times New Roman"/>
                <a:cs typeface="Times New Roman"/>
              </a:rPr>
              <a:t>n</a:t>
            </a:r>
            <a:endParaRPr sz="1950" baseline="-2350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45119" y="4983698"/>
            <a:ext cx="348615" cy="227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300" i="1" spc="45" dirty="0">
                <a:latin typeface="Times New Roman"/>
                <a:cs typeface="Times New Roman"/>
              </a:rPr>
              <a:t>m</a:t>
            </a:r>
            <a:r>
              <a:rPr sz="1300" spc="45" dirty="0">
                <a:latin typeface="Symbol"/>
                <a:cs typeface="Symbol"/>
              </a:rPr>
              <a:t></a:t>
            </a:r>
            <a:r>
              <a:rPr sz="1300" i="1" spc="45" dirty="0">
                <a:latin typeface="Times New Roman"/>
                <a:cs typeface="Times New Roman"/>
              </a:rPr>
              <a:t>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8241" y="343661"/>
            <a:ext cx="4481195" cy="88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FUNDAMNETALS:</a:t>
            </a:r>
            <a:r>
              <a:rPr sz="2400" spc="-160" dirty="0">
                <a:latin typeface="Arial Black"/>
                <a:cs typeface="Arial Black"/>
              </a:rPr>
              <a:t> </a:t>
            </a:r>
            <a:r>
              <a:rPr sz="2400" spc="-25" dirty="0">
                <a:latin typeface="Arial Black"/>
                <a:cs typeface="Arial Black"/>
              </a:rPr>
              <a:t>MAI</a:t>
            </a:r>
            <a:endParaRPr sz="24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505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Multiple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access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interference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(MAI)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17712" y="3032651"/>
            <a:ext cx="168275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i="1" spc="-50" dirty="0">
                <a:latin typeface="Times New Roman"/>
                <a:cs typeface="Times New Roman"/>
              </a:rPr>
              <a:t>M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95044" y="1206753"/>
            <a:ext cx="6837680" cy="3281679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49885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349885" algn="l"/>
              </a:tabLst>
            </a:pP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practical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CDMA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systems</a:t>
            </a:r>
            <a:endParaRPr sz="1800">
              <a:latin typeface="Times New Roman"/>
              <a:cs typeface="Times New Roman"/>
            </a:endParaRPr>
          </a:p>
          <a:p>
            <a:pPr marL="748665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748665" algn="l"/>
              </a:tabLst>
            </a:pPr>
            <a:r>
              <a:rPr sz="1800" dirty="0">
                <a:latin typeface="Times New Roman"/>
                <a:cs typeface="Times New Roman"/>
              </a:rPr>
              <a:t>Users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perfectly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synchronized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shifted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Wingdings"/>
                <a:cs typeface="Wingdings"/>
              </a:rPr>
              <a:t></a:t>
            </a:r>
            <a:endParaRPr sz="1800">
              <a:latin typeface="Wingdings"/>
              <a:cs typeface="Wingdings"/>
            </a:endParaRPr>
          </a:p>
          <a:p>
            <a:pPr marL="74866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codes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longer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orthogonal</a:t>
            </a:r>
            <a:endParaRPr sz="1800">
              <a:latin typeface="Times New Roman"/>
              <a:cs typeface="Times New Roman"/>
            </a:endParaRPr>
          </a:p>
          <a:p>
            <a:pPr marL="748665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74866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spreading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among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perfectly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orthogonal</a:t>
            </a:r>
            <a:endParaRPr sz="1800">
              <a:latin typeface="Times New Roman"/>
              <a:cs typeface="Times New Roman"/>
            </a:endParaRPr>
          </a:p>
          <a:p>
            <a:pPr marL="349885" marR="253365" indent="-287020">
              <a:lnSpc>
                <a:spcPct val="100000"/>
              </a:lnSpc>
              <a:spcBef>
                <a:spcPts val="430"/>
              </a:spcBef>
              <a:buChar char="–"/>
              <a:tabLst>
                <a:tab pos="349885" algn="l"/>
              </a:tabLst>
            </a:pPr>
            <a:r>
              <a:rPr sz="1800" dirty="0">
                <a:latin typeface="Times New Roman"/>
                <a:cs typeface="Times New Roman"/>
              </a:rPr>
              <a:t>MAI: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interference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among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CDMA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because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codes </a:t>
            </a:r>
            <a:r>
              <a:rPr sz="1800" dirty="0">
                <a:latin typeface="Times New Roman"/>
                <a:cs typeface="Times New Roman"/>
              </a:rPr>
              <a:t>among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perfectly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orthogonal.</a:t>
            </a:r>
            <a:endParaRPr sz="1800">
              <a:latin typeface="Times New Roman"/>
              <a:cs typeface="Times New Roman"/>
            </a:endParaRPr>
          </a:p>
          <a:p>
            <a:pPr marR="772795" algn="ctr">
              <a:lnSpc>
                <a:spcPts val="4025"/>
              </a:lnSpc>
            </a:pPr>
            <a:r>
              <a:rPr sz="2250" b="1" dirty="0">
                <a:latin typeface="Times New Roman"/>
                <a:cs typeface="Times New Roman"/>
              </a:rPr>
              <a:t>r</a:t>
            </a:r>
            <a:r>
              <a:rPr sz="2250" b="1" spc="5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35" dirty="0">
                <a:latin typeface="Times New Roman"/>
                <a:cs typeface="Times New Roman"/>
              </a:rPr>
              <a:t> </a:t>
            </a:r>
            <a:r>
              <a:rPr sz="5100" baseline="-8986" dirty="0">
                <a:latin typeface="Symbol"/>
                <a:cs typeface="Symbol"/>
              </a:rPr>
              <a:t></a:t>
            </a:r>
            <a:r>
              <a:rPr sz="5100" spc="-772" baseline="-8986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s</a:t>
            </a:r>
            <a:r>
              <a:rPr sz="1950" i="1" baseline="-23504" dirty="0">
                <a:latin typeface="Times New Roman"/>
                <a:cs typeface="Times New Roman"/>
              </a:rPr>
              <a:t>m</a:t>
            </a:r>
            <a:r>
              <a:rPr sz="1950" i="1" spc="270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</a:t>
            </a:r>
            <a:r>
              <a:rPr sz="2250" spc="-315" dirty="0">
                <a:latin typeface="Times New Roman"/>
                <a:cs typeface="Times New Roman"/>
              </a:rPr>
              <a:t> </a:t>
            </a:r>
            <a:r>
              <a:rPr sz="2250" b="1" spc="70" dirty="0">
                <a:latin typeface="Times New Roman"/>
                <a:cs typeface="Times New Roman"/>
              </a:rPr>
              <a:t>c</a:t>
            </a:r>
            <a:r>
              <a:rPr sz="1950" i="1" spc="104" baseline="-23504" dirty="0">
                <a:latin typeface="Times New Roman"/>
                <a:cs typeface="Times New Roman"/>
              </a:rPr>
              <a:t>m</a:t>
            </a:r>
            <a:r>
              <a:rPr sz="1950" i="1" spc="502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204" dirty="0">
                <a:latin typeface="Times New Roman"/>
                <a:cs typeface="Times New Roman"/>
              </a:rPr>
              <a:t> </a:t>
            </a:r>
            <a:r>
              <a:rPr sz="2250" b="1" spc="-50" dirty="0">
                <a:latin typeface="Times New Roman"/>
                <a:cs typeface="Times New Roman"/>
              </a:rPr>
              <a:t>n</a:t>
            </a:r>
            <a:endParaRPr sz="2250">
              <a:latin typeface="Times New Roman"/>
              <a:cs typeface="Times New Roman"/>
            </a:endParaRPr>
          </a:p>
          <a:p>
            <a:pPr marR="1577975" algn="ctr">
              <a:lnSpc>
                <a:spcPts val="1380"/>
              </a:lnSpc>
              <a:spcBef>
                <a:spcPts val="209"/>
              </a:spcBef>
            </a:pPr>
            <a:r>
              <a:rPr sz="1300" i="1" spc="-25" dirty="0">
                <a:latin typeface="Times New Roman"/>
                <a:cs typeface="Times New Roman"/>
              </a:rPr>
              <a:t>m</a:t>
            </a:r>
            <a:r>
              <a:rPr sz="1300" spc="-25" dirty="0">
                <a:latin typeface="Symbol"/>
                <a:cs typeface="Symbol"/>
              </a:rPr>
              <a:t></a:t>
            </a:r>
            <a:r>
              <a:rPr sz="1300" spc="-25" dirty="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  <a:p>
            <a:pPr marL="384175" indent="-286385">
              <a:lnSpc>
                <a:spcPts val="1614"/>
              </a:lnSpc>
              <a:buChar char="–"/>
              <a:tabLst>
                <a:tab pos="384175" algn="l"/>
              </a:tabLst>
            </a:pPr>
            <a:r>
              <a:rPr sz="1800" spc="-45" dirty="0">
                <a:latin typeface="Times New Roman"/>
                <a:cs typeface="Times New Roman"/>
              </a:rPr>
              <a:t>To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detect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th</a:t>
            </a:r>
            <a:r>
              <a:rPr sz="1800" spc="-20" dirty="0">
                <a:latin typeface="Times New Roman"/>
                <a:cs typeface="Times New Roman"/>
              </a:rPr>
              <a:t> user</a:t>
            </a:r>
            <a:endParaRPr sz="1800">
              <a:latin typeface="Times New Roman"/>
              <a:cs typeface="Times New Roman"/>
            </a:endParaRPr>
          </a:p>
          <a:p>
            <a:pPr marL="874394">
              <a:lnSpc>
                <a:spcPts val="3715"/>
              </a:lnSpc>
            </a:pPr>
            <a:r>
              <a:rPr sz="2250" b="1" dirty="0">
                <a:latin typeface="Times New Roman"/>
                <a:cs typeface="Times New Roman"/>
              </a:rPr>
              <a:t>r</a:t>
            </a:r>
            <a:r>
              <a:rPr sz="2250" b="1" spc="-17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</a:t>
            </a:r>
            <a:r>
              <a:rPr sz="2250" spc="-290" dirty="0">
                <a:latin typeface="Times New Roman"/>
                <a:cs typeface="Times New Roman"/>
              </a:rPr>
              <a:t> </a:t>
            </a:r>
            <a:r>
              <a:rPr sz="2250" b="1" spc="60" dirty="0">
                <a:latin typeface="Times New Roman"/>
                <a:cs typeface="Times New Roman"/>
              </a:rPr>
              <a:t>c</a:t>
            </a:r>
            <a:r>
              <a:rPr sz="1950" i="1" spc="89" baseline="-23504" dirty="0">
                <a:latin typeface="Times New Roman"/>
                <a:cs typeface="Times New Roman"/>
              </a:rPr>
              <a:t>n</a:t>
            </a:r>
            <a:r>
              <a:rPr sz="1950" i="1" spc="727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25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s</a:t>
            </a:r>
            <a:r>
              <a:rPr sz="1950" i="1" baseline="-23504" dirty="0">
                <a:latin typeface="Times New Roman"/>
                <a:cs typeface="Times New Roman"/>
              </a:rPr>
              <a:t>n</a:t>
            </a:r>
            <a:r>
              <a:rPr sz="1950" i="1" spc="262" baseline="-23504" dirty="0">
                <a:latin typeface="Times New Roman"/>
                <a:cs typeface="Times New Roman"/>
              </a:rPr>
              <a:t> </a:t>
            </a:r>
            <a:r>
              <a:rPr sz="2250" spc="95" dirty="0">
                <a:latin typeface="Symbol"/>
                <a:cs typeface="Symbol"/>
              </a:rPr>
              <a:t></a:t>
            </a:r>
            <a:r>
              <a:rPr sz="2250" spc="95" dirty="0">
                <a:latin typeface="Times New Roman"/>
                <a:cs typeface="Times New Roman"/>
              </a:rPr>
              <a:t>(</a:t>
            </a:r>
            <a:r>
              <a:rPr sz="2250" b="1" spc="95" dirty="0">
                <a:latin typeface="Times New Roman"/>
                <a:cs typeface="Times New Roman"/>
              </a:rPr>
              <a:t>c</a:t>
            </a:r>
            <a:r>
              <a:rPr sz="1950" i="1" spc="142" baseline="-23504" dirty="0">
                <a:latin typeface="Times New Roman"/>
                <a:cs typeface="Times New Roman"/>
              </a:rPr>
              <a:t>n</a:t>
            </a:r>
            <a:r>
              <a:rPr sz="1950" i="1" spc="390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</a:t>
            </a:r>
            <a:r>
              <a:rPr sz="2250" spc="-285" dirty="0">
                <a:latin typeface="Times New Roman"/>
                <a:cs typeface="Times New Roman"/>
              </a:rPr>
              <a:t> </a:t>
            </a:r>
            <a:r>
              <a:rPr sz="2250" b="1" spc="60" dirty="0">
                <a:latin typeface="Times New Roman"/>
                <a:cs typeface="Times New Roman"/>
              </a:rPr>
              <a:t>c</a:t>
            </a:r>
            <a:r>
              <a:rPr sz="1950" i="1" spc="89" baseline="-23504" dirty="0">
                <a:latin typeface="Times New Roman"/>
                <a:cs typeface="Times New Roman"/>
              </a:rPr>
              <a:t>n</a:t>
            </a:r>
            <a:r>
              <a:rPr sz="1950" i="1" spc="-60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)</a:t>
            </a:r>
            <a:r>
              <a:rPr sz="2250" spc="-17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50" dirty="0">
                <a:latin typeface="Times New Roman"/>
                <a:cs typeface="Times New Roman"/>
              </a:rPr>
              <a:t> </a:t>
            </a:r>
            <a:r>
              <a:rPr sz="5100" baseline="-8986" dirty="0">
                <a:latin typeface="Symbol"/>
                <a:cs typeface="Symbol"/>
              </a:rPr>
              <a:t></a:t>
            </a:r>
            <a:r>
              <a:rPr sz="5100" spc="-757" baseline="-8986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s</a:t>
            </a:r>
            <a:r>
              <a:rPr sz="1950" i="1" baseline="-23504" dirty="0">
                <a:latin typeface="Times New Roman"/>
                <a:cs typeface="Times New Roman"/>
              </a:rPr>
              <a:t>m</a:t>
            </a:r>
            <a:r>
              <a:rPr sz="1950" i="1" spc="262" baseline="-23504" dirty="0">
                <a:latin typeface="Times New Roman"/>
                <a:cs typeface="Times New Roman"/>
              </a:rPr>
              <a:t> </a:t>
            </a:r>
            <a:r>
              <a:rPr sz="2250" spc="100" dirty="0">
                <a:latin typeface="Symbol"/>
                <a:cs typeface="Symbol"/>
              </a:rPr>
              <a:t></a:t>
            </a:r>
            <a:r>
              <a:rPr sz="2250" spc="100" dirty="0">
                <a:latin typeface="Times New Roman"/>
                <a:cs typeface="Times New Roman"/>
              </a:rPr>
              <a:t>(</a:t>
            </a:r>
            <a:r>
              <a:rPr sz="2250" b="1" spc="100" dirty="0">
                <a:latin typeface="Times New Roman"/>
                <a:cs typeface="Times New Roman"/>
              </a:rPr>
              <a:t>c</a:t>
            </a:r>
            <a:r>
              <a:rPr sz="1950" i="1" spc="150" baseline="-23504" dirty="0">
                <a:latin typeface="Times New Roman"/>
                <a:cs typeface="Times New Roman"/>
              </a:rPr>
              <a:t>m</a:t>
            </a:r>
            <a:r>
              <a:rPr sz="1950" i="1" spc="382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</a:t>
            </a:r>
            <a:r>
              <a:rPr sz="2250" spc="-290" dirty="0">
                <a:latin typeface="Times New Roman"/>
                <a:cs typeface="Times New Roman"/>
              </a:rPr>
              <a:t> </a:t>
            </a:r>
            <a:r>
              <a:rPr sz="2250" b="1" spc="60" dirty="0">
                <a:latin typeface="Times New Roman"/>
                <a:cs typeface="Times New Roman"/>
              </a:rPr>
              <a:t>c</a:t>
            </a:r>
            <a:r>
              <a:rPr sz="1950" i="1" spc="89" baseline="-23504" dirty="0">
                <a:latin typeface="Times New Roman"/>
                <a:cs typeface="Times New Roman"/>
              </a:rPr>
              <a:t>n</a:t>
            </a:r>
            <a:r>
              <a:rPr sz="1950" i="1" spc="-52" baseline="-23504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)</a:t>
            </a:r>
            <a:r>
              <a:rPr sz="2250" spc="-17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200" dirty="0">
                <a:latin typeface="Times New Roman"/>
                <a:cs typeface="Times New Roman"/>
              </a:rPr>
              <a:t> </a:t>
            </a:r>
            <a:r>
              <a:rPr sz="2250" b="1" dirty="0">
                <a:latin typeface="Times New Roman"/>
                <a:cs typeface="Times New Roman"/>
              </a:rPr>
              <a:t>n</a:t>
            </a:r>
            <a:r>
              <a:rPr sz="2250" b="1" spc="-22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</a:t>
            </a:r>
            <a:r>
              <a:rPr sz="2250" spc="-290" dirty="0">
                <a:latin typeface="Times New Roman"/>
                <a:cs typeface="Times New Roman"/>
              </a:rPr>
              <a:t> </a:t>
            </a:r>
            <a:r>
              <a:rPr sz="2250" b="1" spc="35" dirty="0">
                <a:latin typeface="Times New Roman"/>
                <a:cs typeface="Times New Roman"/>
              </a:rPr>
              <a:t>c</a:t>
            </a:r>
            <a:r>
              <a:rPr sz="1950" i="1" spc="52" baseline="-23504" dirty="0">
                <a:latin typeface="Times New Roman"/>
                <a:cs typeface="Times New Roman"/>
              </a:rPr>
              <a:t>n</a:t>
            </a:r>
            <a:endParaRPr sz="1950" baseline="-23504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91857" y="4779645"/>
            <a:ext cx="652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MAI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87998" y="4610353"/>
            <a:ext cx="894715" cy="380365"/>
          </a:xfrm>
          <a:custGeom>
            <a:avLst/>
            <a:gdLst/>
            <a:ahLst/>
            <a:cxnLst/>
            <a:rect l="l" t="t" r="r" b="b"/>
            <a:pathLst>
              <a:path w="894715" h="380364">
                <a:moveTo>
                  <a:pt x="72954" y="29357"/>
                </a:moveTo>
                <a:lnTo>
                  <a:pt x="68125" y="41040"/>
                </a:lnTo>
                <a:lnTo>
                  <a:pt x="889761" y="380238"/>
                </a:lnTo>
                <a:lnTo>
                  <a:pt x="894715" y="368554"/>
                </a:lnTo>
                <a:lnTo>
                  <a:pt x="72954" y="29357"/>
                </a:lnTo>
                <a:close/>
              </a:path>
              <a:path w="894715" h="380364">
                <a:moveTo>
                  <a:pt x="85089" y="0"/>
                </a:moveTo>
                <a:lnTo>
                  <a:pt x="0" y="6096"/>
                </a:lnTo>
                <a:lnTo>
                  <a:pt x="56006" y="70358"/>
                </a:lnTo>
                <a:lnTo>
                  <a:pt x="68125" y="41040"/>
                </a:lnTo>
                <a:lnTo>
                  <a:pt x="56387" y="36195"/>
                </a:lnTo>
                <a:lnTo>
                  <a:pt x="61213" y="24511"/>
                </a:lnTo>
                <a:lnTo>
                  <a:pt x="74958" y="24511"/>
                </a:lnTo>
                <a:lnTo>
                  <a:pt x="85089" y="0"/>
                </a:lnTo>
                <a:close/>
              </a:path>
              <a:path w="894715" h="380364">
                <a:moveTo>
                  <a:pt x="61213" y="24511"/>
                </a:moveTo>
                <a:lnTo>
                  <a:pt x="56387" y="36195"/>
                </a:lnTo>
                <a:lnTo>
                  <a:pt x="68125" y="41040"/>
                </a:lnTo>
                <a:lnTo>
                  <a:pt x="72954" y="29357"/>
                </a:lnTo>
                <a:lnTo>
                  <a:pt x="61213" y="24511"/>
                </a:lnTo>
                <a:close/>
              </a:path>
              <a:path w="894715" h="380364">
                <a:moveTo>
                  <a:pt x="74958" y="24511"/>
                </a:moveTo>
                <a:lnTo>
                  <a:pt x="61213" y="24511"/>
                </a:lnTo>
                <a:lnTo>
                  <a:pt x="72954" y="29357"/>
                </a:lnTo>
                <a:lnTo>
                  <a:pt x="74958" y="24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3675" y="5056123"/>
            <a:ext cx="2954655" cy="88265"/>
          </a:xfrm>
          <a:custGeom>
            <a:avLst/>
            <a:gdLst/>
            <a:ahLst/>
            <a:cxnLst/>
            <a:rect l="l" t="t" r="r" b="b"/>
            <a:pathLst>
              <a:path w="2954654" h="88264">
                <a:moveTo>
                  <a:pt x="75564" y="11556"/>
                </a:moveTo>
                <a:lnTo>
                  <a:pt x="0" y="50800"/>
                </a:lnTo>
                <a:lnTo>
                  <a:pt x="76708" y="87756"/>
                </a:lnTo>
                <a:lnTo>
                  <a:pt x="76235" y="56261"/>
                </a:lnTo>
                <a:lnTo>
                  <a:pt x="63626" y="56261"/>
                </a:lnTo>
                <a:lnTo>
                  <a:pt x="63373" y="43561"/>
                </a:lnTo>
                <a:lnTo>
                  <a:pt x="76042" y="43370"/>
                </a:lnTo>
                <a:lnTo>
                  <a:pt x="75564" y="11556"/>
                </a:lnTo>
                <a:close/>
              </a:path>
              <a:path w="2954654" h="88264">
                <a:moveTo>
                  <a:pt x="76042" y="43370"/>
                </a:moveTo>
                <a:lnTo>
                  <a:pt x="63373" y="43561"/>
                </a:lnTo>
                <a:lnTo>
                  <a:pt x="63626" y="56261"/>
                </a:lnTo>
                <a:lnTo>
                  <a:pt x="76232" y="56071"/>
                </a:lnTo>
                <a:lnTo>
                  <a:pt x="76042" y="43370"/>
                </a:lnTo>
                <a:close/>
              </a:path>
              <a:path w="2954654" h="88264">
                <a:moveTo>
                  <a:pt x="76232" y="56071"/>
                </a:moveTo>
                <a:lnTo>
                  <a:pt x="63626" y="56261"/>
                </a:lnTo>
                <a:lnTo>
                  <a:pt x="76235" y="56261"/>
                </a:lnTo>
                <a:lnTo>
                  <a:pt x="76232" y="56071"/>
                </a:lnTo>
                <a:close/>
              </a:path>
              <a:path w="2954654" h="88264">
                <a:moveTo>
                  <a:pt x="2954274" y="0"/>
                </a:moveTo>
                <a:lnTo>
                  <a:pt x="76042" y="43370"/>
                </a:lnTo>
                <a:lnTo>
                  <a:pt x="76232" y="56071"/>
                </a:lnTo>
                <a:lnTo>
                  <a:pt x="2954401" y="12700"/>
                </a:lnTo>
                <a:lnTo>
                  <a:pt x="29542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44219" y="5238385"/>
            <a:ext cx="3606165" cy="377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3244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Usually:</a:t>
            </a:r>
            <a:r>
              <a:rPr sz="1800" spc="470" dirty="0">
                <a:latin typeface="Times New Roman"/>
                <a:cs typeface="Times New Roman"/>
              </a:rPr>
              <a:t> </a:t>
            </a:r>
            <a:r>
              <a:rPr sz="2300" b="1" spc="60" dirty="0">
                <a:latin typeface="Times New Roman"/>
                <a:cs typeface="Times New Roman"/>
              </a:rPr>
              <a:t>c</a:t>
            </a:r>
            <a:r>
              <a:rPr sz="2025" i="1" spc="89" baseline="-22633" dirty="0">
                <a:latin typeface="Times New Roman"/>
                <a:cs typeface="Times New Roman"/>
              </a:rPr>
              <a:t>m</a:t>
            </a:r>
            <a:r>
              <a:rPr sz="2025" i="1" spc="277" baseline="-22633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Symbol"/>
                <a:cs typeface="Symbol"/>
              </a:rPr>
              <a:t></a:t>
            </a:r>
            <a:r>
              <a:rPr sz="2300" spc="-350" dirty="0">
                <a:latin typeface="Times New Roman"/>
                <a:cs typeface="Times New Roman"/>
              </a:rPr>
              <a:t> </a:t>
            </a:r>
            <a:r>
              <a:rPr sz="2300" b="1" spc="55" dirty="0">
                <a:latin typeface="Times New Roman"/>
                <a:cs typeface="Times New Roman"/>
              </a:rPr>
              <a:t>c</a:t>
            </a:r>
            <a:r>
              <a:rPr sz="2025" i="1" spc="82" baseline="-22633" dirty="0">
                <a:latin typeface="Times New Roman"/>
                <a:cs typeface="Times New Roman"/>
              </a:rPr>
              <a:t>n</a:t>
            </a:r>
            <a:r>
              <a:rPr sz="2025" i="1" spc="585" baseline="-22633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Symbol"/>
                <a:cs typeface="Symbol"/>
              </a:rPr>
              <a:t></a:t>
            </a:r>
            <a:r>
              <a:rPr sz="2300" spc="-220" dirty="0">
                <a:latin typeface="Times New Roman"/>
                <a:cs typeface="Times New Roman"/>
              </a:rPr>
              <a:t> </a:t>
            </a:r>
            <a:r>
              <a:rPr sz="2300" b="1" spc="50" dirty="0">
                <a:latin typeface="Times New Roman"/>
                <a:cs typeface="Times New Roman"/>
              </a:rPr>
              <a:t>c</a:t>
            </a:r>
            <a:r>
              <a:rPr sz="2025" i="1" spc="75" baseline="-22633" dirty="0">
                <a:latin typeface="Times New Roman"/>
                <a:cs typeface="Times New Roman"/>
              </a:rPr>
              <a:t>n</a:t>
            </a:r>
            <a:r>
              <a:rPr sz="2025" i="1" spc="315" baseline="-22633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Symbol"/>
                <a:cs typeface="Symbol"/>
              </a:rPr>
              <a:t></a:t>
            </a:r>
            <a:r>
              <a:rPr sz="2300" spc="-350" dirty="0">
                <a:latin typeface="Times New Roman"/>
                <a:cs typeface="Times New Roman"/>
              </a:rPr>
              <a:t> </a:t>
            </a:r>
            <a:r>
              <a:rPr sz="2300" b="1" spc="50" dirty="0">
                <a:latin typeface="Times New Roman"/>
                <a:cs typeface="Times New Roman"/>
              </a:rPr>
              <a:t>c</a:t>
            </a:r>
            <a:r>
              <a:rPr sz="2025" i="1" spc="75" baseline="-22633" dirty="0">
                <a:latin typeface="Times New Roman"/>
                <a:cs typeface="Times New Roman"/>
              </a:rPr>
              <a:t>n</a:t>
            </a:r>
            <a:r>
              <a:rPr sz="2025" i="1" spc="644" baseline="-22633" dirty="0">
                <a:latin typeface="Times New Roman"/>
                <a:cs typeface="Times New Roman"/>
              </a:rPr>
              <a:t> </a:t>
            </a:r>
            <a:r>
              <a:rPr sz="2300" spc="50" dirty="0">
                <a:latin typeface="Symbol"/>
                <a:cs typeface="Symbol"/>
              </a:rPr>
              <a:t></a:t>
            </a:r>
            <a:r>
              <a:rPr sz="2300" spc="-355" dirty="0">
                <a:latin typeface="Times New Roman"/>
                <a:cs typeface="Times New Roman"/>
              </a:rPr>
              <a:t> </a:t>
            </a:r>
            <a:r>
              <a:rPr sz="2300" spc="-50" dirty="0">
                <a:latin typeface="Times New Roman"/>
                <a:cs typeface="Times New Roman"/>
              </a:rPr>
              <a:t>1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35228" y="5611925"/>
            <a:ext cx="0" cy="785495"/>
          </a:xfrm>
          <a:custGeom>
            <a:avLst/>
            <a:gdLst/>
            <a:ahLst/>
            <a:cxnLst/>
            <a:rect l="l" t="t" r="r" b="b"/>
            <a:pathLst>
              <a:path h="785495">
                <a:moveTo>
                  <a:pt x="0" y="0"/>
                </a:moveTo>
                <a:lnTo>
                  <a:pt x="0" y="785159"/>
                </a:lnTo>
              </a:path>
            </a:pathLst>
          </a:custGeom>
          <a:ln w="122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23689" y="5611925"/>
            <a:ext cx="0" cy="785495"/>
          </a:xfrm>
          <a:custGeom>
            <a:avLst/>
            <a:gdLst/>
            <a:ahLst/>
            <a:cxnLst/>
            <a:rect l="l" t="t" r="r" b="b"/>
            <a:pathLst>
              <a:path h="785495">
                <a:moveTo>
                  <a:pt x="0" y="0"/>
                </a:moveTo>
                <a:lnTo>
                  <a:pt x="0" y="785159"/>
                </a:lnTo>
              </a:path>
            </a:pathLst>
          </a:custGeom>
          <a:ln w="122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41448" y="5829789"/>
            <a:ext cx="0" cy="349885"/>
          </a:xfrm>
          <a:custGeom>
            <a:avLst/>
            <a:gdLst/>
            <a:ahLst/>
            <a:cxnLst/>
            <a:rect l="l" t="t" r="r" b="b"/>
            <a:pathLst>
              <a:path h="349885">
                <a:moveTo>
                  <a:pt x="0" y="0"/>
                </a:moveTo>
                <a:lnTo>
                  <a:pt x="0" y="349419"/>
                </a:lnTo>
              </a:path>
            </a:pathLst>
          </a:custGeom>
          <a:ln w="122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29163" y="5829789"/>
            <a:ext cx="0" cy="349885"/>
          </a:xfrm>
          <a:custGeom>
            <a:avLst/>
            <a:gdLst/>
            <a:ahLst/>
            <a:cxnLst/>
            <a:rect l="l" t="t" r="r" b="b"/>
            <a:pathLst>
              <a:path h="349885">
                <a:moveTo>
                  <a:pt x="0" y="0"/>
                </a:moveTo>
                <a:lnTo>
                  <a:pt x="0" y="349419"/>
                </a:lnTo>
              </a:path>
            </a:pathLst>
          </a:custGeom>
          <a:ln w="122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253750" y="5718601"/>
            <a:ext cx="111125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50" dirty="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47679" y="5500713"/>
            <a:ext cx="111125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50" dirty="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80763" y="5967762"/>
            <a:ext cx="111125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i="1" spc="-50" dirty="0">
                <a:latin typeface="Times New Roman"/>
                <a:cs typeface="Times New Roman"/>
              </a:rPr>
              <a:t>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37978" y="5967762"/>
            <a:ext cx="149225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i="1" spc="-50" dirty="0">
                <a:latin typeface="Times New Roman"/>
                <a:cs typeface="Times New Roman"/>
              </a:rPr>
              <a:t>m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74152" y="5627028"/>
            <a:ext cx="1954530" cy="550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1162050" algn="l"/>
              </a:tabLst>
            </a:pPr>
            <a:r>
              <a:rPr sz="2300" i="1" dirty="0">
                <a:latin typeface="Times New Roman"/>
                <a:cs typeface="Times New Roman"/>
              </a:rPr>
              <a:t>E</a:t>
            </a:r>
            <a:r>
              <a:rPr sz="2300" i="1" spc="-25" dirty="0">
                <a:latin typeface="Times New Roman"/>
                <a:cs typeface="Times New Roman"/>
              </a:rPr>
              <a:t> </a:t>
            </a:r>
            <a:r>
              <a:rPr sz="5175" baseline="-8856" dirty="0">
                <a:latin typeface="Symbol"/>
                <a:cs typeface="Symbol"/>
              </a:rPr>
              <a:t></a:t>
            </a:r>
            <a:r>
              <a:rPr sz="5175" spc="-765" baseline="-8856" dirty="0">
                <a:latin typeface="Times New Roman"/>
                <a:cs typeface="Times New Roman"/>
              </a:rPr>
              <a:t> </a:t>
            </a:r>
            <a:r>
              <a:rPr sz="2300" i="1" spc="-50" dirty="0">
                <a:latin typeface="Times New Roman"/>
                <a:cs typeface="Times New Roman"/>
              </a:rPr>
              <a:t>I</a:t>
            </a:r>
            <a:r>
              <a:rPr sz="2300" i="1" dirty="0">
                <a:latin typeface="Times New Roman"/>
                <a:cs typeface="Times New Roman"/>
              </a:rPr>
              <a:t>	</a:t>
            </a:r>
            <a:r>
              <a:rPr sz="2300" dirty="0">
                <a:latin typeface="Symbol"/>
                <a:cs typeface="Symbol"/>
              </a:rPr>
              <a:t></a:t>
            </a:r>
            <a:r>
              <a:rPr sz="2300" spc="-15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Times New Roman"/>
                <a:cs typeface="Times New Roman"/>
              </a:rPr>
              <a:t>E</a:t>
            </a:r>
            <a:r>
              <a:rPr sz="2300" i="1" spc="-45" dirty="0">
                <a:latin typeface="Times New Roman"/>
                <a:cs typeface="Times New Roman"/>
              </a:rPr>
              <a:t> </a:t>
            </a:r>
            <a:r>
              <a:rPr sz="2300" i="1" spc="-50" dirty="0">
                <a:latin typeface="Times New Roman"/>
                <a:cs typeface="Times New Roman"/>
              </a:rPr>
              <a:t>s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55133" y="6173464"/>
            <a:ext cx="34925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i="1" spc="50" dirty="0">
                <a:latin typeface="Times New Roman"/>
                <a:cs typeface="Times New Roman"/>
              </a:rPr>
              <a:t>m</a:t>
            </a:r>
            <a:r>
              <a:rPr sz="1300" spc="50" dirty="0">
                <a:latin typeface="Symbol"/>
                <a:cs typeface="Symbol"/>
              </a:rPr>
              <a:t></a:t>
            </a:r>
            <a:r>
              <a:rPr sz="1300" i="1" spc="50" dirty="0">
                <a:latin typeface="Times New Roman"/>
                <a:cs typeface="Times New Roman"/>
              </a:rPr>
              <a:t>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26870" y="5744972"/>
            <a:ext cx="94488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Times New Roman"/>
                <a:cs typeface="Times New Roman"/>
              </a:rPr>
              <a:t>therefore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241" y="343661"/>
            <a:ext cx="67094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RANDOM</a:t>
            </a:r>
            <a:r>
              <a:rPr sz="2400" spc="-114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PROCESS</a:t>
            </a:r>
            <a:r>
              <a:rPr sz="2400" spc="-65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PASS</a:t>
            </a:r>
            <a:r>
              <a:rPr sz="2400" spc="-65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THROUGH</a:t>
            </a:r>
            <a:r>
              <a:rPr sz="2400" spc="-85" dirty="0">
                <a:latin typeface="Arial Black"/>
                <a:cs typeface="Arial Black"/>
              </a:rPr>
              <a:t> </a:t>
            </a:r>
            <a:r>
              <a:rPr sz="2400" spc="-25" dirty="0">
                <a:latin typeface="Arial Black"/>
                <a:cs typeface="Arial Black"/>
              </a:rPr>
              <a:t>LTI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62325" y="1009650"/>
            <a:ext cx="1466850" cy="447675"/>
          </a:xfrm>
          <a:prstGeom prst="rect">
            <a:avLst/>
          </a:prstGeom>
          <a:solidFill>
            <a:srgbClr val="CCFFFF"/>
          </a:solidFill>
          <a:ln w="9525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40"/>
              </a:spcBef>
            </a:pPr>
            <a:r>
              <a:rPr sz="2400" i="1" spc="-20" dirty="0">
                <a:latin typeface="Times New Roman"/>
                <a:cs typeface="Times New Roman"/>
              </a:rPr>
              <a:t>h</a:t>
            </a:r>
            <a:r>
              <a:rPr sz="2400" spc="-20" dirty="0">
                <a:latin typeface="Times New Roman"/>
                <a:cs typeface="Times New Roman"/>
              </a:rPr>
              <a:t>(</a:t>
            </a:r>
            <a:r>
              <a:rPr sz="2400" i="1" spc="-20" dirty="0">
                <a:latin typeface="Times New Roman"/>
                <a:cs typeface="Times New Roman"/>
              </a:rPr>
              <a:t>t</a:t>
            </a:r>
            <a:r>
              <a:rPr sz="2400" spc="-2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33600" y="1228725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1143000" y="0"/>
                </a:moveTo>
                <a:lnTo>
                  <a:pt x="1143000" y="76200"/>
                </a:lnTo>
                <a:lnTo>
                  <a:pt x="1206500" y="44450"/>
                </a:lnTo>
                <a:lnTo>
                  <a:pt x="1155700" y="44450"/>
                </a:lnTo>
                <a:lnTo>
                  <a:pt x="1155700" y="31750"/>
                </a:lnTo>
                <a:lnTo>
                  <a:pt x="1206500" y="31750"/>
                </a:lnTo>
                <a:lnTo>
                  <a:pt x="1143000" y="0"/>
                </a:lnTo>
                <a:close/>
              </a:path>
              <a:path w="1219200" h="76200">
                <a:moveTo>
                  <a:pt x="11430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143000" y="44450"/>
                </a:lnTo>
                <a:lnTo>
                  <a:pt x="1143000" y="31750"/>
                </a:lnTo>
                <a:close/>
              </a:path>
              <a:path w="1219200" h="76200">
                <a:moveTo>
                  <a:pt x="1206500" y="31750"/>
                </a:moveTo>
                <a:lnTo>
                  <a:pt x="1155700" y="31750"/>
                </a:lnTo>
                <a:lnTo>
                  <a:pt x="1155700" y="44450"/>
                </a:lnTo>
                <a:lnTo>
                  <a:pt x="1206500" y="44450"/>
                </a:lnTo>
                <a:lnTo>
                  <a:pt x="1219200" y="38100"/>
                </a:lnTo>
                <a:lnTo>
                  <a:pt x="12065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63691" y="1050235"/>
            <a:ext cx="382270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i="1" spc="35" dirty="0">
                <a:latin typeface="Times New Roman"/>
                <a:cs typeface="Times New Roman"/>
              </a:rPr>
              <a:t>y</a:t>
            </a:r>
            <a:r>
              <a:rPr sz="1850" spc="35" dirty="0">
                <a:latin typeface="Times New Roman"/>
                <a:cs typeface="Times New Roman"/>
              </a:rPr>
              <a:t>(</a:t>
            </a:r>
            <a:r>
              <a:rPr sz="1850" i="1" spc="35" dirty="0">
                <a:latin typeface="Times New Roman"/>
                <a:cs typeface="Times New Roman"/>
              </a:rPr>
              <a:t>t</a:t>
            </a:r>
            <a:r>
              <a:rPr sz="1850" spc="35" dirty="0">
                <a:latin typeface="Times New Roman"/>
                <a:cs typeface="Times New Roman"/>
              </a:rPr>
              <a:t>)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38700" y="1219200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1143000" y="0"/>
                </a:moveTo>
                <a:lnTo>
                  <a:pt x="1143000" y="76200"/>
                </a:lnTo>
                <a:lnTo>
                  <a:pt x="1206500" y="44450"/>
                </a:lnTo>
                <a:lnTo>
                  <a:pt x="1155700" y="44450"/>
                </a:lnTo>
                <a:lnTo>
                  <a:pt x="1155700" y="31750"/>
                </a:lnTo>
                <a:lnTo>
                  <a:pt x="1206500" y="31750"/>
                </a:lnTo>
                <a:lnTo>
                  <a:pt x="1143000" y="0"/>
                </a:lnTo>
                <a:close/>
              </a:path>
              <a:path w="1219200" h="76200">
                <a:moveTo>
                  <a:pt x="11430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143000" y="44450"/>
                </a:lnTo>
                <a:lnTo>
                  <a:pt x="1143000" y="31750"/>
                </a:lnTo>
                <a:close/>
              </a:path>
              <a:path w="1219200" h="76200">
                <a:moveTo>
                  <a:pt x="1206500" y="31750"/>
                </a:moveTo>
                <a:lnTo>
                  <a:pt x="1155700" y="31750"/>
                </a:lnTo>
                <a:lnTo>
                  <a:pt x="1155700" y="44450"/>
                </a:lnTo>
                <a:lnTo>
                  <a:pt x="1206500" y="44450"/>
                </a:lnTo>
                <a:lnTo>
                  <a:pt x="1219200" y="38100"/>
                </a:lnTo>
                <a:lnTo>
                  <a:pt x="12065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38300" y="1078810"/>
            <a:ext cx="381635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i="1" spc="30" dirty="0">
                <a:latin typeface="Times New Roman"/>
                <a:cs typeface="Times New Roman"/>
              </a:rPr>
              <a:t>x</a:t>
            </a:r>
            <a:r>
              <a:rPr sz="1850" spc="30" dirty="0">
                <a:latin typeface="Times New Roman"/>
                <a:cs typeface="Times New Roman"/>
              </a:rPr>
              <a:t>(</a:t>
            </a:r>
            <a:r>
              <a:rPr sz="1850" i="1" spc="30" dirty="0">
                <a:latin typeface="Times New Roman"/>
                <a:cs typeface="Times New Roman"/>
              </a:rPr>
              <a:t>t</a:t>
            </a:r>
            <a:r>
              <a:rPr sz="1850" spc="30" dirty="0">
                <a:latin typeface="Times New Roman"/>
                <a:cs typeface="Times New Roman"/>
              </a:rPr>
              <a:t>)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0537" y="4319587"/>
            <a:ext cx="7667625" cy="1304925"/>
            <a:chOff x="490537" y="4319587"/>
            <a:chExt cx="7667625" cy="1304925"/>
          </a:xfrm>
        </p:grpSpPr>
        <p:sp>
          <p:nvSpPr>
            <p:cNvPr id="13" name="object 13"/>
            <p:cNvSpPr/>
            <p:nvPr/>
          </p:nvSpPr>
          <p:spPr>
            <a:xfrm>
              <a:off x="495300" y="4324350"/>
              <a:ext cx="7658100" cy="1295400"/>
            </a:xfrm>
            <a:custGeom>
              <a:avLst/>
              <a:gdLst/>
              <a:ahLst/>
              <a:cxnLst/>
              <a:rect l="l" t="t" r="r" b="b"/>
              <a:pathLst>
                <a:path w="7658100" h="1295400">
                  <a:moveTo>
                    <a:pt x="7658100" y="0"/>
                  </a:moveTo>
                  <a:lnTo>
                    <a:pt x="0" y="0"/>
                  </a:lnTo>
                  <a:lnTo>
                    <a:pt x="0" y="1295400"/>
                  </a:lnTo>
                  <a:lnTo>
                    <a:pt x="7658100" y="1295400"/>
                  </a:lnTo>
                  <a:lnTo>
                    <a:pt x="765810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5300" y="4324350"/>
              <a:ext cx="7658100" cy="1295400"/>
            </a:xfrm>
            <a:custGeom>
              <a:avLst/>
              <a:gdLst/>
              <a:ahLst/>
              <a:cxnLst/>
              <a:rect l="l" t="t" r="r" b="b"/>
              <a:pathLst>
                <a:path w="7658100" h="1295400">
                  <a:moveTo>
                    <a:pt x="0" y="1295400"/>
                  </a:moveTo>
                  <a:lnTo>
                    <a:pt x="7658100" y="1295400"/>
                  </a:lnTo>
                  <a:lnTo>
                    <a:pt x="7658100" y="0"/>
                  </a:lnTo>
                  <a:lnTo>
                    <a:pt x="0" y="0"/>
                  </a:lnTo>
                  <a:lnTo>
                    <a:pt x="0" y="1295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54439" y="4987324"/>
              <a:ext cx="748665" cy="362585"/>
            </a:xfrm>
            <a:custGeom>
              <a:avLst/>
              <a:gdLst/>
              <a:ahLst/>
              <a:cxnLst/>
              <a:rect l="l" t="t" r="r" b="b"/>
              <a:pathLst>
                <a:path w="748664" h="362585">
                  <a:moveTo>
                    <a:pt x="0" y="0"/>
                  </a:moveTo>
                  <a:lnTo>
                    <a:pt x="0" y="362478"/>
                  </a:lnTo>
                </a:path>
                <a:path w="748664" h="362585">
                  <a:moveTo>
                    <a:pt x="748323" y="0"/>
                  </a:moveTo>
                  <a:lnTo>
                    <a:pt x="748323" y="362478"/>
                  </a:lnTo>
                </a:path>
              </a:pathLst>
            </a:custGeom>
            <a:ln w="127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054407" y="5130396"/>
            <a:ext cx="12446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i="1" spc="-50" dirty="0">
                <a:latin typeface="Times New Roman"/>
                <a:cs typeface="Times New Roman"/>
              </a:rPr>
              <a:t>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53119" y="5130396"/>
            <a:ext cx="11430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i="1" spc="-50" dirty="0">
                <a:latin typeface="Times New Roman"/>
                <a:cs typeface="Times New Roman"/>
              </a:rPr>
              <a:t>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97038" y="4928494"/>
            <a:ext cx="2771140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311785" algn="l"/>
                <a:tab pos="1976755" algn="l"/>
                <a:tab pos="2330450" algn="l"/>
              </a:tabLst>
            </a:pPr>
            <a:r>
              <a:rPr sz="2350" i="1" spc="-50" dirty="0">
                <a:latin typeface="Times New Roman"/>
                <a:cs typeface="Times New Roman"/>
              </a:rPr>
              <a:t>S</a:t>
            </a:r>
            <a:r>
              <a:rPr sz="2350" i="1" dirty="0">
                <a:latin typeface="Times New Roman"/>
                <a:cs typeface="Times New Roman"/>
              </a:rPr>
              <a:t>	</a:t>
            </a:r>
            <a:r>
              <a:rPr sz="2350" dirty="0">
                <a:latin typeface="Times New Roman"/>
                <a:cs typeface="Times New Roman"/>
              </a:rPr>
              <a:t>(</a:t>
            </a:r>
            <a:r>
              <a:rPr sz="2350" spc="-75" dirty="0">
                <a:latin typeface="Times New Roman"/>
                <a:cs typeface="Times New Roman"/>
              </a:rPr>
              <a:t> </a:t>
            </a:r>
            <a:r>
              <a:rPr sz="2350" i="1" dirty="0">
                <a:latin typeface="Times New Roman"/>
                <a:cs typeface="Times New Roman"/>
              </a:rPr>
              <a:t>f</a:t>
            </a:r>
            <a:r>
              <a:rPr sz="2350" i="1" spc="-15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Times New Roman"/>
                <a:cs typeface="Times New Roman"/>
              </a:rPr>
              <a:t>)</a:t>
            </a:r>
            <a:r>
              <a:rPr sz="2350" spc="-40" dirty="0">
                <a:latin typeface="Times New Roman"/>
                <a:cs typeface="Times New Roman"/>
              </a:rPr>
              <a:t> </a:t>
            </a:r>
            <a:r>
              <a:rPr sz="2350" spc="50" dirty="0">
                <a:latin typeface="Symbol"/>
                <a:cs typeface="Symbol"/>
              </a:rPr>
              <a:t></a:t>
            </a:r>
            <a:r>
              <a:rPr sz="2350" spc="380" dirty="0">
                <a:latin typeface="Times New Roman"/>
                <a:cs typeface="Times New Roman"/>
              </a:rPr>
              <a:t> </a:t>
            </a:r>
            <a:r>
              <a:rPr sz="2350" i="1" spc="65" dirty="0">
                <a:latin typeface="Times New Roman"/>
                <a:cs typeface="Times New Roman"/>
              </a:rPr>
              <a:t>H</a:t>
            </a:r>
            <a:r>
              <a:rPr sz="2350" i="1" spc="-290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Times New Roman"/>
                <a:cs typeface="Times New Roman"/>
              </a:rPr>
              <a:t>(</a:t>
            </a:r>
            <a:r>
              <a:rPr sz="2350" spc="-75" dirty="0">
                <a:latin typeface="Times New Roman"/>
                <a:cs typeface="Times New Roman"/>
              </a:rPr>
              <a:t> </a:t>
            </a:r>
            <a:r>
              <a:rPr sz="2350" i="1" dirty="0">
                <a:latin typeface="Times New Roman"/>
                <a:cs typeface="Times New Roman"/>
              </a:rPr>
              <a:t>f</a:t>
            </a:r>
            <a:r>
              <a:rPr sz="2350" i="1" spc="-15" dirty="0">
                <a:latin typeface="Times New Roman"/>
                <a:cs typeface="Times New Roman"/>
              </a:rPr>
              <a:t> </a:t>
            </a:r>
            <a:r>
              <a:rPr sz="2350" spc="-50" dirty="0">
                <a:latin typeface="Times New Roman"/>
                <a:cs typeface="Times New Roman"/>
              </a:rPr>
              <a:t>)</a:t>
            </a:r>
            <a:r>
              <a:rPr sz="2350" dirty="0">
                <a:latin typeface="Times New Roman"/>
                <a:cs typeface="Times New Roman"/>
              </a:rPr>
              <a:t>	</a:t>
            </a:r>
            <a:r>
              <a:rPr sz="2350" i="1" spc="-50" dirty="0">
                <a:latin typeface="Times New Roman"/>
                <a:cs typeface="Times New Roman"/>
              </a:rPr>
              <a:t>S</a:t>
            </a:r>
            <a:r>
              <a:rPr sz="2350" i="1" dirty="0">
                <a:latin typeface="Times New Roman"/>
                <a:cs typeface="Times New Roman"/>
              </a:rPr>
              <a:t>	</a:t>
            </a:r>
            <a:r>
              <a:rPr sz="2350" dirty="0">
                <a:latin typeface="Times New Roman"/>
                <a:cs typeface="Times New Roman"/>
              </a:rPr>
              <a:t>(</a:t>
            </a:r>
            <a:r>
              <a:rPr sz="2350" spc="-70" dirty="0">
                <a:latin typeface="Times New Roman"/>
                <a:cs typeface="Times New Roman"/>
              </a:rPr>
              <a:t> </a:t>
            </a:r>
            <a:r>
              <a:rPr sz="2350" i="1" dirty="0">
                <a:latin typeface="Times New Roman"/>
                <a:cs typeface="Times New Roman"/>
              </a:rPr>
              <a:t>f</a:t>
            </a:r>
            <a:r>
              <a:rPr sz="2350" i="1" spc="-5" dirty="0">
                <a:latin typeface="Times New Roman"/>
                <a:cs typeface="Times New Roman"/>
              </a:rPr>
              <a:t> </a:t>
            </a:r>
            <a:r>
              <a:rPr sz="2350" spc="-50" dirty="0">
                <a:latin typeface="Times New Roman"/>
                <a:cs typeface="Times New Roman"/>
              </a:rPr>
              <a:t>)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3991" y="4178903"/>
            <a:ext cx="6889115" cy="930275"/>
          </a:xfrm>
          <a:prstGeom prst="rect">
            <a:avLst/>
          </a:prstGeom>
        </p:spPr>
        <p:txBody>
          <a:bodyPr vert="horz" wrap="square" lIns="0" tIns="2197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30"/>
              </a:spcBef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4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relationship</a:t>
            </a:r>
            <a:r>
              <a:rPr sz="24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between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PSD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4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y(t)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PSD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x(t)</a:t>
            </a:r>
            <a:endParaRPr sz="2400">
              <a:latin typeface="Times New Roman"/>
              <a:cs typeface="Times New Roman"/>
            </a:endParaRPr>
          </a:p>
          <a:p>
            <a:pPr marL="997585" algn="ctr">
              <a:lnSpc>
                <a:spcPct val="100000"/>
              </a:lnSpc>
              <a:spcBef>
                <a:spcPts val="935"/>
              </a:spcBef>
            </a:pPr>
            <a:r>
              <a:rPr sz="1400" spc="-50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19112" y="2605087"/>
            <a:ext cx="7667625" cy="1304925"/>
            <a:chOff x="519112" y="2605087"/>
            <a:chExt cx="7667625" cy="1304925"/>
          </a:xfrm>
        </p:grpSpPr>
        <p:sp>
          <p:nvSpPr>
            <p:cNvPr id="21" name="object 21"/>
            <p:cNvSpPr/>
            <p:nvPr/>
          </p:nvSpPr>
          <p:spPr>
            <a:xfrm>
              <a:off x="523875" y="2609850"/>
              <a:ext cx="7658100" cy="1295400"/>
            </a:xfrm>
            <a:custGeom>
              <a:avLst/>
              <a:gdLst/>
              <a:ahLst/>
              <a:cxnLst/>
              <a:rect l="l" t="t" r="r" b="b"/>
              <a:pathLst>
                <a:path w="7658100" h="1295400">
                  <a:moveTo>
                    <a:pt x="7658100" y="0"/>
                  </a:moveTo>
                  <a:lnTo>
                    <a:pt x="0" y="0"/>
                  </a:lnTo>
                  <a:lnTo>
                    <a:pt x="0" y="1295400"/>
                  </a:lnTo>
                  <a:lnTo>
                    <a:pt x="7658100" y="1295400"/>
                  </a:lnTo>
                  <a:lnTo>
                    <a:pt x="765810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3875" y="2609850"/>
              <a:ext cx="7658100" cy="1295400"/>
            </a:xfrm>
            <a:custGeom>
              <a:avLst/>
              <a:gdLst/>
              <a:ahLst/>
              <a:cxnLst/>
              <a:rect l="l" t="t" r="r" b="b"/>
              <a:pathLst>
                <a:path w="7658100" h="1295400">
                  <a:moveTo>
                    <a:pt x="0" y="1295400"/>
                  </a:moveTo>
                  <a:lnTo>
                    <a:pt x="7658100" y="1295400"/>
                  </a:lnTo>
                  <a:lnTo>
                    <a:pt x="7658100" y="0"/>
                  </a:lnTo>
                  <a:lnTo>
                    <a:pt x="0" y="0"/>
                  </a:lnTo>
                  <a:lnTo>
                    <a:pt x="0" y="1295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985864" y="3186134"/>
            <a:ext cx="132080" cy="527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3250" spc="-50" dirty="0">
                <a:latin typeface="Symbol"/>
                <a:cs typeface="Symbol"/>
              </a:rPr>
              <a:t></a:t>
            </a:r>
            <a:endParaRPr sz="32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52976" y="3186134"/>
            <a:ext cx="132080" cy="527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3250" spc="-50" dirty="0">
                <a:latin typeface="Symbol"/>
                <a:cs typeface="Symbol"/>
              </a:rPr>
              <a:t></a:t>
            </a:r>
            <a:endParaRPr sz="32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12163" y="3131259"/>
            <a:ext cx="215265" cy="2203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250" spc="-25" dirty="0">
                <a:latin typeface="Symbol"/>
                <a:cs typeface="Symbol"/>
              </a:rPr>
              <a:t>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70526" y="3493650"/>
            <a:ext cx="229235" cy="2203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250" spc="30" dirty="0">
                <a:latin typeface="Symbol"/>
                <a:cs typeface="Symbol"/>
              </a:rPr>
              <a:t>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779322" y="3131259"/>
            <a:ext cx="215265" cy="2203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250" spc="-25" dirty="0">
                <a:latin typeface="Symbol"/>
                <a:cs typeface="Symbol"/>
              </a:rPr>
              <a:t>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64724" y="3225241"/>
            <a:ext cx="172085" cy="360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latin typeface="Symbol"/>
                <a:cs typeface="Symbol"/>
              </a:rPr>
              <a:t>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561209" y="3124191"/>
            <a:ext cx="174625" cy="609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ts val="2300"/>
              </a:lnSpc>
              <a:spcBef>
                <a:spcPts val="95"/>
              </a:spcBef>
            </a:pPr>
            <a:r>
              <a:rPr sz="2200" spc="-50" dirty="0">
                <a:latin typeface="Symbol"/>
                <a:cs typeface="Symbol"/>
              </a:rPr>
              <a:t></a:t>
            </a:r>
            <a:endParaRPr sz="2200">
              <a:latin typeface="Symbol"/>
              <a:cs typeface="Symbol"/>
            </a:endParaRPr>
          </a:p>
          <a:p>
            <a:pPr marL="25400">
              <a:lnSpc>
                <a:spcPts val="2300"/>
              </a:lnSpc>
            </a:pPr>
            <a:r>
              <a:rPr sz="2200" spc="-445" dirty="0">
                <a:latin typeface="Symbol"/>
                <a:cs typeface="Symbol"/>
              </a:rPr>
              <a:t></a:t>
            </a:r>
            <a:r>
              <a:rPr sz="3300" spc="-667" baseline="-10101" dirty="0">
                <a:latin typeface="Symbol"/>
                <a:cs typeface="Symbol"/>
              </a:rPr>
              <a:t></a:t>
            </a:r>
            <a:endParaRPr sz="3300" baseline="-10101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510251" y="3377377"/>
            <a:ext cx="481965" cy="360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3300" spc="-630" baseline="1262" dirty="0">
                <a:latin typeface="Symbol"/>
                <a:cs typeface="Symbol"/>
              </a:rPr>
              <a:t></a:t>
            </a:r>
            <a:r>
              <a:rPr sz="3300" spc="-630" baseline="-8838" dirty="0">
                <a:latin typeface="Symbol"/>
                <a:cs typeface="Symbol"/>
              </a:rPr>
              <a:t></a:t>
            </a:r>
            <a:r>
              <a:rPr sz="3300" spc="254" baseline="-8838" dirty="0">
                <a:latin typeface="Times New Roman"/>
                <a:cs typeface="Times New Roman"/>
              </a:rPr>
              <a:t> </a:t>
            </a:r>
            <a:r>
              <a:rPr sz="1250" spc="30" dirty="0">
                <a:latin typeface="Symbol"/>
                <a:cs typeface="Symbol"/>
              </a:rPr>
              <a:t>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35651" y="3124191"/>
            <a:ext cx="123825" cy="360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latin typeface="Symbol"/>
                <a:cs typeface="Symbol"/>
              </a:rPr>
              <a:t>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25438" y="3123099"/>
            <a:ext cx="189738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i="1" dirty="0">
                <a:latin typeface="Times New Roman"/>
                <a:cs typeface="Times New Roman"/>
              </a:rPr>
              <a:t>h</a:t>
            </a:r>
            <a:r>
              <a:rPr sz="2200" dirty="0">
                <a:latin typeface="Times New Roman"/>
                <a:cs typeface="Times New Roman"/>
              </a:rPr>
              <a:t>(</a:t>
            </a:r>
            <a:r>
              <a:rPr sz="2200" i="1" dirty="0">
                <a:latin typeface="Times New Roman"/>
                <a:cs typeface="Times New Roman"/>
              </a:rPr>
              <a:t>t</a:t>
            </a:r>
            <a:r>
              <a:rPr sz="2200" i="1" spc="-70" dirty="0">
                <a:latin typeface="Times New Roman"/>
                <a:cs typeface="Times New Roman"/>
              </a:rPr>
              <a:t> </a:t>
            </a:r>
            <a:r>
              <a:rPr sz="2200" spc="50" dirty="0">
                <a:latin typeface="Symbol"/>
                <a:cs typeface="Symbol"/>
              </a:rPr>
              <a:t></a:t>
            </a:r>
            <a:r>
              <a:rPr sz="2300" spc="50" dirty="0">
                <a:latin typeface="Symbol"/>
                <a:cs typeface="Symbol"/>
              </a:rPr>
              <a:t></a:t>
            </a:r>
            <a:r>
              <a:rPr sz="2300" spc="-260" dirty="0">
                <a:latin typeface="Times New Roman"/>
                <a:cs typeface="Times New Roman"/>
              </a:rPr>
              <a:t> </a:t>
            </a:r>
            <a:r>
              <a:rPr sz="2200" spc="-60" dirty="0">
                <a:latin typeface="Times New Roman"/>
                <a:cs typeface="Times New Roman"/>
              </a:rPr>
              <a:t>)</a:t>
            </a:r>
            <a:r>
              <a:rPr sz="2200" i="1" spc="-60" dirty="0">
                <a:latin typeface="Times New Roman"/>
                <a:cs typeface="Times New Roman"/>
              </a:rPr>
              <a:t>E</a:t>
            </a:r>
            <a:r>
              <a:rPr sz="3000" spc="-60" dirty="0">
                <a:latin typeface="Symbol"/>
                <a:cs typeface="Symbol"/>
              </a:rPr>
              <a:t></a:t>
            </a:r>
            <a:r>
              <a:rPr sz="2200" i="1" spc="-60" dirty="0">
                <a:latin typeface="Times New Roman"/>
                <a:cs typeface="Times New Roman"/>
              </a:rPr>
              <a:t>x</a:t>
            </a:r>
            <a:r>
              <a:rPr sz="2200" spc="-60" dirty="0">
                <a:latin typeface="Times New Roman"/>
                <a:cs typeface="Times New Roman"/>
              </a:rPr>
              <a:t>(</a:t>
            </a:r>
            <a:r>
              <a:rPr sz="2300" spc="-60" dirty="0">
                <a:latin typeface="Symbol"/>
                <a:cs typeface="Symbol"/>
              </a:rPr>
              <a:t></a:t>
            </a:r>
            <a:r>
              <a:rPr sz="2300" spc="-260" dirty="0">
                <a:latin typeface="Times New Roman"/>
                <a:cs typeface="Times New Roman"/>
              </a:rPr>
              <a:t> </a:t>
            </a:r>
            <a:r>
              <a:rPr sz="2200" spc="-80" dirty="0">
                <a:latin typeface="Times New Roman"/>
                <a:cs typeface="Times New Roman"/>
              </a:rPr>
              <a:t>)</a:t>
            </a:r>
            <a:r>
              <a:rPr sz="3000" spc="-80" dirty="0">
                <a:latin typeface="Symbol"/>
                <a:cs typeface="Symbol"/>
              </a:rPr>
              <a:t></a:t>
            </a:r>
            <a:r>
              <a:rPr sz="2200" i="1" spc="-80" dirty="0">
                <a:latin typeface="Times New Roman"/>
                <a:cs typeface="Times New Roman"/>
              </a:rPr>
              <a:t>d</a:t>
            </a:r>
            <a:r>
              <a:rPr sz="2300" spc="-80" dirty="0">
                <a:latin typeface="Symbol"/>
                <a:cs typeface="Symbol"/>
              </a:rPr>
              <a:t>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92550" y="3209028"/>
            <a:ext cx="1564640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200" i="1" dirty="0">
                <a:latin typeface="Times New Roman"/>
                <a:cs typeface="Times New Roman"/>
              </a:rPr>
              <a:t>h</a:t>
            </a:r>
            <a:r>
              <a:rPr sz="2200" dirty="0">
                <a:latin typeface="Times New Roman"/>
                <a:cs typeface="Times New Roman"/>
              </a:rPr>
              <a:t>(</a:t>
            </a:r>
            <a:r>
              <a:rPr sz="2200" i="1" dirty="0">
                <a:latin typeface="Times New Roman"/>
                <a:cs typeface="Times New Roman"/>
              </a:rPr>
              <a:t>t</a:t>
            </a:r>
            <a:r>
              <a:rPr sz="2200" i="1" spc="-90" dirty="0">
                <a:latin typeface="Times New Roman"/>
                <a:cs typeface="Times New Roman"/>
              </a:rPr>
              <a:t> </a:t>
            </a:r>
            <a:r>
              <a:rPr sz="2200" spc="50" dirty="0">
                <a:latin typeface="Symbol"/>
                <a:cs typeface="Symbol"/>
              </a:rPr>
              <a:t></a:t>
            </a:r>
            <a:r>
              <a:rPr sz="2300" spc="50" dirty="0">
                <a:latin typeface="Symbol"/>
                <a:cs typeface="Symbol"/>
              </a:rPr>
              <a:t></a:t>
            </a:r>
            <a:r>
              <a:rPr sz="2300" spc="-27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)</a:t>
            </a:r>
            <a:r>
              <a:rPr sz="2200" i="1" spc="-10" dirty="0">
                <a:latin typeface="Times New Roman"/>
                <a:cs typeface="Times New Roman"/>
              </a:rPr>
              <a:t>x</a:t>
            </a:r>
            <a:r>
              <a:rPr sz="2200" spc="-10" dirty="0">
                <a:latin typeface="Times New Roman"/>
                <a:cs typeface="Times New Roman"/>
              </a:rPr>
              <a:t>(</a:t>
            </a:r>
            <a:r>
              <a:rPr sz="2300" spc="-10" dirty="0">
                <a:latin typeface="Symbol"/>
                <a:cs typeface="Symbol"/>
              </a:rPr>
              <a:t></a:t>
            </a:r>
            <a:r>
              <a:rPr sz="2300" spc="-27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)</a:t>
            </a:r>
            <a:r>
              <a:rPr sz="2200" i="1" spc="-25" dirty="0">
                <a:latin typeface="Times New Roman"/>
                <a:cs typeface="Times New Roman"/>
              </a:rPr>
              <a:t>d</a:t>
            </a:r>
            <a:r>
              <a:rPr sz="2300" spc="-25" dirty="0">
                <a:latin typeface="Symbol"/>
                <a:cs typeface="Symbol"/>
              </a:rPr>
              <a:t>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87427" y="3123099"/>
            <a:ext cx="124269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i="1" dirty="0">
                <a:latin typeface="Times New Roman"/>
                <a:cs typeface="Times New Roman"/>
              </a:rPr>
              <a:t>E</a:t>
            </a:r>
            <a:r>
              <a:rPr sz="3000" dirty="0">
                <a:latin typeface="Symbol"/>
                <a:cs typeface="Symbol"/>
              </a:rPr>
              <a:t></a:t>
            </a:r>
            <a:r>
              <a:rPr sz="2200" i="1" dirty="0">
                <a:latin typeface="Times New Roman"/>
                <a:cs typeface="Times New Roman"/>
              </a:rPr>
              <a:t>y</a:t>
            </a:r>
            <a:r>
              <a:rPr sz="2200" dirty="0">
                <a:latin typeface="Times New Roman"/>
                <a:cs typeface="Times New Roman"/>
              </a:rPr>
              <a:t>(</a:t>
            </a:r>
            <a:r>
              <a:rPr sz="2200" i="1" dirty="0">
                <a:latin typeface="Times New Roman"/>
                <a:cs typeface="Times New Roman"/>
              </a:rPr>
              <a:t>t</a:t>
            </a:r>
            <a:r>
              <a:rPr sz="2200" dirty="0">
                <a:latin typeface="Times New Roman"/>
                <a:cs typeface="Times New Roman"/>
              </a:rPr>
              <a:t>)</a:t>
            </a:r>
            <a:r>
              <a:rPr sz="3000" dirty="0">
                <a:latin typeface="Symbol"/>
                <a:cs typeface="Symbol"/>
              </a:rPr>
              <a:t>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i="1" spc="-50" dirty="0">
                <a:latin typeface="Times New Roman"/>
                <a:cs typeface="Times New Roman"/>
              </a:rPr>
              <a:t>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88340" y="1708784"/>
            <a:ext cx="7343140" cy="1353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56870" indent="-34353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If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x(t)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WSS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random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process,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then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y(t)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WSS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random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process</a:t>
            </a:r>
            <a:r>
              <a:rPr sz="24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as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well.</a:t>
            </a:r>
            <a:endParaRPr sz="2400">
              <a:latin typeface="Times New Roman"/>
              <a:cs typeface="Times New Roman"/>
            </a:endParaRPr>
          </a:p>
          <a:p>
            <a:pPr marL="184150">
              <a:lnSpc>
                <a:spcPct val="100000"/>
              </a:lnSpc>
              <a:spcBef>
                <a:spcPts val="1814"/>
              </a:spcBef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4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relationship</a:t>
            </a:r>
            <a:r>
              <a:rPr sz="24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between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mean</a:t>
            </a:r>
            <a:r>
              <a:rPr sz="24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y(t)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mean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x(t)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11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FUNDAMENTALS:</a:t>
            </a:r>
            <a:r>
              <a:rPr spc="-160" dirty="0"/>
              <a:t> </a:t>
            </a:r>
            <a:r>
              <a:rPr spc="-25" dirty="0"/>
              <a:t>MAI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466965" cy="511365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MAI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(Cont’d)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 algn="just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MAI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depends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two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factors:</a:t>
            </a:r>
            <a:endParaRPr sz="1800">
              <a:latin typeface="Times New Roman"/>
              <a:cs typeface="Times New Roman"/>
            </a:endParaRPr>
          </a:p>
          <a:p>
            <a:pPr marL="1210310" lvl="2" indent="-283210" algn="just">
              <a:lnSpc>
                <a:spcPct val="100000"/>
              </a:lnSpc>
              <a:spcBef>
                <a:spcPts val="434"/>
              </a:spcBef>
              <a:buChar char="•"/>
              <a:tabLst>
                <a:tab pos="121031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cross-</a:t>
            </a:r>
            <a:r>
              <a:rPr sz="1800" dirty="0">
                <a:latin typeface="Times New Roman"/>
                <a:cs typeface="Times New Roman"/>
              </a:rPr>
              <a:t>correlation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codes</a:t>
            </a:r>
            <a:endParaRPr sz="1800">
              <a:latin typeface="Times New Roman"/>
              <a:cs typeface="Times New Roman"/>
            </a:endParaRPr>
          </a:p>
          <a:p>
            <a:pPr marL="1155065" lvl="2" indent="-227965" algn="just">
              <a:lnSpc>
                <a:spcPct val="100000"/>
              </a:lnSpc>
              <a:spcBef>
                <a:spcPts val="434"/>
              </a:spcBef>
              <a:buChar char="•"/>
              <a:tabLst>
                <a:tab pos="115506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interfering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users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 algn="just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spc="-10" dirty="0">
                <a:latin typeface="Times New Roman"/>
                <a:cs typeface="Times New Roman"/>
              </a:rPr>
              <a:t>Near-</a:t>
            </a:r>
            <a:r>
              <a:rPr sz="1800" dirty="0">
                <a:latin typeface="Times New Roman"/>
                <a:cs typeface="Times New Roman"/>
              </a:rPr>
              <a:t>far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effect</a:t>
            </a:r>
            <a:endParaRPr sz="1800">
              <a:latin typeface="Times New Roman"/>
              <a:cs typeface="Times New Roman"/>
            </a:endParaRPr>
          </a:p>
          <a:p>
            <a:pPr marL="1155065" lvl="2" indent="-227965" algn="just">
              <a:lnSpc>
                <a:spcPct val="100000"/>
              </a:lnSpc>
              <a:spcBef>
                <a:spcPts val="430"/>
              </a:spcBef>
              <a:buChar char="•"/>
              <a:tabLst>
                <a:tab pos="1155065" algn="l"/>
              </a:tabLst>
            </a:pPr>
            <a:r>
              <a:rPr sz="1800" dirty="0">
                <a:latin typeface="Times New Roman"/>
                <a:cs typeface="Times New Roman"/>
              </a:rPr>
              <a:t>Interfering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close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(“near”)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high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25" dirty="0">
                <a:latin typeface="Times New Roman"/>
                <a:cs typeface="Times New Roman"/>
              </a:rPr>
              <a:t> Rx</a:t>
            </a:r>
            <a:endParaRPr sz="1800">
              <a:latin typeface="Times New Roman"/>
              <a:cs typeface="Times New Roman"/>
            </a:endParaRPr>
          </a:p>
          <a:p>
            <a:pPr marL="1155065" lvl="2" indent="-227965" algn="just">
              <a:lnSpc>
                <a:spcPct val="100000"/>
              </a:lnSpc>
              <a:spcBef>
                <a:spcPts val="434"/>
              </a:spcBef>
              <a:buChar char="•"/>
              <a:tabLst>
                <a:tab pos="1155065" algn="l"/>
              </a:tabLst>
            </a:pPr>
            <a:r>
              <a:rPr sz="1800" dirty="0">
                <a:latin typeface="Times New Roman"/>
                <a:cs typeface="Times New Roman"/>
              </a:rPr>
              <a:t>Desired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away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(“far”)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low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Rx</a:t>
            </a:r>
            <a:endParaRPr sz="1800">
              <a:latin typeface="Times New Roman"/>
              <a:cs typeface="Times New Roman"/>
            </a:endParaRPr>
          </a:p>
          <a:p>
            <a:pPr marL="1155700" marR="185420" lvl="2" indent="-228600" algn="just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interfering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much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higher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of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desired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MAI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high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MAI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ratio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low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Wingdings"/>
                <a:cs typeface="Wingdings"/>
              </a:rPr>
              <a:t>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poor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performance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desired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user</a:t>
            </a:r>
            <a:endParaRPr sz="1800">
              <a:latin typeface="Times New Roman"/>
              <a:cs typeface="Times New Roman"/>
            </a:endParaRPr>
          </a:p>
          <a:p>
            <a:pPr marL="1155700" marR="54356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spc="-10" dirty="0">
                <a:latin typeface="Times New Roman"/>
                <a:cs typeface="Times New Roman"/>
              </a:rPr>
              <a:t>Near-</a:t>
            </a:r>
            <a:r>
              <a:rPr sz="1800" dirty="0">
                <a:latin typeface="Times New Roman"/>
                <a:cs typeface="Times New Roman"/>
              </a:rPr>
              <a:t>far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effect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will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seriously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affect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performance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CDMA </a:t>
            </a:r>
            <a:r>
              <a:rPr sz="1800" spc="-10" dirty="0">
                <a:latin typeface="Times New Roman"/>
                <a:cs typeface="Times New Roman"/>
              </a:rPr>
              <a:t>system</a:t>
            </a:r>
            <a:endParaRPr sz="18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reduce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impairments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near-</a:t>
            </a:r>
            <a:r>
              <a:rPr sz="1800" dirty="0">
                <a:latin typeface="Times New Roman"/>
                <a:cs typeface="Times New Roman"/>
              </a:rPr>
              <a:t>far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effect,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at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Rx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should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users</a:t>
            </a:r>
            <a:endParaRPr sz="1800">
              <a:latin typeface="Times New Roman"/>
              <a:cs typeface="Times New Roman"/>
            </a:endParaRPr>
          </a:p>
          <a:p>
            <a:pPr marL="13843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4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Close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BS: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low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Tx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power.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BS: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larger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Tx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power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Power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control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very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important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for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CDMA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system.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FUNDAMENTALS:</a:t>
            </a:r>
            <a:r>
              <a:rPr spc="-114" dirty="0"/>
              <a:t> </a:t>
            </a:r>
            <a:r>
              <a:rPr dirty="0"/>
              <a:t>SPREAD</a:t>
            </a:r>
            <a:r>
              <a:rPr spc="-90" dirty="0"/>
              <a:t> </a:t>
            </a:r>
            <a:r>
              <a:rPr spc="-10" dirty="0"/>
              <a:t>SPRECTRUM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981950" cy="7232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Bandwidth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CDMA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signals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TDMA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FDMA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system: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transmitted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(</a:t>
            </a:r>
            <a:r>
              <a:rPr sz="1800" i="1" spc="-20" dirty="0">
                <a:latin typeface="Times New Roman"/>
                <a:cs typeface="Times New Roman"/>
              </a:rPr>
              <a:t>Ts</a:t>
            </a:r>
            <a:r>
              <a:rPr sz="1800" spc="-2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0444" y="1558447"/>
            <a:ext cx="6613525" cy="99123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723265" indent="-228600">
              <a:lnSpc>
                <a:spcPct val="100000"/>
              </a:lnSpc>
              <a:spcBef>
                <a:spcPts val="355"/>
              </a:spcBef>
              <a:buChar char="•"/>
              <a:tabLst>
                <a:tab pos="723265" algn="l"/>
              </a:tabLst>
            </a:pP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passes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through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pulse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shaping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filter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parameter</a:t>
            </a:r>
            <a:endParaRPr sz="1800">
              <a:latin typeface="Times New Roman"/>
              <a:cs typeface="Times New Roman"/>
            </a:endParaRPr>
          </a:p>
          <a:p>
            <a:pPr marL="723265" indent="-228600">
              <a:lnSpc>
                <a:spcPct val="100000"/>
              </a:lnSpc>
              <a:spcBef>
                <a:spcPts val="284"/>
              </a:spcBef>
              <a:buChar char="•"/>
              <a:tabLst>
                <a:tab pos="723265" algn="l"/>
                <a:tab pos="1974214" algn="l"/>
              </a:tabLst>
            </a:pPr>
            <a:r>
              <a:rPr sz="1800" spc="-10" dirty="0">
                <a:latin typeface="Times New Roman"/>
                <a:cs typeface="Times New Roman"/>
              </a:rPr>
              <a:t>Bandwidth: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2775" i="1" baseline="1501" dirty="0">
                <a:latin typeface="Times New Roman"/>
                <a:cs typeface="Times New Roman"/>
              </a:rPr>
              <a:t>BW</a:t>
            </a:r>
            <a:r>
              <a:rPr sz="2775" i="1" spc="337" baseline="1501" dirty="0">
                <a:latin typeface="Times New Roman"/>
                <a:cs typeface="Times New Roman"/>
              </a:rPr>
              <a:t> </a:t>
            </a:r>
            <a:r>
              <a:rPr sz="2775" baseline="1501" dirty="0">
                <a:latin typeface="Symbol"/>
                <a:cs typeface="Symbol"/>
              </a:rPr>
              <a:t></a:t>
            </a:r>
            <a:r>
              <a:rPr sz="2775" spc="-165" baseline="1501" dirty="0">
                <a:latin typeface="Times New Roman"/>
                <a:cs typeface="Times New Roman"/>
              </a:rPr>
              <a:t> </a:t>
            </a:r>
            <a:r>
              <a:rPr sz="2775" spc="82" baseline="1501" dirty="0">
                <a:latin typeface="Times New Roman"/>
                <a:cs typeface="Times New Roman"/>
              </a:rPr>
              <a:t>(1</a:t>
            </a:r>
            <a:r>
              <a:rPr sz="2775" spc="82" baseline="1501" dirty="0">
                <a:latin typeface="Symbol"/>
                <a:cs typeface="Symbol"/>
              </a:rPr>
              <a:t></a:t>
            </a:r>
            <a:r>
              <a:rPr sz="2925" spc="82" baseline="1424" dirty="0">
                <a:latin typeface="Symbol"/>
                <a:cs typeface="Symbol"/>
              </a:rPr>
              <a:t></a:t>
            </a:r>
            <a:r>
              <a:rPr sz="2775" spc="82" baseline="1501" dirty="0">
                <a:latin typeface="Times New Roman"/>
                <a:cs typeface="Times New Roman"/>
              </a:rPr>
              <a:t>)</a:t>
            </a:r>
            <a:r>
              <a:rPr sz="2775" i="1" spc="82" baseline="1501" dirty="0">
                <a:latin typeface="Times New Roman"/>
                <a:cs typeface="Times New Roman"/>
              </a:rPr>
              <a:t>R</a:t>
            </a:r>
            <a:r>
              <a:rPr sz="1575" i="1" spc="82" baseline="-21164" dirty="0">
                <a:latin typeface="Times New Roman"/>
                <a:cs typeface="Times New Roman"/>
              </a:rPr>
              <a:t>s</a:t>
            </a:r>
            <a:r>
              <a:rPr sz="1575" i="1" spc="555" baseline="-21164" dirty="0">
                <a:latin typeface="Times New Roman"/>
                <a:cs typeface="Times New Roman"/>
              </a:rPr>
              <a:t> </a:t>
            </a:r>
            <a:r>
              <a:rPr sz="2775" baseline="1501" dirty="0">
                <a:latin typeface="Symbol"/>
                <a:cs typeface="Symbol"/>
              </a:rPr>
              <a:t></a:t>
            </a:r>
            <a:r>
              <a:rPr sz="2775" spc="-165" baseline="1501" dirty="0">
                <a:latin typeface="Times New Roman"/>
                <a:cs typeface="Times New Roman"/>
              </a:rPr>
              <a:t> </a:t>
            </a:r>
            <a:r>
              <a:rPr sz="2775" spc="89" baseline="1501" dirty="0">
                <a:latin typeface="Times New Roman"/>
                <a:cs typeface="Times New Roman"/>
              </a:rPr>
              <a:t>(1</a:t>
            </a:r>
            <a:r>
              <a:rPr sz="2775" spc="89" baseline="1501" dirty="0">
                <a:latin typeface="Symbol"/>
                <a:cs typeface="Symbol"/>
              </a:rPr>
              <a:t></a:t>
            </a:r>
            <a:r>
              <a:rPr sz="2925" spc="89" baseline="1424" dirty="0">
                <a:latin typeface="Symbol"/>
                <a:cs typeface="Symbol"/>
              </a:rPr>
              <a:t></a:t>
            </a:r>
            <a:r>
              <a:rPr sz="2775" spc="89" baseline="1501" dirty="0">
                <a:latin typeface="Times New Roman"/>
                <a:cs typeface="Times New Roman"/>
              </a:rPr>
              <a:t>)</a:t>
            </a:r>
            <a:r>
              <a:rPr sz="2775" spc="-322" baseline="1501" dirty="0">
                <a:latin typeface="Times New Roman"/>
                <a:cs typeface="Times New Roman"/>
              </a:rPr>
              <a:t> </a:t>
            </a:r>
            <a:r>
              <a:rPr sz="2775" baseline="1501" dirty="0">
                <a:latin typeface="Times New Roman"/>
                <a:cs typeface="Times New Roman"/>
              </a:rPr>
              <a:t>/</a:t>
            </a:r>
            <a:r>
              <a:rPr sz="2775" spc="-419" baseline="1501" dirty="0">
                <a:latin typeface="Times New Roman"/>
                <a:cs typeface="Times New Roman"/>
              </a:rPr>
              <a:t> </a:t>
            </a:r>
            <a:r>
              <a:rPr sz="2775" i="1" spc="-37" baseline="1501" dirty="0">
                <a:latin typeface="Times New Roman"/>
                <a:cs typeface="Times New Roman"/>
              </a:rPr>
              <a:t>T</a:t>
            </a:r>
            <a:r>
              <a:rPr sz="1575" i="1" spc="-37" baseline="-21164" dirty="0">
                <a:latin typeface="Times New Roman"/>
                <a:cs typeface="Times New Roman"/>
              </a:rPr>
              <a:t>s</a:t>
            </a:r>
            <a:endParaRPr sz="1575" baseline="-21164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400"/>
              </a:spcBef>
              <a:tabLst>
                <a:tab pos="3244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CDMA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system: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chips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transmitted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</a:t>
            </a:r>
            <a:r>
              <a:rPr sz="1800" spc="-20" dirty="0">
                <a:latin typeface="Times New Roman"/>
                <a:cs typeface="Times New Roman"/>
              </a:rPr>
              <a:t> (</a:t>
            </a:r>
            <a:r>
              <a:rPr sz="1800" i="1" spc="-20" dirty="0">
                <a:latin typeface="Times New Roman"/>
                <a:cs typeface="Times New Roman"/>
              </a:rPr>
              <a:t>Ts</a:t>
            </a:r>
            <a:r>
              <a:rPr sz="1800" spc="-2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84350" y="5464175"/>
            <a:ext cx="1193800" cy="49085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 marL="3810">
              <a:lnSpc>
                <a:spcPct val="100000"/>
              </a:lnSpc>
              <a:spcBef>
                <a:spcPts val="670"/>
              </a:spcBef>
            </a:pPr>
            <a:r>
              <a:rPr sz="2000" spc="-10" dirty="0">
                <a:latin typeface="Times New Roman"/>
                <a:cs typeface="Times New Roman"/>
              </a:rPr>
              <a:t>Modulation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79901" y="5430837"/>
            <a:ext cx="1449705" cy="49085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208279">
              <a:lnSpc>
                <a:spcPct val="100000"/>
              </a:lnSpc>
              <a:spcBef>
                <a:spcPts val="675"/>
              </a:spcBef>
            </a:pPr>
            <a:r>
              <a:rPr sz="2000" spc="-10" dirty="0">
                <a:latin typeface="Times New Roman"/>
                <a:cs typeface="Times New Roman"/>
              </a:rPr>
              <a:t>Spreading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10351" y="5408612"/>
            <a:ext cx="1939925" cy="49085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267970">
              <a:lnSpc>
                <a:spcPct val="100000"/>
              </a:lnSpc>
              <a:spcBef>
                <a:spcPts val="675"/>
              </a:spcBef>
            </a:pPr>
            <a:r>
              <a:rPr sz="2000" dirty="0">
                <a:latin typeface="Times New Roman"/>
                <a:cs typeface="Times New Roman"/>
              </a:rPr>
              <a:t>Pulse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shaping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92225" y="5661025"/>
            <a:ext cx="479425" cy="76200"/>
          </a:xfrm>
          <a:custGeom>
            <a:avLst/>
            <a:gdLst/>
            <a:ahLst/>
            <a:cxnLst/>
            <a:rect l="l" t="t" r="r" b="b"/>
            <a:pathLst>
              <a:path w="479425" h="76200">
                <a:moveTo>
                  <a:pt x="403225" y="0"/>
                </a:moveTo>
                <a:lnTo>
                  <a:pt x="403225" y="76200"/>
                </a:lnTo>
                <a:lnTo>
                  <a:pt x="466725" y="44450"/>
                </a:lnTo>
                <a:lnTo>
                  <a:pt x="415925" y="44450"/>
                </a:lnTo>
                <a:lnTo>
                  <a:pt x="415925" y="31750"/>
                </a:lnTo>
                <a:lnTo>
                  <a:pt x="466725" y="31750"/>
                </a:lnTo>
                <a:lnTo>
                  <a:pt x="403225" y="0"/>
                </a:lnTo>
                <a:close/>
              </a:path>
              <a:path w="479425" h="76200">
                <a:moveTo>
                  <a:pt x="4032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03225" y="44450"/>
                </a:lnTo>
                <a:lnTo>
                  <a:pt x="403225" y="31750"/>
                </a:lnTo>
                <a:close/>
              </a:path>
              <a:path w="479425" h="76200">
                <a:moveTo>
                  <a:pt x="466725" y="31750"/>
                </a:moveTo>
                <a:lnTo>
                  <a:pt x="415925" y="31750"/>
                </a:lnTo>
                <a:lnTo>
                  <a:pt x="415925" y="44450"/>
                </a:lnTo>
                <a:lnTo>
                  <a:pt x="466725" y="44450"/>
                </a:lnTo>
                <a:lnTo>
                  <a:pt x="479425" y="38100"/>
                </a:lnTo>
                <a:lnTo>
                  <a:pt x="4667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76498" y="5649912"/>
            <a:ext cx="803275" cy="76200"/>
          </a:xfrm>
          <a:custGeom>
            <a:avLst/>
            <a:gdLst/>
            <a:ahLst/>
            <a:cxnLst/>
            <a:rect l="l" t="t" r="r" b="b"/>
            <a:pathLst>
              <a:path w="803275" h="76200">
                <a:moveTo>
                  <a:pt x="727075" y="0"/>
                </a:moveTo>
                <a:lnTo>
                  <a:pt x="727075" y="76200"/>
                </a:lnTo>
                <a:lnTo>
                  <a:pt x="790575" y="44450"/>
                </a:lnTo>
                <a:lnTo>
                  <a:pt x="739901" y="44450"/>
                </a:lnTo>
                <a:lnTo>
                  <a:pt x="739901" y="31750"/>
                </a:lnTo>
                <a:lnTo>
                  <a:pt x="790575" y="31750"/>
                </a:lnTo>
                <a:lnTo>
                  <a:pt x="727075" y="0"/>
                </a:lnTo>
                <a:close/>
              </a:path>
              <a:path w="803275" h="76200">
                <a:moveTo>
                  <a:pt x="72707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727075" y="44450"/>
                </a:lnTo>
                <a:lnTo>
                  <a:pt x="727075" y="31750"/>
                </a:lnTo>
                <a:close/>
              </a:path>
              <a:path w="803275" h="76200">
                <a:moveTo>
                  <a:pt x="790575" y="31750"/>
                </a:moveTo>
                <a:lnTo>
                  <a:pt x="739901" y="31750"/>
                </a:lnTo>
                <a:lnTo>
                  <a:pt x="739901" y="44450"/>
                </a:lnTo>
                <a:lnTo>
                  <a:pt x="790575" y="44450"/>
                </a:lnTo>
                <a:lnTo>
                  <a:pt x="803275" y="38100"/>
                </a:lnTo>
                <a:lnTo>
                  <a:pt x="79057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18048" y="5616575"/>
            <a:ext cx="903605" cy="76200"/>
          </a:xfrm>
          <a:custGeom>
            <a:avLst/>
            <a:gdLst/>
            <a:ahLst/>
            <a:cxnLst/>
            <a:rect l="l" t="t" r="r" b="b"/>
            <a:pathLst>
              <a:path w="903604" h="76200">
                <a:moveTo>
                  <a:pt x="827151" y="0"/>
                </a:moveTo>
                <a:lnTo>
                  <a:pt x="827151" y="76200"/>
                </a:lnTo>
                <a:lnTo>
                  <a:pt x="890651" y="44450"/>
                </a:lnTo>
                <a:lnTo>
                  <a:pt x="839851" y="44450"/>
                </a:lnTo>
                <a:lnTo>
                  <a:pt x="839851" y="31750"/>
                </a:lnTo>
                <a:lnTo>
                  <a:pt x="890651" y="31750"/>
                </a:lnTo>
                <a:lnTo>
                  <a:pt x="827151" y="0"/>
                </a:lnTo>
                <a:close/>
              </a:path>
              <a:path w="903604" h="76200">
                <a:moveTo>
                  <a:pt x="82715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27151" y="44450"/>
                </a:lnTo>
                <a:lnTo>
                  <a:pt x="827151" y="31750"/>
                </a:lnTo>
                <a:close/>
              </a:path>
              <a:path w="903604" h="76200">
                <a:moveTo>
                  <a:pt x="890651" y="31750"/>
                </a:moveTo>
                <a:lnTo>
                  <a:pt x="839851" y="31750"/>
                </a:lnTo>
                <a:lnTo>
                  <a:pt x="839851" y="44450"/>
                </a:lnTo>
                <a:lnTo>
                  <a:pt x="890651" y="44450"/>
                </a:lnTo>
                <a:lnTo>
                  <a:pt x="903351" y="38100"/>
                </a:lnTo>
                <a:lnTo>
                  <a:pt x="890651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50148" y="5583173"/>
            <a:ext cx="523875" cy="76835"/>
          </a:xfrm>
          <a:custGeom>
            <a:avLst/>
            <a:gdLst/>
            <a:ahLst/>
            <a:cxnLst/>
            <a:rect l="l" t="t" r="r" b="b"/>
            <a:pathLst>
              <a:path w="523875" h="76835">
                <a:moveTo>
                  <a:pt x="447675" y="0"/>
                </a:moveTo>
                <a:lnTo>
                  <a:pt x="447675" y="76263"/>
                </a:lnTo>
                <a:lnTo>
                  <a:pt x="511175" y="44513"/>
                </a:lnTo>
                <a:lnTo>
                  <a:pt x="460375" y="44513"/>
                </a:lnTo>
                <a:lnTo>
                  <a:pt x="460375" y="31813"/>
                </a:lnTo>
                <a:lnTo>
                  <a:pt x="511196" y="31813"/>
                </a:lnTo>
                <a:lnTo>
                  <a:pt x="447675" y="0"/>
                </a:lnTo>
                <a:close/>
              </a:path>
              <a:path w="523875" h="76835">
                <a:moveTo>
                  <a:pt x="447675" y="31813"/>
                </a:moveTo>
                <a:lnTo>
                  <a:pt x="0" y="31813"/>
                </a:lnTo>
                <a:lnTo>
                  <a:pt x="0" y="44513"/>
                </a:lnTo>
                <a:lnTo>
                  <a:pt x="447675" y="44513"/>
                </a:lnTo>
                <a:lnTo>
                  <a:pt x="447675" y="31813"/>
                </a:lnTo>
                <a:close/>
              </a:path>
              <a:path w="523875" h="76835">
                <a:moveTo>
                  <a:pt x="511196" y="31813"/>
                </a:moveTo>
                <a:lnTo>
                  <a:pt x="460375" y="31813"/>
                </a:lnTo>
                <a:lnTo>
                  <a:pt x="460375" y="44513"/>
                </a:lnTo>
                <a:lnTo>
                  <a:pt x="511175" y="44513"/>
                </a:lnTo>
                <a:lnTo>
                  <a:pt x="523875" y="38163"/>
                </a:lnTo>
                <a:lnTo>
                  <a:pt x="511196" y="318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848341" y="1548695"/>
            <a:ext cx="67310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850" dirty="0">
                <a:latin typeface="Times New Roman"/>
                <a:cs typeface="Times New Roman"/>
              </a:rPr>
              <a:t>(</a:t>
            </a:r>
            <a:r>
              <a:rPr sz="1950" dirty="0">
                <a:latin typeface="Symbol"/>
                <a:cs typeface="Symbol"/>
              </a:rPr>
              <a:t></a:t>
            </a:r>
            <a:r>
              <a:rPr sz="1850" dirty="0">
                <a:latin typeface="Times New Roman"/>
                <a:cs typeface="Times New Roman"/>
              </a:rPr>
              <a:t>,</a:t>
            </a:r>
            <a:r>
              <a:rPr sz="1850" i="1" dirty="0">
                <a:latin typeface="Times New Roman"/>
                <a:cs typeface="Times New Roman"/>
              </a:rPr>
              <a:t>T</a:t>
            </a:r>
            <a:r>
              <a:rPr sz="1575" i="1" baseline="-23809" dirty="0">
                <a:latin typeface="Times New Roman"/>
                <a:cs typeface="Times New Roman"/>
              </a:rPr>
              <a:t>s</a:t>
            </a:r>
            <a:r>
              <a:rPr sz="1575" i="1" spc="60" baseline="-23809" dirty="0">
                <a:latin typeface="Times New Roman"/>
                <a:cs typeface="Times New Roman"/>
              </a:rPr>
              <a:t> </a:t>
            </a:r>
            <a:r>
              <a:rPr sz="1850" spc="-50" dirty="0">
                <a:latin typeface="Times New Roman"/>
                <a:cs typeface="Times New Roman"/>
              </a:rPr>
              <a:t>)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52194" y="2536593"/>
            <a:ext cx="7077709" cy="259207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46710" indent="-283210">
              <a:lnSpc>
                <a:spcPct val="100000"/>
              </a:lnSpc>
              <a:spcBef>
                <a:spcPts val="315"/>
              </a:spcBef>
              <a:buChar char="•"/>
              <a:tabLst>
                <a:tab pos="346710" algn="l"/>
                <a:tab pos="6032500" algn="l"/>
              </a:tabLst>
            </a:pPr>
            <a:r>
              <a:rPr sz="2700" baseline="1543" dirty="0">
                <a:latin typeface="Times New Roman"/>
                <a:cs typeface="Times New Roman"/>
              </a:rPr>
              <a:t>each</a:t>
            </a:r>
            <a:r>
              <a:rPr sz="2700" spc="-44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chip</a:t>
            </a:r>
            <a:r>
              <a:rPr sz="2700" spc="-60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passes</a:t>
            </a:r>
            <a:r>
              <a:rPr sz="2700" spc="-44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through</a:t>
            </a:r>
            <a:r>
              <a:rPr sz="2700" spc="-60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pulse</a:t>
            </a:r>
            <a:r>
              <a:rPr sz="2700" spc="-44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shaping</a:t>
            </a:r>
            <a:r>
              <a:rPr sz="2700" spc="-60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filter</a:t>
            </a:r>
            <a:r>
              <a:rPr sz="2700" spc="-75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with</a:t>
            </a:r>
            <a:r>
              <a:rPr sz="2700" spc="-37" baseline="1543" dirty="0">
                <a:latin typeface="Times New Roman"/>
                <a:cs typeface="Times New Roman"/>
              </a:rPr>
              <a:t> </a:t>
            </a:r>
            <a:r>
              <a:rPr sz="2700" spc="-15" baseline="1543" dirty="0">
                <a:latin typeface="Times New Roman"/>
                <a:cs typeface="Times New Roman"/>
              </a:rPr>
              <a:t>parameter</a:t>
            </a:r>
            <a:r>
              <a:rPr sz="2700" baseline="1543" dirty="0">
                <a:latin typeface="Times New Roman"/>
                <a:cs typeface="Times New Roman"/>
              </a:rPr>
              <a:t>	</a:t>
            </a:r>
            <a:r>
              <a:rPr sz="1850" dirty="0">
                <a:latin typeface="Times New Roman"/>
                <a:cs typeface="Times New Roman"/>
              </a:rPr>
              <a:t>(</a:t>
            </a:r>
            <a:r>
              <a:rPr sz="1950" dirty="0">
                <a:latin typeface="Symbol"/>
                <a:cs typeface="Symbol"/>
              </a:rPr>
              <a:t></a:t>
            </a:r>
            <a:r>
              <a:rPr sz="1850" dirty="0">
                <a:latin typeface="Times New Roman"/>
                <a:cs typeface="Times New Roman"/>
              </a:rPr>
              <a:t>,</a:t>
            </a:r>
            <a:r>
              <a:rPr sz="1850" i="1" dirty="0">
                <a:latin typeface="Times New Roman"/>
                <a:cs typeface="Times New Roman"/>
              </a:rPr>
              <a:t>T</a:t>
            </a:r>
            <a:r>
              <a:rPr sz="1575" i="1" baseline="-23809" dirty="0">
                <a:latin typeface="Times New Roman"/>
                <a:cs typeface="Times New Roman"/>
              </a:rPr>
              <a:t>c</a:t>
            </a:r>
            <a:r>
              <a:rPr sz="1575" i="1" spc="7" baseline="-23809" dirty="0">
                <a:latin typeface="Times New Roman"/>
                <a:cs typeface="Times New Roman"/>
              </a:rPr>
              <a:t> </a:t>
            </a:r>
            <a:r>
              <a:rPr sz="1850" spc="-50" dirty="0">
                <a:latin typeface="Times New Roman"/>
                <a:cs typeface="Times New Roman"/>
              </a:rPr>
              <a:t>)</a:t>
            </a:r>
            <a:endParaRPr sz="1850">
              <a:latin typeface="Times New Roman"/>
              <a:cs typeface="Times New Roman"/>
            </a:endParaRPr>
          </a:p>
          <a:p>
            <a:pPr marL="291465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291465" algn="l"/>
                <a:tab pos="1564640" algn="l"/>
              </a:tabLst>
            </a:pPr>
            <a:r>
              <a:rPr sz="1800" spc="-10" dirty="0">
                <a:latin typeface="Times New Roman"/>
                <a:cs typeface="Times New Roman"/>
              </a:rPr>
              <a:t>Bandwidth: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50" i="1" dirty="0">
                <a:latin typeface="Times New Roman"/>
                <a:cs typeface="Times New Roman"/>
              </a:rPr>
              <a:t>BW</a:t>
            </a:r>
            <a:r>
              <a:rPr sz="1850" i="1" spc="229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Symbol"/>
                <a:cs typeface="Symbol"/>
              </a:rPr>
              <a:t>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spc="50" dirty="0">
                <a:latin typeface="Times New Roman"/>
                <a:cs typeface="Times New Roman"/>
              </a:rPr>
              <a:t>(1</a:t>
            </a:r>
            <a:r>
              <a:rPr sz="1850" spc="50" dirty="0">
                <a:latin typeface="Symbol"/>
                <a:cs typeface="Symbol"/>
              </a:rPr>
              <a:t></a:t>
            </a:r>
            <a:r>
              <a:rPr sz="1950" spc="50" dirty="0">
                <a:latin typeface="Symbol"/>
                <a:cs typeface="Symbol"/>
              </a:rPr>
              <a:t></a:t>
            </a:r>
            <a:r>
              <a:rPr sz="1850" spc="50" dirty="0">
                <a:latin typeface="Times New Roman"/>
                <a:cs typeface="Times New Roman"/>
              </a:rPr>
              <a:t>)</a:t>
            </a:r>
            <a:r>
              <a:rPr sz="1850" i="1" spc="50" dirty="0">
                <a:latin typeface="Times New Roman"/>
                <a:cs typeface="Times New Roman"/>
              </a:rPr>
              <a:t>R</a:t>
            </a:r>
            <a:r>
              <a:rPr sz="1575" i="1" spc="75" baseline="-23809" dirty="0">
                <a:latin typeface="Times New Roman"/>
                <a:cs typeface="Times New Roman"/>
              </a:rPr>
              <a:t>c</a:t>
            </a:r>
            <a:r>
              <a:rPr sz="1575" i="1" spc="547" baseline="-23809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Symbol"/>
                <a:cs typeface="Symbol"/>
              </a:rPr>
              <a:t>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spc="60" dirty="0">
                <a:latin typeface="Times New Roman"/>
                <a:cs typeface="Times New Roman"/>
              </a:rPr>
              <a:t>(1</a:t>
            </a:r>
            <a:r>
              <a:rPr sz="1850" spc="60" dirty="0">
                <a:latin typeface="Symbol"/>
                <a:cs typeface="Symbol"/>
              </a:rPr>
              <a:t></a:t>
            </a:r>
            <a:r>
              <a:rPr sz="1950" spc="60" dirty="0">
                <a:latin typeface="Symbol"/>
                <a:cs typeface="Symbol"/>
              </a:rPr>
              <a:t></a:t>
            </a:r>
            <a:r>
              <a:rPr sz="1850" spc="60" dirty="0">
                <a:latin typeface="Times New Roman"/>
                <a:cs typeface="Times New Roman"/>
              </a:rPr>
              <a:t>)</a:t>
            </a:r>
            <a:r>
              <a:rPr sz="1850" spc="-21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/</a:t>
            </a:r>
            <a:r>
              <a:rPr sz="1850" spc="-285" dirty="0">
                <a:latin typeface="Times New Roman"/>
                <a:cs typeface="Times New Roman"/>
              </a:rPr>
              <a:t> </a:t>
            </a:r>
            <a:r>
              <a:rPr sz="1850" i="1" spc="-25" dirty="0">
                <a:latin typeface="Times New Roman"/>
                <a:cs typeface="Times New Roman"/>
              </a:rPr>
              <a:t>T</a:t>
            </a:r>
            <a:r>
              <a:rPr sz="1575" i="1" spc="-37" baseline="-23809" dirty="0">
                <a:latin typeface="Times New Roman"/>
                <a:cs typeface="Times New Roman"/>
              </a:rPr>
              <a:t>c</a:t>
            </a:r>
            <a:endParaRPr sz="1575" baseline="-23809">
              <a:latin typeface="Times New Roman"/>
              <a:cs typeface="Times New Roman"/>
            </a:endParaRPr>
          </a:p>
          <a:p>
            <a:pPr marL="309245" indent="-245745">
              <a:lnSpc>
                <a:spcPct val="100000"/>
              </a:lnSpc>
              <a:spcBef>
                <a:spcPts val="385"/>
              </a:spcBef>
              <a:buSzPct val="97297"/>
              <a:buFont typeface="Times New Roman"/>
              <a:buChar char="•"/>
              <a:tabLst>
                <a:tab pos="309245" algn="l"/>
                <a:tab pos="1261110" algn="l"/>
              </a:tabLst>
            </a:pPr>
            <a:r>
              <a:rPr sz="1850" i="1" dirty="0">
                <a:latin typeface="Times New Roman"/>
                <a:cs typeface="Times New Roman"/>
              </a:rPr>
              <a:t>R</a:t>
            </a:r>
            <a:r>
              <a:rPr sz="1575" i="1" baseline="-23809" dirty="0">
                <a:latin typeface="Times New Roman"/>
                <a:cs typeface="Times New Roman"/>
              </a:rPr>
              <a:t>c</a:t>
            </a:r>
            <a:r>
              <a:rPr sz="1575" i="1" spc="509" baseline="-23809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Symbol"/>
                <a:cs typeface="Symbol"/>
              </a:rPr>
              <a:t></a:t>
            </a:r>
            <a:r>
              <a:rPr sz="1850" dirty="0">
                <a:latin typeface="Times New Roman"/>
                <a:cs typeface="Times New Roman"/>
              </a:rPr>
              <a:t> </a:t>
            </a:r>
            <a:r>
              <a:rPr sz="1850" i="1" spc="-25" dirty="0">
                <a:latin typeface="Times New Roman"/>
                <a:cs typeface="Times New Roman"/>
              </a:rPr>
              <a:t>NR</a:t>
            </a:r>
            <a:r>
              <a:rPr sz="1575" i="1" spc="-37" baseline="-23809" dirty="0">
                <a:latin typeface="Times New Roman"/>
                <a:cs typeface="Times New Roman"/>
              </a:rPr>
              <a:t>s</a:t>
            </a:r>
            <a:r>
              <a:rPr sz="1575" i="1" baseline="-23809" dirty="0">
                <a:latin typeface="Times New Roman"/>
                <a:cs typeface="Times New Roman"/>
              </a:rPr>
              <a:t>	</a:t>
            </a:r>
            <a:r>
              <a:rPr sz="2700" baseline="1543" dirty="0">
                <a:latin typeface="Times New Roman"/>
                <a:cs typeface="Times New Roman"/>
              </a:rPr>
              <a:t>:</a:t>
            </a:r>
            <a:r>
              <a:rPr sz="2700" spc="-7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chip</a:t>
            </a:r>
            <a:r>
              <a:rPr sz="2700" spc="-44" baseline="1543" dirty="0">
                <a:latin typeface="Times New Roman"/>
                <a:cs typeface="Times New Roman"/>
              </a:rPr>
              <a:t> </a:t>
            </a:r>
            <a:r>
              <a:rPr sz="2700" spc="-30" baseline="1543" dirty="0">
                <a:latin typeface="Times New Roman"/>
                <a:cs typeface="Times New Roman"/>
              </a:rPr>
              <a:t>rate</a:t>
            </a:r>
            <a:endParaRPr sz="2700" baseline="1543">
              <a:latin typeface="Times New Roman"/>
              <a:cs typeface="Times New Roman"/>
            </a:endParaRPr>
          </a:p>
          <a:p>
            <a:pPr marL="749300" lvl="1" indent="-228600">
              <a:lnSpc>
                <a:spcPct val="100000"/>
              </a:lnSpc>
              <a:spcBef>
                <a:spcPts val="390"/>
              </a:spcBef>
              <a:buChar char="–"/>
              <a:tabLst>
                <a:tab pos="7493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proportional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chip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rate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rate)</a:t>
            </a:r>
            <a:endParaRPr sz="1800">
              <a:latin typeface="Times New Roman"/>
              <a:cs typeface="Times New Roman"/>
            </a:endParaRPr>
          </a:p>
          <a:p>
            <a:pPr marL="291465" indent="-227965">
              <a:lnSpc>
                <a:spcPct val="100000"/>
              </a:lnSpc>
              <a:spcBef>
                <a:spcPts val="430"/>
              </a:spcBef>
              <a:buChar char="•"/>
              <a:tabLst>
                <a:tab pos="291465" algn="l"/>
                <a:tab pos="5207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spreaded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spread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spectrum!</a:t>
            </a:r>
            <a:endParaRPr sz="1800">
              <a:latin typeface="Times New Roman"/>
              <a:cs typeface="Times New Roman"/>
            </a:endParaRPr>
          </a:p>
          <a:p>
            <a:pPr marL="748665" lvl="1" indent="-227965">
              <a:lnSpc>
                <a:spcPct val="100000"/>
              </a:lnSpc>
              <a:spcBef>
                <a:spcPts val="434"/>
              </a:spcBef>
              <a:buChar char="–"/>
              <a:tabLst>
                <a:tab pos="748665" algn="l"/>
              </a:tabLst>
            </a:pPr>
            <a:r>
              <a:rPr sz="1800" dirty="0">
                <a:latin typeface="Times New Roman"/>
                <a:cs typeface="Times New Roman"/>
              </a:rPr>
              <a:t>Within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changes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 times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faster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due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to</a:t>
            </a:r>
            <a:endParaRPr sz="1800">
              <a:latin typeface="Times New Roman"/>
              <a:cs typeface="Times New Roman"/>
            </a:endParaRPr>
          </a:p>
          <a:p>
            <a:pPr marL="7493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spreading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code.</a:t>
            </a:r>
            <a:endParaRPr sz="1800">
              <a:latin typeface="Times New Roman"/>
              <a:cs typeface="Times New Roman"/>
            </a:endParaRPr>
          </a:p>
          <a:p>
            <a:pPr marL="291465" indent="-227965">
              <a:lnSpc>
                <a:spcPct val="100000"/>
              </a:lnSpc>
              <a:spcBef>
                <a:spcPts val="430"/>
              </a:spcBef>
              <a:buChar char="•"/>
              <a:tabLst>
                <a:tab pos="291465" algn="l"/>
              </a:tabLst>
            </a:pPr>
            <a:r>
              <a:rPr sz="1800" dirty="0">
                <a:latin typeface="Times New Roman"/>
                <a:cs typeface="Times New Roman"/>
              </a:rPr>
              <a:t>Due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properties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look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like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noise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high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security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FUNDAMENTALS:</a:t>
            </a:r>
            <a:r>
              <a:rPr spc="-114" dirty="0"/>
              <a:t> </a:t>
            </a:r>
            <a:r>
              <a:rPr dirty="0"/>
              <a:t>SPREAD</a:t>
            </a:r>
            <a:r>
              <a:rPr spc="-90" dirty="0"/>
              <a:t> </a:t>
            </a:r>
            <a:r>
              <a:rPr spc="-10" dirty="0"/>
              <a:t>SPRECTRUM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4491990" cy="7232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Bandwidth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CDMA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signals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(Cont’d)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Pulse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shaping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92125" y="1614424"/>
            <a:ext cx="4037329" cy="2811780"/>
            <a:chOff x="492125" y="1614424"/>
            <a:chExt cx="4037329" cy="281178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6413" y="1812296"/>
              <a:ext cx="3012197" cy="236043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92125" y="1614423"/>
              <a:ext cx="4037329" cy="2754630"/>
            </a:xfrm>
            <a:custGeom>
              <a:avLst/>
              <a:gdLst/>
              <a:ahLst/>
              <a:cxnLst/>
              <a:rect l="l" t="t" r="r" b="b"/>
              <a:pathLst>
                <a:path w="4037329" h="2754629">
                  <a:moveTo>
                    <a:pt x="4036949" y="2152650"/>
                  </a:moveTo>
                  <a:lnTo>
                    <a:pt x="4024249" y="2146300"/>
                  </a:lnTo>
                  <a:lnTo>
                    <a:pt x="3960749" y="2114550"/>
                  </a:lnTo>
                  <a:lnTo>
                    <a:pt x="3960749" y="2146300"/>
                  </a:lnTo>
                  <a:lnTo>
                    <a:pt x="2159000" y="2146300"/>
                  </a:lnTo>
                  <a:lnTo>
                    <a:pt x="2159000" y="76200"/>
                  </a:lnTo>
                  <a:lnTo>
                    <a:pt x="2190750" y="76200"/>
                  </a:lnTo>
                  <a:lnTo>
                    <a:pt x="2184400" y="63500"/>
                  </a:lnTo>
                  <a:lnTo>
                    <a:pt x="2152650" y="0"/>
                  </a:lnTo>
                  <a:lnTo>
                    <a:pt x="2114550" y="76200"/>
                  </a:lnTo>
                  <a:lnTo>
                    <a:pt x="2146300" y="76200"/>
                  </a:lnTo>
                  <a:lnTo>
                    <a:pt x="2146300" y="2146300"/>
                  </a:lnTo>
                  <a:lnTo>
                    <a:pt x="0" y="2146300"/>
                  </a:lnTo>
                  <a:lnTo>
                    <a:pt x="0" y="2159000"/>
                  </a:lnTo>
                  <a:lnTo>
                    <a:pt x="2146300" y="2159000"/>
                  </a:lnTo>
                  <a:lnTo>
                    <a:pt x="2146300" y="2754376"/>
                  </a:lnTo>
                  <a:lnTo>
                    <a:pt x="2159000" y="2754376"/>
                  </a:lnTo>
                  <a:lnTo>
                    <a:pt x="2159000" y="2159000"/>
                  </a:lnTo>
                  <a:lnTo>
                    <a:pt x="3960749" y="2159000"/>
                  </a:lnTo>
                  <a:lnTo>
                    <a:pt x="3960749" y="2190750"/>
                  </a:lnTo>
                  <a:lnTo>
                    <a:pt x="4024249" y="2159000"/>
                  </a:lnTo>
                  <a:lnTo>
                    <a:pt x="4036949" y="21526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17650" y="3733800"/>
              <a:ext cx="847725" cy="692150"/>
            </a:xfrm>
            <a:custGeom>
              <a:avLst/>
              <a:gdLst/>
              <a:ahLst/>
              <a:cxnLst/>
              <a:rect l="l" t="t" r="r" b="b"/>
              <a:pathLst>
                <a:path w="847725" h="692150">
                  <a:moveTo>
                    <a:pt x="847725" y="692150"/>
                  </a:moveTo>
                  <a:lnTo>
                    <a:pt x="847725" y="22225"/>
                  </a:lnTo>
                </a:path>
                <a:path w="847725" h="692150">
                  <a:moveTo>
                    <a:pt x="547751" y="680974"/>
                  </a:moveTo>
                  <a:lnTo>
                    <a:pt x="547751" y="11175"/>
                  </a:lnTo>
                </a:path>
                <a:path w="847725" h="692150">
                  <a:moveTo>
                    <a:pt x="268350" y="680974"/>
                  </a:moveTo>
                  <a:lnTo>
                    <a:pt x="268350" y="11175"/>
                  </a:lnTo>
                </a:path>
                <a:path w="847725" h="692150">
                  <a:moveTo>
                    <a:pt x="0" y="66992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560067" y="4476369"/>
            <a:ext cx="1482725" cy="786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102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Time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(</a:t>
            </a:r>
            <a:r>
              <a:rPr sz="1800" i="1" spc="-20" dirty="0">
                <a:latin typeface="Times New Roman"/>
                <a:cs typeface="Times New Roman"/>
              </a:rPr>
              <a:t>T</a:t>
            </a:r>
            <a:r>
              <a:rPr sz="1400" i="1" spc="-20" dirty="0">
                <a:latin typeface="Times New Roman"/>
                <a:cs typeface="Times New Roman"/>
              </a:rPr>
              <a:t>c</a:t>
            </a:r>
            <a:r>
              <a:rPr sz="1800" spc="-2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Chip</a:t>
            </a:r>
            <a:r>
              <a:rPr sz="2000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99"/>
                </a:solidFill>
                <a:latin typeface="Times New Roman"/>
                <a:cs typeface="Times New Roman"/>
              </a:rPr>
              <a:t>period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32905" y="4420616"/>
            <a:ext cx="147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35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(</a:t>
            </a:r>
            <a:r>
              <a:rPr sz="1800" i="1" spc="-20" dirty="0">
                <a:latin typeface="Times New Roman"/>
                <a:cs typeface="Times New Roman"/>
              </a:rPr>
              <a:t>R</a:t>
            </a:r>
            <a:r>
              <a:rPr sz="1400" i="1" spc="-20" dirty="0">
                <a:latin typeface="Times New Roman"/>
                <a:cs typeface="Times New Roman"/>
              </a:rPr>
              <a:t>c</a:t>
            </a:r>
            <a:r>
              <a:rPr sz="1800" spc="-2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638675" y="1635125"/>
            <a:ext cx="4037329" cy="2795905"/>
            <a:chOff x="4638675" y="1635125"/>
            <a:chExt cx="4037329" cy="279590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4420" y="1745675"/>
              <a:ext cx="3148053" cy="250823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638675" y="1635124"/>
              <a:ext cx="4037329" cy="2754630"/>
            </a:xfrm>
            <a:custGeom>
              <a:avLst/>
              <a:gdLst/>
              <a:ahLst/>
              <a:cxnLst/>
              <a:rect l="l" t="t" r="r" b="b"/>
              <a:pathLst>
                <a:path w="4037329" h="2754629">
                  <a:moveTo>
                    <a:pt x="4036949" y="2489200"/>
                  </a:moveTo>
                  <a:lnTo>
                    <a:pt x="4024249" y="2482850"/>
                  </a:lnTo>
                  <a:lnTo>
                    <a:pt x="3960749" y="2451100"/>
                  </a:lnTo>
                  <a:lnTo>
                    <a:pt x="3960749" y="2482850"/>
                  </a:lnTo>
                  <a:lnTo>
                    <a:pt x="2192274" y="2482850"/>
                  </a:lnTo>
                  <a:lnTo>
                    <a:pt x="2192274" y="76200"/>
                  </a:lnTo>
                  <a:lnTo>
                    <a:pt x="2224024" y="76200"/>
                  </a:lnTo>
                  <a:lnTo>
                    <a:pt x="2217674" y="63500"/>
                  </a:lnTo>
                  <a:lnTo>
                    <a:pt x="2185924" y="0"/>
                  </a:lnTo>
                  <a:lnTo>
                    <a:pt x="2147824" y="76200"/>
                  </a:lnTo>
                  <a:lnTo>
                    <a:pt x="2179574" y="76200"/>
                  </a:lnTo>
                  <a:lnTo>
                    <a:pt x="2179574" y="2482850"/>
                  </a:lnTo>
                  <a:lnTo>
                    <a:pt x="0" y="2482850"/>
                  </a:lnTo>
                  <a:lnTo>
                    <a:pt x="0" y="2495550"/>
                  </a:lnTo>
                  <a:lnTo>
                    <a:pt x="2179574" y="2495550"/>
                  </a:lnTo>
                  <a:lnTo>
                    <a:pt x="2179574" y="2754376"/>
                  </a:lnTo>
                  <a:lnTo>
                    <a:pt x="2192274" y="2754376"/>
                  </a:lnTo>
                  <a:lnTo>
                    <a:pt x="2192274" y="2495550"/>
                  </a:lnTo>
                  <a:lnTo>
                    <a:pt x="3960749" y="2495550"/>
                  </a:lnTo>
                  <a:lnTo>
                    <a:pt x="3960749" y="2527300"/>
                  </a:lnTo>
                  <a:lnTo>
                    <a:pt x="4024249" y="2495550"/>
                  </a:lnTo>
                  <a:lnTo>
                    <a:pt x="4036949" y="2489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65800" y="2106676"/>
              <a:ext cx="2084705" cy="2319655"/>
            </a:xfrm>
            <a:custGeom>
              <a:avLst/>
              <a:gdLst/>
              <a:ahLst/>
              <a:cxnLst/>
              <a:rect l="l" t="t" r="r" b="b"/>
              <a:pathLst>
                <a:path w="2084704" h="2319654">
                  <a:moveTo>
                    <a:pt x="311150" y="2286000"/>
                  </a:moveTo>
                  <a:lnTo>
                    <a:pt x="311150" y="1325499"/>
                  </a:lnTo>
                </a:path>
                <a:path w="2084704" h="2319654">
                  <a:moveTo>
                    <a:pt x="0" y="2286000"/>
                  </a:moveTo>
                  <a:lnTo>
                    <a:pt x="0" y="11049"/>
                  </a:lnTo>
                </a:path>
                <a:path w="2084704" h="2319654">
                  <a:moveTo>
                    <a:pt x="1793875" y="2319274"/>
                  </a:moveTo>
                  <a:lnTo>
                    <a:pt x="1793875" y="1358900"/>
                  </a:lnTo>
                </a:path>
                <a:path w="2084704" h="2319654">
                  <a:moveTo>
                    <a:pt x="2084451" y="2297049"/>
                  </a:moveTo>
                  <a:lnTo>
                    <a:pt x="2084451" y="0"/>
                  </a:lnTo>
                </a:path>
              </a:pathLst>
            </a:custGeom>
            <a:ln w="952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40249" y="4276725"/>
              <a:ext cx="723900" cy="76200"/>
            </a:xfrm>
            <a:custGeom>
              <a:avLst/>
              <a:gdLst/>
              <a:ahLst/>
              <a:cxnLst/>
              <a:rect l="l" t="t" r="r" b="b"/>
              <a:pathLst>
                <a:path w="723900" h="76200">
                  <a:moveTo>
                    <a:pt x="647700" y="0"/>
                  </a:moveTo>
                  <a:lnTo>
                    <a:pt x="647700" y="76200"/>
                  </a:lnTo>
                  <a:lnTo>
                    <a:pt x="711200" y="44450"/>
                  </a:lnTo>
                  <a:lnTo>
                    <a:pt x="660400" y="44450"/>
                  </a:lnTo>
                  <a:lnTo>
                    <a:pt x="660400" y="31750"/>
                  </a:lnTo>
                  <a:lnTo>
                    <a:pt x="711200" y="31750"/>
                  </a:lnTo>
                  <a:lnTo>
                    <a:pt x="647700" y="0"/>
                  </a:lnTo>
                  <a:close/>
                </a:path>
                <a:path w="723900" h="76200">
                  <a:moveTo>
                    <a:pt x="6477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647700" y="44450"/>
                  </a:lnTo>
                  <a:lnTo>
                    <a:pt x="647700" y="31750"/>
                  </a:lnTo>
                  <a:close/>
                </a:path>
                <a:path w="723900" h="76200">
                  <a:moveTo>
                    <a:pt x="711200" y="31750"/>
                  </a:moveTo>
                  <a:lnTo>
                    <a:pt x="660400" y="31750"/>
                  </a:lnTo>
                  <a:lnTo>
                    <a:pt x="660400" y="44450"/>
                  </a:lnTo>
                  <a:lnTo>
                    <a:pt x="711200" y="44450"/>
                  </a:lnTo>
                  <a:lnTo>
                    <a:pt x="723900" y="38100"/>
                  </a:lnTo>
                  <a:lnTo>
                    <a:pt x="7112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5774" y="4276725"/>
              <a:ext cx="246125" cy="7620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112927" y="4321820"/>
            <a:ext cx="452755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dirty="0">
                <a:latin typeface="Symbol"/>
                <a:cs typeface="Symbol"/>
              </a:rPr>
              <a:t></a:t>
            </a:r>
            <a:r>
              <a:rPr sz="1850" spc="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/</a:t>
            </a:r>
            <a:r>
              <a:rPr sz="1750" spc="-110" dirty="0">
                <a:latin typeface="Times New Roman"/>
                <a:cs typeface="Times New Roman"/>
              </a:rPr>
              <a:t> </a:t>
            </a:r>
            <a:r>
              <a:rPr sz="1750" spc="-50" dirty="0"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64148" y="2212975"/>
            <a:ext cx="2075180" cy="76200"/>
          </a:xfrm>
          <a:custGeom>
            <a:avLst/>
            <a:gdLst/>
            <a:ahLst/>
            <a:cxnLst/>
            <a:rect l="l" t="t" r="r" b="b"/>
            <a:pathLst>
              <a:path w="207517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2075179" h="76200">
                <a:moveTo>
                  <a:pt x="1998726" y="0"/>
                </a:moveTo>
                <a:lnTo>
                  <a:pt x="1998726" y="76200"/>
                </a:lnTo>
                <a:lnTo>
                  <a:pt x="2062226" y="44450"/>
                </a:lnTo>
                <a:lnTo>
                  <a:pt x="2011426" y="44450"/>
                </a:lnTo>
                <a:lnTo>
                  <a:pt x="2011426" y="31750"/>
                </a:lnTo>
                <a:lnTo>
                  <a:pt x="2062226" y="31750"/>
                </a:lnTo>
                <a:lnTo>
                  <a:pt x="1998726" y="0"/>
                </a:lnTo>
                <a:close/>
              </a:path>
              <a:path w="2075179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2075179" h="76200">
                <a:moveTo>
                  <a:pt x="1998726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998726" y="44450"/>
                </a:lnTo>
                <a:lnTo>
                  <a:pt x="1998726" y="31750"/>
                </a:lnTo>
                <a:close/>
              </a:path>
              <a:path w="2075179" h="76200">
                <a:moveTo>
                  <a:pt x="2062226" y="31750"/>
                </a:moveTo>
                <a:lnTo>
                  <a:pt x="2011426" y="31750"/>
                </a:lnTo>
                <a:lnTo>
                  <a:pt x="2011426" y="44450"/>
                </a:lnTo>
                <a:lnTo>
                  <a:pt x="2062226" y="44450"/>
                </a:lnTo>
                <a:lnTo>
                  <a:pt x="2074926" y="38100"/>
                </a:lnTo>
                <a:lnTo>
                  <a:pt x="2062226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043676" y="1830451"/>
            <a:ext cx="1495425" cy="349250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0" rIns="0" bIns="0" rtlCol="0">
            <a:spAutoFit/>
          </a:bodyPr>
          <a:lstStyle/>
          <a:p>
            <a:pPr marL="41910">
              <a:lnSpc>
                <a:spcPts val="2240"/>
              </a:lnSpc>
            </a:pPr>
            <a:r>
              <a:rPr sz="1850" i="1" dirty="0">
                <a:latin typeface="Times New Roman"/>
                <a:cs typeface="Times New Roman"/>
              </a:rPr>
              <a:t>BW</a:t>
            </a:r>
            <a:r>
              <a:rPr sz="1850" i="1" spc="30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Symbol"/>
                <a:cs typeface="Symbol"/>
              </a:rPr>
              <a:t></a:t>
            </a:r>
            <a:r>
              <a:rPr sz="1850" spc="-6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(1</a:t>
            </a:r>
            <a:r>
              <a:rPr sz="1850" dirty="0">
                <a:latin typeface="Symbol"/>
                <a:cs typeface="Symbol"/>
              </a:rPr>
              <a:t></a:t>
            </a:r>
            <a:r>
              <a:rPr sz="1950" dirty="0">
                <a:latin typeface="Symbol"/>
                <a:cs typeface="Symbol"/>
              </a:rPr>
              <a:t></a:t>
            </a:r>
            <a:r>
              <a:rPr sz="1950" spc="-30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)</a:t>
            </a:r>
            <a:r>
              <a:rPr sz="1850" i="1" spc="-25" dirty="0">
                <a:latin typeface="Times New Roman"/>
                <a:cs typeface="Times New Roman"/>
              </a:rPr>
              <a:t>R</a:t>
            </a:r>
            <a:r>
              <a:rPr sz="1575" i="1" spc="-37" baseline="-23809" dirty="0">
                <a:latin typeface="Times New Roman"/>
                <a:cs typeface="Times New Roman"/>
              </a:rPr>
              <a:t>c</a:t>
            </a:r>
            <a:endParaRPr sz="1575" baseline="-23809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515361" y="4740275"/>
            <a:ext cx="339090" cy="273685"/>
          </a:xfrm>
          <a:custGeom>
            <a:avLst/>
            <a:gdLst/>
            <a:ahLst/>
            <a:cxnLst/>
            <a:rect l="l" t="t" r="r" b="b"/>
            <a:pathLst>
              <a:path w="339089" h="273685">
                <a:moveTo>
                  <a:pt x="275510" y="42691"/>
                </a:moveTo>
                <a:lnTo>
                  <a:pt x="0" y="263270"/>
                </a:lnTo>
                <a:lnTo>
                  <a:pt x="8000" y="273304"/>
                </a:lnTo>
                <a:lnTo>
                  <a:pt x="283474" y="52630"/>
                </a:lnTo>
                <a:lnTo>
                  <a:pt x="275510" y="42691"/>
                </a:lnTo>
                <a:close/>
              </a:path>
              <a:path w="339089" h="273685">
                <a:moveTo>
                  <a:pt x="322906" y="34798"/>
                </a:moveTo>
                <a:lnTo>
                  <a:pt x="285369" y="34798"/>
                </a:lnTo>
                <a:lnTo>
                  <a:pt x="293369" y="44704"/>
                </a:lnTo>
                <a:lnTo>
                  <a:pt x="283474" y="52630"/>
                </a:lnTo>
                <a:lnTo>
                  <a:pt x="303275" y="77343"/>
                </a:lnTo>
                <a:lnTo>
                  <a:pt x="322906" y="34798"/>
                </a:lnTo>
                <a:close/>
              </a:path>
              <a:path w="339089" h="273685">
                <a:moveTo>
                  <a:pt x="285369" y="34798"/>
                </a:moveTo>
                <a:lnTo>
                  <a:pt x="275510" y="42691"/>
                </a:lnTo>
                <a:lnTo>
                  <a:pt x="283474" y="52630"/>
                </a:lnTo>
                <a:lnTo>
                  <a:pt x="293369" y="44704"/>
                </a:lnTo>
                <a:lnTo>
                  <a:pt x="285369" y="34798"/>
                </a:lnTo>
                <a:close/>
              </a:path>
              <a:path w="339089" h="273685">
                <a:moveTo>
                  <a:pt x="338963" y="0"/>
                </a:moveTo>
                <a:lnTo>
                  <a:pt x="255650" y="17906"/>
                </a:lnTo>
                <a:lnTo>
                  <a:pt x="275510" y="42691"/>
                </a:lnTo>
                <a:lnTo>
                  <a:pt x="285369" y="34798"/>
                </a:lnTo>
                <a:lnTo>
                  <a:pt x="322906" y="34798"/>
                </a:lnTo>
                <a:lnTo>
                  <a:pt x="3389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231382" y="4976622"/>
            <a:ext cx="96329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Chip</a:t>
            </a:r>
            <a:r>
              <a:rPr sz="2000" spc="-20" dirty="0">
                <a:solidFill>
                  <a:srgbClr val="000099"/>
                </a:solidFill>
                <a:latin typeface="Times New Roman"/>
                <a:cs typeface="Times New Roman"/>
              </a:rPr>
              <a:t> rate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053706" y="4706873"/>
            <a:ext cx="384175" cy="361950"/>
          </a:xfrm>
          <a:custGeom>
            <a:avLst/>
            <a:gdLst/>
            <a:ahLst/>
            <a:cxnLst/>
            <a:rect l="l" t="t" r="r" b="b"/>
            <a:pathLst>
              <a:path w="384175" h="361950">
                <a:moveTo>
                  <a:pt x="323908" y="47664"/>
                </a:moveTo>
                <a:lnTo>
                  <a:pt x="0" y="352678"/>
                </a:lnTo>
                <a:lnTo>
                  <a:pt x="8636" y="361823"/>
                </a:lnTo>
                <a:lnTo>
                  <a:pt x="332645" y="56953"/>
                </a:lnTo>
                <a:lnTo>
                  <a:pt x="323908" y="47664"/>
                </a:lnTo>
                <a:close/>
              </a:path>
              <a:path w="384175" h="361950">
                <a:moveTo>
                  <a:pt x="369371" y="38988"/>
                </a:moveTo>
                <a:lnTo>
                  <a:pt x="333121" y="38988"/>
                </a:lnTo>
                <a:lnTo>
                  <a:pt x="341884" y="48259"/>
                </a:lnTo>
                <a:lnTo>
                  <a:pt x="332645" y="56953"/>
                </a:lnTo>
                <a:lnTo>
                  <a:pt x="354329" y="80009"/>
                </a:lnTo>
                <a:lnTo>
                  <a:pt x="369371" y="38988"/>
                </a:lnTo>
                <a:close/>
              </a:path>
              <a:path w="384175" h="361950">
                <a:moveTo>
                  <a:pt x="333121" y="38988"/>
                </a:moveTo>
                <a:lnTo>
                  <a:pt x="323908" y="47664"/>
                </a:lnTo>
                <a:lnTo>
                  <a:pt x="332645" y="56953"/>
                </a:lnTo>
                <a:lnTo>
                  <a:pt x="341884" y="48259"/>
                </a:lnTo>
                <a:lnTo>
                  <a:pt x="333121" y="38988"/>
                </a:lnTo>
                <a:close/>
              </a:path>
              <a:path w="384175" h="361950">
                <a:moveTo>
                  <a:pt x="383667" y="0"/>
                </a:moveTo>
                <a:lnTo>
                  <a:pt x="302133" y="24511"/>
                </a:lnTo>
                <a:lnTo>
                  <a:pt x="323908" y="47664"/>
                </a:lnTo>
                <a:lnTo>
                  <a:pt x="333121" y="38988"/>
                </a:lnTo>
                <a:lnTo>
                  <a:pt x="369371" y="38988"/>
                </a:lnTo>
                <a:lnTo>
                  <a:pt x="3836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3157473" y="4763134"/>
            <a:ext cx="2505075" cy="1358900"/>
            <a:chOff x="3157473" y="4763134"/>
            <a:chExt cx="2505075" cy="1358900"/>
          </a:xfrm>
        </p:grpSpPr>
        <p:sp>
          <p:nvSpPr>
            <p:cNvPr id="27" name="object 27"/>
            <p:cNvSpPr/>
            <p:nvPr/>
          </p:nvSpPr>
          <p:spPr>
            <a:xfrm>
              <a:off x="3157473" y="6031864"/>
              <a:ext cx="2505075" cy="76200"/>
            </a:xfrm>
            <a:custGeom>
              <a:avLst/>
              <a:gdLst/>
              <a:ahLst/>
              <a:cxnLst/>
              <a:rect l="l" t="t" r="r" b="b"/>
              <a:pathLst>
                <a:path w="2505075" h="76200">
                  <a:moveTo>
                    <a:pt x="2428621" y="0"/>
                  </a:moveTo>
                  <a:lnTo>
                    <a:pt x="2428621" y="76200"/>
                  </a:lnTo>
                  <a:lnTo>
                    <a:pt x="2492121" y="44450"/>
                  </a:lnTo>
                  <a:lnTo>
                    <a:pt x="2441321" y="44450"/>
                  </a:lnTo>
                  <a:lnTo>
                    <a:pt x="2441321" y="31750"/>
                  </a:lnTo>
                  <a:lnTo>
                    <a:pt x="2492121" y="31750"/>
                  </a:lnTo>
                  <a:lnTo>
                    <a:pt x="2428621" y="0"/>
                  </a:lnTo>
                  <a:close/>
                </a:path>
                <a:path w="2505075" h="76200">
                  <a:moveTo>
                    <a:pt x="242862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428621" y="44450"/>
                  </a:lnTo>
                  <a:lnTo>
                    <a:pt x="2428621" y="31750"/>
                  </a:lnTo>
                  <a:close/>
                </a:path>
                <a:path w="2505075" h="76200">
                  <a:moveTo>
                    <a:pt x="2492121" y="31750"/>
                  </a:moveTo>
                  <a:lnTo>
                    <a:pt x="2441321" y="31750"/>
                  </a:lnTo>
                  <a:lnTo>
                    <a:pt x="2441321" y="44450"/>
                  </a:lnTo>
                  <a:lnTo>
                    <a:pt x="2492121" y="44450"/>
                  </a:lnTo>
                  <a:lnTo>
                    <a:pt x="2504821" y="38100"/>
                  </a:lnTo>
                  <a:lnTo>
                    <a:pt x="249212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67021" y="6069964"/>
              <a:ext cx="0" cy="52069"/>
            </a:xfrm>
            <a:custGeom>
              <a:avLst/>
              <a:gdLst/>
              <a:ahLst/>
              <a:cxnLst/>
              <a:rect l="l" t="t" r="r" b="b"/>
              <a:pathLst>
                <a:path h="52070">
                  <a:moveTo>
                    <a:pt x="0" y="0"/>
                  </a:moveTo>
                  <a:lnTo>
                    <a:pt x="0" y="5207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86073" y="5869939"/>
              <a:ext cx="1900301" cy="20002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386073" y="5869939"/>
              <a:ext cx="1900555" cy="200025"/>
            </a:xfrm>
            <a:custGeom>
              <a:avLst/>
              <a:gdLst/>
              <a:ahLst/>
              <a:cxnLst/>
              <a:rect l="l" t="t" r="r" b="b"/>
              <a:pathLst>
                <a:path w="1900554" h="200025">
                  <a:moveTo>
                    <a:pt x="0" y="200025"/>
                  </a:moveTo>
                  <a:lnTo>
                    <a:pt x="1900301" y="200025"/>
                  </a:lnTo>
                  <a:lnTo>
                    <a:pt x="1900301" y="0"/>
                  </a:lnTo>
                  <a:lnTo>
                    <a:pt x="0" y="0"/>
                  </a:lnTo>
                  <a:lnTo>
                    <a:pt x="0" y="2000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17237" y="4767897"/>
              <a:ext cx="104763" cy="130048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317237" y="4767897"/>
              <a:ext cx="104775" cy="1300480"/>
            </a:xfrm>
            <a:custGeom>
              <a:avLst/>
              <a:gdLst/>
              <a:ahLst/>
              <a:cxnLst/>
              <a:rect l="l" t="t" r="r" b="b"/>
              <a:pathLst>
                <a:path w="104775" h="1300479">
                  <a:moveTo>
                    <a:pt x="0" y="1300480"/>
                  </a:moveTo>
                  <a:lnTo>
                    <a:pt x="104763" y="1300480"/>
                  </a:lnTo>
                  <a:lnTo>
                    <a:pt x="104763" y="0"/>
                  </a:lnTo>
                  <a:lnTo>
                    <a:pt x="0" y="0"/>
                  </a:lnTo>
                  <a:lnTo>
                    <a:pt x="0" y="130048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430521" y="4781050"/>
            <a:ext cx="85471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400" i="1" dirty="0">
                <a:latin typeface="Times New Roman"/>
                <a:cs typeface="Times New Roman"/>
              </a:rPr>
              <a:t>bw</a:t>
            </a:r>
            <a:r>
              <a:rPr sz="1400" i="1" spc="-25" dirty="0">
                <a:latin typeface="Times New Roman"/>
                <a:cs typeface="Times New Roman"/>
              </a:rPr>
              <a:t> </a:t>
            </a:r>
            <a:r>
              <a:rPr sz="1450" dirty="0">
                <a:latin typeface="Symbol"/>
                <a:cs typeface="Symbol"/>
              </a:rPr>
              <a:t></a:t>
            </a:r>
            <a:r>
              <a:rPr sz="1450" spc="-30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1</a:t>
            </a:r>
            <a:r>
              <a:rPr sz="1400" i="1" spc="-10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/</a:t>
            </a:r>
            <a:r>
              <a:rPr sz="1400" i="1" spc="-20" dirty="0">
                <a:latin typeface="Times New Roman"/>
                <a:cs typeface="Times New Roman"/>
              </a:rPr>
              <a:t> </a:t>
            </a:r>
            <a:r>
              <a:rPr sz="1400" i="1" spc="-25" dirty="0">
                <a:latin typeface="Times New Roman"/>
                <a:cs typeface="Times New Roman"/>
              </a:rPr>
              <a:t>T</a:t>
            </a:r>
            <a:r>
              <a:rPr sz="1350" i="1" spc="-37" baseline="-21604" dirty="0">
                <a:latin typeface="Times New Roman"/>
                <a:cs typeface="Times New Roman"/>
              </a:rPr>
              <a:t>s</a:t>
            </a:r>
            <a:endParaRPr sz="1350" baseline="-21604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56023" y="5451027"/>
            <a:ext cx="1534795" cy="898525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394335">
              <a:lnSpc>
                <a:spcPct val="100000"/>
              </a:lnSpc>
              <a:spcBef>
                <a:spcPts val="1115"/>
              </a:spcBef>
            </a:pPr>
            <a:r>
              <a:rPr sz="1400" i="1" dirty="0">
                <a:latin typeface="Times New Roman"/>
                <a:cs typeface="Times New Roman"/>
              </a:rPr>
              <a:t>BW</a:t>
            </a:r>
            <a:r>
              <a:rPr sz="1400" i="1" spc="-35" dirty="0">
                <a:latin typeface="Times New Roman"/>
                <a:cs typeface="Times New Roman"/>
              </a:rPr>
              <a:t> </a:t>
            </a:r>
            <a:r>
              <a:rPr sz="1450" dirty="0">
                <a:latin typeface="Symbol"/>
                <a:cs typeface="Symbol"/>
              </a:rPr>
              <a:t></a:t>
            </a:r>
            <a:r>
              <a:rPr sz="1450" spc="-35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1</a:t>
            </a:r>
            <a:r>
              <a:rPr sz="1400" i="1" spc="-10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/</a:t>
            </a:r>
            <a:r>
              <a:rPr sz="1400" i="1" spc="-25" dirty="0">
                <a:latin typeface="Times New Roman"/>
                <a:cs typeface="Times New Roman"/>
              </a:rPr>
              <a:t> T</a:t>
            </a:r>
            <a:r>
              <a:rPr sz="1350" i="1" spc="-37" baseline="-21604" dirty="0">
                <a:latin typeface="Times New Roman"/>
                <a:cs typeface="Times New Roman"/>
              </a:rPr>
              <a:t>C</a:t>
            </a:r>
            <a:endParaRPr sz="1350" baseline="-21604">
              <a:latin typeface="Times New Roman"/>
              <a:cs typeface="Times New Roman"/>
            </a:endParaRPr>
          </a:p>
          <a:p>
            <a:pPr marL="1446530">
              <a:lnSpc>
                <a:spcPts val="1585"/>
              </a:lnSpc>
              <a:spcBef>
                <a:spcPts val="944"/>
              </a:spcBef>
            </a:pPr>
            <a:r>
              <a:rPr sz="1400" i="1" spc="-50" dirty="0">
                <a:latin typeface="Times New Roman"/>
                <a:cs typeface="Times New Roman"/>
              </a:rPr>
              <a:t>f</a:t>
            </a:r>
            <a:endParaRPr sz="1400">
              <a:latin typeface="Times New Roman"/>
              <a:cs typeface="Times New Roman"/>
            </a:endParaRPr>
          </a:p>
          <a:p>
            <a:pPr marL="50800">
              <a:lnSpc>
                <a:spcPts val="1585"/>
              </a:lnSpc>
            </a:pPr>
            <a:r>
              <a:rPr sz="1400" i="1" spc="-25" dirty="0">
                <a:latin typeface="Times New Roman"/>
                <a:cs typeface="Times New Roman"/>
              </a:rPr>
              <a:t>f</a:t>
            </a:r>
            <a:r>
              <a:rPr sz="1350" i="1" spc="-37" baseline="-21604" dirty="0">
                <a:latin typeface="Times New Roman"/>
                <a:cs typeface="Times New Roman"/>
              </a:rPr>
              <a:t>c</a:t>
            </a:r>
            <a:endParaRPr sz="1350" baseline="-21604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FUNDAMENTALS:</a:t>
            </a:r>
            <a:r>
              <a:rPr spc="-114" dirty="0"/>
              <a:t> </a:t>
            </a:r>
            <a:r>
              <a:rPr dirty="0"/>
              <a:t>SPREAD</a:t>
            </a:r>
            <a:r>
              <a:rPr spc="-90" dirty="0"/>
              <a:t> </a:t>
            </a:r>
            <a:r>
              <a:rPr spc="-10" dirty="0"/>
              <a:t>SPECTRUM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101840" cy="13271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Bandwidth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after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despread</a:t>
            </a:r>
            <a:endParaRPr sz="20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ts val="2160"/>
              </a:lnSpc>
              <a:spcBef>
                <a:spcPts val="5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After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operation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despread,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only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one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BW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</a:t>
            </a:r>
            <a:r>
              <a:rPr sz="1900" spc="-4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1</a:t>
            </a:r>
            <a:r>
              <a:rPr sz="1800" i="1" spc="-2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/</a:t>
            </a:r>
            <a:r>
              <a:rPr sz="1800" i="1" spc="-20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Ts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36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original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recovered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after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despread.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35162" y="2254313"/>
            <a:ext cx="114300" cy="1310005"/>
            <a:chOff x="1935162" y="2254313"/>
            <a:chExt cx="114300" cy="131000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9925" y="2259076"/>
              <a:ext cx="104775" cy="13000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39925" y="2259076"/>
              <a:ext cx="104775" cy="1300480"/>
            </a:xfrm>
            <a:custGeom>
              <a:avLst/>
              <a:gdLst/>
              <a:ahLst/>
              <a:cxnLst/>
              <a:rect l="l" t="t" r="r" b="b"/>
              <a:pathLst>
                <a:path w="104775" h="1300479">
                  <a:moveTo>
                    <a:pt x="0" y="1300099"/>
                  </a:moveTo>
                  <a:lnTo>
                    <a:pt x="104775" y="1300099"/>
                  </a:lnTo>
                  <a:lnTo>
                    <a:pt x="104775" y="0"/>
                  </a:lnTo>
                  <a:lnTo>
                    <a:pt x="0" y="0"/>
                  </a:lnTo>
                  <a:lnTo>
                    <a:pt x="0" y="130009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59866" y="2472190"/>
            <a:ext cx="85407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400" i="1" dirty="0">
                <a:latin typeface="Times New Roman"/>
                <a:cs typeface="Times New Roman"/>
              </a:rPr>
              <a:t>bw</a:t>
            </a:r>
            <a:r>
              <a:rPr sz="1400" i="1" spc="-25" dirty="0">
                <a:latin typeface="Times New Roman"/>
                <a:cs typeface="Times New Roman"/>
              </a:rPr>
              <a:t> </a:t>
            </a:r>
            <a:r>
              <a:rPr sz="1450" dirty="0">
                <a:latin typeface="Symbol"/>
                <a:cs typeface="Symbol"/>
              </a:rPr>
              <a:t></a:t>
            </a:r>
            <a:r>
              <a:rPr sz="1450" spc="-30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1</a:t>
            </a:r>
            <a:r>
              <a:rPr sz="1400" i="1" spc="-10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/</a:t>
            </a:r>
            <a:r>
              <a:rPr sz="1400" i="1" spc="-20" dirty="0">
                <a:latin typeface="Times New Roman"/>
                <a:cs typeface="Times New Roman"/>
              </a:rPr>
              <a:t> </a:t>
            </a:r>
            <a:r>
              <a:rPr sz="1400" i="1" spc="-25" dirty="0">
                <a:latin typeface="Times New Roman"/>
                <a:cs typeface="Times New Roman"/>
              </a:rPr>
              <a:t>T</a:t>
            </a:r>
            <a:r>
              <a:rPr sz="1350" i="1" spc="-37" baseline="-21604" dirty="0">
                <a:latin typeface="Times New Roman"/>
                <a:cs typeface="Times New Roman"/>
              </a:rPr>
              <a:t>s</a:t>
            </a:r>
            <a:endParaRPr sz="1350" baseline="-21604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232150" y="3246437"/>
            <a:ext cx="2505075" cy="255904"/>
            <a:chOff x="3232150" y="3246437"/>
            <a:chExt cx="2505075" cy="255904"/>
          </a:xfrm>
        </p:grpSpPr>
        <p:sp>
          <p:nvSpPr>
            <p:cNvPr id="13" name="object 13"/>
            <p:cNvSpPr/>
            <p:nvPr/>
          </p:nvSpPr>
          <p:spPr>
            <a:xfrm>
              <a:off x="3232150" y="3413125"/>
              <a:ext cx="2505075" cy="76200"/>
            </a:xfrm>
            <a:custGeom>
              <a:avLst/>
              <a:gdLst/>
              <a:ahLst/>
              <a:cxnLst/>
              <a:rect l="l" t="t" r="r" b="b"/>
              <a:pathLst>
                <a:path w="2505075" h="76200">
                  <a:moveTo>
                    <a:pt x="2428875" y="0"/>
                  </a:moveTo>
                  <a:lnTo>
                    <a:pt x="2428875" y="76200"/>
                  </a:lnTo>
                  <a:lnTo>
                    <a:pt x="2492375" y="44450"/>
                  </a:lnTo>
                  <a:lnTo>
                    <a:pt x="2441575" y="44450"/>
                  </a:lnTo>
                  <a:lnTo>
                    <a:pt x="2441575" y="31750"/>
                  </a:lnTo>
                  <a:lnTo>
                    <a:pt x="2492375" y="31750"/>
                  </a:lnTo>
                  <a:lnTo>
                    <a:pt x="2428875" y="0"/>
                  </a:lnTo>
                  <a:close/>
                </a:path>
                <a:path w="2505075" h="76200">
                  <a:moveTo>
                    <a:pt x="2428875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428875" y="44450"/>
                  </a:lnTo>
                  <a:lnTo>
                    <a:pt x="2428875" y="31750"/>
                  </a:lnTo>
                  <a:close/>
                </a:path>
                <a:path w="2505075" h="76200">
                  <a:moveTo>
                    <a:pt x="2492375" y="31750"/>
                  </a:moveTo>
                  <a:lnTo>
                    <a:pt x="2441575" y="31750"/>
                  </a:lnTo>
                  <a:lnTo>
                    <a:pt x="2441575" y="44450"/>
                  </a:lnTo>
                  <a:lnTo>
                    <a:pt x="2492375" y="44450"/>
                  </a:lnTo>
                  <a:lnTo>
                    <a:pt x="2505075" y="38100"/>
                  </a:lnTo>
                  <a:lnTo>
                    <a:pt x="2492375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41825" y="3451225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8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0750" y="3251200"/>
              <a:ext cx="1900301" cy="20002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460750" y="3251200"/>
              <a:ext cx="1900555" cy="200025"/>
            </a:xfrm>
            <a:custGeom>
              <a:avLst/>
              <a:gdLst/>
              <a:ahLst/>
              <a:cxnLst/>
              <a:rect l="l" t="t" r="r" b="b"/>
              <a:pathLst>
                <a:path w="1900554" h="200025">
                  <a:moveTo>
                    <a:pt x="0" y="200025"/>
                  </a:moveTo>
                  <a:lnTo>
                    <a:pt x="1900301" y="200025"/>
                  </a:lnTo>
                  <a:lnTo>
                    <a:pt x="1900301" y="0"/>
                  </a:lnTo>
                  <a:lnTo>
                    <a:pt x="0" y="0"/>
                  </a:lnTo>
                  <a:lnTo>
                    <a:pt x="0" y="2000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673600" y="2830871"/>
            <a:ext cx="1179195" cy="70993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15"/>
              </a:spcBef>
            </a:pPr>
            <a:r>
              <a:rPr sz="1400" i="1" dirty="0">
                <a:latin typeface="Times New Roman"/>
                <a:cs typeface="Times New Roman"/>
              </a:rPr>
              <a:t>BW</a:t>
            </a:r>
            <a:r>
              <a:rPr sz="1400" i="1" spc="-35" dirty="0">
                <a:latin typeface="Times New Roman"/>
                <a:cs typeface="Times New Roman"/>
              </a:rPr>
              <a:t> </a:t>
            </a:r>
            <a:r>
              <a:rPr sz="1450" dirty="0">
                <a:latin typeface="Symbol"/>
                <a:cs typeface="Symbol"/>
              </a:rPr>
              <a:t></a:t>
            </a:r>
            <a:r>
              <a:rPr sz="1450" spc="-35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1</a:t>
            </a:r>
            <a:r>
              <a:rPr sz="1400" i="1" spc="-10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/</a:t>
            </a:r>
            <a:r>
              <a:rPr sz="1400" i="1" spc="-25" dirty="0">
                <a:latin typeface="Times New Roman"/>
                <a:cs typeface="Times New Roman"/>
              </a:rPr>
              <a:t> T</a:t>
            </a:r>
            <a:r>
              <a:rPr sz="1350" i="1" spc="-37" baseline="-21604" dirty="0">
                <a:latin typeface="Times New Roman"/>
                <a:cs typeface="Times New Roman"/>
              </a:rPr>
              <a:t>C</a:t>
            </a:r>
            <a:endParaRPr sz="1350" baseline="-21604">
              <a:latin typeface="Times New Roman"/>
              <a:cs typeface="Times New Roman"/>
            </a:endParaRPr>
          </a:p>
          <a:p>
            <a:pPr marR="17780" algn="r">
              <a:lnSpc>
                <a:spcPct val="100000"/>
              </a:lnSpc>
              <a:spcBef>
                <a:spcPts val="950"/>
              </a:spcBef>
            </a:pPr>
            <a:r>
              <a:rPr sz="1400" i="1" spc="-50" dirty="0">
                <a:latin typeface="Times New Roman"/>
                <a:cs typeface="Times New Roman"/>
              </a:rPr>
              <a:t>f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31341" y="3556838"/>
            <a:ext cx="36556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2413000" algn="l"/>
              </a:tabLst>
            </a:pPr>
            <a:r>
              <a:rPr sz="2000" dirty="0">
                <a:latin typeface="Times New Roman"/>
                <a:cs typeface="Times New Roman"/>
              </a:rPr>
              <a:t>Before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spread</a:t>
            </a:r>
            <a:r>
              <a:rPr sz="2000" dirty="0">
                <a:latin typeface="Times New Roman"/>
                <a:cs typeface="Times New Roman"/>
              </a:rPr>
              <a:t>	after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spc="-915" dirty="0">
                <a:latin typeface="Times New Roman"/>
                <a:cs typeface="Times New Roman"/>
              </a:rPr>
              <a:t>p</a:t>
            </a:r>
            <a:r>
              <a:rPr sz="2100" i="1" baseline="45634" dirty="0">
                <a:latin typeface="Times New Roman"/>
                <a:cs typeface="Times New Roman"/>
              </a:rPr>
              <a:t>f</a:t>
            </a:r>
            <a:r>
              <a:rPr sz="1350" i="1" spc="-7" baseline="49382" dirty="0">
                <a:latin typeface="Times New Roman"/>
                <a:cs typeface="Times New Roman"/>
              </a:rPr>
              <a:t>c</a:t>
            </a:r>
            <a:r>
              <a:rPr sz="1350" i="1" spc="-187" baseline="49382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read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131113" y="2309812"/>
            <a:ext cx="114300" cy="1310005"/>
            <a:chOff x="7131113" y="2309812"/>
            <a:chExt cx="114300" cy="131000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35876" y="2314575"/>
              <a:ext cx="104775" cy="130022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135876" y="2314575"/>
              <a:ext cx="104775" cy="1300480"/>
            </a:xfrm>
            <a:custGeom>
              <a:avLst/>
              <a:gdLst/>
              <a:ahLst/>
              <a:cxnLst/>
              <a:rect l="l" t="t" r="r" b="b"/>
              <a:pathLst>
                <a:path w="104775" h="1300479">
                  <a:moveTo>
                    <a:pt x="0" y="1300226"/>
                  </a:moveTo>
                  <a:lnTo>
                    <a:pt x="104775" y="1300226"/>
                  </a:lnTo>
                  <a:lnTo>
                    <a:pt x="104775" y="0"/>
                  </a:lnTo>
                  <a:lnTo>
                    <a:pt x="0" y="0"/>
                  </a:lnTo>
                  <a:lnTo>
                    <a:pt x="0" y="130022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472806" y="2449838"/>
            <a:ext cx="85471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400" i="1" dirty="0">
                <a:latin typeface="Times New Roman"/>
                <a:cs typeface="Times New Roman"/>
              </a:rPr>
              <a:t>bw</a:t>
            </a:r>
            <a:r>
              <a:rPr sz="1400" i="1" spc="-25" dirty="0">
                <a:latin typeface="Times New Roman"/>
                <a:cs typeface="Times New Roman"/>
              </a:rPr>
              <a:t> </a:t>
            </a:r>
            <a:r>
              <a:rPr sz="1450" dirty="0">
                <a:latin typeface="Symbol"/>
                <a:cs typeface="Symbol"/>
              </a:rPr>
              <a:t></a:t>
            </a:r>
            <a:r>
              <a:rPr sz="1450" spc="-30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1</a:t>
            </a:r>
            <a:r>
              <a:rPr sz="1400" i="1" spc="-10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/</a:t>
            </a:r>
            <a:r>
              <a:rPr sz="1400" i="1" spc="-20" dirty="0">
                <a:latin typeface="Times New Roman"/>
                <a:cs typeface="Times New Roman"/>
              </a:rPr>
              <a:t> </a:t>
            </a:r>
            <a:r>
              <a:rPr sz="1400" i="1" spc="-25" dirty="0">
                <a:latin typeface="Times New Roman"/>
                <a:cs typeface="Times New Roman"/>
              </a:rPr>
              <a:t>T</a:t>
            </a:r>
            <a:r>
              <a:rPr sz="1350" i="1" spc="-37" baseline="-21604" dirty="0">
                <a:latin typeface="Times New Roman"/>
                <a:cs typeface="Times New Roman"/>
              </a:rPr>
              <a:t>s</a:t>
            </a:r>
            <a:endParaRPr sz="1350" baseline="-21604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98157" y="3612641"/>
            <a:ext cx="14566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after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despread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12342" y="4014978"/>
            <a:ext cx="7131684" cy="156210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How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about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noise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other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users?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Signals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other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users: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cross-correlation</a:t>
            </a:r>
            <a:endParaRPr sz="180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low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remain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wideband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interference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(MAI)</a:t>
            </a:r>
            <a:endParaRPr sz="1800">
              <a:latin typeface="Times New Roman"/>
              <a:cs typeface="Times New Roman"/>
            </a:endParaRPr>
          </a:p>
          <a:p>
            <a:pPr marL="697865" marR="200025" lvl="1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Noise: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noise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inner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product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noise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properties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remain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same.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347912" y="3128962"/>
            <a:ext cx="790575" cy="243204"/>
            <a:chOff x="2347912" y="3128962"/>
            <a:chExt cx="790575" cy="243204"/>
          </a:xfrm>
        </p:grpSpPr>
        <p:sp>
          <p:nvSpPr>
            <p:cNvPr id="26" name="object 26"/>
            <p:cNvSpPr/>
            <p:nvPr/>
          </p:nvSpPr>
          <p:spPr>
            <a:xfrm>
              <a:off x="2352675" y="3133725"/>
              <a:ext cx="781050" cy="233679"/>
            </a:xfrm>
            <a:custGeom>
              <a:avLst/>
              <a:gdLst/>
              <a:ahLst/>
              <a:cxnLst/>
              <a:rect l="l" t="t" r="r" b="b"/>
              <a:pathLst>
                <a:path w="781050" h="233679">
                  <a:moveTo>
                    <a:pt x="585851" y="0"/>
                  </a:moveTo>
                  <a:lnTo>
                    <a:pt x="585851" y="58292"/>
                  </a:lnTo>
                  <a:lnTo>
                    <a:pt x="0" y="58292"/>
                  </a:lnTo>
                  <a:lnTo>
                    <a:pt x="0" y="175005"/>
                  </a:lnTo>
                  <a:lnTo>
                    <a:pt x="585851" y="175005"/>
                  </a:lnTo>
                  <a:lnTo>
                    <a:pt x="585851" y="233425"/>
                  </a:lnTo>
                  <a:lnTo>
                    <a:pt x="781050" y="116712"/>
                  </a:lnTo>
                  <a:lnTo>
                    <a:pt x="585851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52675" y="3133725"/>
              <a:ext cx="781050" cy="233679"/>
            </a:xfrm>
            <a:custGeom>
              <a:avLst/>
              <a:gdLst/>
              <a:ahLst/>
              <a:cxnLst/>
              <a:rect l="l" t="t" r="r" b="b"/>
              <a:pathLst>
                <a:path w="781050" h="233679">
                  <a:moveTo>
                    <a:pt x="0" y="58292"/>
                  </a:moveTo>
                  <a:lnTo>
                    <a:pt x="585851" y="58292"/>
                  </a:lnTo>
                  <a:lnTo>
                    <a:pt x="585851" y="0"/>
                  </a:lnTo>
                  <a:lnTo>
                    <a:pt x="781050" y="116712"/>
                  </a:lnTo>
                  <a:lnTo>
                    <a:pt x="585851" y="233425"/>
                  </a:lnTo>
                  <a:lnTo>
                    <a:pt x="585851" y="175005"/>
                  </a:lnTo>
                  <a:lnTo>
                    <a:pt x="0" y="175005"/>
                  </a:lnTo>
                  <a:lnTo>
                    <a:pt x="0" y="582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994463" y="3084512"/>
            <a:ext cx="790575" cy="243204"/>
            <a:chOff x="5994463" y="3084512"/>
            <a:chExt cx="790575" cy="243204"/>
          </a:xfrm>
        </p:grpSpPr>
        <p:sp>
          <p:nvSpPr>
            <p:cNvPr id="29" name="object 29"/>
            <p:cNvSpPr/>
            <p:nvPr/>
          </p:nvSpPr>
          <p:spPr>
            <a:xfrm>
              <a:off x="5999226" y="3089275"/>
              <a:ext cx="781050" cy="233679"/>
            </a:xfrm>
            <a:custGeom>
              <a:avLst/>
              <a:gdLst/>
              <a:ahLst/>
              <a:cxnLst/>
              <a:rect l="l" t="t" r="r" b="b"/>
              <a:pathLst>
                <a:path w="781050" h="233679">
                  <a:moveTo>
                    <a:pt x="585724" y="0"/>
                  </a:moveTo>
                  <a:lnTo>
                    <a:pt x="585724" y="58292"/>
                  </a:lnTo>
                  <a:lnTo>
                    <a:pt x="0" y="58292"/>
                  </a:lnTo>
                  <a:lnTo>
                    <a:pt x="0" y="175005"/>
                  </a:lnTo>
                  <a:lnTo>
                    <a:pt x="585724" y="175005"/>
                  </a:lnTo>
                  <a:lnTo>
                    <a:pt x="585724" y="233425"/>
                  </a:lnTo>
                  <a:lnTo>
                    <a:pt x="781050" y="116712"/>
                  </a:lnTo>
                  <a:lnTo>
                    <a:pt x="585724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99226" y="3089275"/>
              <a:ext cx="781050" cy="233679"/>
            </a:xfrm>
            <a:custGeom>
              <a:avLst/>
              <a:gdLst/>
              <a:ahLst/>
              <a:cxnLst/>
              <a:rect l="l" t="t" r="r" b="b"/>
              <a:pathLst>
                <a:path w="781050" h="233679">
                  <a:moveTo>
                    <a:pt x="0" y="58292"/>
                  </a:moveTo>
                  <a:lnTo>
                    <a:pt x="585724" y="58292"/>
                  </a:lnTo>
                  <a:lnTo>
                    <a:pt x="585724" y="0"/>
                  </a:lnTo>
                  <a:lnTo>
                    <a:pt x="781050" y="116712"/>
                  </a:lnTo>
                  <a:lnTo>
                    <a:pt x="585724" y="233425"/>
                  </a:lnTo>
                  <a:lnTo>
                    <a:pt x="585724" y="175005"/>
                  </a:lnTo>
                  <a:lnTo>
                    <a:pt x="0" y="175005"/>
                  </a:lnTo>
                  <a:lnTo>
                    <a:pt x="0" y="582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FUNDAMENTALS:</a:t>
            </a:r>
            <a:r>
              <a:rPr spc="-145" dirty="0"/>
              <a:t> </a:t>
            </a:r>
            <a:r>
              <a:rPr dirty="0"/>
              <a:t>PROCESSING</a:t>
            </a:r>
            <a:r>
              <a:rPr spc="-130" dirty="0"/>
              <a:t> </a:t>
            </a:r>
            <a:r>
              <a:rPr spc="-20" dirty="0"/>
              <a:t>GAIN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3119120" cy="7232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Processing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gain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Narrow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interference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68387" y="2332037"/>
            <a:ext cx="2505075" cy="262255"/>
            <a:chOff x="1068387" y="2332037"/>
            <a:chExt cx="2505075" cy="262255"/>
          </a:xfrm>
        </p:grpSpPr>
        <p:sp>
          <p:nvSpPr>
            <p:cNvPr id="9" name="object 9"/>
            <p:cNvSpPr/>
            <p:nvPr/>
          </p:nvSpPr>
          <p:spPr>
            <a:xfrm>
              <a:off x="1068387" y="2498725"/>
              <a:ext cx="2505075" cy="76200"/>
            </a:xfrm>
            <a:custGeom>
              <a:avLst/>
              <a:gdLst/>
              <a:ahLst/>
              <a:cxnLst/>
              <a:rect l="l" t="t" r="r" b="b"/>
              <a:pathLst>
                <a:path w="2505075" h="76200">
                  <a:moveTo>
                    <a:pt x="2428811" y="0"/>
                  </a:moveTo>
                  <a:lnTo>
                    <a:pt x="2428811" y="76200"/>
                  </a:lnTo>
                  <a:lnTo>
                    <a:pt x="2492311" y="44450"/>
                  </a:lnTo>
                  <a:lnTo>
                    <a:pt x="2441638" y="44450"/>
                  </a:lnTo>
                  <a:lnTo>
                    <a:pt x="2441638" y="31750"/>
                  </a:lnTo>
                  <a:lnTo>
                    <a:pt x="2492311" y="31750"/>
                  </a:lnTo>
                  <a:lnTo>
                    <a:pt x="2428811" y="0"/>
                  </a:lnTo>
                  <a:close/>
                </a:path>
                <a:path w="2505075" h="76200">
                  <a:moveTo>
                    <a:pt x="242881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428811" y="44450"/>
                  </a:lnTo>
                  <a:lnTo>
                    <a:pt x="2428811" y="31750"/>
                  </a:lnTo>
                  <a:close/>
                </a:path>
                <a:path w="2505075" h="76200">
                  <a:moveTo>
                    <a:pt x="2492311" y="31750"/>
                  </a:moveTo>
                  <a:lnTo>
                    <a:pt x="2441638" y="31750"/>
                  </a:lnTo>
                  <a:lnTo>
                    <a:pt x="2441638" y="44450"/>
                  </a:lnTo>
                  <a:lnTo>
                    <a:pt x="2492311" y="44450"/>
                  </a:lnTo>
                  <a:lnTo>
                    <a:pt x="2505011" y="38100"/>
                  </a:lnTo>
                  <a:lnTo>
                    <a:pt x="249231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78125" y="2536825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8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7050" y="2336800"/>
              <a:ext cx="1900174" cy="2000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97050" y="2336800"/>
              <a:ext cx="1900555" cy="200025"/>
            </a:xfrm>
            <a:custGeom>
              <a:avLst/>
              <a:gdLst/>
              <a:ahLst/>
              <a:cxnLst/>
              <a:rect l="l" t="t" r="r" b="b"/>
              <a:pathLst>
                <a:path w="1900555" h="200025">
                  <a:moveTo>
                    <a:pt x="0" y="200025"/>
                  </a:moveTo>
                  <a:lnTo>
                    <a:pt x="1900174" y="200025"/>
                  </a:lnTo>
                  <a:lnTo>
                    <a:pt x="1900174" y="0"/>
                  </a:lnTo>
                  <a:lnTo>
                    <a:pt x="0" y="0"/>
                  </a:lnTo>
                  <a:lnTo>
                    <a:pt x="0" y="2000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600450" y="2386711"/>
            <a:ext cx="755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-50" dirty="0">
                <a:latin typeface="Times New Roman"/>
                <a:cs typeface="Times New Roman"/>
              </a:rPr>
              <a:t>f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5317" y="2731134"/>
            <a:ext cx="571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signal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12075" y="1555813"/>
            <a:ext cx="2036445" cy="1226820"/>
            <a:chOff x="912075" y="1555813"/>
            <a:chExt cx="2036445" cy="1226820"/>
          </a:xfrm>
        </p:grpSpPr>
        <p:sp>
          <p:nvSpPr>
            <p:cNvPr id="16" name="object 16"/>
            <p:cNvSpPr/>
            <p:nvPr/>
          </p:nvSpPr>
          <p:spPr>
            <a:xfrm>
              <a:off x="2687701" y="1560575"/>
              <a:ext cx="255904" cy="971550"/>
            </a:xfrm>
            <a:custGeom>
              <a:avLst/>
              <a:gdLst/>
              <a:ahLst/>
              <a:cxnLst/>
              <a:rect l="l" t="t" r="r" b="b"/>
              <a:pathLst>
                <a:path w="255905" h="971550">
                  <a:moveTo>
                    <a:pt x="255587" y="0"/>
                  </a:moveTo>
                  <a:lnTo>
                    <a:pt x="0" y="0"/>
                  </a:lnTo>
                  <a:lnTo>
                    <a:pt x="0" y="971550"/>
                  </a:lnTo>
                  <a:lnTo>
                    <a:pt x="255587" y="971550"/>
                  </a:lnTo>
                  <a:lnTo>
                    <a:pt x="25558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87701" y="1560575"/>
              <a:ext cx="255904" cy="971550"/>
            </a:xfrm>
            <a:custGeom>
              <a:avLst/>
              <a:gdLst/>
              <a:ahLst/>
              <a:cxnLst/>
              <a:rect l="l" t="t" r="r" b="b"/>
              <a:pathLst>
                <a:path w="255905" h="971550">
                  <a:moveTo>
                    <a:pt x="0" y="971550"/>
                  </a:moveTo>
                  <a:lnTo>
                    <a:pt x="255587" y="971550"/>
                  </a:lnTo>
                  <a:lnTo>
                    <a:pt x="255587" y="0"/>
                  </a:lnTo>
                  <a:lnTo>
                    <a:pt x="0" y="0"/>
                  </a:lnTo>
                  <a:lnTo>
                    <a:pt x="0" y="9715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2075" y="2580131"/>
              <a:ext cx="481965" cy="202565"/>
            </a:xfrm>
            <a:custGeom>
              <a:avLst/>
              <a:gdLst/>
              <a:ahLst/>
              <a:cxnLst/>
              <a:rect l="l" t="t" r="r" b="b"/>
              <a:pathLst>
                <a:path w="481965" h="202564">
                  <a:moveTo>
                    <a:pt x="408549" y="29514"/>
                  </a:moveTo>
                  <a:lnTo>
                    <a:pt x="0" y="190500"/>
                  </a:lnTo>
                  <a:lnTo>
                    <a:pt x="4648" y="202310"/>
                  </a:lnTo>
                  <a:lnTo>
                    <a:pt x="413211" y="41339"/>
                  </a:lnTo>
                  <a:lnTo>
                    <a:pt x="408549" y="29514"/>
                  </a:lnTo>
                  <a:close/>
                </a:path>
                <a:path w="481965" h="202564">
                  <a:moveTo>
                    <a:pt x="466128" y="24891"/>
                  </a:moveTo>
                  <a:lnTo>
                    <a:pt x="420281" y="24891"/>
                  </a:lnTo>
                  <a:lnTo>
                    <a:pt x="424980" y="36702"/>
                  </a:lnTo>
                  <a:lnTo>
                    <a:pt x="413211" y="41339"/>
                  </a:lnTo>
                  <a:lnTo>
                    <a:pt x="424853" y="70865"/>
                  </a:lnTo>
                  <a:lnTo>
                    <a:pt x="466128" y="24891"/>
                  </a:lnTo>
                  <a:close/>
                </a:path>
                <a:path w="481965" h="202564">
                  <a:moveTo>
                    <a:pt x="420281" y="24891"/>
                  </a:moveTo>
                  <a:lnTo>
                    <a:pt x="408549" y="29514"/>
                  </a:lnTo>
                  <a:lnTo>
                    <a:pt x="413211" y="41339"/>
                  </a:lnTo>
                  <a:lnTo>
                    <a:pt x="424980" y="36702"/>
                  </a:lnTo>
                  <a:lnTo>
                    <a:pt x="420281" y="24891"/>
                  </a:lnTo>
                  <a:close/>
                </a:path>
                <a:path w="481965" h="202564">
                  <a:moveTo>
                    <a:pt x="396913" y="0"/>
                  </a:moveTo>
                  <a:lnTo>
                    <a:pt x="408549" y="29514"/>
                  </a:lnTo>
                  <a:lnTo>
                    <a:pt x="420281" y="24891"/>
                  </a:lnTo>
                  <a:lnTo>
                    <a:pt x="466128" y="24891"/>
                  </a:lnTo>
                  <a:lnTo>
                    <a:pt x="481749" y="7492"/>
                  </a:lnTo>
                  <a:lnTo>
                    <a:pt x="396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85317" y="1537208"/>
            <a:ext cx="1119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interference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37614" y="1711705"/>
            <a:ext cx="927735" cy="361315"/>
          </a:xfrm>
          <a:custGeom>
            <a:avLst/>
            <a:gdLst/>
            <a:ahLst/>
            <a:cxnLst/>
            <a:rect l="l" t="t" r="r" b="b"/>
            <a:pathLst>
              <a:path w="927735" h="361314">
                <a:moveTo>
                  <a:pt x="854191" y="331320"/>
                </a:moveTo>
                <a:lnTo>
                  <a:pt x="843026" y="361061"/>
                </a:lnTo>
                <a:lnTo>
                  <a:pt x="927735" y="352044"/>
                </a:lnTo>
                <a:lnTo>
                  <a:pt x="912637" y="335788"/>
                </a:lnTo>
                <a:lnTo>
                  <a:pt x="866140" y="335788"/>
                </a:lnTo>
                <a:lnTo>
                  <a:pt x="854191" y="331320"/>
                </a:lnTo>
                <a:close/>
              </a:path>
              <a:path w="927735" h="361314">
                <a:moveTo>
                  <a:pt x="858669" y="319394"/>
                </a:moveTo>
                <a:lnTo>
                  <a:pt x="854191" y="331320"/>
                </a:lnTo>
                <a:lnTo>
                  <a:pt x="866140" y="335788"/>
                </a:lnTo>
                <a:lnTo>
                  <a:pt x="870585" y="323850"/>
                </a:lnTo>
                <a:lnTo>
                  <a:pt x="858669" y="319394"/>
                </a:lnTo>
                <a:close/>
              </a:path>
              <a:path w="927735" h="361314">
                <a:moveTo>
                  <a:pt x="869823" y="289687"/>
                </a:moveTo>
                <a:lnTo>
                  <a:pt x="858669" y="319394"/>
                </a:lnTo>
                <a:lnTo>
                  <a:pt x="870585" y="323850"/>
                </a:lnTo>
                <a:lnTo>
                  <a:pt x="866140" y="335788"/>
                </a:lnTo>
                <a:lnTo>
                  <a:pt x="912637" y="335788"/>
                </a:lnTo>
                <a:lnTo>
                  <a:pt x="869823" y="289687"/>
                </a:lnTo>
                <a:close/>
              </a:path>
              <a:path w="927735" h="361314">
                <a:moveTo>
                  <a:pt x="4572" y="0"/>
                </a:moveTo>
                <a:lnTo>
                  <a:pt x="0" y="11938"/>
                </a:lnTo>
                <a:lnTo>
                  <a:pt x="854191" y="331320"/>
                </a:lnTo>
                <a:lnTo>
                  <a:pt x="858669" y="319394"/>
                </a:lnTo>
                <a:lnTo>
                  <a:pt x="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842770" y="2499886"/>
            <a:ext cx="1033780" cy="6870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R="172720" algn="ctr">
              <a:lnSpc>
                <a:spcPct val="100000"/>
              </a:lnSpc>
              <a:spcBef>
                <a:spcPts val="700"/>
              </a:spcBef>
            </a:pPr>
            <a:r>
              <a:rPr sz="1400" i="1" spc="-25" dirty="0">
                <a:latin typeface="Times New Roman"/>
                <a:cs typeface="Times New Roman"/>
              </a:rPr>
              <a:t>f</a:t>
            </a:r>
            <a:r>
              <a:rPr sz="1350" i="1" spc="-37" baseline="-21604" dirty="0">
                <a:latin typeface="Times New Roman"/>
                <a:cs typeface="Times New Roman"/>
              </a:rPr>
              <a:t>c</a:t>
            </a:r>
            <a:endParaRPr sz="1350" baseline="-21604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65"/>
              </a:spcBef>
            </a:pP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In</a:t>
            </a:r>
            <a:r>
              <a:rPr sz="1800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00099"/>
                </a:solidFill>
                <a:latin typeface="Times New Roman"/>
                <a:cs typeface="Times New Roman"/>
              </a:rPr>
              <a:t>channel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551423" y="2476500"/>
            <a:ext cx="2505075" cy="95250"/>
            <a:chOff x="5551423" y="2476500"/>
            <a:chExt cx="2505075" cy="95250"/>
          </a:xfrm>
        </p:grpSpPr>
        <p:sp>
          <p:nvSpPr>
            <p:cNvPr id="23" name="object 23"/>
            <p:cNvSpPr/>
            <p:nvPr/>
          </p:nvSpPr>
          <p:spPr>
            <a:xfrm>
              <a:off x="5551423" y="2476500"/>
              <a:ext cx="2505075" cy="76200"/>
            </a:xfrm>
            <a:custGeom>
              <a:avLst/>
              <a:gdLst/>
              <a:ahLst/>
              <a:cxnLst/>
              <a:rect l="l" t="t" r="r" b="b"/>
              <a:pathLst>
                <a:path w="2505075" h="76200">
                  <a:moveTo>
                    <a:pt x="2428875" y="0"/>
                  </a:moveTo>
                  <a:lnTo>
                    <a:pt x="2428875" y="76200"/>
                  </a:lnTo>
                  <a:lnTo>
                    <a:pt x="2492375" y="44450"/>
                  </a:lnTo>
                  <a:lnTo>
                    <a:pt x="2441702" y="44450"/>
                  </a:lnTo>
                  <a:lnTo>
                    <a:pt x="2441702" y="31750"/>
                  </a:lnTo>
                  <a:lnTo>
                    <a:pt x="2492375" y="31750"/>
                  </a:lnTo>
                  <a:lnTo>
                    <a:pt x="2428875" y="0"/>
                  </a:lnTo>
                  <a:close/>
                </a:path>
                <a:path w="2505075" h="76200">
                  <a:moveTo>
                    <a:pt x="2428875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428875" y="44450"/>
                  </a:lnTo>
                  <a:lnTo>
                    <a:pt x="2428875" y="31750"/>
                  </a:lnTo>
                  <a:close/>
                </a:path>
                <a:path w="2505075" h="76200">
                  <a:moveTo>
                    <a:pt x="2492375" y="31750"/>
                  </a:moveTo>
                  <a:lnTo>
                    <a:pt x="2441702" y="31750"/>
                  </a:lnTo>
                  <a:lnTo>
                    <a:pt x="2441702" y="44450"/>
                  </a:lnTo>
                  <a:lnTo>
                    <a:pt x="2492375" y="44450"/>
                  </a:lnTo>
                  <a:lnTo>
                    <a:pt x="2505075" y="38100"/>
                  </a:lnTo>
                  <a:lnTo>
                    <a:pt x="2492375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761225" y="2511425"/>
              <a:ext cx="0" cy="53975"/>
            </a:xfrm>
            <a:custGeom>
              <a:avLst/>
              <a:gdLst/>
              <a:ahLst/>
              <a:cxnLst/>
              <a:rect l="l" t="t" r="r" b="b"/>
              <a:pathLst>
                <a:path h="53975">
                  <a:moveTo>
                    <a:pt x="0" y="0"/>
                  </a:moveTo>
                  <a:lnTo>
                    <a:pt x="0" y="5397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084311" y="2364486"/>
            <a:ext cx="755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-50" dirty="0">
                <a:latin typeface="Times New Roman"/>
                <a:cs typeface="Times New Roman"/>
              </a:rPr>
              <a:t>f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10957" y="1348232"/>
            <a:ext cx="571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signal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76725" y="1625853"/>
            <a:ext cx="1119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interference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073015" y="1206563"/>
            <a:ext cx="2606040" cy="1310005"/>
            <a:chOff x="5073015" y="1206563"/>
            <a:chExt cx="2606040" cy="1310005"/>
          </a:xfrm>
        </p:grpSpPr>
        <p:sp>
          <p:nvSpPr>
            <p:cNvPr id="29" name="object 29"/>
            <p:cNvSpPr/>
            <p:nvPr/>
          </p:nvSpPr>
          <p:spPr>
            <a:xfrm>
              <a:off x="5073015" y="1957831"/>
              <a:ext cx="927735" cy="361315"/>
            </a:xfrm>
            <a:custGeom>
              <a:avLst/>
              <a:gdLst/>
              <a:ahLst/>
              <a:cxnLst/>
              <a:rect l="l" t="t" r="r" b="b"/>
              <a:pathLst>
                <a:path w="927735" h="361314">
                  <a:moveTo>
                    <a:pt x="854130" y="331217"/>
                  </a:moveTo>
                  <a:lnTo>
                    <a:pt x="843026" y="360933"/>
                  </a:lnTo>
                  <a:lnTo>
                    <a:pt x="927735" y="351916"/>
                  </a:lnTo>
                  <a:lnTo>
                    <a:pt x="912604" y="335660"/>
                  </a:lnTo>
                  <a:lnTo>
                    <a:pt x="866013" y="335660"/>
                  </a:lnTo>
                  <a:lnTo>
                    <a:pt x="854130" y="331217"/>
                  </a:lnTo>
                  <a:close/>
                </a:path>
                <a:path w="927735" h="361314">
                  <a:moveTo>
                    <a:pt x="858547" y="319395"/>
                  </a:moveTo>
                  <a:lnTo>
                    <a:pt x="854130" y="331217"/>
                  </a:lnTo>
                  <a:lnTo>
                    <a:pt x="866013" y="335660"/>
                  </a:lnTo>
                  <a:lnTo>
                    <a:pt x="870458" y="323850"/>
                  </a:lnTo>
                  <a:lnTo>
                    <a:pt x="858547" y="319395"/>
                  </a:lnTo>
                  <a:close/>
                </a:path>
                <a:path w="927735" h="361314">
                  <a:moveTo>
                    <a:pt x="869696" y="289559"/>
                  </a:moveTo>
                  <a:lnTo>
                    <a:pt x="858547" y="319395"/>
                  </a:lnTo>
                  <a:lnTo>
                    <a:pt x="870458" y="323850"/>
                  </a:lnTo>
                  <a:lnTo>
                    <a:pt x="866013" y="335660"/>
                  </a:lnTo>
                  <a:lnTo>
                    <a:pt x="912604" y="335660"/>
                  </a:lnTo>
                  <a:lnTo>
                    <a:pt x="869696" y="289559"/>
                  </a:lnTo>
                  <a:close/>
                </a:path>
                <a:path w="927735" h="361314">
                  <a:moveTo>
                    <a:pt x="4445" y="0"/>
                  </a:moveTo>
                  <a:lnTo>
                    <a:pt x="0" y="11810"/>
                  </a:lnTo>
                  <a:lnTo>
                    <a:pt x="854130" y="331217"/>
                  </a:lnTo>
                  <a:lnTo>
                    <a:pt x="858547" y="319395"/>
                  </a:lnTo>
                  <a:lnTo>
                    <a:pt x="44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34126" y="2330449"/>
              <a:ext cx="1840230" cy="168275"/>
            </a:xfrm>
            <a:custGeom>
              <a:avLst/>
              <a:gdLst/>
              <a:ahLst/>
              <a:cxnLst/>
              <a:rect l="l" t="t" r="r" b="b"/>
              <a:pathLst>
                <a:path w="1840229" h="168275">
                  <a:moveTo>
                    <a:pt x="866775" y="0"/>
                  </a:moveTo>
                  <a:lnTo>
                    <a:pt x="0" y="0"/>
                  </a:lnTo>
                  <a:lnTo>
                    <a:pt x="0" y="168275"/>
                  </a:lnTo>
                  <a:lnTo>
                    <a:pt x="866775" y="168275"/>
                  </a:lnTo>
                  <a:lnTo>
                    <a:pt x="866775" y="0"/>
                  </a:lnTo>
                  <a:close/>
                </a:path>
                <a:path w="1840229" h="168275">
                  <a:moveTo>
                    <a:pt x="1839849" y="0"/>
                  </a:moveTo>
                  <a:lnTo>
                    <a:pt x="971550" y="0"/>
                  </a:lnTo>
                  <a:lnTo>
                    <a:pt x="971550" y="168275"/>
                  </a:lnTo>
                  <a:lnTo>
                    <a:pt x="1839849" y="168275"/>
                  </a:lnTo>
                  <a:lnTo>
                    <a:pt x="183984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834126" y="2330450"/>
              <a:ext cx="1840230" cy="168275"/>
            </a:xfrm>
            <a:custGeom>
              <a:avLst/>
              <a:gdLst/>
              <a:ahLst/>
              <a:cxnLst/>
              <a:rect l="l" t="t" r="r" b="b"/>
              <a:pathLst>
                <a:path w="1840229" h="168275">
                  <a:moveTo>
                    <a:pt x="0" y="168275"/>
                  </a:moveTo>
                  <a:lnTo>
                    <a:pt x="1839849" y="168275"/>
                  </a:lnTo>
                  <a:lnTo>
                    <a:pt x="1839849" y="0"/>
                  </a:lnTo>
                  <a:lnTo>
                    <a:pt x="0" y="0"/>
                  </a:lnTo>
                  <a:lnTo>
                    <a:pt x="0" y="1682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0901" y="1211325"/>
              <a:ext cx="104775" cy="130009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700901" y="1211325"/>
              <a:ext cx="104775" cy="1300480"/>
            </a:xfrm>
            <a:custGeom>
              <a:avLst/>
              <a:gdLst/>
              <a:ahLst/>
              <a:cxnLst/>
              <a:rect l="l" t="t" r="r" b="b"/>
              <a:pathLst>
                <a:path w="104775" h="1300480">
                  <a:moveTo>
                    <a:pt x="0" y="1300099"/>
                  </a:moveTo>
                  <a:lnTo>
                    <a:pt x="104775" y="1300099"/>
                  </a:lnTo>
                  <a:lnTo>
                    <a:pt x="104775" y="0"/>
                  </a:lnTo>
                  <a:lnTo>
                    <a:pt x="0" y="0"/>
                  </a:lnTo>
                  <a:lnTo>
                    <a:pt x="0" y="130009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791325" y="1498980"/>
              <a:ext cx="593090" cy="229235"/>
            </a:xfrm>
            <a:custGeom>
              <a:avLst/>
              <a:gdLst/>
              <a:ahLst/>
              <a:cxnLst/>
              <a:rect l="l" t="t" r="r" b="b"/>
              <a:pathLst>
                <a:path w="593090" h="229235">
                  <a:moveTo>
                    <a:pt x="58800" y="156972"/>
                  </a:moveTo>
                  <a:lnTo>
                    <a:pt x="0" y="218694"/>
                  </a:lnTo>
                  <a:lnTo>
                    <a:pt x="84581" y="228727"/>
                  </a:lnTo>
                  <a:lnTo>
                    <a:pt x="75410" y="203200"/>
                  </a:lnTo>
                  <a:lnTo>
                    <a:pt x="61849" y="203200"/>
                  </a:lnTo>
                  <a:lnTo>
                    <a:pt x="57530" y="191262"/>
                  </a:lnTo>
                  <a:lnTo>
                    <a:pt x="69563" y="186926"/>
                  </a:lnTo>
                  <a:lnTo>
                    <a:pt x="58800" y="156972"/>
                  </a:lnTo>
                  <a:close/>
                </a:path>
                <a:path w="593090" h="229235">
                  <a:moveTo>
                    <a:pt x="69563" y="186926"/>
                  </a:moveTo>
                  <a:lnTo>
                    <a:pt x="57530" y="191262"/>
                  </a:lnTo>
                  <a:lnTo>
                    <a:pt x="61849" y="203200"/>
                  </a:lnTo>
                  <a:lnTo>
                    <a:pt x="73856" y="198874"/>
                  </a:lnTo>
                  <a:lnTo>
                    <a:pt x="69563" y="186926"/>
                  </a:lnTo>
                  <a:close/>
                </a:path>
                <a:path w="593090" h="229235">
                  <a:moveTo>
                    <a:pt x="73856" y="198874"/>
                  </a:moveTo>
                  <a:lnTo>
                    <a:pt x="61849" y="203200"/>
                  </a:lnTo>
                  <a:lnTo>
                    <a:pt x="75410" y="203200"/>
                  </a:lnTo>
                  <a:lnTo>
                    <a:pt x="73856" y="198874"/>
                  </a:lnTo>
                  <a:close/>
                </a:path>
                <a:path w="593090" h="229235">
                  <a:moveTo>
                    <a:pt x="588391" y="0"/>
                  </a:moveTo>
                  <a:lnTo>
                    <a:pt x="69563" y="186926"/>
                  </a:lnTo>
                  <a:lnTo>
                    <a:pt x="73856" y="198874"/>
                  </a:lnTo>
                  <a:lnTo>
                    <a:pt x="592708" y="11938"/>
                  </a:lnTo>
                  <a:lnTo>
                    <a:pt x="5883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213983" y="2460325"/>
            <a:ext cx="1427480" cy="7264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R="341630" algn="ctr">
              <a:lnSpc>
                <a:spcPct val="100000"/>
              </a:lnSpc>
              <a:spcBef>
                <a:spcPts val="835"/>
              </a:spcBef>
            </a:pPr>
            <a:r>
              <a:rPr sz="1400" i="1" spc="-25" dirty="0">
                <a:latin typeface="Times New Roman"/>
                <a:cs typeface="Times New Roman"/>
              </a:rPr>
              <a:t>f</a:t>
            </a:r>
            <a:r>
              <a:rPr sz="1350" i="1" spc="-37" baseline="-21604" dirty="0">
                <a:latin typeface="Times New Roman"/>
                <a:cs typeface="Times New Roman"/>
              </a:rPr>
              <a:t>c</a:t>
            </a:r>
            <a:endParaRPr sz="1350" baseline="-21604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940"/>
              </a:spcBef>
            </a:pP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After</a:t>
            </a:r>
            <a:r>
              <a:rPr sz="1800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00099"/>
                </a:solidFill>
                <a:latin typeface="Times New Roman"/>
                <a:cs typeface="Times New Roman"/>
              </a:rPr>
              <a:t>despread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25269" y="3310890"/>
            <a:ext cx="657352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receiver,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perform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inner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product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narrow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interference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code</a:t>
            </a:r>
            <a:endParaRPr sz="1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430"/>
              </a:spcBef>
              <a:buChar char="–"/>
              <a:tabLst>
                <a:tab pos="698500" algn="l"/>
              </a:tabLst>
            </a:pPr>
            <a:r>
              <a:rPr sz="1800" dirty="0">
                <a:latin typeface="Times New Roman"/>
                <a:cs typeface="Times New Roman"/>
              </a:rPr>
              <a:t>Equivalent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perform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spreading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operation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over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interference</a:t>
            </a:r>
            <a:endParaRPr sz="18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434"/>
              </a:spcBef>
              <a:buChar char="•"/>
              <a:tabLst>
                <a:tab pos="240665" algn="l"/>
              </a:tabLst>
            </a:pPr>
            <a:r>
              <a:rPr sz="1800" dirty="0">
                <a:latin typeface="Times New Roman"/>
                <a:cs typeface="Times New Roman"/>
              </a:rPr>
              <a:t>Interference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 spreaded,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while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 recovered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!</a:t>
            </a:r>
            <a:endParaRPr sz="1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330"/>
              </a:spcBef>
              <a:buChar char="–"/>
              <a:tabLst>
                <a:tab pos="698500" algn="l"/>
              </a:tabLst>
            </a:pPr>
            <a:r>
              <a:rPr sz="1800" spc="-10" dirty="0">
                <a:latin typeface="Times New Roman"/>
                <a:cs typeface="Times New Roman"/>
              </a:rPr>
              <a:t>Interference: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BW</a:t>
            </a:r>
            <a:r>
              <a:rPr sz="1900" dirty="0">
                <a:latin typeface="Symbol"/>
                <a:cs typeface="Symbol"/>
              </a:rPr>
              <a:t>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1</a:t>
            </a:r>
            <a:r>
              <a:rPr sz="1800" i="1" spc="-2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/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Tc</a:t>
            </a:r>
            <a:endParaRPr sz="1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315"/>
              </a:spcBef>
              <a:buChar char="–"/>
              <a:tabLst>
                <a:tab pos="698500" algn="l"/>
              </a:tabLst>
            </a:pPr>
            <a:r>
              <a:rPr sz="1800" dirty="0">
                <a:latin typeface="Times New Roman"/>
                <a:cs typeface="Times New Roman"/>
              </a:rPr>
              <a:t>Signal: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BW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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1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/</a:t>
            </a:r>
            <a:r>
              <a:rPr sz="1800" i="1" spc="-20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Ts</a:t>
            </a:r>
            <a:endParaRPr sz="1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409"/>
              </a:spcBef>
              <a:buChar char="–"/>
              <a:tabLst>
                <a:tab pos="698500" algn="l"/>
              </a:tabLst>
            </a:pPr>
            <a:r>
              <a:rPr sz="1800" dirty="0">
                <a:latin typeface="Times New Roman"/>
                <a:cs typeface="Times New Roman"/>
              </a:rPr>
              <a:t>Most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interference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removed!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FUNDAMENTALS:</a:t>
            </a:r>
            <a:r>
              <a:rPr spc="-145" dirty="0"/>
              <a:t> </a:t>
            </a:r>
            <a:r>
              <a:rPr dirty="0"/>
              <a:t>PROCESSING</a:t>
            </a:r>
            <a:r>
              <a:rPr spc="-130" dirty="0"/>
              <a:t> </a:t>
            </a:r>
            <a:r>
              <a:rPr spc="-20" dirty="0"/>
              <a:t>GAIN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301865" cy="99758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Process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gain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(Cont’d)</a:t>
            </a:r>
            <a:endParaRPr sz="2000">
              <a:latin typeface="Times New Roman"/>
              <a:cs typeface="Times New Roman"/>
            </a:endParaRPr>
          </a:p>
          <a:p>
            <a:pPr marL="756285" marR="5080" indent="-287020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Processing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gain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approximate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measure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interference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rejection capability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34788" y="2374910"/>
            <a:ext cx="314325" cy="0"/>
          </a:xfrm>
          <a:custGeom>
            <a:avLst/>
            <a:gdLst/>
            <a:ahLst/>
            <a:cxnLst/>
            <a:rect l="l" t="t" r="r" b="b"/>
            <a:pathLst>
              <a:path w="314325">
                <a:moveTo>
                  <a:pt x="0" y="0"/>
                </a:moveTo>
                <a:lnTo>
                  <a:pt x="314033" y="0"/>
                </a:lnTo>
              </a:path>
            </a:pathLst>
          </a:custGeom>
          <a:ln w="11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50910" y="237491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>
                <a:moveTo>
                  <a:pt x="0" y="0"/>
                </a:moveTo>
                <a:lnTo>
                  <a:pt x="265017" y="0"/>
                </a:lnTo>
              </a:path>
            </a:pathLst>
          </a:custGeom>
          <a:ln w="11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78469" y="2149699"/>
            <a:ext cx="45339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dirty="0">
                <a:latin typeface="Symbol"/>
                <a:cs typeface="Symbol"/>
              </a:rPr>
              <a:t></a:t>
            </a:r>
            <a:r>
              <a:rPr sz="2200" spc="85" dirty="0">
                <a:latin typeface="Times New Roman"/>
                <a:cs typeface="Times New Roman"/>
              </a:rPr>
              <a:t> </a:t>
            </a:r>
            <a:r>
              <a:rPr sz="2200" i="1" spc="-50" dirty="0">
                <a:latin typeface="Times New Roman"/>
                <a:cs typeface="Times New Roman"/>
              </a:rPr>
              <a:t>N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13627" y="2371205"/>
            <a:ext cx="90805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638810" algn="l"/>
              </a:tabLst>
            </a:pPr>
            <a:r>
              <a:rPr sz="2200" i="1" spc="-25" dirty="0">
                <a:latin typeface="Times New Roman"/>
                <a:cs typeface="Times New Roman"/>
              </a:rPr>
              <a:t>R</a:t>
            </a:r>
            <a:r>
              <a:rPr sz="1950" i="1" spc="-37" baseline="-23504" dirty="0">
                <a:latin typeface="Times New Roman"/>
                <a:cs typeface="Times New Roman"/>
              </a:rPr>
              <a:t>s</a:t>
            </a:r>
            <a:r>
              <a:rPr sz="1950" i="1" baseline="-23504" dirty="0">
                <a:latin typeface="Times New Roman"/>
                <a:cs typeface="Times New Roman"/>
              </a:rPr>
              <a:t>	</a:t>
            </a:r>
            <a:r>
              <a:rPr sz="2200" i="1" spc="-25" dirty="0">
                <a:latin typeface="Times New Roman"/>
                <a:cs typeface="Times New Roman"/>
              </a:rPr>
              <a:t>T</a:t>
            </a:r>
            <a:r>
              <a:rPr sz="1950" i="1" spc="-37" baseline="-23504" dirty="0">
                <a:latin typeface="Times New Roman"/>
                <a:cs typeface="Times New Roman"/>
              </a:rPr>
              <a:t>c</a:t>
            </a:r>
            <a:endParaRPr sz="1950" baseline="-23504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86524" y="1970344"/>
            <a:ext cx="51943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300" baseline="-35353" dirty="0">
                <a:latin typeface="Symbol"/>
                <a:cs typeface="Symbol"/>
              </a:rPr>
              <a:t></a:t>
            </a:r>
            <a:r>
              <a:rPr sz="3300" spc="44" baseline="-35353" dirty="0">
                <a:latin typeface="Times New Roman"/>
                <a:cs typeface="Times New Roman"/>
              </a:rPr>
              <a:t> </a:t>
            </a:r>
            <a:r>
              <a:rPr sz="2200" i="1" spc="-25" dirty="0">
                <a:latin typeface="Times New Roman"/>
                <a:cs typeface="Times New Roman"/>
              </a:rPr>
              <a:t>T</a:t>
            </a:r>
            <a:r>
              <a:rPr sz="1950" i="1" spc="-37" baseline="-23504" dirty="0">
                <a:latin typeface="Times New Roman"/>
                <a:cs typeface="Times New Roman"/>
              </a:rPr>
              <a:t>s</a:t>
            </a:r>
            <a:endParaRPr sz="1950" baseline="-2350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17290" y="2149699"/>
            <a:ext cx="102489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200" i="1" dirty="0">
                <a:latin typeface="Times New Roman"/>
                <a:cs typeface="Times New Roman"/>
              </a:rPr>
              <a:t>PG</a:t>
            </a:r>
            <a:r>
              <a:rPr sz="2200" i="1" spc="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270" dirty="0">
                <a:latin typeface="Times New Roman"/>
                <a:cs typeface="Times New Roman"/>
              </a:rPr>
              <a:t> </a:t>
            </a:r>
            <a:r>
              <a:rPr sz="3300" i="1" spc="-37" baseline="35353" dirty="0">
                <a:latin typeface="Times New Roman"/>
                <a:cs typeface="Times New Roman"/>
              </a:rPr>
              <a:t>R</a:t>
            </a:r>
            <a:r>
              <a:rPr sz="1950" i="1" spc="-37" baseline="36324" dirty="0">
                <a:latin typeface="Times New Roman"/>
                <a:cs typeface="Times New Roman"/>
              </a:rPr>
              <a:t>c</a:t>
            </a:r>
            <a:endParaRPr sz="1950" baseline="3632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34541" y="2765297"/>
            <a:ext cx="6974205" cy="95885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Process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gain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equal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number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chips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code.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higher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processing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gain,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greater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ability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suppress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narrow</a:t>
            </a:r>
            <a:endParaRPr sz="18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band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interference.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FUNDAMENTALS:</a:t>
            </a:r>
            <a:r>
              <a:rPr spc="-160" dirty="0"/>
              <a:t> </a:t>
            </a:r>
            <a:r>
              <a:rPr spc="-20" dirty="0"/>
              <a:t>FHSS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330440" cy="450977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Frequency-hopping</a:t>
            </a:r>
            <a:r>
              <a:rPr sz="2000" b="1" spc="-7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spectrum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wide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spectrum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divided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sub-channels</a:t>
            </a:r>
            <a:endParaRPr sz="1800">
              <a:latin typeface="Times New Roman"/>
              <a:cs typeface="Times New Roman"/>
            </a:endParaRPr>
          </a:p>
          <a:p>
            <a:pPr marL="756285" marR="280035" lvl="1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chip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carrier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20" dirty="0">
                <a:latin typeface="Times New Roman"/>
                <a:cs typeface="Times New Roman"/>
              </a:rPr>
              <a:t> sub- </a:t>
            </a:r>
            <a:r>
              <a:rPr sz="1800" spc="-10" dirty="0">
                <a:latin typeface="Times New Roman"/>
                <a:cs typeface="Times New Roman"/>
              </a:rPr>
              <a:t>channel</a:t>
            </a:r>
            <a:endParaRPr sz="18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next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chip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carrier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another sub-channel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“hops”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frequency</a:t>
            </a:r>
            <a:endParaRPr sz="1800">
              <a:latin typeface="Times New Roman"/>
              <a:cs typeface="Times New Roman"/>
            </a:endParaRPr>
          </a:p>
          <a:p>
            <a:pPr marL="13843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4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itself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still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narrow</a:t>
            </a:r>
            <a:r>
              <a:rPr sz="1800" spc="-10" dirty="0">
                <a:latin typeface="Times New Roman"/>
                <a:cs typeface="Times New Roman"/>
              </a:rPr>
              <a:t> band.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hops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times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order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hopping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determined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code.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Very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good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security</a:t>
            </a:r>
            <a:endParaRPr sz="1800">
              <a:latin typeface="Times New Roman"/>
              <a:cs typeface="Times New Roman"/>
            </a:endParaRPr>
          </a:p>
          <a:p>
            <a:pPr marL="1155700" marR="35941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spc="-50" dirty="0">
                <a:latin typeface="Times New Roman"/>
                <a:cs typeface="Times New Roman"/>
              </a:rPr>
              <a:t>It‟s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hard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guess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which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sub-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without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the </a:t>
            </a:r>
            <a:r>
              <a:rPr sz="1800" dirty="0">
                <a:latin typeface="Times New Roman"/>
                <a:cs typeface="Times New Roman"/>
              </a:rPr>
              <a:t>knowledge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code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Usually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military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applications.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1266189"/>
            <a:ext cx="2816225" cy="1794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B1B1B1"/>
                </a:solidFill>
                <a:latin typeface="Times New Roman"/>
                <a:cs typeface="Times New Roman"/>
              </a:rPr>
              <a:t>CDMA</a:t>
            </a:r>
            <a:r>
              <a:rPr sz="2000" b="1" spc="-5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Fundamentals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Pseudo-noise</a:t>
            </a:r>
            <a:r>
              <a:rPr sz="20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sequence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B1B1B1"/>
                </a:solidFill>
                <a:latin typeface="Times New Roman"/>
                <a:cs typeface="Times New Roman"/>
              </a:rPr>
              <a:t>Rake</a:t>
            </a:r>
            <a:r>
              <a:rPr sz="2000" b="1" spc="-5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receiver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PSEUDO-</a:t>
            </a:r>
            <a:r>
              <a:rPr dirty="0"/>
              <a:t>NOISE</a:t>
            </a:r>
            <a:r>
              <a:rPr spc="-50" dirty="0"/>
              <a:t> </a:t>
            </a:r>
            <a:r>
              <a:rPr spc="-10" dirty="0"/>
              <a:t>SEQUENCE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397750" cy="3669029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PN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sequence</a:t>
            </a:r>
            <a:endParaRPr sz="20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binary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sequence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autocorrelation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resembles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autocorrelation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white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noise.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Nearly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equal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number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1s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Low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correlation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shifted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versions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sequence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Very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low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cross-</a:t>
            </a:r>
            <a:r>
              <a:rPr sz="1800" dirty="0">
                <a:latin typeface="Times New Roman"/>
                <a:cs typeface="Times New Roman"/>
              </a:rPr>
              <a:t>correlation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two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sequences.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7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Many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methods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exist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for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generation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PN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sequences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Walsh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code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spc="-10" dirty="0">
                <a:latin typeface="Times New Roman"/>
                <a:cs typeface="Times New Roman"/>
              </a:rPr>
              <a:t>m-sequence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Gold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sequence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spc="-25" dirty="0">
                <a:latin typeface="Times New Roman"/>
                <a:cs typeface="Times New Roman"/>
              </a:rPr>
              <a:t>……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PN</a:t>
            </a:r>
            <a:r>
              <a:rPr spc="-75" dirty="0"/>
              <a:t> </a:t>
            </a:r>
            <a:r>
              <a:rPr dirty="0"/>
              <a:t>SEQUENCE:</a:t>
            </a:r>
            <a:r>
              <a:rPr spc="-60" dirty="0"/>
              <a:t> </a:t>
            </a:r>
            <a:r>
              <a:rPr dirty="0"/>
              <a:t>WALSH</a:t>
            </a:r>
            <a:r>
              <a:rPr spc="-70" dirty="0"/>
              <a:t> </a:t>
            </a:r>
            <a:r>
              <a:rPr spc="-20" dirty="0"/>
              <a:t>CODE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7096" y="847090"/>
            <a:ext cx="1665605" cy="1067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6890" indent="-34353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516890" algn="l"/>
              </a:tabLst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Walsh</a:t>
            </a:r>
            <a:r>
              <a:rPr sz="18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code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60"/>
              </a:spcBef>
            </a:pPr>
            <a:endParaRPr sz="18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Times New Roman"/>
                <a:cs typeface="Times New Roman"/>
              </a:rPr>
              <a:t>C</a:t>
            </a:r>
            <a:r>
              <a:rPr sz="1800" baseline="-23148" dirty="0">
                <a:latin typeface="Times New Roman"/>
                <a:cs typeface="Times New Roman"/>
              </a:rPr>
              <a:t>1</a:t>
            </a:r>
            <a:r>
              <a:rPr sz="1800" spc="434" baseline="-23148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spc="-24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582987" y="1147762"/>
          <a:ext cx="58801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203638" y="2419413"/>
          <a:ext cx="1400175" cy="1462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R="4445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1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1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4445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1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1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R="4445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1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1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4445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1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1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467413" y="947737"/>
          <a:ext cx="2346955" cy="2924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3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33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33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33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" name="object 11"/>
          <p:cNvGrpSpPr/>
          <p:nvPr/>
        </p:nvGrpSpPr>
        <p:grpSpPr>
          <a:xfrm>
            <a:off x="3786187" y="1990788"/>
            <a:ext cx="255904" cy="377825"/>
            <a:chOff x="3786187" y="1990788"/>
            <a:chExt cx="255904" cy="377825"/>
          </a:xfrm>
        </p:grpSpPr>
        <p:sp>
          <p:nvSpPr>
            <p:cNvPr id="12" name="object 12"/>
            <p:cNvSpPr/>
            <p:nvPr/>
          </p:nvSpPr>
          <p:spPr>
            <a:xfrm>
              <a:off x="3790950" y="1995551"/>
              <a:ext cx="246379" cy="368300"/>
            </a:xfrm>
            <a:custGeom>
              <a:avLst/>
              <a:gdLst/>
              <a:ahLst/>
              <a:cxnLst/>
              <a:rect l="l" t="t" r="r" b="b"/>
              <a:pathLst>
                <a:path w="246379" h="368300">
                  <a:moveTo>
                    <a:pt x="184530" y="0"/>
                  </a:moveTo>
                  <a:lnTo>
                    <a:pt x="61467" y="0"/>
                  </a:lnTo>
                  <a:lnTo>
                    <a:pt x="61467" y="276225"/>
                  </a:lnTo>
                  <a:lnTo>
                    <a:pt x="0" y="276225"/>
                  </a:lnTo>
                  <a:lnTo>
                    <a:pt x="123062" y="368300"/>
                  </a:lnTo>
                  <a:lnTo>
                    <a:pt x="246125" y="276225"/>
                  </a:lnTo>
                  <a:lnTo>
                    <a:pt x="184530" y="276225"/>
                  </a:lnTo>
                  <a:lnTo>
                    <a:pt x="18453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90950" y="1995551"/>
              <a:ext cx="246379" cy="368300"/>
            </a:xfrm>
            <a:custGeom>
              <a:avLst/>
              <a:gdLst/>
              <a:ahLst/>
              <a:cxnLst/>
              <a:rect l="l" t="t" r="r" b="b"/>
              <a:pathLst>
                <a:path w="246379" h="368300">
                  <a:moveTo>
                    <a:pt x="0" y="276225"/>
                  </a:moveTo>
                  <a:lnTo>
                    <a:pt x="61467" y="276225"/>
                  </a:lnTo>
                  <a:lnTo>
                    <a:pt x="61467" y="0"/>
                  </a:lnTo>
                  <a:lnTo>
                    <a:pt x="184530" y="0"/>
                  </a:lnTo>
                  <a:lnTo>
                    <a:pt x="184530" y="276225"/>
                  </a:lnTo>
                  <a:lnTo>
                    <a:pt x="246125" y="276225"/>
                  </a:lnTo>
                  <a:lnTo>
                    <a:pt x="123062" y="368300"/>
                  </a:lnTo>
                  <a:lnTo>
                    <a:pt x="0" y="2762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789487" y="3062287"/>
            <a:ext cx="557530" cy="265430"/>
            <a:chOff x="4789487" y="3062287"/>
            <a:chExt cx="557530" cy="265430"/>
          </a:xfrm>
        </p:grpSpPr>
        <p:sp>
          <p:nvSpPr>
            <p:cNvPr id="15" name="object 15"/>
            <p:cNvSpPr/>
            <p:nvPr/>
          </p:nvSpPr>
          <p:spPr>
            <a:xfrm>
              <a:off x="4794250" y="3067050"/>
              <a:ext cx="548005" cy="255904"/>
            </a:xfrm>
            <a:custGeom>
              <a:avLst/>
              <a:gdLst/>
              <a:ahLst/>
              <a:cxnLst/>
              <a:rect l="l" t="t" r="r" b="b"/>
              <a:pathLst>
                <a:path w="548004" h="255904">
                  <a:moveTo>
                    <a:pt x="410717" y="0"/>
                  </a:moveTo>
                  <a:lnTo>
                    <a:pt x="410717" y="63880"/>
                  </a:lnTo>
                  <a:lnTo>
                    <a:pt x="0" y="63880"/>
                  </a:lnTo>
                  <a:lnTo>
                    <a:pt x="0" y="191642"/>
                  </a:lnTo>
                  <a:lnTo>
                    <a:pt x="410717" y="191642"/>
                  </a:lnTo>
                  <a:lnTo>
                    <a:pt x="410717" y="255650"/>
                  </a:lnTo>
                  <a:lnTo>
                    <a:pt x="547751" y="127762"/>
                  </a:lnTo>
                  <a:lnTo>
                    <a:pt x="410717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94250" y="3067050"/>
              <a:ext cx="548005" cy="255904"/>
            </a:xfrm>
            <a:custGeom>
              <a:avLst/>
              <a:gdLst/>
              <a:ahLst/>
              <a:cxnLst/>
              <a:rect l="l" t="t" r="r" b="b"/>
              <a:pathLst>
                <a:path w="548004" h="255904">
                  <a:moveTo>
                    <a:pt x="0" y="63880"/>
                  </a:moveTo>
                  <a:lnTo>
                    <a:pt x="410717" y="63880"/>
                  </a:lnTo>
                  <a:lnTo>
                    <a:pt x="410717" y="0"/>
                  </a:lnTo>
                  <a:lnTo>
                    <a:pt x="547751" y="127762"/>
                  </a:lnTo>
                  <a:lnTo>
                    <a:pt x="410717" y="255650"/>
                  </a:lnTo>
                  <a:lnTo>
                    <a:pt x="410717" y="191642"/>
                  </a:lnTo>
                  <a:lnTo>
                    <a:pt x="0" y="191642"/>
                  </a:lnTo>
                  <a:lnTo>
                    <a:pt x="0" y="6388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1871471" y="2550994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5">
                <a:moveTo>
                  <a:pt x="0" y="0"/>
                </a:moveTo>
                <a:lnTo>
                  <a:pt x="190542" y="0"/>
                </a:lnTo>
              </a:path>
            </a:pathLst>
          </a:custGeom>
          <a:ln w="11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32358" y="2569037"/>
            <a:ext cx="1019175" cy="3416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07975" algn="l"/>
                <a:tab pos="822325" algn="l"/>
              </a:tabLst>
            </a:pPr>
            <a:r>
              <a:rPr sz="2050" spc="-50" dirty="0">
                <a:latin typeface="Symbol"/>
                <a:cs typeface="Symbol"/>
              </a:rPr>
              <a:t></a:t>
            </a:r>
            <a:r>
              <a:rPr sz="2050" dirty="0">
                <a:latin typeface="Times New Roman"/>
                <a:cs typeface="Times New Roman"/>
              </a:rPr>
              <a:t>	</a:t>
            </a:r>
            <a:r>
              <a:rPr sz="1800" i="1" spc="-75" baseline="2314" dirty="0">
                <a:latin typeface="Times New Roman"/>
                <a:cs typeface="Times New Roman"/>
              </a:rPr>
              <a:t>i</a:t>
            </a:r>
            <a:r>
              <a:rPr sz="1800" i="1" baseline="2314" dirty="0">
                <a:latin typeface="Times New Roman"/>
                <a:cs typeface="Times New Roman"/>
              </a:rPr>
              <a:t>	i</a:t>
            </a:r>
            <a:r>
              <a:rPr sz="1800" i="1" spc="-7" baseline="2314" dirty="0">
                <a:latin typeface="Times New Roman"/>
                <a:cs typeface="Times New Roman"/>
              </a:rPr>
              <a:t> </a:t>
            </a:r>
            <a:r>
              <a:rPr sz="2050" spc="-50" dirty="0">
                <a:latin typeface="Symbol"/>
                <a:cs typeface="Symbol"/>
              </a:rPr>
              <a:t>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2435" y="2104627"/>
            <a:ext cx="1307465" cy="3416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5"/>
              </a:spcBef>
              <a:tabLst>
                <a:tab pos="875665" algn="l"/>
              </a:tabLst>
            </a:pPr>
            <a:r>
              <a:rPr sz="3075" baseline="-42005" dirty="0">
                <a:latin typeface="Symbol"/>
                <a:cs typeface="Symbol"/>
              </a:rPr>
              <a:t></a:t>
            </a:r>
            <a:r>
              <a:rPr sz="3075" spc="30" baseline="-42005" dirty="0">
                <a:latin typeface="Times New Roman"/>
                <a:cs typeface="Times New Roman"/>
              </a:rPr>
              <a:t> </a:t>
            </a:r>
            <a:r>
              <a:rPr sz="3075" spc="-37" baseline="-4065" dirty="0">
                <a:latin typeface="Symbol"/>
                <a:cs typeface="Symbol"/>
              </a:rPr>
              <a:t></a:t>
            </a:r>
            <a:r>
              <a:rPr sz="2050" b="1" spc="-25" dirty="0">
                <a:latin typeface="Times New Roman"/>
                <a:cs typeface="Times New Roman"/>
              </a:rPr>
              <a:t>C</a:t>
            </a:r>
            <a:r>
              <a:rPr sz="1800" i="1" spc="-37" baseline="-23148" dirty="0">
                <a:latin typeface="Times New Roman"/>
                <a:cs typeface="Times New Roman"/>
              </a:rPr>
              <a:t>i</a:t>
            </a:r>
            <a:r>
              <a:rPr sz="1800" i="1" baseline="-23148" dirty="0">
                <a:latin typeface="Times New Roman"/>
                <a:cs typeface="Times New Roman"/>
              </a:rPr>
              <a:t>	</a:t>
            </a:r>
            <a:r>
              <a:rPr sz="2050" b="1" dirty="0">
                <a:latin typeface="Times New Roman"/>
                <a:cs typeface="Times New Roman"/>
              </a:rPr>
              <a:t>C</a:t>
            </a:r>
            <a:r>
              <a:rPr sz="1800" i="1" baseline="-23148" dirty="0">
                <a:latin typeface="Times New Roman"/>
                <a:cs typeface="Times New Roman"/>
              </a:rPr>
              <a:t>i</a:t>
            </a:r>
            <a:r>
              <a:rPr sz="1800" i="1" spc="82" baseline="-23148" dirty="0">
                <a:latin typeface="Times New Roman"/>
                <a:cs typeface="Times New Roman"/>
              </a:rPr>
              <a:t> </a:t>
            </a:r>
            <a:r>
              <a:rPr sz="3075" spc="-75" baseline="-4065" dirty="0">
                <a:latin typeface="Symbol"/>
                <a:cs typeface="Symbol"/>
              </a:rPr>
              <a:t></a:t>
            </a:r>
            <a:endParaRPr sz="3075" baseline="-4065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6756" y="2300783"/>
            <a:ext cx="216535" cy="3416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b="1" spc="-50" dirty="0">
                <a:latin typeface="Times New Roman"/>
                <a:cs typeface="Times New Roman"/>
              </a:rPr>
              <a:t>C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7203" y="2375533"/>
            <a:ext cx="1595120" cy="3416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537210" algn="l"/>
                <a:tab pos="1163955" algn="l"/>
              </a:tabLst>
            </a:pPr>
            <a:r>
              <a:rPr sz="1800" i="1" spc="-37" baseline="2314" dirty="0">
                <a:latin typeface="Times New Roman"/>
                <a:cs typeface="Times New Roman"/>
              </a:rPr>
              <a:t>i</a:t>
            </a:r>
            <a:r>
              <a:rPr sz="1800" spc="-37" baseline="2314" dirty="0">
                <a:latin typeface="Symbol"/>
                <a:cs typeface="Symbol"/>
              </a:rPr>
              <a:t></a:t>
            </a:r>
            <a:r>
              <a:rPr sz="1800" spc="-37" baseline="2314" dirty="0">
                <a:latin typeface="Times New Roman"/>
                <a:cs typeface="Times New Roman"/>
              </a:rPr>
              <a:t>1</a:t>
            </a:r>
            <a:r>
              <a:rPr sz="1800" baseline="2314" dirty="0">
                <a:latin typeface="Times New Roman"/>
                <a:cs typeface="Times New Roman"/>
              </a:rPr>
              <a:t>	</a:t>
            </a:r>
            <a:r>
              <a:rPr sz="2050" spc="-25" dirty="0">
                <a:latin typeface="Symbol"/>
                <a:cs typeface="Symbol"/>
              </a:rPr>
              <a:t></a:t>
            </a:r>
            <a:r>
              <a:rPr sz="3075" b="1" spc="-37" baseline="-27100" dirty="0">
                <a:latin typeface="Times New Roman"/>
                <a:cs typeface="Times New Roman"/>
              </a:rPr>
              <a:t>C</a:t>
            </a:r>
            <a:r>
              <a:rPr sz="3075" b="1" baseline="-27100" dirty="0">
                <a:latin typeface="Times New Roman"/>
                <a:cs typeface="Times New Roman"/>
              </a:rPr>
              <a:t>	C</a:t>
            </a:r>
            <a:r>
              <a:rPr sz="3075" b="1" spc="112" baseline="-27100" dirty="0">
                <a:latin typeface="Times New Roman"/>
                <a:cs typeface="Times New Roman"/>
              </a:rPr>
              <a:t> </a:t>
            </a:r>
            <a:r>
              <a:rPr sz="2050" spc="-50" dirty="0">
                <a:latin typeface="Symbol"/>
                <a:cs typeface="Symbol"/>
              </a:rPr>
              <a:t>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6843" y="4126229"/>
            <a:ext cx="7142480" cy="79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row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matrix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sequence</a:t>
            </a:r>
            <a:endParaRPr sz="180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80000"/>
              </a:lnSpc>
              <a:spcBef>
                <a:spcPts val="4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sequences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generated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using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Walsh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perfectly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orthogonal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other.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6843" y="4894326"/>
            <a:ext cx="32899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Sequence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length: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length-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sequences.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90626" y="4888981"/>
            <a:ext cx="804545" cy="3409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050" i="1" spc="50" dirty="0">
                <a:latin typeface="Times New Roman"/>
                <a:cs typeface="Times New Roman"/>
              </a:rPr>
              <a:t>N</a:t>
            </a:r>
            <a:r>
              <a:rPr sz="2050" i="1" spc="17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</a:t>
            </a:r>
            <a:r>
              <a:rPr sz="2050" spc="-45" dirty="0">
                <a:latin typeface="Times New Roman"/>
                <a:cs typeface="Times New Roman"/>
              </a:rPr>
              <a:t> </a:t>
            </a:r>
            <a:r>
              <a:rPr sz="2050" spc="30" dirty="0">
                <a:latin typeface="Times New Roman"/>
                <a:cs typeface="Times New Roman"/>
              </a:rPr>
              <a:t>2</a:t>
            </a:r>
            <a:r>
              <a:rPr sz="1800" i="1" spc="44" baseline="41666" dirty="0">
                <a:latin typeface="Times New Roman"/>
                <a:cs typeface="Times New Roman"/>
              </a:rPr>
              <a:t>m</a:t>
            </a:r>
            <a:endParaRPr sz="1800" baseline="41666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3429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27426" y="1333880"/>
            <a:ext cx="3702050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Electrical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Engineering</a:t>
            </a: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Times New Roman"/>
                <a:cs typeface="Times New Roman"/>
              </a:rPr>
              <a:t>University</a:t>
            </a:r>
            <a:r>
              <a:rPr sz="1600" b="1" spc="-5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of</a:t>
            </a:r>
            <a:r>
              <a:rPr sz="1600" b="1" spc="-9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Arkansas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6386" y="1419569"/>
            <a:ext cx="1571625" cy="3802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92504" y="2366898"/>
            <a:ext cx="7286625" cy="2074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985" algn="r">
              <a:lnSpc>
                <a:spcPts val="3345"/>
              </a:lnSpc>
              <a:spcBef>
                <a:spcPts val="95"/>
              </a:spcBef>
            </a:pPr>
            <a:r>
              <a:rPr sz="2800" dirty="0">
                <a:latin typeface="Arial Black"/>
                <a:cs typeface="Arial Black"/>
              </a:rPr>
              <a:t>ELEG</a:t>
            </a:r>
            <a:r>
              <a:rPr sz="2800" spc="-60" dirty="0">
                <a:latin typeface="Arial Black"/>
                <a:cs typeface="Arial Black"/>
              </a:rPr>
              <a:t> </a:t>
            </a:r>
            <a:r>
              <a:rPr sz="2800" dirty="0">
                <a:latin typeface="Arial Black"/>
                <a:cs typeface="Arial Black"/>
              </a:rPr>
              <a:t>5693</a:t>
            </a:r>
            <a:r>
              <a:rPr sz="2800" spc="-90" dirty="0">
                <a:latin typeface="Arial Black"/>
                <a:cs typeface="Arial Black"/>
              </a:rPr>
              <a:t> </a:t>
            </a:r>
            <a:r>
              <a:rPr sz="2800" dirty="0">
                <a:latin typeface="Arial Black"/>
                <a:cs typeface="Arial Black"/>
              </a:rPr>
              <a:t>Wireless</a:t>
            </a:r>
            <a:r>
              <a:rPr sz="2800" spc="-65" dirty="0">
                <a:latin typeface="Arial Black"/>
                <a:cs typeface="Arial Black"/>
              </a:rPr>
              <a:t> </a:t>
            </a:r>
            <a:r>
              <a:rPr sz="2800" spc="-10" dirty="0">
                <a:latin typeface="Arial Black"/>
                <a:cs typeface="Arial Black"/>
              </a:rPr>
              <a:t>Communications</a:t>
            </a:r>
            <a:endParaRPr sz="2800">
              <a:latin typeface="Arial Black"/>
              <a:cs typeface="Arial Black"/>
            </a:endParaRPr>
          </a:p>
          <a:p>
            <a:pPr marR="5080" algn="r">
              <a:lnSpc>
                <a:spcPts val="3825"/>
              </a:lnSpc>
            </a:pPr>
            <a:r>
              <a:rPr sz="3200" spc="-10" dirty="0">
                <a:latin typeface="Arial Black"/>
                <a:cs typeface="Arial Black"/>
              </a:rPr>
              <a:t>Introduction</a:t>
            </a:r>
            <a:endParaRPr sz="3200">
              <a:latin typeface="Arial Black"/>
              <a:cs typeface="Arial Black"/>
            </a:endParaRPr>
          </a:p>
          <a:p>
            <a:pPr marR="6350" algn="r">
              <a:lnSpc>
                <a:spcPct val="100000"/>
              </a:lnSpc>
              <a:spcBef>
                <a:spcPts val="3829"/>
              </a:spcBef>
            </a:pPr>
            <a:r>
              <a:rPr sz="2100" dirty="0">
                <a:solidFill>
                  <a:srgbClr val="000099"/>
                </a:solidFill>
                <a:latin typeface="Arial Black"/>
                <a:cs typeface="Arial Black"/>
              </a:rPr>
              <a:t>Dr.</a:t>
            </a:r>
            <a:r>
              <a:rPr sz="2100" spc="-20" dirty="0">
                <a:solidFill>
                  <a:srgbClr val="000099"/>
                </a:solidFill>
                <a:latin typeface="Arial Black"/>
                <a:cs typeface="Arial Black"/>
              </a:rPr>
              <a:t> </a:t>
            </a:r>
            <a:r>
              <a:rPr sz="2100" dirty="0">
                <a:solidFill>
                  <a:srgbClr val="000099"/>
                </a:solidFill>
                <a:latin typeface="Arial Black"/>
                <a:cs typeface="Arial Black"/>
              </a:rPr>
              <a:t>Jingxian</a:t>
            </a:r>
            <a:r>
              <a:rPr sz="2100" spc="-30" dirty="0">
                <a:solidFill>
                  <a:srgbClr val="000099"/>
                </a:solidFill>
                <a:latin typeface="Arial Black"/>
                <a:cs typeface="Arial Black"/>
              </a:rPr>
              <a:t> </a:t>
            </a:r>
            <a:r>
              <a:rPr sz="2100" spc="-25" dirty="0">
                <a:solidFill>
                  <a:srgbClr val="000099"/>
                </a:solidFill>
                <a:latin typeface="Arial Black"/>
                <a:cs typeface="Arial Black"/>
              </a:rPr>
              <a:t>Wu</a:t>
            </a:r>
            <a:endParaRPr sz="2100">
              <a:latin typeface="Arial Black"/>
              <a:cs typeface="Arial Black"/>
            </a:endParaRPr>
          </a:p>
          <a:p>
            <a:pPr marR="5080" algn="r">
              <a:lnSpc>
                <a:spcPct val="100000"/>
              </a:lnSpc>
              <a:spcBef>
                <a:spcPts val="455"/>
              </a:spcBef>
            </a:pPr>
            <a:r>
              <a:rPr sz="1800" spc="-10" dirty="0">
                <a:solidFill>
                  <a:srgbClr val="000099"/>
                </a:solidFill>
                <a:latin typeface="Arial Black"/>
                <a:cs typeface="Arial Black"/>
                <a:hlinkClick r:id="rId3"/>
              </a:rPr>
              <a:t>wuj@uark.edu</a:t>
            </a:r>
            <a:endParaRPr sz="1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21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PN</a:t>
            </a:r>
            <a:r>
              <a:rPr spc="-100" dirty="0"/>
              <a:t> </a:t>
            </a:r>
            <a:r>
              <a:rPr dirty="0"/>
              <a:t>SEQUENCE:</a:t>
            </a:r>
            <a:r>
              <a:rPr spc="-85" dirty="0"/>
              <a:t> </a:t>
            </a:r>
            <a:r>
              <a:rPr spc="-10" dirty="0"/>
              <a:t>M-SEQUENCE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900430"/>
            <a:ext cx="16414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m-sequence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96561" y="1590802"/>
            <a:ext cx="1727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(m: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#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4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registers)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0444" y="1243368"/>
            <a:ext cx="3776345" cy="97726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24485" indent="-286385">
              <a:lnSpc>
                <a:spcPct val="100000"/>
              </a:lnSpc>
              <a:spcBef>
                <a:spcPts val="240"/>
              </a:spcBef>
              <a:buChar char="–"/>
              <a:tabLst>
                <a:tab pos="324485" algn="l"/>
              </a:tabLst>
            </a:pPr>
            <a:r>
              <a:rPr sz="1800" dirty="0">
                <a:latin typeface="Times New Roman"/>
                <a:cs typeface="Times New Roman"/>
              </a:rPr>
              <a:t>Also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called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maximal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length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sequence</a:t>
            </a:r>
            <a:endParaRPr sz="1800">
              <a:latin typeface="Times New Roman"/>
              <a:cs typeface="Times New Roman"/>
            </a:endParaRPr>
          </a:p>
          <a:p>
            <a:pPr marL="324485" indent="-286385">
              <a:lnSpc>
                <a:spcPct val="100000"/>
              </a:lnSpc>
              <a:spcBef>
                <a:spcPts val="185"/>
              </a:spcBef>
              <a:buChar char="–"/>
              <a:tabLst>
                <a:tab pos="324485" algn="l"/>
                <a:tab pos="2020570" algn="l"/>
              </a:tabLst>
            </a:pPr>
            <a:r>
              <a:rPr sz="1800" dirty="0">
                <a:latin typeface="Times New Roman"/>
                <a:cs typeface="Times New Roman"/>
              </a:rPr>
              <a:t>Sequence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length: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3075" i="1" spc="75" baseline="-9485" dirty="0">
                <a:latin typeface="Times New Roman"/>
                <a:cs typeface="Times New Roman"/>
              </a:rPr>
              <a:t>N</a:t>
            </a:r>
            <a:r>
              <a:rPr sz="3075" i="1" spc="270" baseline="-9485" dirty="0">
                <a:latin typeface="Times New Roman"/>
                <a:cs typeface="Times New Roman"/>
              </a:rPr>
              <a:t> </a:t>
            </a:r>
            <a:r>
              <a:rPr sz="3075" baseline="-9485" dirty="0">
                <a:latin typeface="Symbol"/>
                <a:cs typeface="Symbol"/>
              </a:rPr>
              <a:t></a:t>
            </a:r>
            <a:r>
              <a:rPr sz="3075" spc="-67" baseline="-9485" dirty="0">
                <a:latin typeface="Times New Roman"/>
                <a:cs typeface="Times New Roman"/>
              </a:rPr>
              <a:t> </a:t>
            </a:r>
            <a:r>
              <a:rPr sz="3075" spc="-30" baseline="-9485" dirty="0">
                <a:latin typeface="Times New Roman"/>
                <a:cs typeface="Times New Roman"/>
              </a:rPr>
              <a:t>2</a:t>
            </a:r>
            <a:r>
              <a:rPr sz="1800" i="1" spc="-30" baseline="27777" dirty="0">
                <a:latin typeface="Times New Roman"/>
                <a:cs typeface="Times New Roman"/>
              </a:rPr>
              <a:t>m</a:t>
            </a:r>
            <a:r>
              <a:rPr sz="1800" spc="-30" baseline="27777" dirty="0">
                <a:latin typeface="Symbol"/>
                <a:cs typeface="Symbol"/>
              </a:rPr>
              <a:t></a:t>
            </a:r>
            <a:r>
              <a:rPr sz="1800" spc="-30" baseline="27777" dirty="0">
                <a:latin typeface="Times New Roman"/>
                <a:cs typeface="Times New Roman"/>
              </a:rPr>
              <a:t>1</a:t>
            </a:r>
            <a:endParaRPr sz="1800" baseline="27777">
              <a:latin typeface="Times New Roman"/>
              <a:cs typeface="Times New Roman"/>
            </a:endParaRPr>
          </a:p>
          <a:p>
            <a:pPr marL="324485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324485" algn="l"/>
              </a:tabLst>
            </a:pPr>
            <a:r>
              <a:rPr sz="1800" dirty="0">
                <a:latin typeface="Times New Roman"/>
                <a:cs typeface="Times New Roman"/>
              </a:rPr>
              <a:t>Generated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shift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register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3594" y="3210814"/>
            <a:ext cx="1978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E.g.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 3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7)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38150" y="3479863"/>
          <a:ext cx="4876800" cy="2680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a2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a1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25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a0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2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s(n)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b="1" spc="-50" dirty="0">
                          <a:solidFill>
                            <a:srgbClr val="00009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31114" y="2435733"/>
            <a:ext cx="10445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a2</a:t>
            </a:r>
            <a:r>
              <a:rPr sz="18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=</a:t>
            </a:r>
            <a:r>
              <a:rPr sz="1800" spc="-10" dirty="0">
                <a:solidFill>
                  <a:srgbClr val="000099"/>
                </a:solidFill>
                <a:latin typeface="Times New Roman"/>
                <a:cs typeface="Times New Roman"/>
              </a:rPr>
              <a:t> a1+a0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s(n)</a:t>
            </a:r>
            <a:r>
              <a:rPr sz="18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=</a:t>
            </a:r>
            <a:r>
              <a:rPr sz="1800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000099"/>
                </a:solidFill>
                <a:latin typeface="Times New Roman"/>
                <a:cs typeface="Times New Roman"/>
              </a:rPr>
              <a:t>a0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76576" y="2855848"/>
            <a:ext cx="590550" cy="2667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0975">
              <a:lnSpc>
                <a:spcPts val="2075"/>
              </a:lnSpc>
            </a:pPr>
            <a:r>
              <a:rPr sz="1800" b="1" spc="-25" dirty="0">
                <a:latin typeface="Times New Roman"/>
                <a:cs typeface="Times New Roman"/>
              </a:rPr>
              <a:t>a2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24275" y="2833623"/>
            <a:ext cx="590550" cy="2667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0975">
              <a:lnSpc>
                <a:spcPts val="2075"/>
              </a:lnSpc>
            </a:pPr>
            <a:r>
              <a:rPr sz="1800" b="1" spc="-25" dirty="0">
                <a:latin typeface="Times New Roman"/>
                <a:cs typeface="Times New Roman"/>
              </a:rPr>
              <a:t>a1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18075" y="2833623"/>
            <a:ext cx="590550" cy="2667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0975">
              <a:lnSpc>
                <a:spcPts val="2075"/>
              </a:lnSpc>
            </a:pPr>
            <a:r>
              <a:rPr sz="1800" b="1" spc="-25" dirty="0">
                <a:latin typeface="Times New Roman"/>
                <a:cs typeface="Times New Roman"/>
              </a:rPr>
              <a:t>a0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66998" y="2951098"/>
            <a:ext cx="546100" cy="76200"/>
          </a:xfrm>
          <a:custGeom>
            <a:avLst/>
            <a:gdLst/>
            <a:ahLst/>
            <a:cxnLst/>
            <a:rect l="l" t="t" r="r" b="b"/>
            <a:pathLst>
              <a:path w="546100" h="76200">
                <a:moveTo>
                  <a:pt x="469900" y="0"/>
                </a:moveTo>
                <a:lnTo>
                  <a:pt x="469900" y="76200"/>
                </a:lnTo>
                <a:lnTo>
                  <a:pt x="533400" y="44450"/>
                </a:lnTo>
                <a:lnTo>
                  <a:pt x="482600" y="44450"/>
                </a:lnTo>
                <a:lnTo>
                  <a:pt x="482600" y="31750"/>
                </a:lnTo>
                <a:lnTo>
                  <a:pt x="533400" y="31750"/>
                </a:lnTo>
                <a:lnTo>
                  <a:pt x="469900" y="0"/>
                </a:lnTo>
                <a:close/>
              </a:path>
              <a:path w="546100" h="76200">
                <a:moveTo>
                  <a:pt x="4699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69900" y="44450"/>
                </a:lnTo>
                <a:lnTo>
                  <a:pt x="469900" y="31750"/>
                </a:lnTo>
                <a:close/>
              </a:path>
              <a:path w="546100" h="76200">
                <a:moveTo>
                  <a:pt x="533400" y="31750"/>
                </a:moveTo>
                <a:lnTo>
                  <a:pt x="482600" y="31750"/>
                </a:lnTo>
                <a:lnTo>
                  <a:pt x="482600" y="44450"/>
                </a:lnTo>
                <a:lnTo>
                  <a:pt x="533400" y="44450"/>
                </a:lnTo>
                <a:lnTo>
                  <a:pt x="546100" y="38100"/>
                </a:lnTo>
                <a:lnTo>
                  <a:pt x="5334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2347912" y="2281237"/>
            <a:ext cx="3886200" cy="746125"/>
            <a:chOff x="2347912" y="2281237"/>
            <a:chExt cx="3886200" cy="746125"/>
          </a:xfrm>
        </p:grpSpPr>
        <p:sp>
          <p:nvSpPr>
            <p:cNvPr id="18" name="object 18"/>
            <p:cNvSpPr/>
            <p:nvPr/>
          </p:nvSpPr>
          <p:spPr>
            <a:xfrm>
              <a:off x="4483100" y="2286000"/>
              <a:ext cx="300355" cy="288925"/>
            </a:xfrm>
            <a:custGeom>
              <a:avLst/>
              <a:gdLst/>
              <a:ahLst/>
              <a:cxnLst/>
              <a:rect l="l" t="t" r="r" b="b"/>
              <a:pathLst>
                <a:path w="300354" h="288925">
                  <a:moveTo>
                    <a:pt x="0" y="144525"/>
                  </a:moveTo>
                  <a:lnTo>
                    <a:pt x="7649" y="98820"/>
                  </a:lnTo>
                  <a:lnTo>
                    <a:pt x="28947" y="59143"/>
                  </a:lnTo>
                  <a:lnTo>
                    <a:pt x="61420" y="27866"/>
                  </a:lnTo>
                  <a:lnTo>
                    <a:pt x="102591" y="7361"/>
                  </a:lnTo>
                  <a:lnTo>
                    <a:pt x="149987" y="0"/>
                  </a:lnTo>
                  <a:lnTo>
                    <a:pt x="197444" y="7361"/>
                  </a:lnTo>
                  <a:lnTo>
                    <a:pt x="238653" y="27866"/>
                  </a:lnTo>
                  <a:lnTo>
                    <a:pt x="271145" y="59143"/>
                  </a:lnTo>
                  <a:lnTo>
                    <a:pt x="292450" y="98820"/>
                  </a:lnTo>
                  <a:lnTo>
                    <a:pt x="300100" y="144525"/>
                  </a:lnTo>
                  <a:lnTo>
                    <a:pt x="292450" y="190169"/>
                  </a:lnTo>
                  <a:lnTo>
                    <a:pt x="271145" y="229809"/>
                  </a:lnTo>
                  <a:lnTo>
                    <a:pt x="238653" y="261066"/>
                  </a:lnTo>
                  <a:lnTo>
                    <a:pt x="197444" y="281564"/>
                  </a:lnTo>
                  <a:lnTo>
                    <a:pt x="149987" y="288925"/>
                  </a:lnTo>
                  <a:lnTo>
                    <a:pt x="102591" y="281564"/>
                  </a:lnTo>
                  <a:lnTo>
                    <a:pt x="61420" y="261066"/>
                  </a:lnTo>
                  <a:lnTo>
                    <a:pt x="28947" y="229809"/>
                  </a:lnTo>
                  <a:lnTo>
                    <a:pt x="7649" y="190169"/>
                  </a:lnTo>
                  <a:lnTo>
                    <a:pt x="0" y="144525"/>
                  </a:lnTo>
                  <a:close/>
                </a:path>
                <a:path w="300354" h="288925">
                  <a:moveTo>
                    <a:pt x="0" y="143890"/>
                  </a:moveTo>
                  <a:lnTo>
                    <a:pt x="300100" y="143890"/>
                  </a:lnTo>
                </a:path>
                <a:path w="300354" h="288925">
                  <a:moveTo>
                    <a:pt x="149478" y="0"/>
                  </a:moveTo>
                  <a:lnTo>
                    <a:pt x="149478" y="28892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03649" y="2576448"/>
              <a:ext cx="1930400" cy="427355"/>
            </a:xfrm>
            <a:custGeom>
              <a:avLst/>
              <a:gdLst/>
              <a:ahLst/>
              <a:cxnLst/>
              <a:rect l="l" t="t" r="r" b="b"/>
              <a:pathLst>
                <a:path w="1930400" h="427355">
                  <a:moveTo>
                    <a:pt x="361950" y="76200"/>
                  </a:moveTo>
                  <a:lnTo>
                    <a:pt x="355600" y="63500"/>
                  </a:lnTo>
                  <a:lnTo>
                    <a:pt x="323850" y="0"/>
                  </a:lnTo>
                  <a:lnTo>
                    <a:pt x="285750" y="76200"/>
                  </a:lnTo>
                  <a:lnTo>
                    <a:pt x="317500" y="76200"/>
                  </a:lnTo>
                  <a:lnTo>
                    <a:pt x="317500" y="366776"/>
                  </a:lnTo>
                  <a:lnTo>
                    <a:pt x="330200" y="366776"/>
                  </a:lnTo>
                  <a:lnTo>
                    <a:pt x="330200" y="76200"/>
                  </a:lnTo>
                  <a:lnTo>
                    <a:pt x="361950" y="76200"/>
                  </a:lnTo>
                  <a:close/>
                </a:path>
                <a:path w="1930400" h="427355">
                  <a:moveTo>
                    <a:pt x="614426" y="389001"/>
                  </a:moveTo>
                  <a:lnTo>
                    <a:pt x="601726" y="382651"/>
                  </a:lnTo>
                  <a:lnTo>
                    <a:pt x="538226" y="350901"/>
                  </a:lnTo>
                  <a:lnTo>
                    <a:pt x="538226" y="382651"/>
                  </a:lnTo>
                  <a:lnTo>
                    <a:pt x="0" y="382651"/>
                  </a:lnTo>
                  <a:lnTo>
                    <a:pt x="0" y="395351"/>
                  </a:lnTo>
                  <a:lnTo>
                    <a:pt x="538226" y="395351"/>
                  </a:lnTo>
                  <a:lnTo>
                    <a:pt x="538226" y="427101"/>
                  </a:lnTo>
                  <a:lnTo>
                    <a:pt x="601726" y="395351"/>
                  </a:lnTo>
                  <a:lnTo>
                    <a:pt x="614426" y="389001"/>
                  </a:lnTo>
                  <a:close/>
                </a:path>
                <a:path w="1930400" h="427355">
                  <a:moveTo>
                    <a:pt x="1930400" y="377825"/>
                  </a:moveTo>
                  <a:lnTo>
                    <a:pt x="1917700" y="371475"/>
                  </a:lnTo>
                  <a:lnTo>
                    <a:pt x="1854200" y="339725"/>
                  </a:lnTo>
                  <a:lnTo>
                    <a:pt x="1854200" y="371475"/>
                  </a:lnTo>
                  <a:lnTo>
                    <a:pt x="1204976" y="371475"/>
                  </a:lnTo>
                  <a:lnTo>
                    <a:pt x="1204976" y="384175"/>
                  </a:lnTo>
                  <a:lnTo>
                    <a:pt x="1854200" y="384175"/>
                  </a:lnTo>
                  <a:lnTo>
                    <a:pt x="1854200" y="415925"/>
                  </a:lnTo>
                  <a:lnTo>
                    <a:pt x="1917700" y="384175"/>
                  </a:lnTo>
                  <a:lnTo>
                    <a:pt x="1930400" y="377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76976" y="2419350"/>
              <a:ext cx="0" cy="513080"/>
            </a:xfrm>
            <a:custGeom>
              <a:avLst/>
              <a:gdLst/>
              <a:ahLst/>
              <a:cxnLst/>
              <a:rect l="l" t="t" r="r" b="b"/>
              <a:pathLst>
                <a:path h="513080">
                  <a:moveTo>
                    <a:pt x="0" y="512699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783073" y="2381250"/>
              <a:ext cx="1005205" cy="76200"/>
            </a:xfrm>
            <a:custGeom>
              <a:avLst/>
              <a:gdLst/>
              <a:ahLst/>
              <a:cxnLst/>
              <a:rect l="l" t="t" r="r" b="b"/>
              <a:pathLst>
                <a:path w="1005204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1005204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1005204" h="76200">
                  <a:moveTo>
                    <a:pt x="1004951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1004951" y="44450"/>
                  </a:lnTo>
                  <a:lnTo>
                    <a:pt x="100495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52675" y="2408301"/>
              <a:ext cx="2119630" cy="581025"/>
            </a:xfrm>
            <a:custGeom>
              <a:avLst/>
              <a:gdLst/>
              <a:ahLst/>
              <a:cxnLst/>
              <a:rect l="l" t="t" r="r" b="b"/>
              <a:pathLst>
                <a:path w="2119629" h="581025">
                  <a:moveTo>
                    <a:pt x="2119376" y="0"/>
                  </a:moveTo>
                  <a:lnTo>
                    <a:pt x="11175" y="0"/>
                  </a:lnTo>
                </a:path>
                <a:path w="2119629" h="581025">
                  <a:moveTo>
                    <a:pt x="0" y="0"/>
                  </a:moveTo>
                  <a:lnTo>
                    <a:pt x="0" y="58089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2675" y="2951098"/>
              <a:ext cx="223774" cy="7620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797677" y="3918966"/>
            <a:ext cx="2313940" cy="1108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64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r>
              <a:rPr sz="1800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0 0</a:t>
            </a:r>
            <a:r>
              <a:rPr sz="1800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1 0</a:t>
            </a:r>
            <a:r>
              <a:rPr sz="1800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1 </a:t>
            </a:r>
            <a:r>
              <a:rPr sz="1800" spc="-50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Times New Roman"/>
                <a:cs typeface="Times New Roman"/>
              </a:rPr>
              <a:t>Periodic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with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period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N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=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spc="-50" dirty="0">
                <a:latin typeface="Times New Roman"/>
                <a:cs typeface="Times New Roman"/>
              </a:rPr>
              <a:t>7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42379" y="2670809"/>
            <a:ext cx="381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20" dirty="0">
                <a:solidFill>
                  <a:srgbClr val="000099"/>
                </a:solidFill>
                <a:latin typeface="Times New Roman"/>
                <a:cs typeface="Times New Roman"/>
              </a:rPr>
              <a:t>s</a:t>
            </a:r>
            <a:r>
              <a:rPr sz="1800" spc="-20" dirty="0">
                <a:solidFill>
                  <a:srgbClr val="000099"/>
                </a:solidFill>
                <a:latin typeface="Times New Roman"/>
                <a:cs typeface="Times New Roman"/>
              </a:rPr>
              <a:t>(</a:t>
            </a:r>
            <a:r>
              <a:rPr sz="1800" i="1" spc="-20" dirty="0">
                <a:solidFill>
                  <a:srgbClr val="000099"/>
                </a:solidFill>
                <a:latin typeface="Times New Roman"/>
                <a:cs typeface="Times New Roman"/>
              </a:rPr>
              <a:t>n</a:t>
            </a:r>
            <a:r>
              <a:rPr sz="1800" spc="-20" dirty="0">
                <a:solidFill>
                  <a:srgbClr val="000099"/>
                </a:solidFill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PN</a:t>
            </a:r>
            <a:r>
              <a:rPr spc="-100" dirty="0"/>
              <a:t> </a:t>
            </a:r>
            <a:r>
              <a:rPr dirty="0"/>
              <a:t>SEQUENCE:</a:t>
            </a:r>
            <a:r>
              <a:rPr spc="-85" dirty="0"/>
              <a:t> </a:t>
            </a:r>
            <a:r>
              <a:rPr spc="-10" dirty="0"/>
              <a:t>M-SEQUENCE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893689" y="3456813"/>
            <a:ext cx="713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billions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2994" y="3730752"/>
            <a:ext cx="6590030" cy="200215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35"/>
              </a:spcBef>
              <a:buChar char="•"/>
              <a:tabLst>
                <a:tab pos="24066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sequence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will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repeat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itself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every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4398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billion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chips</a:t>
            </a:r>
            <a:endParaRPr sz="18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434"/>
              </a:spcBef>
              <a:buChar char="•"/>
              <a:tabLst>
                <a:tab pos="240665" algn="l"/>
              </a:tabLst>
            </a:pPr>
            <a:r>
              <a:rPr sz="1800" dirty="0">
                <a:latin typeface="Times New Roman"/>
                <a:cs typeface="Times New Roman"/>
              </a:rPr>
              <a:t>Long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code</a:t>
            </a:r>
            <a:endParaRPr sz="18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430"/>
              </a:spcBef>
              <a:buChar char="•"/>
              <a:tabLst>
                <a:tab pos="240665" algn="l"/>
              </a:tabLst>
            </a:pP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scrambling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(security)</a:t>
            </a:r>
            <a:endParaRPr sz="1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430"/>
              </a:spcBef>
              <a:buChar char="–"/>
              <a:tabLst>
                <a:tab pos="698500" algn="l"/>
              </a:tabLst>
            </a:pP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start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sequence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offsets.</a:t>
            </a:r>
            <a:endParaRPr sz="1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434"/>
              </a:spcBef>
              <a:buChar char="–"/>
              <a:tabLst>
                <a:tab pos="698500" algn="l"/>
              </a:tabLst>
            </a:pPr>
            <a:r>
              <a:rPr sz="1800" dirty="0">
                <a:latin typeface="Times New Roman"/>
                <a:cs typeface="Times New Roman"/>
              </a:rPr>
              <a:t>User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XORed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chunks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length.</a:t>
            </a:r>
            <a:endParaRPr sz="1800">
              <a:latin typeface="Times New Roman"/>
              <a:cs typeface="Times New Roman"/>
            </a:endParaRPr>
          </a:p>
          <a:p>
            <a:pPr marL="697865" lvl="1" indent="-227965">
              <a:lnSpc>
                <a:spcPct val="100000"/>
              </a:lnSpc>
              <a:spcBef>
                <a:spcPts val="434"/>
              </a:spcBef>
              <a:buChar char="–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Impossible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detect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without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knowledge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long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code.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940" y="879225"/>
            <a:ext cx="7615555" cy="254825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270"/>
              </a:spcBef>
              <a:buFont typeface="Times New Roman"/>
              <a:buChar char="•"/>
              <a:tabLst>
                <a:tab pos="3810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m-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sequence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(Cont’d)</a:t>
            </a:r>
            <a:endParaRPr sz="2000">
              <a:latin typeface="Times New Roman"/>
              <a:cs typeface="Times New Roman"/>
            </a:endParaRPr>
          </a:p>
          <a:p>
            <a:pPr marL="495300">
              <a:lnSpc>
                <a:spcPct val="100000"/>
              </a:lnSpc>
              <a:spcBef>
                <a:spcPts val="190"/>
              </a:spcBef>
              <a:tabLst>
                <a:tab pos="781685" algn="l"/>
                <a:tab pos="310705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15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registers: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15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Wingdings"/>
                <a:cs typeface="Wingdings"/>
              </a:rPr>
              <a:t>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3075" i="1" spc="75" baseline="1355" dirty="0">
                <a:latin typeface="Times New Roman"/>
                <a:cs typeface="Times New Roman"/>
              </a:rPr>
              <a:t>N</a:t>
            </a:r>
            <a:r>
              <a:rPr sz="3075" i="1" spc="284" baseline="1355" dirty="0">
                <a:latin typeface="Times New Roman"/>
                <a:cs typeface="Times New Roman"/>
              </a:rPr>
              <a:t> </a:t>
            </a:r>
            <a:r>
              <a:rPr sz="3075" baseline="1355" dirty="0">
                <a:latin typeface="Symbol"/>
                <a:cs typeface="Symbol"/>
              </a:rPr>
              <a:t></a:t>
            </a:r>
            <a:r>
              <a:rPr sz="3075" spc="-52" baseline="1355" dirty="0">
                <a:latin typeface="Times New Roman"/>
                <a:cs typeface="Times New Roman"/>
              </a:rPr>
              <a:t> </a:t>
            </a:r>
            <a:r>
              <a:rPr sz="3075" baseline="1355" dirty="0">
                <a:latin typeface="Times New Roman"/>
                <a:cs typeface="Times New Roman"/>
              </a:rPr>
              <a:t>2</a:t>
            </a:r>
            <a:r>
              <a:rPr sz="1800" baseline="43981" dirty="0">
                <a:latin typeface="Times New Roman"/>
                <a:cs typeface="Times New Roman"/>
              </a:rPr>
              <a:t>15</a:t>
            </a:r>
            <a:r>
              <a:rPr sz="1800" spc="322" baseline="43981" dirty="0">
                <a:latin typeface="Times New Roman"/>
                <a:cs typeface="Times New Roman"/>
              </a:rPr>
              <a:t> </a:t>
            </a:r>
            <a:r>
              <a:rPr sz="3075" spc="135" baseline="1355" dirty="0">
                <a:latin typeface="Symbol"/>
                <a:cs typeface="Symbol"/>
              </a:rPr>
              <a:t></a:t>
            </a:r>
            <a:r>
              <a:rPr sz="3075" spc="135" baseline="1355" dirty="0">
                <a:latin typeface="Times New Roman"/>
                <a:cs typeface="Times New Roman"/>
              </a:rPr>
              <a:t>1</a:t>
            </a:r>
            <a:r>
              <a:rPr sz="3075" spc="-345" baseline="1355" dirty="0">
                <a:latin typeface="Times New Roman"/>
                <a:cs typeface="Times New Roman"/>
              </a:rPr>
              <a:t> </a:t>
            </a:r>
            <a:r>
              <a:rPr sz="3075" baseline="1355" dirty="0">
                <a:latin typeface="Symbol"/>
                <a:cs typeface="Symbol"/>
              </a:rPr>
              <a:t></a:t>
            </a:r>
            <a:r>
              <a:rPr sz="3075" spc="-142" baseline="1355" dirty="0">
                <a:latin typeface="Times New Roman"/>
                <a:cs typeface="Times New Roman"/>
              </a:rPr>
              <a:t> </a:t>
            </a:r>
            <a:r>
              <a:rPr sz="3075" spc="-15" baseline="1355" dirty="0">
                <a:latin typeface="Times New Roman"/>
                <a:cs typeface="Times New Roman"/>
              </a:rPr>
              <a:t>32767</a:t>
            </a:r>
            <a:endParaRPr sz="3075" baseline="1355">
              <a:latin typeface="Times New Roman"/>
              <a:cs typeface="Times New Roman"/>
            </a:endParaRPr>
          </a:p>
          <a:p>
            <a:pPr marL="1181100" lvl="1" indent="-228600">
              <a:lnSpc>
                <a:spcPct val="100000"/>
              </a:lnSpc>
              <a:spcBef>
                <a:spcPts val="380"/>
              </a:spcBef>
              <a:buChar char="•"/>
              <a:tabLst>
                <a:tab pos="11811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sequence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will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repeat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itself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every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32767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chips.</a:t>
            </a:r>
            <a:endParaRPr sz="1800">
              <a:latin typeface="Times New Roman"/>
              <a:cs typeface="Times New Roman"/>
            </a:endParaRPr>
          </a:p>
          <a:p>
            <a:pPr marL="1181100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81100" algn="l"/>
              </a:tabLst>
            </a:pPr>
            <a:r>
              <a:rPr sz="1800" dirty="0">
                <a:latin typeface="Times New Roman"/>
                <a:cs typeface="Times New Roman"/>
              </a:rPr>
              <a:t>Short</a:t>
            </a:r>
            <a:r>
              <a:rPr sz="1800" spc="-20" dirty="0">
                <a:latin typeface="Times New Roman"/>
                <a:cs typeface="Times New Roman"/>
              </a:rPr>
              <a:t> code</a:t>
            </a:r>
            <a:endParaRPr sz="1800">
              <a:latin typeface="Times New Roman"/>
              <a:cs typeface="Times New Roman"/>
            </a:endParaRPr>
          </a:p>
          <a:p>
            <a:pPr marL="1181100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81100" algn="l"/>
              </a:tabLst>
            </a:pP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synchronization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Tx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Rx</a:t>
            </a:r>
            <a:endParaRPr sz="1800">
              <a:latin typeface="Times New Roman"/>
              <a:cs typeface="Times New Roman"/>
            </a:endParaRPr>
          </a:p>
          <a:p>
            <a:pPr marL="1638300" marR="17780" indent="-2286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4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Only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when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clock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Tx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Rx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synchronized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will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gets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strong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adjust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clock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until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a </a:t>
            </a:r>
            <a:r>
              <a:rPr sz="1800" dirty="0">
                <a:latin typeface="Times New Roman"/>
                <a:cs typeface="Times New Roman"/>
              </a:rPr>
              <a:t>strong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obtained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10" dirty="0">
                <a:latin typeface="Times New Roman"/>
                <a:cs typeface="Times New Roman"/>
              </a:rPr>
              <a:t> synchronization.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0444" y="3422905"/>
            <a:ext cx="4570730" cy="3409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324485" algn="l"/>
                <a:tab pos="260540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42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registers: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42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Wingdings"/>
                <a:cs typeface="Wingdings"/>
              </a:rPr>
              <a:t>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3075" i="1" spc="97" baseline="1355" dirty="0">
                <a:latin typeface="Times New Roman"/>
                <a:cs typeface="Times New Roman"/>
              </a:rPr>
              <a:t>N</a:t>
            </a:r>
            <a:r>
              <a:rPr sz="3075" i="1" spc="254" baseline="1355" dirty="0">
                <a:latin typeface="Times New Roman"/>
                <a:cs typeface="Times New Roman"/>
              </a:rPr>
              <a:t> </a:t>
            </a:r>
            <a:r>
              <a:rPr sz="3075" baseline="1355" dirty="0">
                <a:latin typeface="Symbol"/>
                <a:cs typeface="Symbol"/>
              </a:rPr>
              <a:t></a:t>
            </a:r>
            <a:r>
              <a:rPr sz="3075" spc="-67" baseline="1355" dirty="0">
                <a:latin typeface="Times New Roman"/>
                <a:cs typeface="Times New Roman"/>
              </a:rPr>
              <a:t> </a:t>
            </a:r>
            <a:r>
              <a:rPr sz="3075" spc="75" baseline="1355" dirty="0">
                <a:latin typeface="Times New Roman"/>
                <a:cs typeface="Times New Roman"/>
              </a:rPr>
              <a:t>2</a:t>
            </a:r>
            <a:r>
              <a:rPr sz="1800" spc="75" baseline="43981" dirty="0">
                <a:latin typeface="Times New Roman"/>
                <a:cs typeface="Times New Roman"/>
              </a:rPr>
              <a:t>42</a:t>
            </a:r>
            <a:r>
              <a:rPr sz="1800" spc="330" baseline="43981" dirty="0">
                <a:latin typeface="Times New Roman"/>
                <a:cs typeface="Times New Roman"/>
              </a:rPr>
              <a:t> </a:t>
            </a:r>
            <a:r>
              <a:rPr sz="3075" spc="127" baseline="1355" dirty="0">
                <a:latin typeface="Symbol"/>
                <a:cs typeface="Symbol"/>
              </a:rPr>
              <a:t></a:t>
            </a:r>
            <a:r>
              <a:rPr sz="3075" spc="127" baseline="1355" dirty="0">
                <a:latin typeface="Times New Roman"/>
                <a:cs typeface="Times New Roman"/>
              </a:rPr>
              <a:t>1</a:t>
            </a:r>
            <a:r>
              <a:rPr sz="3075" spc="-367" baseline="1355" dirty="0">
                <a:latin typeface="Times New Roman"/>
                <a:cs typeface="Times New Roman"/>
              </a:rPr>
              <a:t> </a:t>
            </a:r>
            <a:r>
              <a:rPr sz="3075" baseline="1355" dirty="0">
                <a:latin typeface="Symbol"/>
                <a:cs typeface="Symbol"/>
              </a:rPr>
              <a:t></a:t>
            </a:r>
            <a:r>
              <a:rPr sz="3075" spc="-67" baseline="1355" dirty="0">
                <a:latin typeface="Times New Roman"/>
                <a:cs typeface="Times New Roman"/>
              </a:rPr>
              <a:t> </a:t>
            </a:r>
            <a:r>
              <a:rPr sz="3075" spc="-30" baseline="1355" dirty="0">
                <a:latin typeface="Times New Roman"/>
                <a:cs typeface="Times New Roman"/>
              </a:rPr>
              <a:t>4398</a:t>
            </a:r>
            <a:endParaRPr sz="3075" baseline="1355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PN</a:t>
            </a:r>
            <a:r>
              <a:rPr spc="-70" dirty="0"/>
              <a:t> </a:t>
            </a:r>
            <a:r>
              <a:rPr dirty="0"/>
              <a:t>SEQUENCE:</a:t>
            </a:r>
            <a:r>
              <a:rPr spc="-50" dirty="0"/>
              <a:t> </a:t>
            </a:r>
            <a:r>
              <a:rPr spc="-20" dirty="0"/>
              <a:t>IS-</a:t>
            </a:r>
            <a:r>
              <a:rPr dirty="0"/>
              <a:t>95</a:t>
            </a:r>
            <a:r>
              <a:rPr spc="-60" dirty="0"/>
              <a:t> </a:t>
            </a:r>
            <a:r>
              <a:rPr spc="-20" dirty="0"/>
              <a:t>CDMA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3350" y="3222625"/>
            <a:ext cx="1160780" cy="5238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2255">
              <a:lnSpc>
                <a:spcPts val="2010"/>
              </a:lnSpc>
            </a:pPr>
            <a:r>
              <a:rPr sz="1800" spc="-10" dirty="0">
                <a:latin typeface="Times New Roman"/>
                <a:cs typeface="Times New Roman"/>
              </a:rPr>
              <a:t>Source</a:t>
            </a:r>
            <a:endParaRPr sz="1800">
              <a:latin typeface="Times New Roman"/>
              <a:cs typeface="Times New Roman"/>
            </a:endParaRPr>
          </a:p>
          <a:p>
            <a:pPr marL="362585">
              <a:lnSpc>
                <a:spcPts val="2115"/>
              </a:lnSpc>
            </a:pPr>
            <a:r>
              <a:rPr sz="1800" spc="-20" dirty="0">
                <a:latin typeface="Times New Roman"/>
                <a:cs typeface="Times New Roman"/>
              </a:rPr>
              <a:t>code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5975" y="3200400"/>
            <a:ext cx="1395730" cy="5238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2010"/>
              </a:lnSpc>
            </a:pPr>
            <a:r>
              <a:rPr sz="1800" spc="-10" dirty="0">
                <a:latin typeface="Times New Roman"/>
                <a:cs typeface="Times New Roman"/>
              </a:rPr>
              <a:t>Convolutional</a:t>
            </a: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ts val="2115"/>
              </a:lnSpc>
            </a:pPr>
            <a:r>
              <a:rPr sz="1800" spc="-20" dirty="0">
                <a:latin typeface="Times New Roman"/>
                <a:cs typeface="Times New Roman"/>
              </a:rPr>
              <a:t>code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78175" y="3200400"/>
            <a:ext cx="1395730" cy="523875"/>
          </a:xfrm>
          <a:custGeom>
            <a:avLst/>
            <a:gdLst/>
            <a:ahLst/>
            <a:cxnLst/>
            <a:rect l="l" t="t" r="r" b="b"/>
            <a:pathLst>
              <a:path w="1395729" h="523875">
                <a:moveTo>
                  <a:pt x="0" y="523875"/>
                </a:moveTo>
                <a:lnTo>
                  <a:pt x="1395476" y="523875"/>
                </a:lnTo>
                <a:lnTo>
                  <a:pt x="1395476" y="0"/>
                </a:lnTo>
                <a:lnTo>
                  <a:pt x="0" y="0"/>
                </a:lnTo>
                <a:lnTo>
                  <a:pt x="0" y="5238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72103" y="3305683"/>
            <a:ext cx="1005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interleaver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84725" y="2698750"/>
            <a:ext cx="1551305" cy="1517650"/>
          </a:xfrm>
          <a:custGeom>
            <a:avLst/>
            <a:gdLst/>
            <a:ahLst/>
            <a:cxnLst/>
            <a:rect l="l" t="t" r="r" b="b"/>
            <a:pathLst>
              <a:path w="1551304" h="1517650">
                <a:moveTo>
                  <a:pt x="0" y="785876"/>
                </a:moveTo>
                <a:lnTo>
                  <a:pt x="5816" y="739848"/>
                </a:lnTo>
                <a:lnTo>
                  <a:pt x="22229" y="698495"/>
                </a:lnTo>
                <a:lnTo>
                  <a:pt x="47688" y="663463"/>
                </a:lnTo>
                <a:lnTo>
                  <a:pt x="80640" y="636401"/>
                </a:lnTo>
                <a:lnTo>
                  <a:pt x="119532" y="618956"/>
                </a:lnTo>
                <a:lnTo>
                  <a:pt x="162813" y="612775"/>
                </a:lnTo>
                <a:lnTo>
                  <a:pt x="206104" y="618956"/>
                </a:lnTo>
                <a:lnTo>
                  <a:pt x="245020" y="636401"/>
                </a:lnTo>
                <a:lnTo>
                  <a:pt x="278002" y="663463"/>
                </a:lnTo>
                <a:lnTo>
                  <a:pt x="303492" y="698495"/>
                </a:lnTo>
                <a:lnTo>
                  <a:pt x="319929" y="739848"/>
                </a:lnTo>
                <a:lnTo>
                  <a:pt x="325754" y="785876"/>
                </a:lnTo>
                <a:lnTo>
                  <a:pt x="319929" y="831850"/>
                </a:lnTo>
                <a:lnTo>
                  <a:pt x="303492" y="873167"/>
                </a:lnTo>
                <a:lnTo>
                  <a:pt x="278002" y="908176"/>
                </a:lnTo>
                <a:lnTo>
                  <a:pt x="245020" y="935227"/>
                </a:lnTo>
                <a:lnTo>
                  <a:pt x="206104" y="952669"/>
                </a:lnTo>
                <a:lnTo>
                  <a:pt x="162813" y="958850"/>
                </a:lnTo>
                <a:lnTo>
                  <a:pt x="119532" y="952669"/>
                </a:lnTo>
                <a:lnTo>
                  <a:pt x="80640" y="935227"/>
                </a:lnTo>
                <a:lnTo>
                  <a:pt x="47688" y="908176"/>
                </a:lnTo>
                <a:lnTo>
                  <a:pt x="22229" y="873167"/>
                </a:lnTo>
                <a:lnTo>
                  <a:pt x="5816" y="831850"/>
                </a:lnTo>
                <a:lnTo>
                  <a:pt x="0" y="785876"/>
                </a:lnTo>
                <a:close/>
              </a:path>
              <a:path w="1551304" h="1517650">
                <a:moveTo>
                  <a:pt x="0" y="780161"/>
                </a:moveTo>
                <a:lnTo>
                  <a:pt x="335025" y="780161"/>
                </a:lnTo>
              </a:path>
              <a:path w="1551304" h="1517650">
                <a:moveTo>
                  <a:pt x="166877" y="612775"/>
                </a:moveTo>
                <a:lnTo>
                  <a:pt x="166877" y="958850"/>
                </a:lnTo>
              </a:path>
              <a:path w="1551304" h="1517650">
                <a:moveTo>
                  <a:pt x="579501" y="785876"/>
                </a:moveTo>
                <a:lnTo>
                  <a:pt x="585317" y="739848"/>
                </a:lnTo>
                <a:lnTo>
                  <a:pt x="601730" y="698495"/>
                </a:lnTo>
                <a:lnTo>
                  <a:pt x="627189" y="663463"/>
                </a:lnTo>
                <a:lnTo>
                  <a:pt x="660141" y="636401"/>
                </a:lnTo>
                <a:lnTo>
                  <a:pt x="699033" y="618956"/>
                </a:lnTo>
                <a:lnTo>
                  <a:pt x="742314" y="612775"/>
                </a:lnTo>
                <a:lnTo>
                  <a:pt x="785596" y="618956"/>
                </a:lnTo>
                <a:lnTo>
                  <a:pt x="824488" y="636401"/>
                </a:lnTo>
                <a:lnTo>
                  <a:pt x="857440" y="663463"/>
                </a:lnTo>
                <a:lnTo>
                  <a:pt x="882899" y="698495"/>
                </a:lnTo>
                <a:lnTo>
                  <a:pt x="899312" y="739848"/>
                </a:lnTo>
                <a:lnTo>
                  <a:pt x="905128" y="785876"/>
                </a:lnTo>
                <a:lnTo>
                  <a:pt x="899312" y="831850"/>
                </a:lnTo>
                <a:lnTo>
                  <a:pt x="882899" y="873167"/>
                </a:lnTo>
                <a:lnTo>
                  <a:pt x="857440" y="908176"/>
                </a:lnTo>
                <a:lnTo>
                  <a:pt x="824488" y="935227"/>
                </a:lnTo>
                <a:lnTo>
                  <a:pt x="785596" y="952669"/>
                </a:lnTo>
                <a:lnTo>
                  <a:pt x="742314" y="958850"/>
                </a:lnTo>
                <a:lnTo>
                  <a:pt x="699033" y="952669"/>
                </a:lnTo>
                <a:lnTo>
                  <a:pt x="660141" y="935227"/>
                </a:lnTo>
                <a:lnTo>
                  <a:pt x="627189" y="908176"/>
                </a:lnTo>
                <a:lnTo>
                  <a:pt x="601730" y="873167"/>
                </a:lnTo>
                <a:lnTo>
                  <a:pt x="585317" y="831850"/>
                </a:lnTo>
                <a:lnTo>
                  <a:pt x="579501" y="785876"/>
                </a:lnTo>
                <a:close/>
              </a:path>
              <a:path w="1551304" h="1517650">
                <a:moveTo>
                  <a:pt x="579501" y="780161"/>
                </a:moveTo>
                <a:lnTo>
                  <a:pt x="914400" y="780161"/>
                </a:lnTo>
              </a:path>
              <a:path w="1551304" h="1517650">
                <a:moveTo>
                  <a:pt x="746251" y="612775"/>
                </a:moveTo>
                <a:lnTo>
                  <a:pt x="746251" y="958850"/>
                </a:lnTo>
              </a:path>
              <a:path w="1551304" h="1517650">
                <a:moveTo>
                  <a:pt x="1160526" y="172974"/>
                </a:moveTo>
                <a:lnTo>
                  <a:pt x="1166342" y="127000"/>
                </a:lnTo>
                <a:lnTo>
                  <a:pt x="1182755" y="85682"/>
                </a:lnTo>
                <a:lnTo>
                  <a:pt x="1208214" y="50673"/>
                </a:lnTo>
                <a:lnTo>
                  <a:pt x="1241166" y="23622"/>
                </a:lnTo>
                <a:lnTo>
                  <a:pt x="1280058" y="6180"/>
                </a:lnTo>
                <a:lnTo>
                  <a:pt x="1323339" y="0"/>
                </a:lnTo>
                <a:lnTo>
                  <a:pt x="1366621" y="6181"/>
                </a:lnTo>
                <a:lnTo>
                  <a:pt x="1405513" y="23626"/>
                </a:lnTo>
                <a:lnTo>
                  <a:pt x="1438465" y="50688"/>
                </a:lnTo>
                <a:lnTo>
                  <a:pt x="1463924" y="85720"/>
                </a:lnTo>
                <a:lnTo>
                  <a:pt x="1480337" y="127073"/>
                </a:lnTo>
                <a:lnTo>
                  <a:pt x="1486153" y="173100"/>
                </a:lnTo>
                <a:lnTo>
                  <a:pt x="1480337" y="219075"/>
                </a:lnTo>
                <a:lnTo>
                  <a:pt x="1463924" y="260392"/>
                </a:lnTo>
                <a:lnTo>
                  <a:pt x="1438465" y="295401"/>
                </a:lnTo>
                <a:lnTo>
                  <a:pt x="1405513" y="322452"/>
                </a:lnTo>
                <a:lnTo>
                  <a:pt x="1366621" y="339894"/>
                </a:lnTo>
                <a:lnTo>
                  <a:pt x="1323339" y="346075"/>
                </a:lnTo>
                <a:lnTo>
                  <a:pt x="1280058" y="339894"/>
                </a:lnTo>
                <a:lnTo>
                  <a:pt x="1241166" y="322452"/>
                </a:lnTo>
                <a:lnTo>
                  <a:pt x="1208214" y="295401"/>
                </a:lnTo>
                <a:lnTo>
                  <a:pt x="1182755" y="260392"/>
                </a:lnTo>
                <a:lnTo>
                  <a:pt x="1166342" y="219075"/>
                </a:lnTo>
                <a:lnTo>
                  <a:pt x="1160526" y="173100"/>
                </a:lnTo>
                <a:close/>
              </a:path>
              <a:path w="1551304" h="1517650">
                <a:moveTo>
                  <a:pt x="1160526" y="167386"/>
                </a:moveTo>
                <a:lnTo>
                  <a:pt x="1495425" y="167386"/>
                </a:lnTo>
              </a:path>
              <a:path w="1551304" h="1517650">
                <a:moveTo>
                  <a:pt x="1327277" y="0"/>
                </a:moveTo>
                <a:lnTo>
                  <a:pt x="1327277" y="346075"/>
                </a:lnTo>
              </a:path>
              <a:path w="1551304" h="1517650">
                <a:moveTo>
                  <a:pt x="1216025" y="1344549"/>
                </a:moveTo>
                <a:lnTo>
                  <a:pt x="1221841" y="1298575"/>
                </a:lnTo>
                <a:lnTo>
                  <a:pt x="1238254" y="1257257"/>
                </a:lnTo>
                <a:lnTo>
                  <a:pt x="1263713" y="1222248"/>
                </a:lnTo>
                <a:lnTo>
                  <a:pt x="1296665" y="1195197"/>
                </a:lnTo>
                <a:lnTo>
                  <a:pt x="1335557" y="1177755"/>
                </a:lnTo>
                <a:lnTo>
                  <a:pt x="1378839" y="1171575"/>
                </a:lnTo>
                <a:lnTo>
                  <a:pt x="1422129" y="1177756"/>
                </a:lnTo>
                <a:lnTo>
                  <a:pt x="1461045" y="1195201"/>
                </a:lnTo>
                <a:lnTo>
                  <a:pt x="1494027" y="1222263"/>
                </a:lnTo>
                <a:lnTo>
                  <a:pt x="1519517" y="1257295"/>
                </a:lnTo>
                <a:lnTo>
                  <a:pt x="1535954" y="1298648"/>
                </a:lnTo>
                <a:lnTo>
                  <a:pt x="1541779" y="1344676"/>
                </a:lnTo>
                <a:lnTo>
                  <a:pt x="1535954" y="1390650"/>
                </a:lnTo>
                <a:lnTo>
                  <a:pt x="1519517" y="1431967"/>
                </a:lnTo>
                <a:lnTo>
                  <a:pt x="1494027" y="1466977"/>
                </a:lnTo>
                <a:lnTo>
                  <a:pt x="1461045" y="1494027"/>
                </a:lnTo>
                <a:lnTo>
                  <a:pt x="1422129" y="1511469"/>
                </a:lnTo>
                <a:lnTo>
                  <a:pt x="1378839" y="1517650"/>
                </a:lnTo>
                <a:lnTo>
                  <a:pt x="1335557" y="1511469"/>
                </a:lnTo>
                <a:lnTo>
                  <a:pt x="1296665" y="1494027"/>
                </a:lnTo>
                <a:lnTo>
                  <a:pt x="1263713" y="1466977"/>
                </a:lnTo>
                <a:lnTo>
                  <a:pt x="1238254" y="1431967"/>
                </a:lnTo>
                <a:lnTo>
                  <a:pt x="1221841" y="1390650"/>
                </a:lnTo>
                <a:lnTo>
                  <a:pt x="1216025" y="1344676"/>
                </a:lnTo>
                <a:close/>
              </a:path>
              <a:path w="1551304" h="1517650">
                <a:moveTo>
                  <a:pt x="1216025" y="1338961"/>
                </a:moveTo>
                <a:lnTo>
                  <a:pt x="1551051" y="1338961"/>
                </a:lnTo>
              </a:path>
              <a:path w="1551304" h="1517650">
                <a:moveTo>
                  <a:pt x="1382902" y="1171575"/>
                </a:moveTo>
                <a:lnTo>
                  <a:pt x="1382902" y="151765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70675" y="2552700"/>
            <a:ext cx="1094105" cy="5238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6695">
              <a:lnSpc>
                <a:spcPts val="2010"/>
              </a:lnSpc>
            </a:pPr>
            <a:r>
              <a:rPr sz="1800" spc="-10" dirty="0">
                <a:latin typeface="Times New Roman"/>
                <a:cs typeface="Times New Roman"/>
              </a:rPr>
              <a:t>Pulses</a:t>
            </a:r>
            <a:endParaRPr sz="1800">
              <a:latin typeface="Times New Roman"/>
              <a:cs typeface="Times New Roman"/>
            </a:endParaRPr>
          </a:p>
          <a:p>
            <a:pPr marL="191770">
              <a:lnSpc>
                <a:spcPts val="2115"/>
              </a:lnSpc>
            </a:pPr>
            <a:r>
              <a:rPr sz="1800" spc="-10" dirty="0">
                <a:latin typeface="Times New Roman"/>
                <a:cs typeface="Times New Roman"/>
              </a:rPr>
              <a:t>shaping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92900" y="3746500"/>
            <a:ext cx="1094105" cy="5238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6695">
              <a:lnSpc>
                <a:spcPts val="2010"/>
              </a:lnSpc>
            </a:pPr>
            <a:r>
              <a:rPr sz="1800" spc="-10" dirty="0">
                <a:latin typeface="Times New Roman"/>
                <a:cs typeface="Times New Roman"/>
              </a:rPr>
              <a:t>Pulses</a:t>
            </a:r>
            <a:endParaRPr sz="1800">
              <a:latin typeface="Times New Roman"/>
              <a:cs typeface="Times New Roman"/>
            </a:endParaRPr>
          </a:p>
          <a:p>
            <a:pPr marL="191770">
              <a:lnSpc>
                <a:spcPts val="2115"/>
              </a:lnSpc>
            </a:pPr>
            <a:r>
              <a:rPr sz="1800" spc="-10" dirty="0">
                <a:latin typeface="Times New Roman"/>
                <a:cs typeface="Times New Roman"/>
              </a:rPr>
              <a:t>shaping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772400" y="2174875"/>
            <a:ext cx="1371600" cy="2552700"/>
            <a:chOff x="7772400" y="2174875"/>
            <a:chExt cx="1371600" cy="2552700"/>
          </a:xfrm>
        </p:grpSpPr>
        <p:sp>
          <p:nvSpPr>
            <p:cNvPr id="15" name="object 15"/>
            <p:cNvSpPr/>
            <p:nvPr/>
          </p:nvSpPr>
          <p:spPr>
            <a:xfrm>
              <a:off x="8005825" y="2632075"/>
              <a:ext cx="850900" cy="1549400"/>
            </a:xfrm>
            <a:custGeom>
              <a:avLst/>
              <a:gdLst/>
              <a:ahLst/>
              <a:cxnLst/>
              <a:rect l="l" t="t" r="r" b="b"/>
              <a:pathLst>
                <a:path w="850900" h="1549400">
                  <a:moveTo>
                    <a:pt x="0" y="155575"/>
                  </a:moveTo>
                  <a:lnTo>
                    <a:pt x="7925" y="106379"/>
                  </a:lnTo>
                  <a:lnTo>
                    <a:pt x="30000" y="63669"/>
                  </a:lnTo>
                  <a:lnTo>
                    <a:pt x="63669" y="30000"/>
                  </a:lnTo>
                  <a:lnTo>
                    <a:pt x="106379" y="7925"/>
                  </a:lnTo>
                  <a:lnTo>
                    <a:pt x="155575" y="0"/>
                  </a:lnTo>
                  <a:lnTo>
                    <a:pt x="204721" y="7925"/>
                  </a:lnTo>
                  <a:lnTo>
                    <a:pt x="247425" y="30000"/>
                  </a:lnTo>
                  <a:lnTo>
                    <a:pt x="281112" y="63669"/>
                  </a:lnTo>
                  <a:lnTo>
                    <a:pt x="303211" y="106379"/>
                  </a:lnTo>
                  <a:lnTo>
                    <a:pt x="311150" y="155575"/>
                  </a:lnTo>
                  <a:lnTo>
                    <a:pt x="303211" y="204770"/>
                  </a:lnTo>
                  <a:lnTo>
                    <a:pt x="281112" y="247480"/>
                  </a:lnTo>
                  <a:lnTo>
                    <a:pt x="247425" y="281149"/>
                  </a:lnTo>
                  <a:lnTo>
                    <a:pt x="204721" y="303224"/>
                  </a:lnTo>
                  <a:lnTo>
                    <a:pt x="155575" y="311150"/>
                  </a:lnTo>
                  <a:lnTo>
                    <a:pt x="106379" y="303224"/>
                  </a:lnTo>
                  <a:lnTo>
                    <a:pt x="63669" y="281149"/>
                  </a:lnTo>
                  <a:lnTo>
                    <a:pt x="30000" y="247480"/>
                  </a:lnTo>
                  <a:lnTo>
                    <a:pt x="7925" y="204770"/>
                  </a:lnTo>
                  <a:lnTo>
                    <a:pt x="0" y="155575"/>
                  </a:lnTo>
                  <a:close/>
                </a:path>
                <a:path w="850900" h="1549400">
                  <a:moveTo>
                    <a:pt x="43179" y="269113"/>
                  </a:moveTo>
                  <a:lnTo>
                    <a:pt x="270255" y="50419"/>
                  </a:lnTo>
                </a:path>
                <a:path w="850900" h="1549400">
                  <a:moveTo>
                    <a:pt x="25146" y="58927"/>
                  </a:moveTo>
                  <a:lnTo>
                    <a:pt x="244982" y="260730"/>
                  </a:lnTo>
                </a:path>
                <a:path w="850900" h="1549400">
                  <a:moveTo>
                    <a:pt x="0" y="1393825"/>
                  </a:moveTo>
                  <a:lnTo>
                    <a:pt x="7925" y="1344629"/>
                  </a:lnTo>
                  <a:lnTo>
                    <a:pt x="30000" y="1301919"/>
                  </a:lnTo>
                  <a:lnTo>
                    <a:pt x="63669" y="1268250"/>
                  </a:lnTo>
                  <a:lnTo>
                    <a:pt x="106379" y="1246175"/>
                  </a:lnTo>
                  <a:lnTo>
                    <a:pt x="155575" y="1238250"/>
                  </a:lnTo>
                  <a:lnTo>
                    <a:pt x="204721" y="1246175"/>
                  </a:lnTo>
                  <a:lnTo>
                    <a:pt x="247425" y="1268250"/>
                  </a:lnTo>
                  <a:lnTo>
                    <a:pt x="281112" y="1301919"/>
                  </a:lnTo>
                  <a:lnTo>
                    <a:pt x="303211" y="1344629"/>
                  </a:lnTo>
                  <a:lnTo>
                    <a:pt x="311150" y="1393825"/>
                  </a:lnTo>
                  <a:lnTo>
                    <a:pt x="303211" y="1443020"/>
                  </a:lnTo>
                  <a:lnTo>
                    <a:pt x="281112" y="1485730"/>
                  </a:lnTo>
                  <a:lnTo>
                    <a:pt x="247425" y="1519399"/>
                  </a:lnTo>
                  <a:lnTo>
                    <a:pt x="204721" y="1541474"/>
                  </a:lnTo>
                  <a:lnTo>
                    <a:pt x="155575" y="1549400"/>
                  </a:lnTo>
                  <a:lnTo>
                    <a:pt x="106379" y="1541474"/>
                  </a:lnTo>
                  <a:lnTo>
                    <a:pt x="63669" y="1519399"/>
                  </a:lnTo>
                  <a:lnTo>
                    <a:pt x="30000" y="1485730"/>
                  </a:lnTo>
                  <a:lnTo>
                    <a:pt x="7925" y="1443020"/>
                  </a:lnTo>
                  <a:lnTo>
                    <a:pt x="0" y="1393825"/>
                  </a:lnTo>
                  <a:close/>
                </a:path>
                <a:path w="850900" h="1549400">
                  <a:moveTo>
                    <a:pt x="43179" y="1507363"/>
                  </a:moveTo>
                  <a:lnTo>
                    <a:pt x="270255" y="1288669"/>
                  </a:lnTo>
                </a:path>
                <a:path w="850900" h="1549400">
                  <a:moveTo>
                    <a:pt x="25146" y="1297177"/>
                  </a:moveTo>
                  <a:lnTo>
                    <a:pt x="244982" y="1498981"/>
                  </a:lnTo>
                </a:path>
                <a:path w="850900" h="1549400">
                  <a:moveTo>
                    <a:pt x="515874" y="785876"/>
                  </a:moveTo>
                  <a:lnTo>
                    <a:pt x="521690" y="739848"/>
                  </a:lnTo>
                  <a:lnTo>
                    <a:pt x="538103" y="698495"/>
                  </a:lnTo>
                  <a:lnTo>
                    <a:pt x="563562" y="663463"/>
                  </a:lnTo>
                  <a:lnTo>
                    <a:pt x="596514" y="636401"/>
                  </a:lnTo>
                  <a:lnTo>
                    <a:pt x="635406" y="618956"/>
                  </a:lnTo>
                  <a:lnTo>
                    <a:pt x="678688" y="612775"/>
                  </a:lnTo>
                  <a:lnTo>
                    <a:pt x="721978" y="618956"/>
                  </a:lnTo>
                  <a:lnTo>
                    <a:pt x="760894" y="636401"/>
                  </a:lnTo>
                  <a:lnTo>
                    <a:pt x="793876" y="663463"/>
                  </a:lnTo>
                  <a:lnTo>
                    <a:pt x="819366" y="698495"/>
                  </a:lnTo>
                  <a:lnTo>
                    <a:pt x="835803" y="739848"/>
                  </a:lnTo>
                  <a:lnTo>
                    <a:pt x="841628" y="785876"/>
                  </a:lnTo>
                  <a:lnTo>
                    <a:pt x="835803" y="831850"/>
                  </a:lnTo>
                  <a:lnTo>
                    <a:pt x="819366" y="873167"/>
                  </a:lnTo>
                  <a:lnTo>
                    <a:pt x="793877" y="908176"/>
                  </a:lnTo>
                  <a:lnTo>
                    <a:pt x="760894" y="935227"/>
                  </a:lnTo>
                  <a:lnTo>
                    <a:pt x="721978" y="952669"/>
                  </a:lnTo>
                  <a:lnTo>
                    <a:pt x="678688" y="958850"/>
                  </a:lnTo>
                  <a:lnTo>
                    <a:pt x="635406" y="952669"/>
                  </a:lnTo>
                  <a:lnTo>
                    <a:pt x="596514" y="935227"/>
                  </a:lnTo>
                  <a:lnTo>
                    <a:pt x="563562" y="908176"/>
                  </a:lnTo>
                  <a:lnTo>
                    <a:pt x="538103" y="873167"/>
                  </a:lnTo>
                  <a:lnTo>
                    <a:pt x="521690" y="831850"/>
                  </a:lnTo>
                  <a:lnTo>
                    <a:pt x="515874" y="785876"/>
                  </a:lnTo>
                  <a:close/>
                </a:path>
                <a:path w="850900" h="1549400">
                  <a:moveTo>
                    <a:pt x="515874" y="780161"/>
                  </a:moveTo>
                  <a:lnTo>
                    <a:pt x="850900" y="780161"/>
                  </a:lnTo>
                </a:path>
                <a:path w="850900" h="1549400">
                  <a:moveTo>
                    <a:pt x="682751" y="612775"/>
                  </a:moveTo>
                  <a:lnTo>
                    <a:pt x="682751" y="9588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2400" y="2738373"/>
              <a:ext cx="245999" cy="762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2400" y="3998848"/>
              <a:ext cx="245999" cy="762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102600" y="2174874"/>
              <a:ext cx="1041400" cy="2552700"/>
            </a:xfrm>
            <a:custGeom>
              <a:avLst/>
              <a:gdLst/>
              <a:ahLst/>
              <a:cxnLst/>
              <a:rect l="l" t="t" r="r" b="b"/>
              <a:pathLst>
                <a:path w="1041400" h="2552700">
                  <a:moveTo>
                    <a:pt x="76200" y="381000"/>
                  </a:moveTo>
                  <a:lnTo>
                    <a:pt x="44450" y="381000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381000"/>
                  </a:lnTo>
                  <a:lnTo>
                    <a:pt x="0" y="381000"/>
                  </a:lnTo>
                  <a:lnTo>
                    <a:pt x="38100" y="457200"/>
                  </a:lnTo>
                  <a:lnTo>
                    <a:pt x="69850" y="393700"/>
                  </a:lnTo>
                  <a:lnTo>
                    <a:pt x="76200" y="381000"/>
                  </a:lnTo>
                  <a:close/>
                </a:path>
                <a:path w="1041400" h="2552700">
                  <a:moveTo>
                    <a:pt x="98425" y="2071624"/>
                  </a:moveTo>
                  <a:lnTo>
                    <a:pt x="92075" y="2058924"/>
                  </a:lnTo>
                  <a:lnTo>
                    <a:pt x="60325" y="1995424"/>
                  </a:lnTo>
                  <a:lnTo>
                    <a:pt x="22225" y="2071624"/>
                  </a:lnTo>
                  <a:lnTo>
                    <a:pt x="53975" y="2071624"/>
                  </a:lnTo>
                  <a:lnTo>
                    <a:pt x="53975" y="2552700"/>
                  </a:lnTo>
                  <a:lnTo>
                    <a:pt x="66675" y="2552700"/>
                  </a:lnTo>
                  <a:lnTo>
                    <a:pt x="66675" y="2071624"/>
                  </a:lnTo>
                  <a:lnTo>
                    <a:pt x="98425" y="2071624"/>
                  </a:lnTo>
                  <a:close/>
                </a:path>
                <a:path w="1041400" h="2552700">
                  <a:moveTo>
                    <a:pt x="620649" y="993775"/>
                  </a:moveTo>
                  <a:lnTo>
                    <a:pt x="588899" y="993775"/>
                  </a:lnTo>
                  <a:lnTo>
                    <a:pt x="588899" y="619125"/>
                  </a:lnTo>
                  <a:lnTo>
                    <a:pt x="588899" y="612775"/>
                  </a:lnTo>
                  <a:lnTo>
                    <a:pt x="588899" y="606425"/>
                  </a:lnTo>
                  <a:lnTo>
                    <a:pt x="214249" y="606425"/>
                  </a:lnTo>
                  <a:lnTo>
                    <a:pt x="214249" y="619125"/>
                  </a:lnTo>
                  <a:lnTo>
                    <a:pt x="576199" y="619125"/>
                  </a:lnTo>
                  <a:lnTo>
                    <a:pt x="576199" y="993775"/>
                  </a:lnTo>
                  <a:lnTo>
                    <a:pt x="544449" y="993775"/>
                  </a:lnTo>
                  <a:lnTo>
                    <a:pt x="582549" y="1069975"/>
                  </a:lnTo>
                  <a:lnTo>
                    <a:pt x="614299" y="1006475"/>
                  </a:lnTo>
                  <a:lnTo>
                    <a:pt x="620649" y="993775"/>
                  </a:lnTo>
                  <a:close/>
                </a:path>
                <a:path w="1041400" h="2552700">
                  <a:moveTo>
                    <a:pt x="623824" y="1492250"/>
                  </a:moveTo>
                  <a:lnTo>
                    <a:pt x="617474" y="1479550"/>
                  </a:lnTo>
                  <a:lnTo>
                    <a:pt x="585724" y="1416050"/>
                  </a:lnTo>
                  <a:lnTo>
                    <a:pt x="547624" y="1492250"/>
                  </a:lnTo>
                  <a:lnTo>
                    <a:pt x="579374" y="1492250"/>
                  </a:lnTo>
                  <a:lnTo>
                    <a:pt x="579374" y="1844675"/>
                  </a:lnTo>
                  <a:lnTo>
                    <a:pt x="214249" y="1844675"/>
                  </a:lnTo>
                  <a:lnTo>
                    <a:pt x="214249" y="1857375"/>
                  </a:lnTo>
                  <a:lnTo>
                    <a:pt x="592074" y="1857375"/>
                  </a:lnTo>
                  <a:lnTo>
                    <a:pt x="592074" y="1851025"/>
                  </a:lnTo>
                  <a:lnTo>
                    <a:pt x="592074" y="1844675"/>
                  </a:lnTo>
                  <a:lnTo>
                    <a:pt x="592074" y="1492250"/>
                  </a:lnTo>
                  <a:lnTo>
                    <a:pt x="623824" y="1492250"/>
                  </a:lnTo>
                  <a:close/>
                </a:path>
                <a:path w="1041400" h="2552700">
                  <a:moveTo>
                    <a:pt x="1041400" y="1225550"/>
                  </a:moveTo>
                  <a:lnTo>
                    <a:pt x="1028700" y="1219200"/>
                  </a:lnTo>
                  <a:lnTo>
                    <a:pt x="965200" y="1187450"/>
                  </a:lnTo>
                  <a:lnTo>
                    <a:pt x="965200" y="1219200"/>
                  </a:lnTo>
                  <a:lnTo>
                    <a:pt x="739775" y="1219200"/>
                  </a:lnTo>
                  <a:lnTo>
                    <a:pt x="739775" y="1231900"/>
                  </a:lnTo>
                  <a:lnTo>
                    <a:pt x="965200" y="1231900"/>
                  </a:lnTo>
                  <a:lnTo>
                    <a:pt x="965200" y="1263650"/>
                  </a:lnTo>
                  <a:lnTo>
                    <a:pt x="1028700" y="1231900"/>
                  </a:lnTo>
                  <a:lnTo>
                    <a:pt x="1041400" y="1225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304925" y="3430523"/>
            <a:ext cx="266700" cy="76200"/>
          </a:xfrm>
          <a:custGeom>
            <a:avLst/>
            <a:gdLst/>
            <a:ahLst/>
            <a:cxnLst/>
            <a:rect l="l" t="t" r="r" b="b"/>
            <a:pathLst>
              <a:path w="266700" h="76200">
                <a:moveTo>
                  <a:pt x="190500" y="0"/>
                </a:moveTo>
                <a:lnTo>
                  <a:pt x="190500" y="76200"/>
                </a:lnTo>
                <a:lnTo>
                  <a:pt x="254000" y="44450"/>
                </a:lnTo>
                <a:lnTo>
                  <a:pt x="203200" y="44450"/>
                </a:lnTo>
                <a:lnTo>
                  <a:pt x="203200" y="31750"/>
                </a:lnTo>
                <a:lnTo>
                  <a:pt x="254000" y="31750"/>
                </a:lnTo>
                <a:lnTo>
                  <a:pt x="190500" y="0"/>
                </a:lnTo>
                <a:close/>
              </a:path>
              <a:path w="266700" h="76200">
                <a:moveTo>
                  <a:pt x="1905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90500" y="44450"/>
                </a:lnTo>
                <a:lnTo>
                  <a:pt x="190500" y="31750"/>
                </a:lnTo>
                <a:close/>
              </a:path>
              <a:path w="266700" h="76200">
                <a:moveTo>
                  <a:pt x="254000" y="31750"/>
                </a:moveTo>
                <a:lnTo>
                  <a:pt x="203200" y="31750"/>
                </a:lnTo>
                <a:lnTo>
                  <a:pt x="203200" y="44450"/>
                </a:lnTo>
                <a:lnTo>
                  <a:pt x="254000" y="44450"/>
                </a:lnTo>
                <a:lnTo>
                  <a:pt x="266700" y="38100"/>
                </a:lnTo>
                <a:lnTo>
                  <a:pt x="2540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2989198" y="2805048"/>
            <a:ext cx="3691254" cy="1270000"/>
            <a:chOff x="2989198" y="2805048"/>
            <a:chExt cx="3691254" cy="127000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9198" y="3430523"/>
              <a:ext cx="222250" cy="762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60823" y="3441699"/>
              <a:ext cx="222250" cy="762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8100" y="3430523"/>
              <a:ext cx="222250" cy="762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289675" y="2805048"/>
              <a:ext cx="390525" cy="1270000"/>
            </a:xfrm>
            <a:custGeom>
              <a:avLst/>
              <a:gdLst/>
              <a:ahLst/>
              <a:cxnLst/>
              <a:rect l="l" t="t" r="r" b="b"/>
              <a:pathLst>
                <a:path w="390525" h="1270000">
                  <a:moveTo>
                    <a:pt x="379349" y="38100"/>
                  </a:moveTo>
                  <a:lnTo>
                    <a:pt x="366649" y="31750"/>
                  </a:lnTo>
                  <a:lnTo>
                    <a:pt x="303149" y="0"/>
                  </a:lnTo>
                  <a:lnTo>
                    <a:pt x="303149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03149" y="44450"/>
                  </a:lnTo>
                  <a:lnTo>
                    <a:pt x="303149" y="76200"/>
                  </a:lnTo>
                  <a:lnTo>
                    <a:pt x="366649" y="44450"/>
                  </a:lnTo>
                  <a:lnTo>
                    <a:pt x="379349" y="38100"/>
                  </a:lnTo>
                  <a:close/>
                </a:path>
                <a:path w="390525" h="1270000">
                  <a:moveTo>
                    <a:pt x="390525" y="1231900"/>
                  </a:moveTo>
                  <a:lnTo>
                    <a:pt x="377825" y="1225550"/>
                  </a:lnTo>
                  <a:lnTo>
                    <a:pt x="314325" y="1193800"/>
                  </a:lnTo>
                  <a:lnTo>
                    <a:pt x="314325" y="1225550"/>
                  </a:lnTo>
                  <a:lnTo>
                    <a:pt x="44450" y="1225550"/>
                  </a:lnTo>
                  <a:lnTo>
                    <a:pt x="44450" y="1238250"/>
                  </a:lnTo>
                  <a:lnTo>
                    <a:pt x="314325" y="1238250"/>
                  </a:lnTo>
                  <a:lnTo>
                    <a:pt x="314325" y="1270000"/>
                  </a:lnTo>
                  <a:lnTo>
                    <a:pt x="377825" y="1238250"/>
                  </a:lnTo>
                  <a:lnTo>
                    <a:pt x="390525" y="1231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211576" y="4438650"/>
            <a:ext cx="914400" cy="5238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000">
              <a:lnSpc>
                <a:spcPts val="2010"/>
              </a:lnSpc>
            </a:pPr>
            <a:r>
              <a:rPr sz="1800" spc="-20" dirty="0">
                <a:latin typeface="Times New Roman"/>
                <a:cs typeface="Times New Roman"/>
              </a:rPr>
              <a:t>long</a:t>
            </a:r>
            <a:endParaRPr sz="1800">
              <a:latin typeface="Times New Roman"/>
              <a:cs typeface="Times New Roman"/>
            </a:endParaRPr>
          </a:p>
          <a:p>
            <a:pPr marL="240029">
              <a:lnSpc>
                <a:spcPts val="2115"/>
              </a:lnSpc>
            </a:pPr>
            <a:r>
              <a:rPr sz="1800" spc="-20" dirty="0">
                <a:latin typeface="Times New Roman"/>
                <a:cs typeface="Times New Roman"/>
              </a:rPr>
              <a:t>code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568888" y="2816225"/>
            <a:ext cx="1441450" cy="2151380"/>
            <a:chOff x="4568888" y="2816225"/>
            <a:chExt cx="1441450" cy="2151380"/>
          </a:xfrm>
        </p:grpSpPr>
        <p:sp>
          <p:nvSpPr>
            <p:cNvPr id="27" name="object 27"/>
            <p:cNvSpPr/>
            <p:nvPr/>
          </p:nvSpPr>
          <p:spPr>
            <a:xfrm>
              <a:off x="5697601" y="2843148"/>
              <a:ext cx="123825" cy="614680"/>
            </a:xfrm>
            <a:custGeom>
              <a:avLst/>
              <a:gdLst/>
              <a:ahLst/>
              <a:cxnLst/>
              <a:rect l="l" t="t" r="r" b="b"/>
              <a:pathLst>
                <a:path w="123825" h="614679">
                  <a:moveTo>
                    <a:pt x="0" y="614426"/>
                  </a:moveTo>
                  <a:lnTo>
                    <a:pt x="112649" y="614426"/>
                  </a:lnTo>
                </a:path>
                <a:path w="123825" h="614679">
                  <a:moveTo>
                    <a:pt x="123825" y="614426"/>
                  </a:moveTo>
                  <a:lnTo>
                    <a:pt x="12382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21299" y="2816225"/>
              <a:ext cx="111125" cy="762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821426" y="3457575"/>
              <a:ext cx="0" cy="601980"/>
            </a:xfrm>
            <a:custGeom>
              <a:avLst/>
              <a:gdLst/>
              <a:ahLst/>
              <a:cxnLst/>
              <a:rect l="l" t="t" r="r" b="b"/>
              <a:pathLst>
                <a:path h="601979">
                  <a:moveTo>
                    <a:pt x="0" y="0"/>
                  </a:moveTo>
                  <a:lnTo>
                    <a:pt x="0" y="6015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32475" y="4010025"/>
              <a:ext cx="177800" cy="762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73651" y="4438650"/>
              <a:ext cx="914400" cy="523875"/>
            </a:xfrm>
            <a:custGeom>
              <a:avLst/>
              <a:gdLst/>
              <a:ahLst/>
              <a:cxnLst/>
              <a:rect l="l" t="t" r="r" b="b"/>
              <a:pathLst>
                <a:path w="914400" h="523875">
                  <a:moveTo>
                    <a:pt x="914400" y="0"/>
                  </a:moveTo>
                  <a:lnTo>
                    <a:pt x="0" y="0"/>
                  </a:lnTo>
                  <a:lnTo>
                    <a:pt x="0" y="523875"/>
                  </a:lnTo>
                  <a:lnTo>
                    <a:pt x="914400" y="523875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73651" y="4438650"/>
              <a:ext cx="914400" cy="523875"/>
            </a:xfrm>
            <a:custGeom>
              <a:avLst/>
              <a:gdLst/>
              <a:ahLst/>
              <a:cxnLst/>
              <a:rect l="l" t="t" r="r" b="b"/>
              <a:pathLst>
                <a:path w="914400" h="523875">
                  <a:moveTo>
                    <a:pt x="0" y="523875"/>
                  </a:moveTo>
                  <a:lnTo>
                    <a:pt x="914400" y="523875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5238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573651" y="4438650"/>
            <a:ext cx="914400" cy="280670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174625">
              <a:lnSpc>
                <a:spcPts val="2010"/>
              </a:lnSpc>
            </a:pPr>
            <a:r>
              <a:rPr sz="1800" spc="-10" dirty="0">
                <a:latin typeface="Times New Roman"/>
                <a:cs typeface="Times New Roman"/>
              </a:rPr>
              <a:t>Walsh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73651" y="4719065"/>
            <a:ext cx="914400" cy="243840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240029">
              <a:lnSpc>
                <a:spcPts val="1914"/>
              </a:lnSpc>
            </a:pPr>
            <a:r>
              <a:rPr sz="1800" spc="-20" dirty="0">
                <a:latin typeface="Times New Roman"/>
                <a:cs typeface="Times New Roman"/>
              </a:rPr>
              <a:t>code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32450" y="1784350"/>
            <a:ext cx="914400" cy="5238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2400">
              <a:lnSpc>
                <a:spcPts val="2005"/>
              </a:lnSpc>
            </a:pPr>
            <a:r>
              <a:rPr sz="1800" spc="-10" dirty="0">
                <a:latin typeface="Times New Roman"/>
                <a:cs typeface="Times New Roman"/>
              </a:rPr>
              <a:t>I-short</a:t>
            </a:r>
            <a:endParaRPr sz="1800">
              <a:latin typeface="Times New Roman"/>
              <a:cs typeface="Times New Roman"/>
            </a:endParaRPr>
          </a:p>
          <a:p>
            <a:pPr marL="240665">
              <a:lnSpc>
                <a:spcPts val="2120"/>
              </a:lnSpc>
            </a:pPr>
            <a:r>
              <a:rPr sz="1800" spc="-20" dirty="0">
                <a:latin typeface="Times New Roman"/>
                <a:cs typeface="Times New Roman"/>
              </a:rPr>
              <a:t>code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88025" y="4605273"/>
            <a:ext cx="914400" cy="5238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14"/>
              </a:lnSpc>
            </a:pPr>
            <a:r>
              <a:rPr sz="1800" spc="-10" dirty="0">
                <a:latin typeface="Times New Roman"/>
                <a:cs typeface="Times New Roman"/>
              </a:rPr>
              <a:t>Q-</a:t>
            </a:r>
            <a:r>
              <a:rPr sz="1800" spc="-20" dirty="0">
                <a:latin typeface="Times New Roman"/>
                <a:cs typeface="Times New Roman"/>
              </a:rPr>
              <a:t>short</a:t>
            </a: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ts val="2110"/>
              </a:lnSpc>
            </a:pPr>
            <a:r>
              <a:rPr sz="1800" spc="-20" dirty="0">
                <a:latin typeface="Times New Roman"/>
                <a:cs typeface="Times New Roman"/>
              </a:rPr>
              <a:t>code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662299" y="2308224"/>
            <a:ext cx="2530475" cy="2286000"/>
          </a:xfrm>
          <a:custGeom>
            <a:avLst/>
            <a:gdLst/>
            <a:ahLst/>
            <a:cxnLst/>
            <a:rect l="l" t="t" r="r" b="b"/>
            <a:pathLst>
              <a:path w="2530475" h="2286000">
                <a:moveTo>
                  <a:pt x="1323975" y="1425575"/>
                </a:moveTo>
                <a:lnTo>
                  <a:pt x="1317625" y="1412875"/>
                </a:lnTo>
                <a:lnTo>
                  <a:pt x="1285875" y="1349375"/>
                </a:lnTo>
                <a:lnTo>
                  <a:pt x="1247775" y="1425575"/>
                </a:lnTo>
                <a:lnTo>
                  <a:pt x="1279525" y="1425575"/>
                </a:lnTo>
                <a:lnTo>
                  <a:pt x="1279525" y="1733550"/>
                </a:lnTo>
                <a:lnTo>
                  <a:pt x="127" y="1733550"/>
                </a:lnTo>
                <a:lnTo>
                  <a:pt x="0" y="2130425"/>
                </a:lnTo>
                <a:lnTo>
                  <a:pt x="12827" y="2130425"/>
                </a:lnTo>
                <a:lnTo>
                  <a:pt x="12827" y="1746250"/>
                </a:lnTo>
                <a:lnTo>
                  <a:pt x="1292225" y="1746250"/>
                </a:lnTo>
                <a:lnTo>
                  <a:pt x="1292225" y="1733550"/>
                </a:lnTo>
                <a:lnTo>
                  <a:pt x="1292225" y="1425575"/>
                </a:lnTo>
                <a:lnTo>
                  <a:pt x="1323975" y="1425575"/>
                </a:lnTo>
                <a:close/>
              </a:path>
              <a:path w="2530475" h="2286000">
                <a:moveTo>
                  <a:pt x="1903476" y="1425575"/>
                </a:moveTo>
                <a:lnTo>
                  <a:pt x="1897126" y="1412875"/>
                </a:lnTo>
                <a:lnTo>
                  <a:pt x="1865376" y="1349375"/>
                </a:lnTo>
                <a:lnTo>
                  <a:pt x="1827276" y="1425575"/>
                </a:lnTo>
                <a:lnTo>
                  <a:pt x="1859026" y="1425575"/>
                </a:lnTo>
                <a:lnTo>
                  <a:pt x="1859026" y="1733550"/>
                </a:lnTo>
                <a:lnTo>
                  <a:pt x="1362075" y="1733550"/>
                </a:lnTo>
                <a:lnTo>
                  <a:pt x="1362075" y="2130425"/>
                </a:lnTo>
                <a:lnTo>
                  <a:pt x="1374775" y="2130425"/>
                </a:lnTo>
                <a:lnTo>
                  <a:pt x="1374775" y="1746250"/>
                </a:lnTo>
                <a:lnTo>
                  <a:pt x="1871726" y="1746250"/>
                </a:lnTo>
                <a:lnTo>
                  <a:pt x="1871726" y="1733550"/>
                </a:lnTo>
                <a:lnTo>
                  <a:pt x="1871726" y="1425575"/>
                </a:lnTo>
                <a:lnTo>
                  <a:pt x="1903476" y="1425575"/>
                </a:lnTo>
                <a:close/>
              </a:path>
              <a:path w="2530475" h="2286000">
                <a:moveTo>
                  <a:pt x="2486025" y="314325"/>
                </a:moveTo>
                <a:lnTo>
                  <a:pt x="2454275" y="314325"/>
                </a:lnTo>
                <a:lnTo>
                  <a:pt x="2454275" y="0"/>
                </a:lnTo>
                <a:lnTo>
                  <a:pt x="2441575" y="0"/>
                </a:lnTo>
                <a:lnTo>
                  <a:pt x="2441575" y="314325"/>
                </a:lnTo>
                <a:lnTo>
                  <a:pt x="2409825" y="314325"/>
                </a:lnTo>
                <a:lnTo>
                  <a:pt x="2447925" y="390525"/>
                </a:lnTo>
                <a:lnTo>
                  <a:pt x="2479675" y="327025"/>
                </a:lnTo>
                <a:lnTo>
                  <a:pt x="2486025" y="314325"/>
                </a:lnTo>
                <a:close/>
              </a:path>
              <a:path w="2530475" h="2286000">
                <a:moveTo>
                  <a:pt x="2530475" y="1971675"/>
                </a:moveTo>
                <a:lnTo>
                  <a:pt x="2524125" y="1958975"/>
                </a:lnTo>
                <a:lnTo>
                  <a:pt x="2492375" y="1895475"/>
                </a:lnTo>
                <a:lnTo>
                  <a:pt x="2454275" y="1971675"/>
                </a:lnTo>
                <a:lnTo>
                  <a:pt x="2486025" y="1971675"/>
                </a:lnTo>
                <a:lnTo>
                  <a:pt x="2486025" y="2286000"/>
                </a:lnTo>
                <a:lnTo>
                  <a:pt x="2498725" y="2286000"/>
                </a:lnTo>
                <a:lnTo>
                  <a:pt x="2498725" y="1971675"/>
                </a:lnTo>
                <a:lnTo>
                  <a:pt x="2530475" y="1971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278231" y="1838809"/>
            <a:ext cx="87630" cy="186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i="1" spc="-50" dirty="0">
                <a:latin typeface="Times New Roman"/>
                <a:cs typeface="Times New Roman"/>
              </a:rPr>
              <a:t>c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599926" y="1672564"/>
            <a:ext cx="927100" cy="316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10" dirty="0">
                <a:latin typeface="Times New Roman"/>
                <a:cs typeface="Times New Roman"/>
              </a:rPr>
              <a:t>cos(2</a:t>
            </a:r>
            <a:r>
              <a:rPr sz="1900" spc="-10" dirty="0">
                <a:latin typeface="Symbol"/>
                <a:cs typeface="Symbol"/>
              </a:rPr>
              <a:t></a:t>
            </a:r>
            <a:r>
              <a:rPr sz="1800" i="1" spc="-10" dirty="0">
                <a:latin typeface="Times New Roman"/>
                <a:cs typeface="Times New Roman"/>
              </a:rPr>
              <a:t>f </a:t>
            </a:r>
            <a:r>
              <a:rPr sz="1800" i="1" spc="40" dirty="0">
                <a:latin typeface="Times New Roman"/>
                <a:cs typeface="Times New Roman"/>
              </a:rPr>
              <a:t>t</a:t>
            </a:r>
            <a:r>
              <a:rPr sz="1800" spc="4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432090" y="4961799"/>
            <a:ext cx="86995" cy="186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i="1" spc="-50" dirty="0">
                <a:latin typeface="Times New Roman"/>
                <a:cs typeface="Times New Roman"/>
              </a:rPr>
              <a:t>c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782107" y="4795363"/>
            <a:ext cx="899160" cy="317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80" dirty="0">
                <a:latin typeface="Times New Roman"/>
                <a:cs typeface="Times New Roman"/>
              </a:rPr>
              <a:t>sin(</a:t>
            </a:r>
            <a:r>
              <a:rPr sz="1800" spc="-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</a:t>
            </a:r>
            <a:r>
              <a:rPr sz="1900" dirty="0">
                <a:latin typeface="Symbol"/>
                <a:cs typeface="Symbol"/>
              </a:rPr>
              <a:t></a:t>
            </a:r>
            <a:r>
              <a:rPr sz="1800" i="1" dirty="0">
                <a:latin typeface="Times New Roman"/>
                <a:cs typeface="Times New Roman"/>
              </a:rPr>
              <a:t>f </a:t>
            </a:r>
            <a:r>
              <a:rPr sz="1800" i="1" spc="40" dirty="0">
                <a:latin typeface="Times New Roman"/>
                <a:cs typeface="Times New Roman"/>
              </a:rPr>
              <a:t>t</a:t>
            </a:r>
            <a:r>
              <a:rPr sz="1800" spc="4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643376" y="2826511"/>
            <a:ext cx="857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99"/>
                </a:solidFill>
                <a:latin typeface="Times New Roman"/>
                <a:cs typeface="Times New Roman"/>
              </a:rPr>
              <a:t>19.2kbps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213352" y="4963566"/>
            <a:ext cx="1548130" cy="829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865" marR="5080" indent="-177800">
              <a:lnSpc>
                <a:spcPct val="146400"/>
              </a:lnSpc>
              <a:spcBef>
                <a:spcPts val="100"/>
              </a:spcBef>
            </a:pP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1.2288</a:t>
            </a:r>
            <a:r>
              <a:rPr sz="1800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00099"/>
                </a:solidFill>
                <a:latin typeface="Times New Roman"/>
                <a:cs typeface="Times New Roman"/>
              </a:rPr>
              <a:t>Mchips/s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spreading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82723" y="5046345"/>
            <a:ext cx="1183640" cy="746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99"/>
                </a:solidFill>
                <a:latin typeface="Times New Roman"/>
                <a:cs typeface="Times New Roman"/>
              </a:rPr>
              <a:t>19.2kbps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scrambling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318252" y="1343405"/>
            <a:ext cx="1548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1.2288</a:t>
            </a:r>
            <a:r>
              <a:rPr sz="1800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00099"/>
                </a:solidFill>
                <a:latin typeface="Times New Roman"/>
                <a:cs typeface="Times New Roman"/>
              </a:rPr>
              <a:t>Mchips/s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739129" y="5492597"/>
            <a:ext cx="1489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synchronization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174111" y="4951348"/>
            <a:ext cx="3244215" cy="604520"/>
          </a:xfrm>
          <a:custGeom>
            <a:avLst/>
            <a:gdLst/>
            <a:ahLst/>
            <a:cxnLst/>
            <a:rect l="l" t="t" r="r" b="b"/>
            <a:pathLst>
              <a:path w="3244215" h="604520">
                <a:moveTo>
                  <a:pt x="705739" y="0"/>
                </a:moveTo>
                <a:lnTo>
                  <a:pt x="622935" y="19939"/>
                </a:lnTo>
                <a:lnTo>
                  <a:pt x="643343" y="44221"/>
                </a:lnTo>
                <a:lnTo>
                  <a:pt x="0" y="585724"/>
                </a:lnTo>
                <a:lnTo>
                  <a:pt x="8128" y="595503"/>
                </a:lnTo>
                <a:lnTo>
                  <a:pt x="651586" y="54013"/>
                </a:lnTo>
                <a:lnTo>
                  <a:pt x="671957" y="78232"/>
                </a:lnTo>
                <a:lnTo>
                  <a:pt x="690156" y="36068"/>
                </a:lnTo>
                <a:lnTo>
                  <a:pt x="705739" y="0"/>
                </a:lnTo>
                <a:close/>
              </a:path>
              <a:path w="3244215" h="604520">
                <a:moveTo>
                  <a:pt x="1978025" y="96393"/>
                </a:moveTo>
                <a:lnTo>
                  <a:pt x="1977745" y="65405"/>
                </a:lnTo>
                <a:lnTo>
                  <a:pt x="1977263" y="11176"/>
                </a:lnTo>
                <a:lnTo>
                  <a:pt x="1909572" y="62865"/>
                </a:lnTo>
                <a:lnTo>
                  <a:pt x="1938121" y="76860"/>
                </a:lnTo>
                <a:lnTo>
                  <a:pt x="1682750" y="598932"/>
                </a:lnTo>
                <a:lnTo>
                  <a:pt x="1694053" y="604520"/>
                </a:lnTo>
                <a:lnTo>
                  <a:pt x="1949551" y="82461"/>
                </a:lnTo>
                <a:lnTo>
                  <a:pt x="1978025" y="96393"/>
                </a:lnTo>
                <a:close/>
              </a:path>
              <a:path w="3244215" h="604520">
                <a:moveTo>
                  <a:pt x="3244088" y="522859"/>
                </a:moveTo>
                <a:lnTo>
                  <a:pt x="3190951" y="229438"/>
                </a:lnTo>
                <a:lnTo>
                  <a:pt x="3222244" y="223774"/>
                </a:lnTo>
                <a:lnTo>
                  <a:pt x="3217189" y="217043"/>
                </a:lnTo>
                <a:lnTo>
                  <a:pt x="3171063" y="155575"/>
                </a:lnTo>
                <a:lnTo>
                  <a:pt x="3147187" y="237363"/>
                </a:lnTo>
                <a:lnTo>
                  <a:pt x="3178403" y="231711"/>
                </a:lnTo>
                <a:lnTo>
                  <a:pt x="3231515" y="525018"/>
                </a:lnTo>
                <a:lnTo>
                  <a:pt x="3244088" y="52285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7579232" y="5470347"/>
            <a:ext cx="1258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upconversion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177530" y="5106923"/>
            <a:ext cx="158115" cy="370840"/>
          </a:xfrm>
          <a:custGeom>
            <a:avLst/>
            <a:gdLst/>
            <a:ahLst/>
            <a:cxnLst/>
            <a:rect l="l" t="t" r="r" b="b"/>
            <a:pathLst>
              <a:path w="158115" h="370839">
                <a:moveTo>
                  <a:pt x="41348" y="68734"/>
                </a:moveTo>
                <a:lnTo>
                  <a:pt x="29557" y="73362"/>
                </a:lnTo>
                <a:lnTo>
                  <a:pt x="146176" y="370713"/>
                </a:lnTo>
                <a:lnTo>
                  <a:pt x="157988" y="366013"/>
                </a:lnTo>
                <a:lnTo>
                  <a:pt x="41348" y="68734"/>
                </a:lnTo>
                <a:close/>
              </a:path>
              <a:path w="158115" h="370839">
                <a:moveTo>
                  <a:pt x="7620" y="0"/>
                </a:moveTo>
                <a:lnTo>
                  <a:pt x="0" y="84962"/>
                </a:lnTo>
                <a:lnTo>
                  <a:pt x="29557" y="73362"/>
                </a:lnTo>
                <a:lnTo>
                  <a:pt x="24892" y="61468"/>
                </a:lnTo>
                <a:lnTo>
                  <a:pt x="36702" y="56895"/>
                </a:lnTo>
                <a:lnTo>
                  <a:pt x="70584" y="56895"/>
                </a:lnTo>
                <a:lnTo>
                  <a:pt x="7620" y="0"/>
                </a:lnTo>
                <a:close/>
              </a:path>
              <a:path w="158115" h="370839">
                <a:moveTo>
                  <a:pt x="36702" y="56895"/>
                </a:moveTo>
                <a:lnTo>
                  <a:pt x="24892" y="61468"/>
                </a:lnTo>
                <a:lnTo>
                  <a:pt x="29557" y="73362"/>
                </a:lnTo>
                <a:lnTo>
                  <a:pt x="41348" y="68734"/>
                </a:lnTo>
                <a:lnTo>
                  <a:pt x="36702" y="56895"/>
                </a:lnTo>
                <a:close/>
              </a:path>
              <a:path w="158115" h="370839">
                <a:moveTo>
                  <a:pt x="70584" y="56895"/>
                </a:moveTo>
                <a:lnTo>
                  <a:pt x="36702" y="56895"/>
                </a:lnTo>
                <a:lnTo>
                  <a:pt x="41348" y="68734"/>
                </a:lnTo>
                <a:lnTo>
                  <a:pt x="70866" y="57150"/>
                </a:lnTo>
                <a:lnTo>
                  <a:pt x="70584" y="5689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011808" y="1559403"/>
            <a:ext cx="2383790" cy="2927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i="1" dirty="0">
                <a:latin typeface="Times New Roman"/>
                <a:cs typeface="Times New Roman"/>
              </a:rPr>
              <a:t>N</a:t>
            </a:r>
            <a:r>
              <a:rPr sz="1750" i="1" spc="24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Symbol"/>
                <a:cs typeface="Symbol"/>
              </a:rPr>
              <a:t></a:t>
            </a:r>
            <a:r>
              <a:rPr sz="1750" spc="-180" dirty="0">
                <a:latin typeface="Times New Roman"/>
                <a:cs typeface="Times New Roman"/>
              </a:rPr>
              <a:t> </a:t>
            </a:r>
            <a:r>
              <a:rPr sz="1750" spc="-50" dirty="0">
                <a:latin typeface="Times New Roman"/>
                <a:cs typeface="Times New Roman"/>
              </a:rPr>
              <a:t>1.2288</a:t>
            </a:r>
            <a:r>
              <a:rPr sz="1750" spc="-45" dirty="0">
                <a:latin typeface="Times New Roman"/>
                <a:cs typeface="Times New Roman"/>
              </a:rPr>
              <a:t> </a:t>
            </a:r>
            <a:r>
              <a:rPr sz="1750" i="1" dirty="0">
                <a:latin typeface="Times New Roman"/>
                <a:cs typeface="Times New Roman"/>
              </a:rPr>
              <a:t>M</a:t>
            </a:r>
            <a:r>
              <a:rPr sz="1750" i="1" spc="19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/19.2</a:t>
            </a:r>
            <a:r>
              <a:rPr sz="1750" i="1" dirty="0">
                <a:latin typeface="Times New Roman"/>
                <a:cs typeface="Times New Roman"/>
              </a:rPr>
              <a:t>K</a:t>
            </a:r>
            <a:r>
              <a:rPr sz="1750" i="1" spc="25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Symbol"/>
                <a:cs typeface="Symbol"/>
              </a:rPr>
              <a:t></a:t>
            </a:r>
            <a:r>
              <a:rPr sz="1750" spc="5" dirty="0">
                <a:latin typeface="Times New Roman"/>
                <a:cs typeface="Times New Roman"/>
              </a:rPr>
              <a:t> </a:t>
            </a:r>
            <a:r>
              <a:rPr sz="1750" spc="-25" dirty="0">
                <a:latin typeface="Times New Roman"/>
                <a:cs typeface="Times New Roman"/>
              </a:rPr>
              <a:t>64</a:t>
            </a:r>
            <a:endParaRPr sz="1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1266189"/>
            <a:ext cx="2816225" cy="1794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B1B1B1"/>
                </a:solidFill>
                <a:latin typeface="Times New Roman"/>
                <a:cs typeface="Times New Roman"/>
              </a:rPr>
              <a:t>CDMA</a:t>
            </a:r>
            <a:r>
              <a:rPr sz="2000" b="1" spc="-5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Fundamentals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B1B1B1"/>
                </a:solidFill>
                <a:latin typeface="Times New Roman"/>
                <a:cs typeface="Times New Roman"/>
              </a:rPr>
              <a:t>Pseudo-noise</a:t>
            </a:r>
            <a:r>
              <a:rPr sz="2000" b="1" spc="-5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sequence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Rake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receiver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25</a:t>
            </a:r>
            <a:endParaRPr sz="1600">
              <a:latin typeface="Arial Black"/>
              <a:cs typeface="Arial Blac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032313" y="5102288"/>
            <a:ext cx="2094230" cy="466725"/>
            <a:chOff x="4032313" y="5102288"/>
            <a:chExt cx="2094230" cy="466725"/>
          </a:xfrm>
        </p:grpSpPr>
        <p:sp>
          <p:nvSpPr>
            <p:cNvPr id="7" name="object 7"/>
            <p:cNvSpPr/>
            <p:nvPr/>
          </p:nvSpPr>
          <p:spPr>
            <a:xfrm>
              <a:off x="4037076" y="5107051"/>
              <a:ext cx="2084705" cy="457200"/>
            </a:xfrm>
            <a:custGeom>
              <a:avLst/>
              <a:gdLst/>
              <a:ahLst/>
              <a:cxnLst/>
              <a:rect l="l" t="t" r="r" b="b"/>
              <a:pathLst>
                <a:path w="2084704" h="457200">
                  <a:moveTo>
                    <a:pt x="2084324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2084324" y="457200"/>
                  </a:lnTo>
                  <a:lnTo>
                    <a:pt x="208432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37076" y="5107051"/>
              <a:ext cx="2084705" cy="457200"/>
            </a:xfrm>
            <a:custGeom>
              <a:avLst/>
              <a:gdLst/>
              <a:ahLst/>
              <a:cxnLst/>
              <a:rect l="l" t="t" r="r" b="b"/>
              <a:pathLst>
                <a:path w="2084704" h="457200">
                  <a:moveTo>
                    <a:pt x="0" y="457200"/>
                  </a:moveTo>
                  <a:lnTo>
                    <a:pt x="2084324" y="457200"/>
                  </a:lnTo>
                  <a:lnTo>
                    <a:pt x="2084324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043362" y="4054411"/>
            <a:ext cx="2094230" cy="466725"/>
            <a:chOff x="4043362" y="4054411"/>
            <a:chExt cx="2094230" cy="466725"/>
          </a:xfrm>
        </p:grpSpPr>
        <p:sp>
          <p:nvSpPr>
            <p:cNvPr id="10" name="object 10"/>
            <p:cNvSpPr/>
            <p:nvPr/>
          </p:nvSpPr>
          <p:spPr>
            <a:xfrm>
              <a:off x="4048125" y="4059173"/>
              <a:ext cx="2084705" cy="457200"/>
            </a:xfrm>
            <a:custGeom>
              <a:avLst/>
              <a:gdLst/>
              <a:ahLst/>
              <a:cxnLst/>
              <a:rect l="l" t="t" r="r" b="b"/>
              <a:pathLst>
                <a:path w="2084704" h="457200">
                  <a:moveTo>
                    <a:pt x="2084451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2084451" y="457200"/>
                  </a:lnTo>
                  <a:lnTo>
                    <a:pt x="208445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48125" y="4059173"/>
              <a:ext cx="2084705" cy="457200"/>
            </a:xfrm>
            <a:custGeom>
              <a:avLst/>
              <a:gdLst/>
              <a:ahLst/>
              <a:cxnLst/>
              <a:rect l="l" t="t" r="r" b="b"/>
              <a:pathLst>
                <a:path w="2084704" h="457200">
                  <a:moveTo>
                    <a:pt x="0" y="457200"/>
                  </a:moveTo>
                  <a:lnTo>
                    <a:pt x="2084451" y="457200"/>
                  </a:lnTo>
                  <a:lnTo>
                    <a:pt x="2084451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58241" y="151412"/>
            <a:ext cx="2802255" cy="104965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400" dirty="0">
                <a:latin typeface="Arial Black"/>
                <a:cs typeface="Arial Black"/>
              </a:rPr>
              <a:t>RAKE</a:t>
            </a:r>
            <a:r>
              <a:rPr sz="2400" spc="-65" dirty="0">
                <a:latin typeface="Arial Black"/>
                <a:cs typeface="Arial Black"/>
              </a:rPr>
              <a:t> </a:t>
            </a:r>
            <a:r>
              <a:rPr sz="2400" spc="-10" dirty="0">
                <a:latin typeface="Arial Black"/>
                <a:cs typeface="Arial Black"/>
              </a:rPr>
              <a:t>RECEIVER</a:t>
            </a:r>
            <a:endParaRPr sz="24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270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Rake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receiver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45844" y="1203705"/>
            <a:ext cx="7130415" cy="145224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99085" marR="5080" indent="-287020">
              <a:lnSpc>
                <a:spcPts val="1939"/>
              </a:lnSpc>
              <a:spcBef>
                <a:spcPts val="345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Spread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spectrum: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very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large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BW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&gt;&gt;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channel </a:t>
            </a:r>
            <a:r>
              <a:rPr sz="1800" dirty="0">
                <a:latin typeface="Times New Roman"/>
                <a:cs typeface="Times New Roman"/>
              </a:rPr>
              <a:t>coherence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BW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selective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fading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Relative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delay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among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multipath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components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longer</a:t>
            </a:r>
            <a:r>
              <a:rPr sz="1800" spc="-10" dirty="0">
                <a:latin typeface="Times New Roman"/>
                <a:cs typeface="Times New Roman"/>
              </a:rPr>
              <a:t> negligible.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combination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delays.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219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two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path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equal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gain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space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two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taps: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4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chips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21350" y="3250057"/>
            <a:ext cx="593090" cy="257810"/>
          </a:xfrm>
          <a:custGeom>
            <a:avLst/>
            <a:gdLst/>
            <a:ahLst/>
            <a:cxnLst/>
            <a:rect l="l" t="t" r="r" b="b"/>
            <a:pathLst>
              <a:path w="593089" h="257810">
                <a:moveTo>
                  <a:pt x="72721" y="29358"/>
                </a:moveTo>
                <a:lnTo>
                  <a:pt x="67837" y="41070"/>
                </a:lnTo>
                <a:lnTo>
                  <a:pt x="588137" y="257809"/>
                </a:lnTo>
                <a:lnTo>
                  <a:pt x="592963" y="246125"/>
                </a:lnTo>
                <a:lnTo>
                  <a:pt x="72721" y="29358"/>
                </a:lnTo>
                <a:close/>
              </a:path>
              <a:path w="593089" h="257810">
                <a:moveTo>
                  <a:pt x="84962" y="0"/>
                </a:moveTo>
                <a:lnTo>
                  <a:pt x="0" y="5841"/>
                </a:lnTo>
                <a:lnTo>
                  <a:pt x="55625" y="70357"/>
                </a:lnTo>
                <a:lnTo>
                  <a:pt x="67837" y="41070"/>
                </a:lnTo>
                <a:lnTo>
                  <a:pt x="56134" y="36194"/>
                </a:lnTo>
                <a:lnTo>
                  <a:pt x="61087" y="24510"/>
                </a:lnTo>
                <a:lnTo>
                  <a:pt x="74742" y="24510"/>
                </a:lnTo>
                <a:lnTo>
                  <a:pt x="84962" y="0"/>
                </a:lnTo>
                <a:close/>
              </a:path>
              <a:path w="593089" h="257810">
                <a:moveTo>
                  <a:pt x="61087" y="24510"/>
                </a:moveTo>
                <a:lnTo>
                  <a:pt x="56134" y="36194"/>
                </a:lnTo>
                <a:lnTo>
                  <a:pt x="67837" y="41070"/>
                </a:lnTo>
                <a:lnTo>
                  <a:pt x="72721" y="29358"/>
                </a:lnTo>
                <a:lnTo>
                  <a:pt x="61087" y="24510"/>
                </a:lnTo>
                <a:close/>
              </a:path>
              <a:path w="593089" h="257810">
                <a:moveTo>
                  <a:pt x="74742" y="24510"/>
                </a:moveTo>
                <a:lnTo>
                  <a:pt x="61087" y="24510"/>
                </a:lnTo>
                <a:lnTo>
                  <a:pt x="72721" y="29358"/>
                </a:lnTo>
                <a:lnTo>
                  <a:pt x="74742" y="245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379432" y="2894013"/>
            <a:ext cx="5772785" cy="8680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300" b="1" dirty="0">
                <a:latin typeface="Times New Roman"/>
                <a:cs typeface="Times New Roman"/>
              </a:rPr>
              <a:t>r</a:t>
            </a:r>
            <a:r>
              <a:rPr sz="2300" b="1" spc="-25" dirty="0">
                <a:latin typeface="Times New Roman"/>
                <a:cs typeface="Times New Roman"/>
              </a:rPr>
              <a:t> </a:t>
            </a:r>
            <a:r>
              <a:rPr sz="2300" spc="50" dirty="0">
                <a:latin typeface="Symbol"/>
                <a:cs typeface="Symbol"/>
              </a:rPr>
              <a:t></a:t>
            </a:r>
            <a:r>
              <a:rPr sz="2300" spc="-105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Times New Roman"/>
                <a:cs typeface="Times New Roman"/>
              </a:rPr>
              <a:t>h</a:t>
            </a:r>
            <a:r>
              <a:rPr sz="2025" baseline="-24691" dirty="0">
                <a:latin typeface="Times New Roman"/>
                <a:cs typeface="Times New Roman"/>
              </a:rPr>
              <a:t>0</a:t>
            </a:r>
            <a:r>
              <a:rPr sz="2025" spc="157" baseline="-24691" dirty="0">
                <a:latin typeface="Times New Roman"/>
                <a:cs typeface="Times New Roman"/>
              </a:rPr>
              <a:t> </a:t>
            </a:r>
            <a:r>
              <a:rPr sz="2300" spc="50" dirty="0">
                <a:latin typeface="Symbol"/>
                <a:cs typeface="Symbol"/>
              </a:rPr>
              <a:t></a:t>
            </a:r>
            <a:r>
              <a:rPr sz="2300" spc="-285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Times New Roman"/>
                <a:cs typeface="Times New Roman"/>
              </a:rPr>
              <a:t>s</a:t>
            </a:r>
            <a:r>
              <a:rPr sz="2025" i="1" baseline="-24691" dirty="0">
                <a:latin typeface="Times New Roman"/>
                <a:cs typeface="Times New Roman"/>
              </a:rPr>
              <a:t>m</a:t>
            </a:r>
            <a:r>
              <a:rPr sz="2025" i="1" spc="165" baseline="-24691" dirty="0">
                <a:latin typeface="Times New Roman"/>
                <a:cs typeface="Times New Roman"/>
              </a:rPr>
              <a:t> </a:t>
            </a:r>
            <a:r>
              <a:rPr sz="2300" spc="114" dirty="0">
                <a:latin typeface="Symbol"/>
                <a:cs typeface="Symbol"/>
              </a:rPr>
              <a:t></a:t>
            </a:r>
            <a:r>
              <a:rPr sz="2300" b="1" spc="114" dirty="0">
                <a:latin typeface="Times New Roman"/>
                <a:cs typeface="Times New Roman"/>
              </a:rPr>
              <a:t>c</a:t>
            </a:r>
            <a:r>
              <a:rPr sz="2025" i="1" spc="172" baseline="-24691" dirty="0">
                <a:latin typeface="Times New Roman"/>
                <a:cs typeface="Times New Roman"/>
              </a:rPr>
              <a:t>m</a:t>
            </a:r>
            <a:r>
              <a:rPr sz="2025" i="1" spc="375" baseline="-24691" dirty="0">
                <a:latin typeface="Times New Roman"/>
                <a:cs typeface="Times New Roman"/>
              </a:rPr>
              <a:t> </a:t>
            </a:r>
            <a:r>
              <a:rPr sz="2300" spc="50" dirty="0">
                <a:latin typeface="Symbol"/>
                <a:cs typeface="Symbol"/>
              </a:rPr>
              <a:t></a:t>
            </a:r>
            <a:r>
              <a:rPr sz="2300" spc="-210" dirty="0">
                <a:latin typeface="Times New Roman"/>
                <a:cs typeface="Times New Roman"/>
              </a:rPr>
              <a:t> </a:t>
            </a:r>
            <a:r>
              <a:rPr sz="2300" i="1" spc="-114" dirty="0">
                <a:latin typeface="Times New Roman"/>
                <a:cs typeface="Times New Roman"/>
              </a:rPr>
              <a:t>h</a:t>
            </a:r>
            <a:r>
              <a:rPr sz="2025" spc="-172" baseline="-24691" dirty="0">
                <a:latin typeface="Times New Roman"/>
                <a:cs typeface="Times New Roman"/>
              </a:rPr>
              <a:t>1</a:t>
            </a:r>
            <a:r>
              <a:rPr sz="2025" baseline="-24691" dirty="0">
                <a:latin typeface="Times New Roman"/>
                <a:cs typeface="Times New Roman"/>
              </a:rPr>
              <a:t> </a:t>
            </a:r>
            <a:r>
              <a:rPr sz="2300" spc="50" dirty="0">
                <a:latin typeface="Symbol"/>
                <a:cs typeface="Symbol"/>
              </a:rPr>
              <a:t></a:t>
            </a:r>
            <a:r>
              <a:rPr sz="2300" spc="-285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Times New Roman"/>
                <a:cs typeface="Times New Roman"/>
              </a:rPr>
              <a:t>s</a:t>
            </a:r>
            <a:r>
              <a:rPr sz="2025" i="1" baseline="-24691" dirty="0">
                <a:latin typeface="Times New Roman"/>
                <a:cs typeface="Times New Roman"/>
              </a:rPr>
              <a:t>m</a:t>
            </a:r>
            <a:r>
              <a:rPr sz="2025" i="1" spc="165" baseline="-24691" dirty="0">
                <a:latin typeface="Times New Roman"/>
                <a:cs typeface="Times New Roman"/>
              </a:rPr>
              <a:t> </a:t>
            </a:r>
            <a:r>
              <a:rPr sz="2300" spc="114" dirty="0">
                <a:latin typeface="Symbol"/>
                <a:cs typeface="Symbol"/>
              </a:rPr>
              <a:t></a:t>
            </a:r>
            <a:r>
              <a:rPr sz="2300" b="1" spc="114" dirty="0">
                <a:latin typeface="Times New Roman"/>
                <a:cs typeface="Times New Roman"/>
              </a:rPr>
              <a:t>c</a:t>
            </a:r>
            <a:r>
              <a:rPr sz="2025" i="1" spc="172" baseline="-24691" dirty="0">
                <a:latin typeface="Times New Roman"/>
                <a:cs typeface="Times New Roman"/>
              </a:rPr>
              <a:t>m</a:t>
            </a:r>
            <a:r>
              <a:rPr sz="2025" i="1" spc="-172" baseline="-24691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(4)</a:t>
            </a:r>
            <a:r>
              <a:rPr sz="2300" spc="-229" dirty="0">
                <a:latin typeface="Times New Roman"/>
                <a:cs typeface="Times New Roman"/>
              </a:rPr>
              <a:t> </a:t>
            </a:r>
            <a:r>
              <a:rPr sz="2300" spc="50" dirty="0">
                <a:latin typeface="Symbol"/>
                <a:cs typeface="Symbol"/>
              </a:rPr>
              <a:t></a:t>
            </a:r>
            <a:r>
              <a:rPr sz="2300" spc="-285" dirty="0">
                <a:latin typeface="Times New Roman"/>
                <a:cs typeface="Times New Roman"/>
              </a:rPr>
              <a:t> </a:t>
            </a:r>
            <a:r>
              <a:rPr sz="2300" b="1" spc="10" dirty="0">
                <a:latin typeface="Times New Roman"/>
                <a:cs typeface="Times New Roman"/>
              </a:rPr>
              <a:t>n</a:t>
            </a:r>
            <a:endParaRPr sz="2300">
              <a:latin typeface="Times New Roman"/>
              <a:cs typeface="Times New Roman"/>
            </a:endParaRPr>
          </a:p>
          <a:p>
            <a:pPr marL="3116580">
              <a:lnSpc>
                <a:spcPct val="100000"/>
              </a:lnSpc>
              <a:spcBef>
                <a:spcPts val="1700"/>
              </a:spcBef>
            </a:pPr>
            <a:r>
              <a:rPr sz="1800" spc="-10" dirty="0">
                <a:solidFill>
                  <a:srgbClr val="000099"/>
                </a:solidFill>
                <a:latin typeface="Times New Roman"/>
                <a:cs typeface="Times New Roman"/>
              </a:rPr>
              <a:t>Time</a:t>
            </a:r>
            <a:r>
              <a:rPr sz="1800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shifted</a:t>
            </a:r>
            <a:r>
              <a:rPr sz="1800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version</a:t>
            </a:r>
            <a:r>
              <a:rPr sz="1800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1800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000099"/>
                </a:solidFill>
                <a:latin typeface="Times New Roman"/>
                <a:cs typeface="Times New Roman"/>
              </a:rPr>
              <a:t>code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50825" y="4098988"/>
            <a:ext cx="2714625" cy="1438275"/>
            <a:chOff x="250825" y="4098988"/>
            <a:chExt cx="2714625" cy="1438275"/>
          </a:xfrm>
        </p:grpSpPr>
        <p:sp>
          <p:nvSpPr>
            <p:cNvPr id="17" name="object 17"/>
            <p:cNvSpPr/>
            <p:nvPr/>
          </p:nvSpPr>
          <p:spPr>
            <a:xfrm>
              <a:off x="255587" y="4125849"/>
              <a:ext cx="1632585" cy="1407160"/>
            </a:xfrm>
            <a:custGeom>
              <a:avLst/>
              <a:gdLst/>
              <a:ahLst/>
              <a:cxnLst/>
              <a:rect l="l" t="t" r="r" b="b"/>
              <a:pathLst>
                <a:path w="1632585" h="1407160">
                  <a:moveTo>
                    <a:pt x="1296987" y="173100"/>
                  </a:moveTo>
                  <a:lnTo>
                    <a:pt x="1302803" y="127118"/>
                  </a:lnTo>
                  <a:lnTo>
                    <a:pt x="1319217" y="85781"/>
                  </a:lnTo>
                  <a:lnTo>
                    <a:pt x="1344676" y="50752"/>
                  </a:lnTo>
                  <a:lnTo>
                    <a:pt x="1377627" y="23692"/>
                  </a:lnTo>
                  <a:lnTo>
                    <a:pt x="1416520" y="6263"/>
                  </a:lnTo>
                  <a:lnTo>
                    <a:pt x="1459801" y="126"/>
                  </a:lnTo>
                  <a:lnTo>
                    <a:pt x="1503092" y="6307"/>
                  </a:lnTo>
                  <a:lnTo>
                    <a:pt x="1542008" y="23749"/>
                  </a:lnTo>
                  <a:lnTo>
                    <a:pt x="1574990" y="50800"/>
                  </a:lnTo>
                  <a:lnTo>
                    <a:pt x="1600479" y="85809"/>
                  </a:lnTo>
                  <a:lnTo>
                    <a:pt x="1616916" y="127126"/>
                  </a:lnTo>
                  <a:lnTo>
                    <a:pt x="1622742" y="173100"/>
                  </a:lnTo>
                  <a:lnTo>
                    <a:pt x="1616916" y="219084"/>
                  </a:lnTo>
                  <a:lnTo>
                    <a:pt x="1600479" y="260425"/>
                  </a:lnTo>
                  <a:lnTo>
                    <a:pt x="1574990" y="295465"/>
                  </a:lnTo>
                  <a:lnTo>
                    <a:pt x="1542008" y="322547"/>
                  </a:lnTo>
                  <a:lnTo>
                    <a:pt x="1503092" y="340011"/>
                  </a:lnTo>
                  <a:lnTo>
                    <a:pt x="1459801" y="346201"/>
                  </a:lnTo>
                  <a:lnTo>
                    <a:pt x="1416520" y="340011"/>
                  </a:lnTo>
                  <a:lnTo>
                    <a:pt x="1377627" y="322547"/>
                  </a:lnTo>
                  <a:lnTo>
                    <a:pt x="1344676" y="295465"/>
                  </a:lnTo>
                  <a:lnTo>
                    <a:pt x="1319217" y="260425"/>
                  </a:lnTo>
                  <a:lnTo>
                    <a:pt x="1302803" y="219084"/>
                  </a:lnTo>
                  <a:lnTo>
                    <a:pt x="1296987" y="173100"/>
                  </a:lnTo>
                  <a:close/>
                </a:path>
                <a:path w="1632585" h="1407160">
                  <a:moveTo>
                    <a:pt x="1296987" y="167512"/>
                  </a:moveTo>
                  <a:lnTo>
                    <a:pt x="1632013" y="167512"/>
                  </a:lnTo>
                </a:path>
                <a:path w="1632585" h="1407160">
                  <a:moveTo>
                    <a:pt x="1463865" y="0"/>
                  </a:moveTo>
                  <a:lnTo>
                    <a:pt x="1463865" y="346075"/>
                  </a:lnTo>
                </a:path>
                <a:path w="1632585" h="1407160">
                  <a:moveTo>
                    <a:pt x="1296987" y="1233551"/>
                  </a:moveTo>
                  <a:lnTo>
                    <a:pt x="1302803" y="1187567"/>
                  </a:lnTo>
                  <a:lnTo>
                    <a:pt x="1319217" y="1146226"/>
                  </a:lnTo>
                  <a:lnTo>
                    <a:pt x="1344676" y="1111186"/>
                  </a:lnTo>
                  <a:lnTo>
                    <a:pt x="1377627" y="1084104"/>
                  </a:lnTo>
                  <a:lnTo>
                    <a:pt x="1416520" y="1066640"/>
                  </a:lnTo>
                  <a:lnTo>
                    <a:pt x="1459801" y="1060450"/>
                  </a:lnTo>
                  <a:lnTo>
                    <a:pt x="1503092" y="1066684"/>
                  </a:lnTo>
                  <a:lnTo>
                    <a:pt x="1542008" y="1084161"/>
                  </a:lnTo>
                  <a:lnTo>
                    <a:pt x="1574990" y="1111234"/>
                  </a:lnTo>
                  <a:lnTo>
                    <a:pt x="1600479" y="1146254"/>
                  </a:lnTo>
                  <a:lnTo>
                    <a:pt x="1616916" y="1187576"/>
                  </a:lnTo>
                  <a:lnTo>
                    <a:pt x="1622742" y="1233551"/>
                  </a:lnTo>
                  <a:lnTo>
                    <a:pt x="1616916" y="1279534"/>
                  </a:lnTo>
                  <a:lnTo>
                    <a:pt x="1600479" y="1320875"/>
                  </a:lnTo>
                  <a:lnTo>
                    <a:pt x="1574990" y="1355915"/>
                  </a:lnTo>
                  <a:lnTo>
                    <a:pt x="1542008" y="1382997"/>
                  </a:lnTo>
                  <a:lnTo>
                    <a:pt x="1503092" y="1400461"/>
                  </a:lnTo>
                  <a:lnTo>
                    <a:pt x="1459801" y="1406652"/>
                  </a:lnTo>
                  <a:lnTo>
                    <a:pt x="1416520" y="1400461"/>
                  </a:lnTo>
                  <a:lnTo>
                    <a:pt x="1377627" y="1382997"/>
                  </a:lnTo>
                  <a:lnTo>
                    <a:pt x="1344676" y="1355915"/>
                  </a:lnTo>
                  <a:lnTo>
                    <a:pt x="1319217" y="1320875"/>
                  </a:lnTo>
                  <a:lnTo>
                    <a:pt x="1302803" y="1279534"/>
                  </a:lnTo>
                  <a:lnTo>
                    <a:pt x="1296987" y="1233551"/>
                  </a:lnTo>
                  <a:close/>
                </a:path>
                <a:path w="1632585" h="1407160">
                  <a:moveTo>
                    <a:pt x="1296987" y="1227963"/>
                  </a:moveTo>
                  <a:lnTo>
                    <a:pt x="1632013" y="1227963"/>
                  </a:lnTo>
                </a:path>
                <a:path w="1632585" h="1407160">
                  <a:moveTo>
                    <a:pt x="1463865" y="1060450"/>
                  </a:moveTo>
                  <a:lnTo>
                    <a:pt x="1463865" y="1406652"/>
                  </a:lnTo>
                </a:path>
                <a:path w="1632585" h="1407160">
                  <a:moveTo>
                    <a:pt x="0" y="712851"/>
                  </a:moveTo>
                  <a:lnTo>
                    <a:pt x="569912" y="712851"/>
                  </a:lnTo>
                </a:path>
                <a:path w="1632585" h="1407160">
                  <a:moveTo>
                    <a:pt x="581025" y="166750"/>
                  </a:moveTo>
                  <a:lnTo>
                    <a:pt x="581025" y="121615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47725" y="4243323"/>
              <a:ext cx="1516380" cy="1136650"/>
            </a:xfrm>
            <a:custGeom>
              <a:avLst/>
              <a:gdLst/>
              <a:ahLst/>
              <a:cxnLst/>
              <a:rect l="l" t="t" r="r" b="b"/>
              <a:pathLst>
                <a:path w="1516380" h="1136650">
                  <a:moveTo>
                    <a:pt x="701675" y="1098550"/>
                  </a:moveTo>
                  <a:lnTo>
                    <a:pt x="688975" y="1092200"/>
                  </a:lnTo>
                  <a:lnTo>
                    <a:pt x="625475" y="1060450"/>
                  </a:lnTo>
                  <a:lnTo>
                    <a:pt x="625475" y="1092200"/>
                  </a:lnTo>
                  <a:lnTo>
                    <a:pt x="0" y="1092200"/>
                  </a:lnTo>
                  <a:lnTo>
                    <a:pt x="0" y="1104900"/>
                  </a:lnTo>
                  <a:lnTo>
                    <a:pt x="625475" y="1104900"/>
                  </a:lnTo>
                  <a:lnTo>
                    <a:pt x="625475" y="1136650"/>
                  </a:lnTo>
                  <a:lnTo>
                    <a:pt x="688975" y="1104900"/>
                  </a:lnTo>
                  <a:lnTo>
                    <a:pt x="701675" y="1098550"/>
                  </a:lnTo>
                  <a:close/>
                </a:path>
                <a:path w="1516380" h="1136650">
                  <a:moveTo>
                    <a:pt x="701675" y="49276"/>
                  </a:moveTo>
                  <a:lnTo>
                    <a:pt x="688975" y="42926"/>
                  </a:lnTo>
                  <a:lnTo>
                    <a:pt x="625475" y="11176"/>
                  </a:lnTo>
                  <a:lnTo>
                    <a:pt x="625475" y="42926"/>
                  </a:lnTo>
                  <a:lnTo>
                    <a:pt x="0" y="42926"/>
                  </a:lnTo>
                  <a:lnTo>
                    <a:pt x="0" y="55626"/>
                  </a:lnTo>
                  <a:lnTo>
                    <a:pt x="625475" y="55626"/>
                  </a:lnTo>
                  <a:lnTo>
                    <a:pt x="625475" y="87376"/>
                  </a:lnTo>
                  <a:lnTo>
                    <a:pt x="688975" y="55626"/>
                  </a:lnTo>
                  <a:lnTo>
                    <a:pt x="701675" y="49276"/>
                  </a:lnTo>
                  <a:close/>
                </a:path>
                <a:path w="1516380" h="1136650">
                  <a:moveTo>
                    <a:pt x="1515999" y="38100"/>
                  </a:moveTo>
                  <a:lnTo>
                    <a:pt x="1503299" y="31750"/>
                  </a:lnTo>
                  <a:lnTo>
                    <a:pt x="1439799" y="0"/>
                  </a:lnTo>
                  <a:lnTo>
                    <a:pt x="1439799" y="31750"/>
                  </a:lnTo>
                  <a:lnTo>
                    <a:pt x="1036574" y="31750"/>
                  </a:lnTo>
                  <a:lnTo>
                    <a:pt x="1036574" y="44450"/>
                  </a:lnTo>
                  <a:lnTo>
                    <a:pt x="1439799" y="44450"/>
                  </a:lnTo>
                  <a:lnTo>
                    <a:pt x="1439799" y="76200"/>
                  </a:lnTo>
                  <a:lnTo>
                    <a:pt x="1503299" y="44450"/>
                  </a:lnTo>
                  <a:lnTo>
                    <a:pt x="1515999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51151" y="4103751"/>
              <a:ext cx="323850" cy="1405255"/>
            </a:xfrm>
            <a:custGeom>
              <a:avLst/>
              <a:gdLst/>
              <a:ahLst/>
              <a:cxnLst/>
              <a:rect l="l" t="t" r="r" b="b"/>
              <a:pathLst>
                <a:path w="323850" h="1405254">
                  <a:moveTo>
                    <a:pt x="0" y="155448"/>
                  </a:moveTo>
                  <a:lnTo>
                    <a:pt x="7925" y="106302"/>
                  </a:lnTo>
                  <a:lnTo>
                    <a:pt x="30000" y="63605"/>
                  </a:lnTo>
                  <a:lnTo>
                    <a:pt x="63669" y="29937"/>
                  </a:lnTo>
                  <a:lnTo>
                    <a:pt x="106379" y="7876"/>
                  </a:lnTo>
                  <a:lnTo>
                    <a:pt x="155575" y="0"/>
                  </a:lnTo>
                  <a:lnTo>
                    <a:pt x="204721" y="7924"/>
                  </a:lnTo>
                  <a:lnTo>
                    <a:pt x="247425" y="29992"/>
                  </a:lnTo>
                  <a:lnTo>
                    <a:pt x="281112" y="63642"/>
                  </a:lnTo>
                  <a:lnTo>
                    <a:pt x="303211" y="106314"/>
                  </a:lnTo>
                  <a:lnTo>
                    <a:pt x="311150" y="155448"/>
                  </a:lnTo>
                  <a:lnTo>
                    <a:pt x="303211" y="204721"/>
                  </a:lnTo>
                  <a:lnTo>
                    <a:pt x="281112" y="247425"/>
                  </a:lnTo>
                  <a:lnTo>
                    <a:pt x="247425" y="281112"/>
                  </a:lnTo>
                  <a:lnTo>
                    <a:pt x="204721" y="303211"/>
                  </a:lnTo>
                  <a:lnTo>
                    <a:pt x="155575" y="311150"/>
                  </a:lnTo>
                  <a:lnTo>
                    <a:pt x="106379" y="303211"/>
                  </a:lnTo>
                  <a:lnTo>
                    <a:pt x="63669" y="281112"/>
                  </a:lnTo>
                  <a:lnTo>
                    <a:pt x="30000" y="247425"/>
                  </a:lnTo>
                  <a:lnTo>
                    <a:pt x="7925" y="204721"/>
                  </a:lnTo>
                  <a:lnTo>
                    <a:pt x="0" y="155575"/>
                  </a:lnTo>
                  <a:close/>
                </a:path>
                <a:path w="323850" h="1405254">
                  <a:moveTo>
                    <a:pt x="43180" y="268986"/>
                  </a:moveTo>
                  <a:lnTo>
                    <a:pt x="270256" y="50418"/>
                  </a:lnTo>
                </a:path>
                <a:path w="323850" h="1405254">
                  <a:moveTo>
                    <a:pt x="25146" y="58800"/>
                  </a:moveTo>
                  <a:lnTo>
                    <a:pt x="244982" y="260604"/>
                  </a:lnTo>
                </a:path>
                <a:path w="323850" h="1405254">
                  <a:moveTo>
                    <a:pt x="12700" y="1249299"/>
                  </a:moveTo>
                  <a:lnTo>
                    <a:pt x="20625" y="1200103"/>
                  </a:lnTo>
                  <a:lnTo>
                    <a:pt x="42700" y="1157393"/>
                  </a:lnTo>
                  <a:lnTo>
                    <a:pt x="76369" y="1123724"/>
                  </a:lnTo>
                  <a:lnTo>
                    <a:pt x="119079" y="1101649"/>
                  </a:lnTo>
                  <a:lnTo>
                    <a:pt x="168275" y="1093724"/>
                  </a:lnTo>
                  <a:lnTo>
                    <a:pt x="217421" y="1101649"/>
                  </a:lnTo>
                  <a:lnTo>
                    <a:pt x="260125" y="1123724"/>
                  </a:lnTo>
                  <a:lnTo>
                    <a:pt x="293812" y="1157393"/>
                  </a:lnTo>
                  <a:lnTo>
                    <a:pt x="315911" y="1200103"/>
                  </a:lnTo>
                  <a:lnTo>
                    <a:pt x="323850" y="1249299"/>
                  </a:lnTo>
                  <a:lnTo>
                    <a:pt x="315911" y="1298494"/>
                  </a:lnTo>
                  <a:lnTo>
                    <a:pt x="293812" y="1341204"/>
                  </a:lnTo>
                  <a:lnTo>
                    <a:pt x="260125" y="1374873"/>
                  </a:lnTo>
                  <a:lnTo>
                    <a:pt x="217421" y="1396948"/>
                  </a:lnTo>
                  <a:lnTo>
                    <a:pt x="168275" y="1404874"/>
                  </a:lnTo>
                  <a:lnTo>
                    <a:pt x="119079" y="1396948"/>
                  </a:lnTo>
                  <a:lnTo>
                    <a:pt x="76369" y="1374873"/>
                  </a:lnTo>
                  <a:lnTo>
                    <a:pt x="42700" y="1341204"/>
                  </a:lnTo>
                  <a:lnTo>
                    <a:pt x="20625" y="1298494"/>
                  </a:lnTo>
                  <a:lnTo>
                    <a:pt x="12700" y="1249299"/>
                  </a:lnTo>
                  <a:close/>
                </a:path>
                <a:path w="323850" h="1405254">
                  <a:moveTo>
                    <a:pt x="55880" y="1362837"/>
                  </a:moveTo>
                  <a:lnTo>
                    <a:pt x="282956" y="1144143"/>
                  </a:lnTo>
                </a:path>
                <a:path w="323850" h="1405254">
                  <a:moveTo>
                    <a:pt x="37846" y="1152652"/>
                  </a:moveTo>
                  <a:lnTo>
                    <a:pt x="257682" y="135445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73250" y="5314950"/>
              <a:ext cx="1092200" cy="98425"/>
            </a:xfrm>
            <a:custGeom>
              <a:avLst/>
              <a:gdLst/>
              <a:ahLst/>
              <a:cxnLst/>
              <a:rect l="l" t="t" r="r" b="b"/>
              <a:pathLst>
                <a:path w="1092200" h="98425">
                  <a:moveTo>
                    <a:pt x="490474" y="38100"/>
                  </a:moveTo>
                  <a:lnTo>
                    <a:pt x="477774" y="31750"/>
                  </a:lnTo>
                  <a:lnTo>
                    <a:pt x="414274" y="0"/>
                  </a:lnTo>
                  <a:lnTo>
                    <a:pt x="414274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414274" y="44450"/>
                  </a:lnTo>
                  <a:lnTo>
                    <a:pt x="414274" y="76200"/>
                  </a:lnTo>
                  <a:lnTo>
                    <a:pt x="477774" y="44450"/>
                  </a:lnTo>
                  <a:lnTo>
                    <a:pt x="490474" y="38100"/>
                  </a:lnTo>
                  <a:close/>
                </a:path>
                <a:path w="1092200" h="98425">
                  <a:moveTo>
                    <a:pt x="1092200" y="60325"/>
                  </a:moveTo>
                  <a:lnTo>
                    <a:pt x="1079500" y="53975"/>
                  </a:lnTo>
                  <a:lnTo>
                    <a:pt x="1016000" y="22225"/>
                  </a:lnTo>
                  <a:lnTo>
                    <a:pt x="1016000" y="53975"/>
                  </a:lnTo>
                  <a:lnTo>
                    <a:pt x="814324" y="53975"/>
                  </a:lnTo>
                  <a:lnTo>
                    <a:pt x="814324" y="66675"/>
                  </a:lnTo>
                  <a:lnTo>
                    <a:pt x="1016000" y="66675"/>
                  </a:lnTo>
                  <a:lnTo>
                    <a:pt x="1016000" y="98425"/>
                  </a:lnTo>
                  <a:lnTo>
                    <a:pt x="1079500" y="66675"/>
                  </a:lnTo>
                  <a:lnTo>
                    <a:pt x="1092200" y="60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732697" y="3680029"/>
            <a:ext cx="147955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i="1" spc="-50" dirty="0">
                <a:latin typeface="Times New Roman"/>
                <a:cs typeface="Times New Roman"/>
              </a:rPr>
              <a:t>m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89253" y="3484564"/>
            <a:ext cx="154305" cy="377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00" b="1" spc="-50" dirty="0">
                <a:latin typeface="Times New Roman"/>
                <a:cs typeface="Times New Roman"/>
              </a:rPr>
              <a:t>c</a:t>
            </a:r>
            <a:endParaRPr sz="2300">
              <a:latin typeface="Times New Roman"/>
              <a:cs typeface="Times New Roman"/>
            </a:endParaRPr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9575" y="3879850"/>
            <a:ext cx="76200" cy="23495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507643" y="5954917"/>
            <a:ext cx="150495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i="1" spc="-50" dirty="0">
                <a:latin typeface="Times New Roman"/>
                <a:cs typeface="Times New Roman"/>
              </a:rPr>
              <a:t>m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63543" y="5759451"/>
            <a:ext cx="677545" cy="377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14325" algn="l"/>
              </a:tabLst>
            </a:pPr>
            <a:r>
              <a:rPr sz="2300" b="1" spc="-50" dirty="0">
                <a:latin typeface="Times New Roman"/>
                <a:cs typeface="Times New Roman"/>
              </a:rPr>
              <a:t>c</a:t>
            </a:r>
            <a:r>
              <a:rPr sz="2300" b="1" dirty="0">
                <a:latin typeface="Times New Roman"/>
                <a:cs typeface="Times New Roman"/>
              </a:rPr>
              <a:t>	</a:t>
            </a:r>
            <a:r>
              <a:rPr sz="2300" spc="-25" dirty="0">
                <a:latin typeface="Times New Roman"/>
                <a:cs typeface="Times New Roman"/>
              </a:rPr>
              <a:t>(4)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68398" y="5530850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44576" y="63500"/>
                </a:moveTo>
                <a:lnTo>
                  <a:pt x="31750" y="63500"/>
                </a:lnTo>
                <a:lnTo>
                  <a:pt x="31750" y="268287"/>
                </a:lnTo>
                <a:lnTo>
                  <a:pt x="44576" y="268287"/>
                </a:lnTo>
                <a:lnTo>
                  <a:pt x="44576" y="63500"/>
                </a:lnTo>
                <a:close/>
              </a:path>
              <a:path w="76200" h="2686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68604">
                <a:moveTo>
                  <a:pt x="69850" y="63500"/>
                </a:moveTo>
                <a:lnTo>
                  <a:pt x="44576" y="63500"/>
                </a:lnTo>
                <a:lnTo>
                  <a:pt x="4457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519507" y="3690498"/>
            <a:ext cx="10858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50" dirty="0">
                <a:latin typeface="Times New Roman"/>
                <a:cs typeface="Times New Roman"/>
              </a:rPr>
              <a:t>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64080" y="3367767"/>
            <a:ext cx="30734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375" i="1" spc="-37" baseline="-25925" dirty="0">
                <a:latin typeface="Times New Roman"/>
                <a:cs typeface="Times New Roman"/>
              </a:rPr>
              <a:t>h</a:t>
            </a:r>
            <a:r>
              <a:rPr sz="1300" spc="-25" dirty="0">
                <a:latin typeface="Times New Roman"/>
                <a:cs typeface="Times New Roman"/>
              </a:rPr>
              <a:t>*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470150" y="3857625"/>
            <a:ext cx="440055" cy="440055"/>
            <a:chOff x="2470150" y="3857625"/>
            <a:chExt cx="440055" cy="440055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0150" y="3857625"/>
              <a:ext cx="76200" cy="23495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5348" y="4221099"/>
              <a:ext cx="244475" cy="76200"/>
            </a:xfrm>
            <a:prstGeom prst="rect">
              <a:avLst/>
            </a:prstGeom>
          </p:spPr>
        </p:pic>
      </p:grpSp>
      <p:sp>
        <p:nvSpPr>
          <p:cNvPr id="32" name="object 32"/>
          <p:cNvSpPr/>
          <p:nvPr/>
        </p:nvSpPr>
        <p:spPr>
          <a:xfrm>
            <a:off x="3104987" y="41344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6988"/>
                </a:lnTo>
              </a:path>
            </a:pathLst>
          </a:custGeom>
          <a:ln w="122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98039" y="41344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6988"/>
                </a:lnTo>
              </a:path>
            </a:pathLst>
          </a:custGeom>
          <a:ln w="122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225275" y="4068410"/>
            <a:ext cx="11176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50" dirty="0">
                <a:latin typeface="Times New Roman"/>
                <a:cs typeface="Times New Roman"/>
              </a:rPr>
              <a:t>*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47871" y="4270879"/>
            <a:ext cx="19240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i="1" spc="-25" dirty="0">
                <a:latin typeface="Times New Roman"/>
                <a:cs typeface="Times New Roman"/>
              </a:rPr>
              <a:t>n</a:t>
            </a:r>
            <a:r>
              <a:rPr sz="1300" spc="-25" dirty="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207140" y="4270879"/>
            <a:ext cx="142748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36854" algn="l"/>
                <a:tab pos="797560" algn="l"/>
                <a:tab pos="1289685" algn="l"/>
              </a:tabLst>
            </a:pPr>
            <a:r>
              <a:rPr sz="1300" spc="-50" dirty="0">
                <a:latin typeface="Times New Roman"/>
                <a:cs typeface="Times New Roman"/>
              </a:rPr>
              <a:t>0</a:t>
            </a:r>
            <a:r>
              <a:rPr sz="1300" dirty="0">
                <a:latin typeface="Times New Roman"/>
                <a:cs typeface="Times New Roman"/>
              </a:rPr>
              <a:t>	1</a:t>
            </a:r>
            <a:r>
              <a:rPr sz="1300" spc="155" dirty="0">
                <a:latin typeface="Times New Roman"/>
                <a:cs typeface="Times New Roman"/>
              </a:rPr>
              <a:t>  </a:t>
            </a:r>
            <a:r>
              <a:rPr sz="1300" i="1" spc="-50" dirty="0">
                <a:latin typeface="Times New Roman"/>
                <a:cs typeface="Times New Roman"/>
              </a:rPr>
              <a:t>m</a:t>
            </a:r>
            <a:r>
              <a:rPr sz="1300" i="1" dirty="0">
                <a:latin typeface="Times New Roman"/>
                <a:cs typeface="Times New Roman"/>
              </a:rPr>
              <a:t>	</a:t>
            </a:r>
            <a:r>
              <a:rPr sz="1300" i="1" spc="-50" dirty="0">
                <a:latin typeface="Times New Roman"/>
                <a:cs typeface="Times New Roman"/>
              </a:rPr>
              <a:t>m</a:t>
            </a:r>
            <a:r>
              <a:rPr sz="1300" i="1" dirty="0">
                <a:latin typeface="Times New Roman"/>
                <a:cs typeface="Times New Roman"/>
              </a:rPr>
              <a:t>	</a:t>
            </a:r>
            <a:r>
              <a:rPr sz="1300" i="1" spc="-50" dirty="0">
                <a:latin typeface="Times New Roman"/>
                <a:cs typeface="Times New Roman"/>
              </a:rPr>
              <a:t>m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53725" y="4270879"/>
            <a:ext cx="56007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21640" algn="l"/>
              </a:tabLst>
            </a:pPr>
            <a:r>
              <a:rPr sz="1300" spc="-50" dirty="0">
                <a:latin typeface="Times New Roman"/>
                <a:cs typeface="Times New Roman"/>
              </a:rPr>
              <a:t>0</a:t>
            </a:r>
            <a:r>
              <a:rPr sz="1300" dirty="0">
                <a:latin typeface="Times New Roman"/>
                <a:cs typeface="Times New Roman"/>
              </a:rPr>
              <a:t>	</a:t>
            </a:r>
            <a:r>
              <a:rPr sz="1300" i="1" spc="-50" dirty="0">
                <a:latin typeface="Times New Roman"/>
                <a:cs typeface="Times New Roman"/>
              </a:rPr>
              <a:t>m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96209" y="3902097"/>
            <a:ext cx="31750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300" dirty="0">
                <a:latin typeface="Times New Roman"/>
                <a:cs typeface="Times New Roman"/>
              </a:rPr>
              <a:t>2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3375" i="1" spc="-75" baseline="-34567" dirty="0">
                <a:latin typeface="Times New Roman"/>
                <a:cs typeface="Times New Roman"/>
              </a:rPr>
              <a:t>s</a:t>
            </a:r>
            <a:endParaRPr sz="3375" baseline="-34567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862249" y="4077604"/>
            <a:ext cx="156845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i="1" spc="-50" dirty="0">
                <a:latin typeface="Times New Roman"/>
                <a:cs typeface="Times New Roman"/>
              </a:rPr>
              <a:t>c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64377" y="3971499"/>
            <a:ext cx="2602865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934085" algn="l"/>
                <a:tab pos="1332230" algn="l"/>
                <a:tab pos="1788795" algn="l"/>
              </a:tabLst>
            </a:pPr>
            <a:r>
              <a:rPr sz="2250" dirty="0">
                <a:latin typeface="Symbol"/>
                <a:cs typeface="Symbol"/>
              </a:rPr>
              <a:t></a:t>
            </a:r>
            <a:r>
              <a:rPr sz="2250" spc="-150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h</a:t>
            </a:r>
            <a:r>
              <a:rPr sz="2250" i="1" spc="210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h</a:t>
            </a:r>
            <a:r>
              <a:rPr sz="2250" i="1" spc="-85" dirty="0">
                <a:latin typeface="Times New Roman"/>
                <a:cs typeface="Times New Roman"/>
              </a:rPr>
              <a:t> </a:t>
            </a:r>
            <a:r>
              <a:rPr sz="2250" i="1" spc="-50" dirty="0">
                <a:latin typeface="Times New Roman"/>
                <a:cs typeface="Times New Roman"/>
              </a:rPr>
              <a:t>s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3100" spc="-335" dirty="0">
                <a:latin typeface="Symbol"/>
                <a:cs typeface="Symbol"/>
              </a:rPr>
              <a:t></a:t>
            </a:r>
            <a:r>
              <a:rPr sz="3100" dirty="0">
                <a:latin typeface="Times New Roman"/>
                <a:cs typeface="Times New Roman"/>
              </a:rPr>
              <a:t>	</a:t>
            </a:r>
            <a:r>
              <a:rPr sz="2250" dirty="0">
                <a:latin typeface="Symbol"/>
                <a:cs typeface="Symbol"/>
              </a:rPr>
              <a:t></a:t>
            </a:r>
            <a:r>
              <a:rPr sz="2250" spc="-260" dirty="0">
                <a:latin typeface="Times New Roman"/>
                <a:cs typeface="Times New Roman"/>
              </a:rPr>
              <a:t> </a:t>
            </a:r>
            <a:r>
              <a:rPr sz="2250" i="1" spc="-50" dirty="0">
                <a:latin typeface="Times New Roman"/>
                <a:cs typeface="Times New Roman"/>
              </a:rPr>
              <a:t>c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2250" dirty="0">
                <a:latin typeface="Times New Roman"/>
                <a:cs typeface="Times New Roman"/>
              </a:rPr>
              <a:t>(4)</a:t>
            </a:r>
            <a:r>
              <a:rPr sz="3100" dirty="0">
                <a:latin typeface="Symbol"/>
                <a:cs typeface="Symbol"/>
              </a:rPr>
              <a:t>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100" dirty="0">
                <a:latin typeface="Times New Roman"/>
                <a:cs typeface="Times New Roman"/>
              </a:rPr>
              <a:t> </a:t>
            </a:r>
            <a:r>
              <a:rPr sz="2250" i="1" spc="-50" dirty="0">
                <a:latin typeface="Times New Roman"/>
                <a:cs typeface="Times New Roman"/>
              </a:rPr>
              <a:t>z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122703" y="4077604"/>
            <a:ext cx="17399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i="1" spc="-50" dirty="0">
                <a:latin typeface="Times New Roman"/>
                <a:cs typeface="Times New Roman"/>
              </a:rPr>
              <a:t>h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115019" y="5183737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6988"/>
                </a:lnTo>
              </a:path>
            </a:pathLst>
          </a:custGeom>
          <a:ln w="122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79620" y="5183737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6988"/>
                </a:lnTo>
              </a:path>
            </a:pathLst>
          </a:custGeom>
          <a:ln w="122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208581" y="5117684"/>
            <a:ext cx="11176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50" dirty="0">
                <a:latin typeface="Times New Roman"/>
                <a:cs typeface="Times New Roman"/>
              </a:rPr>
              <a:t>*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464280" y="5320153"/>
            <a:ext cx="211454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i="1" spc="50" dirty="0">
                <a:latin typeface="Times New Roman"/>
                <a:cs typeface="Times New Roman"/>
              </a:rPr>
              <a:t>n</a:t>
            </a:r>
            <a:r>
              <a:rPr sz="1300" spc="50" dirty="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247757" y="5320153"/>
            <a:ext cx="54800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10209" algn="l"/>
              </a:tabLst>
            </a:pPr>
            <a:r>
              <a:rPr sz="1300" spc="-50" dirty="0">
                <a:latin typeface="Times New Roman"/>
                <a:cs typeface="Times New Roman"/>
              </a:rPr>
              <a:t>1</a:t>
            </a:r>
            <a:r>
              <a:rPr sz="1300" dirty="0">
                <a:latin typeface="Times New Roman"/>
                <a:cs typeface="Times New Roman"/>
              </a:rPr>
              <a:t>	</a:t>
            </a:r>
            <a:r>
              <a:rPr sz="1300" i="1" spc="-50" dirty="0">
                <a:latin typeface="Times New Roman"/>
                <a:cs typeface="Times New Roman"/>
              </a:rPr>
              <a:t>m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378312" y="4951371"/>
            <a:ext cx="316865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300" dirty="0">
                <a:latin typeface="Times New Roman"/>
                <a:cs typeface="Times New Roman"/>
              </a:rPr>
              <a:t>2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3375" i="1" spc="-75" baseline="-34567" dirty="0">
                <a:latin typeface="Times New Roman"/>
                <a:cs typeface="Times New Roman"/>
              </a:rPr>
              <a:t>s</a:t>
            </a:r>
            <a:endParaRPr sz="3375" baseline="-34567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499424" y="5320153"/>
            <a:ext cx="14986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i="1" spc="-50" dirty="0">
                <a:latin typeface="Times New Roman"/>
                <a:cs typeface="Times New Roman"/>
              </a:rPr>
              <a:t>m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174711" y="5320153"/>
            <a:ext cx="98044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8605" algn="l"/>
                <a:tab pos="488315" algn="l"/>
                <a:tab pos="842644" algn="l"/>
              </a:tabLst>
            </a:pPr>
            <a:r>
              <a:rPr sz="1300" spc="-50" dirty="0">
                <a:latin typeface="Times New Roman"/>
                <a:cs typeface="Times New Roman"/>
              </a:rPr>
              <a:t>1</a:t>
            </a:r>
            <a:r>
              <a:rPr sz="1300" dirty="0">
                <a:latin typeface="Times New Roman"/>
                <a:cs typeface="Times New Roman"/>
              </a:rPr>
              <a:t>	</a:t>
            </a:r>
            <a:r>
              <a:rPr sz="1300" spc="-50" dirty="0">
                <a:latin typeface="Times New Roman"/>
                <a:cs typeface="Times New Roman"/>
              </a:rPr>
              <a:t>0</a:t>
            </a:r>
            <a:r>
              <a:rPr sz="1300" dirty="0">
                <a:latin typeface="Times New Roman"/>
                <a:cs typeface="Times New Roman"/>
              </a:rPr>
              <a:t>	</a:t>
            </a:r>
            <a:r>
              <a:rPr sz="1300" i="1" spc="-50" dirty="0">
                <a:latin typeface="Times New Roman"/>
                <a:cs typeface="Times New Roman"/>
              </a:rPr>
              <a:t>m</a:t>
            </a:r>
            <a:r>
              <a:rPr sz="1300" i="1" dirty="0">
                <a:latin typeface="Times New Roman"/>
                <a:cs typeface="Times New Roman"/>
              </a:rPr>
              <a:t>	</a:t>
            </a:r>
            <a:r>
              <a:rPr sz="1300" i="1" spc="-50" dirty="0">
                <a:latin typeface="Times New Roman"/>
                <a:cs typeface="Times New Roman"/>
              </a:rPr>
              <a:t>m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799688" y="5020773"/>
            <a:ext cx="1684020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10845" algn="l"/>
                <a:tab pos="868044" algn="l"/>
              </a:tabLst>
            </a:pPr>
            <a:r>
              <a:rPr sz="3100" spc="-25" dirty="0">
                <a:latin typeface="Symbol"/>
                <a:cs typeface="Symbol"/>
              </a:rPr>
              <a:t></a:t>
            </a:r>
            <a:r>
              <a:rPr sz="2250" i="1" spc="-25" dirty="0">
                <a:latin typeface="Times New Roman"/>
                <a:cs typeface="Times New Roman"/>
              </a:rPr>
              <a:t>c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2250" dirty="0">
                <a:latin typeface="Symbol"/>
                <a:cs typeface="Symbol"/>
              </a:rPr>
              <a:t></a:t>
            </a:r>
            <a:r>
              <a:rPr sz="2250" spc="-260" dirty="0">
                <a:latin typeface="Times New Roman"/>
                <a:cs typeface="Times New Roman"/>
              </a:rPr>
              <a:t> </a:t>
            </a:r>
            <a:r>
              <a:rPr sz="2250" i="1" spc="-50" dirty="0">
                <a:latin typeface="Times New Roman"/>
                <a:cs typeface="Times New Roman"/>
              </a:rPr>
              <a:t>c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2250" dirty="0">
                <a:latin typeface="Times New Roman"/>
                <a:cs typeface="Times New Roman"/>
              </a:rPr>
              <a:t>(4)</a:t>
            </a:r>
            <a:r>
              <a:rPr sz="3100" dirty="0">
                <a:latin typeface="Symbol"/>
                <a:cs typeface="Symbol"/>
              </a:rPr>
              <a:t>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75" dirty="0">
                <a:latin typeface="Times New Roman"/>
                <a:cs typeface="Times New Roman"/>
              </a:rPr>
              <a:t> </a:t>
            </a:r>
            <a:r>
              <a:rPr sz="2250" i="1" spc="-50" dirty="0">
                <a:latin typeface="Times New Roman"/>
                <a:cs typeface="Times New Roman"/>
              </a:rPr>
              <a:t>z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847024" y="5126878"/>
            <a:ext cx="827405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dirty="0">
                <a:latin typeface="Symbol"/>
                <a:cs typeface="Symbol"/>
              </a:rPr>
              <a:t></a:t>
            </a:r>
            <a:r>
              <a:rPr sz="2250" spc="-165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h</a:t>
            </a:r>
            <a:r>
              <a:rPr sz="2250" i="1" spc="210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h</a:t>
            </a:r>
            <a:r>
              <a:rPr sz="2250" i="1" spc="155" dirty="0">
                <a:latin typeface="Times New Roman"/>
                <a:cs typeface="Times New Roman"/>
              </a:rPr>
              <a:t> </a:t>
            </a:r>
            <a:r>
              <a:rPr sz="2250" i="1" spc="-50" dirty="0">
                <a:latin typeface="Times New Roman"/>
                <a:cs typeface="Times New Roman"/>
              </a:rPr>
              <a:t>s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132108" y="5126878"/>
            <a:ext cx="173355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i="1" spc="-50" dirty="0">
                <a:latin typeface="Times New Roman"/>
                <a:cs typeface="Times New Roman"/>
              </a:rPr>
              <a:t>h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537214" y="5969378"/>
            <a:ext cx="11112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-50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397481" y="5642729"/>
            <a:ext cx="309880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450" i="1" spc="-37" baseline="-25362" dirty="0">
                <a:latin typeface="Times New Roman"/>
                <a:cs typeface="Times New Roman"/>
              </a:rPr>
              <a:t>h</a:t>
            </a:r>
            <a:r>
              <a:rPr sz="1350" spc="-25" dirty="0">
                <a:latin typeface="Times New Roman"/>
                <a:cs typeface="Times New Roman"/>
              </a:rPr>
              <a:t>*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481198" y="5475223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44450" y="63500"/>
                </a:moveTo>
                <a:lnTo>
                  <a:pt x="31750" y="63500"/>
                </a:lnTo>
                <a:lnTo>
                  <a:pt x="31750" y="268350"/>
                </a:lnTo>
                <a:lnTo>
                  <a:pt x="44450" y="268350"/>
                </a:lnTo>
                <a:lnTo>
                  <a:pt x="44450" y="63500"/>
                </a:lnTo>
                <a:close/>
              </a:path>
              <a:path w="76200" h="2686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686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6616700" y="4227448"/>
            <a:ext cx="827405" cy="1250950"/>
            <a:chOff x="6616700" y="4227448"/>
            <a:chExt cx="827405" cy="1250950"/>
          </a:xfrm>
        </p:grpSpPr>
        <p:sp>
          <p:nvSpPr>
            <p:cNvPr id="57" name="object 57"/>
            <p:cNvSpPr/>
            <p:nvPr/>
          </p:nvSpPr>
          <p:spPr>
            <a:xfrm>
              <a:off x="6821550" y="4690998"/>
              <a:ext cx="335280" cy="346710"/>
            </a:xfrm>
            <a:custGeom>
              <a:avLst/>
              <a:gdLst/>
              <a:ahLst/>
              <a:cxnLst/>
              <a:rect l="l" t="t" r="r" b="b"/>
              <a:pathLst>
                <a:path w="335279" h="346710">
                  <a:moveTo>
                    <a:pt x="0" y="173100"/>
                  </a:moveTo>
                  <a:lnTo>
                    <a:pt x="5816" y="127117"/>
                  </a:lnTo>
                  <a:lnTo>
                    <a:pt x="22229" y="85776"/>
                  </a:lnTo>
                  <a:lnTo>
                    <a:pt x="47688" y="50736"/>
                  </a:lnTo>
                  <a:lnTo>
                    <a:pt x="80640" y="23654"/>
                  </a:lnTo>
                  <a:lnTo>
                    <a:pt x="119532" y="6190"/>
                  </a:lnTo>
                  <a:lnTo>
                    <a:pt x="162814" y="0"/>
                  </a:lnTo>
                  <a:lnTo>
                    <a:pt x="206095" y="6234"/>
                  </a:lnTo>
                  <a:lnTo>
                    <a:pt x="244987" y="23711"/>
                  </a:lnTo>
                  <a:lnTo>
                    <a:pt x="277939" y="50784"/>
                  </a:lnTo>
                  <a:lnTo>
                    <a:pt x="303398" y="85804"/>
                  </a:lnTo>
                  <a:lnTo>
                    <a:pt x="319811" y="127126"/>
                  </a:lnTo>
                  <a:lnTo>
                    <a:pt x="325627" y="173100"/>
                  </a:lnTo>
                  <a:lnTo>
                    <a:pt x="319811" y="219084"/>
                  </a:lnTo>
                  <a:lnTo>
                    <a:pt x="303398" y="260425"/>
                  </a:lnTo>
                  <a:lnTo>
                    <a:pt x="277939" y="295465"/>
                  </a:lnTo>
                  <a:lnTo>
                    <a:pt x="244987" y="322547"/>
                  </a:lnTo>
                  <a:lnTo>
                    <a:pt x="206095" y="340011"/>
                  </a:lnTo>
                  <a:lnTo>
                    <a:pt x="162814" y="346201"/>
                  </a:lnTo>
                  <a:lnTo>
                    <a:pt x="119532" y="340011"/>
                  </a:lnTo>
                  <a:lnTo>
                    <a:pt x="80640" y="322547"/>
                  </a:lnTo>
                  <a:lnTo>
                    <a:pt x="47688" y="295465"/>
                  </a:lnTo>
                  <a:lnTo>
                    <a:pt x="22229" y="260425"/>
                  </a:lnTo>
                  <a:lnTo>
                    <a:pt x="5816" y="219084"/>
                  </a:lnTo>
                  <a:lnTo>
                    <a:pt x="0" y="173100"/>
                  </a:lnTo>
                  <a:close/>
                </a:path>
                <a:path w="335279" h="346710">
                  <a:moveTo>
                    <a:pt x="0" y="167512"/>
                  </a:moveTo>
                  <a:lnTo>
                    <a:pt x="334899" y="167512"/>
                  </a:lnTo>
                </a:path>
                <a:path w="335279" h="346710">
                  <a:moveTo>
                    <a:pt x="166750" y="0"/>
                  </a:moveTo>
                  <a:lnTo>
                    <a:pt x="166750" y="34607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616700" y="4227448"/>
              <a:ext cx="827405" cy="1250950"/>
            </a:xfrm>
            <a:custGeom>
              <a:avLst/>
              <a:gdLst/>
              <a:ahLst/>
              <a:cxnLst/>
              <a:rect l="l" t="t" r="r" b="b"/>
              <a:pathLst>
                <a:path w="827404" h="1250950">
                  <a:moveTo>
                    <a:pt x="406400" y="387350"/>
                  </a:moveTo>
                  <a:lnTo>
                    <a:pt x="374650" y="387350"/>
                  </a:lnTo>
                  <a:lnTo>
                    <a:pt x="374650" y="12700"/>
                  </a:lnTo>
                  <a:lnTo>
                    <a:pt x="374650" y="6350"/>
                  </a:lnTo>
                  <a:lnTo>
                    <a:pt x="37465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361950" y="12700"/>
                  </a:lnTo>
                  <a:lnTo>
                    <a:pt x="361950" y="387350"/>
                  </a:lnTo>
                  <a:lnTo>
                    <a:pt x="330200" y="387350"/>
                  </a:lnTo>
                  <a:lnTo>
                    <a:pt x="368300" y="463550"/>
                  </a:lnTo>
                  <a:lnTo>
                    <a:pt x="400050" y="400050"/>
                  </a:lnTo>
                  <a:lnTo>
                    <a:pt x="406400" y="387350"/>
                  </a:lnTo>
                  <a:close/>
                </a:path>
                <a:path w="827404" h="1250950">
                  <a:moveTo>
                    <a:pt x="409575" y="885825"/>
                  </a:moveTo>
                  <a:lnTo>
                    <a:pt x="403225" y="873125"/>
                  </a:lnTo>
                  <a:lnTo>
                    <a:pt x="371475" y="809625"/>
                  </a:lnTo>
                  <a:lnTo>
                    <a:pt x="333375" y="885825"/>
                  </a:lnTo>
                  <a:lnTo>
                    <a:pt x="365125" y="885825"/>
                  </a:lnTo>
                  <a:lnTo>
                    <a:pt x="365125" y="1238250"/>
                  </a:lnTo>
                  <a:lnTo>
                    <a:pt x="0" y="1238250"/>
                  </a:lnTo>
                  <a:lnTo>
                    <a:pt x="0" y="1250950"/>
                  </a:lnTo>
                  <a:lnTo>
                    <a:pt x="377825" y="1250950"/>
                  </a:lnTo>
                  <a:lnTo>
                    <a:pt x="377825" y="1244600"/>
                  </a:lnTo>
                  <a:lnTo>
                    <a:pt x="377825" y="1238250"/>
                  </a:lnTo>
                  <a:lnTo>
                    <a:pt x="377825" y="885825"/>
                  </a:lnTo>
                  <a:lnTo>
                    <a:pt x="409575" y="885825"/>
                  </a:lnTo>
                  <a:close/>
                </a:path>
                <a:path w="827404" h="1250950">
                  <a:moveTo>
                    <a:pt x="827024" y="630301"/>
                  </a:moveTo>
                  <a:lnTo>
                    <a:pt x="814324" y="623951"/>
                  </a:lnTo>
                  <a:lnTo>
                    <a:pt x="750824" y="592201"/>
                  </a:lnTo>
                  <a:lnTo>
                    <a:pt x="750824" y="623951"/>
                  </a:lnTo>
                  <a:lnTo>
                    <a:pt x="525399" y="623951"/>
                  </a:lnTo>
                  <a:lnTo>
                    <a:pt x="525399" y="636651"/>
                  </a:lnTo>
                  <a:lnTo>
                    <a:pt x="750824" y="636651"/>
                  </a:lnTo>
                  <a:lnTo>
                    <a:pt x="750824" y="668401"/>
                  </a:lnTo>
                  <a:lnTo>
                    <a:pt x="814324" y="636651"/>
                  </a:lnTo>
                  <a:lnTo>
                    <a:pt x="827024" y="630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/>
          <p:nvPr/>
        </p:nvSpPr>
        <p:spPr>
          <a:xfrm>
            <a:off x="7615716" y="4680563"/>
            <a:ext cx="0" cy="347980"/>
          </a:xfrm>
          <a:custGeom>
            <a:avLst/>
            <a:gdLst/>
            <a:ahLst/>
            <a:cxnLst/>
            <a:rect l="l" t="t" r="r" b="b"/>
            <a:pathLst>
              <a:path h="347979">
                <a:moveTo>
                  <a:pt x="0" y="0"/>
                </a:moveTo>
                <a:lnTo>
                  <a:pt x="0" y="347562"/>
                </a:lnTo>
              </a:path>
            </a:pathLst>
          </a:custGeom>
          <a:ln w="12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909283" y="4680563"/>
            <a:ext cx="0" cy="347980"/>
          </a:xfrm>
          <a:custGeom>
            <a:avLst/>
            <a:gdLst/>
            <a:ahLst/>
            <a:cxnLst/>
            <a:rect l="l" t="t" r="r" b="b"/>
            <a:pathLst>
              <a:path h="347979">
                <a:moveTo>
                  <a:pt x="0" y="0"/>
                </a:moveTo>
                <a:lnTo>
                  <a:pt x="0" y="347562"/>
                </a:lnTo>
              </a:path>
            </a:pathLst>
          </a:custGeom>
          <a:ln w="12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331067" y="4680563"/>
            <a:ext cx="0" cy="347980"/>
          </a:xfrm>
          <a:custGeom>
            <a:avLst/>
            <a:gdLst/>
            <a:ahLst/>
            <a:cxnLst/>
            <a:rect l="l" t="t" r="r" b="b"/>
            <a:pathLst>
              <a:path h="347979">
                <a:moveTo>
                  <a:pt x="0" y="0"/>
                </a:moveTo>
                <a:lnTo>
                  <a:pt x="0" y="347562"/>
                </a:lnTo>
              </a:path>
            </a:pathLst>
          </a:custGeom>
          <a:ln w="12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624652" y="4680563"/>
            <a:ext cx="0" cy="347980"/>
          </a:xfrm>
          <a:custGeom>
            <a:avLst/>
            <a:gdLst/>
            <a:ahLst/>
            <a:cxnLst/>
            <a:rect l="l" t="t" r="r" b="b"/>
            <a:pathLst>
              <a:path h="347979">
                <a:moveTo>
                  <a:pt x="0" y="0"/>
                </a:moveTo>
                <a:lnTo>
                  <a:pt x="0" y="347562"/>
                </a:lnTo>
              </a:path>
            </a:pathLst>
          </a:custGeom>
          <a:ln w="12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8945558" y="4817553"/>
            <a:ext cx="14922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i="1" spc="-50" dirty="0">
                <a:latin typeface="Times New Roman"/>
                <a:cs typeface="Times New Roman"/>
              </a:rPr>
              <a:t>m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506836" y="4329459"/>
            <a:ext cx="1499870" cy="727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1154430" algn="l"/>
              </a:tabLst>
            </a:pPr>
            <a:r>
              <a:rPr sz="4600" spc="-390" dirty="0">
                <a:latin typeface="Symbol"/>
                <a:cs typeface="Symbol"/>
              </a:rPr>
              <a:t></a:t>
            </a:r>
            <a:r>
              <a:rPr sz="2250" i="1" spc="-390" dirty="0">
                <a:latin typeface="Times New Roman"/>
                <a:cs typeface="Times New Roman"/>
              </a:rPr>
              <a:t>h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1950" baseline="59829" dirty="0">
                <a:latin typeface="Times New Roman"/>
                <a:cs typeface="Times New Roman"/>
              </a:rPr>
              <a:t>2</a:t>
            </a:r>
            <a:r>
              <a:rPr sz="1950" spc="-37" baseline="59829" dirty="0">
                <a:latin typeface="Times New Roman"/>
                <a:cs typeface="Times New Roman"/>
              </a:rPr>
              <a:t> </a:t>
            </a:r>
            <a:r>
              <a:rPr sz="4600" spc="-565" dirty="0">
                <a:latin typeface="Symbol"/>
                <a:cs typeface="Symbol"/>
              </a:rPr>
              <a:t></a:t>
            </a:r>
            <a:r>
              <a:rPr sz="2250" i="1" spc="-565" dirty="0">
                <a:latin typeface="Times New Roman"/>
                <a:cs typeface="Times New Roman"/>
              </a:rPr>
              <a:t>s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480256" y="4817553"/>
            <a:ext cx="11112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50" dirty="0">
                <a:latin typeface="Times New Roman"/>
                <a:cs typeface="Times New Roman"/>
              </a:rPr>
              <a:t>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933724" y="4569772"/>
            <a:ext cx="11112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50" dirty="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764887" y="4817553"/>
            <a:ext cx="11112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50" dirty="0">
                <a:latin typeface="Times New Roman"/>
                <a:cs typeface="Times New Roman"/>
              </a:rPr>
              <a:t>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095590" y="4624276"/>
            <a:ext cx="42545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dirty="0">
                <a:latin typeface="Symbol"/>
                <a:cs typeface="Symbol"/>
              </a:rPr>
              <a:t></a:t>
            </a:r>
            <a:r>
              <a:rPr sz="2250" spc="175" dirty="0">
                <a:latin typeface="Times New Roman"/>
                <a:cs typeface="Times New Roman"/>
              </a:rPr>
              <a:t> </a:t>
            </a:r>
            <a:r>
              <a:rPr sz="2250" i="1" spc="-50" dirty="0">
                <a:latin typeface="Times New Roman"/>
                <a:cs typeface="Times New Roman"/>
              </a:rPr>
              <a:t>h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559300" y="5981496"/>
            <a:ext cx="1119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99"/>
                </a:solidFill>
                <a:latin typeface="Times New Roman"/>
                <a:cs typeface="Times New Roman"/>
              </a:rPr>
              <a:t>interference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380101" y="5553075"/>
            <a:ext cx="100330" cy="480695"/>
          </a:xfrm>
          <a:custGeom>
            <a:avLst/>
            <a:gdLst/>
            <a:ahLst/>
            <a:cxnLst/>
            <a:rect l="l" t="t" r="r" b="b"/>
            <a:pathLst>
              <a:path w="100329" h="480695">
                <a:moveTo>
                  <a:pt x="56163" y="74589"/>
                </a:moveTo>
                <a:lnTo>
                  <a:pt x="0" y="478548"/>
                </a:lnTo>
                <a:lnTo>
                  <a:pt x="12573" y="480301"/>
                </a:lnTo>
                <a:lnTo>
                  <a:pt x="68736" y="76340"/>
                </a:lnTo>
                <a:lnTo>
                  <a:pt x="56163" y="74589"/>
                </a:lnTo>
                <a:close/>
              </a:path>
              <a:path w="100329" h="480695">
                <a:moveTo>
                  <a:pt x="93875" y="62014"/>
                </a:moveTo>
                <a:lnTo>
                  <a:pt x="57912" y="62014"/>
                </a:lnTo>
                <a:lnTo>
                  <a:pt x="70485" y="63766"/>
                </a:lnTo>
                <a:lnTo>
                  <a:pt x="68736" y="76340"/>
                </a:lnTo>
                <a:lnTo>
                  <a:pt x="100202" y="80721"/>
                </a:lnTo>
                <a:lnTo>
                  <a:pt x="93875" y="62014"/>
                </a:lnTo>
                <a:close/>
              </a:path>
              <a:path w="100329" h="480695">
                <a:moveTo>
                  <a:pt x="57912" y="62014"/>
                </a:moveTo>
                <a:lnTo>
                  <a:pt x="56163" y="74589"/>
                </a:lnTo>
                <a:lnTo>
                  <a:pt x="68736" y="76340"/>
                </a:lnTo>
                <a:lnTo>
                  <a:pt x="70485" y="63766"/>
                </a:lnTo>
                <a:lnTo>
                  <a:pt x="57912" y="62014"/>
                </a:lnTo>
                <a:close/>
              </a:path>
              <a:path w="100329" h="480695">
                <a:moveTo>
                  <a:pt x="72898" y="0"/>
                </a:moveTo>
                <a:lnTo>
                  <a:pt x="24764" y="70218"/>
                </a:lnTo>
                <a:lnTo>
                  <a:pt x="56163" y="74589"/>
                </a:lnTo>
                <a:lnTo>
                  <a:pt x="57912" y="62014"/>
                </a:lnTo>
                <a:lnTo>
                  <a:pt x="93875" y="62014"/>
                </a:lnTo>
                <a:lnTo>
                  <a:pt x="728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398617" y="4377932"/>
            <a:ext cx="148590" cy="370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50" b="1" spc="-50" dirty="0">
                <a:latin typeface="Times New Roman"/>
                <a:cs typeface="Times New Roman"/>
              </a:rPr>
              <a:t>r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241" y="343661"/>
            <a:ext cx="778764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RAKE</a:t>
            </a:r>
            <a:r>
              <a:rPr sz="2400" spc="-65" dirty="0">
                <a:latin typeface="Arial Black"/>
                <a:cs typeface="Arial Black"/>
              </a:rPr>
              <a:t> </a:t>
            </a:r>
            <a:r>
              <a:rPr sz="2400" spc="-10" dirty="0">
                <a:latin typeface="Arial Black"/>
                <a:cs typeface="Arial Black"/>
              </a:rPr>
              <a:t>RECEIVER</a:t>
            </a:r>
            <a:endParaRPr sz="24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505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Rake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receiver</a:t>
            </a:r>
            <a:endParaRPr sz="2000">
              <a:latin typeface="Times New Roman"/>
              <a:cs typeface="Times New Roman"/>
            </a:endParaRPr>
          </a:p>
          <a:p>
            <a:pPr marL="10864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1086485" algn="l"/>
              </a:tabLst>
            </a:pPr>
            <a:r>
              <a:rPr sz="1800" dirty="0">
                <a:latin typeface="Times New Roman"/>
                <a:cs typeface="Times New Roman"/>
              </a:rPr>
              <a:t>Rake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made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up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several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Rake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fingers</a:t>
            </a:r>
            <a:endParaRPr sz="1800">
              <a:latin typeface="Times New Roman"/>
              <a:cs typeface="Times New Roman"/>
            </a:endParaRPr>
          </a:p>
          <a:p>
            <a:pPr marL="14859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485900" algn="l"/>
              </a:tabLst>
            </a:pP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finger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corresponds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multipath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components.</a:t>
            </a:r>
            <a:endParaRPr sz="1800">
              <a:latin typeface="Times New Roman"/>
              <a:cs typeface="Times New Roman"/>
            </a:endParaRPr>
          </a:p>
          <a:p>
            <a:pPr marL="1086485" marR="5080" lvl="1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1086485" algn="l"/>
              </a:tabLst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Due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low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correlation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between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time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shifted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version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same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PN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code,</a:t>
            </a:r>
            <a:r>
              <a:rPr sz="18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each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finger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can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be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treated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as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flat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fading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no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equalization</a:t>
            </a:r>
            <a:r>
              <a:rPr sz="18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needed!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11576" y="2865373"/>
            <a:ext cx="3009900" cy="377825"/>
          </a:xfrm>
          <a:custGeom>
            <a:avLst/>
            <a:gdLst/>
            <a:ahLst/>
            <a:cxnLst/>
            <a:rect l="l" t="t" r="r" b="b"/>
            <a:pathLst>
              <a:path w="3009900" h="377825">
                <a:moveTo>
                  <a:pt x="0" y="377825"/>
                </a:moveTo>
                <a:lnTo>
                  <a:pt x="3009900" y="377825"/>
                </a:lnTo>
                <a:lnTo>
                  <a:pt x="3009900" y="0"/>
                </a:lnTo>
                <a:lnTo>
                  <a:pt x="0" y="0"/>
                </a:lnTo>
                <a:lnTo>
                  <a:pt x="0" y="37782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06138" y="2924936"/>
            <a:ext cx="560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Delay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4153" y="2820970"/>
            <a:ext cx="306705" cy="397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2450" spc="-70" dirty="0">
                <a:latin typeface="Symbol"/>
                <a:cs typeface="Symbol"/>
              </a:rPr>
              <a:t></a:t>
            </a:r>
            <a:r>
              <a:rPr sz="2450" spc="-390" dirty="0">
                <a:latin typeface="Times New Roman"/>
                <a:cs typeface="Times New Roman"/>
              </a:rPr>
              <a:t> </a:t>
            </a:r>
            <a:r>
              <a:rPr sz="2025" spc="-75" baseline="-24691" dirty="0">
                <a:latin typeface="Times New Roman"/>
                <a:cs typeface="Times New Roman"/>
              </a:rPr>
              <a:t>0</a:t>
            </a:r>
            <a:endParaRPr sz="2025" baseline="-24691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13100" y="3467100"/>
            <a:ext cx="3009900" cy="377825"/>
          </a:xfrm>
          <a:custGeom>
            <a:avLst/>
            <a:gdLst/>
            <a:ahLst/>
            <a:cxnLst/>
            <a:rect l="l" t="t" r="r" b="b"/>
            <a:pathLst>
              <a:path w="3009900" h="377825">
                <a:moveTo>
                  <a:pt x="0" y="377825"/>
                </a:moveTo>
                <a:lnTo>
                  <a:pt x="3009900" y="377825"/>
                </a:lnTo>
                <a:lnTo>
                  <a:pt x="3009900" y="0"/>
                </a:lnTo>
                <a:lnTo>
                  <a:pt x="0" y="0"/>
                </a:lnTo>
                <a:lnTo>
                  <a:pt x="0" y="37782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7661" y="3526917"/>
            <a:ext cx="559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Delay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58736" y="3435701"/>
            <a:ext cx="286385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350" spc="-25" dirty="0">
                <a:latin typeface="Symbol"/>
                <a:cs typeface="Symbol"/>
              </a:rPr>
              <a:t></a:t>
            </a:r>
            <a:r>
              <a:rPr sz="1950" spc="-37" baseline="-23504" dirty="0">
                <a:latin typeface="Times New Roman"/>
                <a:cs typeface="Times New Roman"/>
              </a:rPr>
              <a:t>1</a:t>
            </a:r>
            <a:endParaRPr sz="1950" baseline="-2350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00400" y="5095875"/>
            <a:ext cx="3009900" cy="3778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194435">
              <a:lnSpc>
                <a:spcPct val="100000"/>
              </a:lnSpc>
              <a:spcBef>
                <a:spcPts val="20"/>
              </a:spcBef>
              <a:tabLst>
                <a:tab pos="1875155" algn="l"/>
              </a:tabLst>
            </a:pPr>
            <a:r>
              <a:rPr sz="1800" spc="-10" dirty="0">
                <a:latin typeface="Times New Roman"/>
                <a:cs typeface="Times New Roman"/>
              </a:rPr>
              <a:t>Delay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3525" spc="-104" baseline="3546" dirty="0">
                <a:latin typeface="Symbol"/>
                <a:cs typeface="Symbol"/>
              </a:rPr>
              <a:t></a:t>
            </a:r>
            <a:r>
              <a:rPr sz="3525" spc="-427" baseline="3546" dirty="0">
                <a:latin typeface="Times New Roman"/>
                <a:cs typeface="Times New Roman"/>
              </a:rPr>
              <a:t> </a:t>
            </a:r>
            <a:r>
              <a:rPr sz="1950" i="1" spc="-37" baseline="-17094" dirty="0">
                <a:latin typeface="Times New Roman"/>
                <a:cs typeface="Times New Roman"/>
              </a:rPr>
              <a:t>L</a:t>
            </a:r>
            <a:r>
              <a:rPr sz="1950" spc="-37" baseline="-17094" dirty="0">
                <a:latin typeface="Symbol"/>
                <a:cs typeface="Symbol"/>
              </a:rPr>
              <a:t></a:t>
            </a:r>
            <a:r>
              <a:rPr sz="1950" spc="-37" baseline="-17094" dirty="0">
                <a:latin typeface="Times New Roman"/>
                <a:cs typeface="Times New Roman"/>
              </a:rPr>
              <a:t>1</a:t>
            </a:r>
            <a:endParaRPr sz="1950" baseline="-1709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61059" y="4226814"/>
            <a:ext cx="363220" cy="635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b="1" spc="-25" dirty="0">
                <a:latin typeface="Times New Roman"/>
                <a:cs typeface="Times New Roman"/>
              </a:rPr>
              <a:t>……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527175" y="2982848"/>
            <a:ext cx="5219700" cy="2395855"/>
            <a:chOff x="1527175" y="2982848"/>
            <a:chExt cx="5219700" cy="2395855"/>
          </a:xfrm>
        </p:grpSpPr>
        <p:sp>
          <p:nvSpPr>
            <p:cNvPr id="16" name="object 16"/>
            <p:cNvSpPr/>
            <p:nvPr/>
          </p:nvSpPr>
          <p:spPr>
            <a:xfrm>
              <a:off x="1527175" y="4121149"/>
              <a:ext cx="523875" cy="76200"/>
            </a:xfrm>
            <a:custGeom>
              <a:avLst/>
              <a:gdLst/>
              <a:ahLst/>
              <a:cxnLst/>
              <a:rect l="l" t="t" r="r" b="b"/>
              <a:pathLst>
                <a:path w="523875" h="76200">
                  <a:moveTo>
                    <a:pt x="447675" y="0"/>
                  </a:moveTo>
                  <a:lnTo>
                    <a:pt x="447675" y="76200"/>
                  </a:lnTo>
                  <a:lnTo>
                    <a:pt x="511175" y="44450"/>
                  </a:lnTo>
                  <a:lnTo>
                    <a:pt x="460375" y="44450"/>
                  </a:lnTo>
                  <a:lnTo>
                    <a:pt x="460375" y="31750"/>
                  </a:lnTo>
                  <a:lnTo>
                    <a:pt x="511175" y="31750"/>
                  </a:lnTo>
                  <a:lnTo>
                    <a:pt x="447675" y="0"/>
                  </a:lnTo>
                  <a:close/>
                </a:path>
                <a:path w="523875" h="76200">
                  <a:moveTo>
                    <a:pt x="447675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47675" y="44450"/>
                  </a:lnTo>
                  <a:lnTo>
                    <a:pt x="447675" y="31750"/>
                  </a:lnTo>
                  <a:close/>
                </a:path>
                <a:path w="523875" h="76200">
                  <a:moveTo>
                    <a:pt x="511175" y="31750"/>
                  </a:moveTo>
                  <a:lnTo>
                    <a:pt x="460375" y="31750"/>
                  </a:lnTo>
                  <a:lnTo>
                    <a:pt x="460375" y="44450"/>
                  </a:lnTo>
                  <a:lnTo>
                    <a:pt x="511175" y="44450"/>
                  </a:lnTo>
                  <a:lnTo>
                    <a:pt x="523875" y="38100"/>
                  </a:lnTo>
                  <a:lnTo>
                    <a:pt x="511175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40001" y="3043173"/>
              <a:ext cx="0" cy="2308860"/>
            </a:xfrm>
            <a:custGeom>
              <a:avLst/>
              <a:gdLst/>
              <a:ahLst/>
              <a:cxnLst/>
              <a:rect l="l" t="t" r="r" b="b"/>
              <a:pathLst>
                <a:path h="2308860">
                  <a:moveTo>
                    <a:pt x="0" y="0"/>
                  </a:moveTo>
                  <a:lnTo>
                    <a:pt x="0" y="230835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28825" y="2982848"/>
              <a:ext cx="4718050" cy="2395855"/>
            </a:xfrm>
            <a:custGeom>
              <a:avLst/>
              <a:gdLst/>
              <a:ahLst/>
              <a:cxnLst/>
              <a:rect l="l" t="t" r="r" b="b"/>
              <a:pathLst>
                <a:path w="4718050" h="2395854">
                  <a:moveTo>
                    <a:pt x="1171575" y="2357501"/>
                  </a:moveTo>
                  <a:lnTo>
                    <a:pt x="1158875" y="2351151"/>
                  </a:lnTo>
                  <a:lnTo>
                    <a:pt x="1095375" y="2319401"/>
                  </a:lnTo>
                  <a:lnTo>
                    <a:pt x="1095375" y="2351151"/>
                  </a:lnTo>
                  <a:lnTo>
                    <a:pt x="0" y="2351151"/>
                  </a:lnTo>
                  <a:lnTo>
                    <a:pt x="0" y="2363851"/>
                  </a:lnTo>
                  <a:lnTo>
                    <a:pt x="1095375" y="2363851"/>
                  </a:lnTo>
                  <a:lnTo>
                    <a:pt x="1095375" y="2395601"/>
                  </a:lnTo>
                  <a:lnTo>
                    <a:pt x="1158875" y="2363851"/>
                  </a:lnTo>
                  <a:lnTo>
                    <a:pt x="1171575" y="2357501"/>
                  </a:lnTo>
                  <a:close/>
                </a:path>
                <a:path w="4718050" h="2395854">
                  <a:moveTo>
                    <a:pt x="1171575" y="663575"/>
                  </a:moveTo>
                  <a:lnTo>
                    <a:pt x="1158875" y="657225"/>
                  </a:lnTo>
                  <a:lnTo>
                    <a:pt x="1095375" y="625475"/>
                  </a:lnTo>
                  <a:lnTo>
                    <a:pt x="1095375" y="657225"/>
                  </a:lnTo>
                  <a:lnTo>
                    <a:pt x="0" y="657225"/>
                  </a:lnTo>
                  <a:lnTo>
                    <a:pt x="0" y="669925"/>
                  </a:lnTo>
                  <a:lnTo>
                    <a:pt x="1095375" y="669925"/>
                  </a:lnTo>
                  <a:lnTo>
                    <a:pt x="1095375" y="701675"/>
                  </a:lnTo>
                  <a:lnTo>
                    <a:pt x="1158875" y="669925"/>
                  </a:lnTo>
                  <a:lnTo>
                    <a:pt x="1171575" y="663575"/>
                  </a:lnTo>
                  <a:close/>
                </a:path>
                <a:path w="4718050" h="2395854">
                  <a:moveTo>
                    <a:pt x="1171575" y="49276"/>
                  </a:moveTo>
                  <a:lnTo>
                    <a:pt x="1158875" y="42926"/>
                  </a:lnTo>
                  <a:lnTo>
                    <a:pt x="1095375" y="11176"/>
                  </a:lnTo>
                  <a:lnTo>
                    <a:pt x="1095375" y="42926"/>
                  </a:lnTo>
                  <a:lnTo>
                    <a:pt x="0" y="42926"/>
                  </a:lnTo>
                  <a:lnTo>
                    <a:pt x="0" y="55626"/>
                  </a:lnTo>
                  <a:lnTo>
                    <a:pt x="1095375" y="55626"/>
                  </a:lnTo>
                  <a:lnTo>
                    <a:pt x="1095375" y="87376"/>
                  </a:lnTo>
                  <a:lnTo>
                    <a:pt x="1158875" y="55626"/>
                  </a:lnTo>
                  <a:lnTo>
                    <a:pt x="1171575" y="49276"/>
                  </a:lnTo>
                  <a:close/>
                </a:path>
                <a:path w="4718050" h="2395854">
                  <a:moveTo>
                    <a:pt x="4695825" y="2335276"/>
                  </a:moveTo>
                  <a:lnTo>
                    <a:pt x="4683125" y="2328926"/>
                  </a:lnTo>
                  <a:lnTo>
                    <a:pt x="4619625" y="2297176"/>
                  </a:lnTo>
                  <a:lnTo>
                    <a:pt x="4619625" y="2328926"/>
                  </a:lnTo>
                  <a:lnTo>
                    <a:pt x="4170299" y="2328926"/>
                  </a:lnTo>
                  <a:lnTo>
                    <a:pt x="4170299" y="2341626"/>
                  </a:lnTo>
                  <a:lnTo>
                    <a:pt x="4619625" y="2341626"/>
                  </a:lnTo>
                  <a:lnTo>
                    <a:pt x="4619625" y="2373376"/>
                  </a:lnTo>
                  <a:lnTo>
                    <a:pt x="4683125" y="2341626"/>
                  </a:lnTo>
                  <a:lnTo>
                    <a:pt x="4695825" y="2335276"/>
                  </a:lnTo>
                  <a:close/>
                </a:path>
                <a:path w="4718050" h="2395854">
                  <a:moveTo>
                    <a:pt x="4718050" y="685800"/>
                  </a:moveTo>
                  <a:lnTo>
                    <a:pt x="4705350" y="679450"/>
                  </a:lnTo>
                  <a:lnTo>
                    <a:pt x="4641850" y="647700"/>
                  </a:lnTo>
                  <a:lnTo>
                    <a:pt x="4641850" y="679450"/>
                  </a:lnTo>
                  <a:lnTo>
                    <a:pt x="4192524" y="679450"/>
                  </a:lnTo>
                  <a:lnTo>
                    <a:pt x="4192524" y="692150"/>
                  </a:lnTo>
                  <a:lnTo>
                    <a:pt x="4641850" y="692150"/>
                  </a:lnTo>
                  <a:lnTo>
                    <a:pt x="4641850" y="723900"/>
                  </a:lnTo>
                  <a:lnTo>
                    <a:pt x="4705350" y="692150"/>
                  </a:lnTo>
                  <a:lnTo>
                    <a:pt x="4718050" y="685800"/>
                  </a:lnTo>
                  <a:close/>
                </a:path>
                <a:path w="4718050" h="2395854">
                  <a:moveTo>
                    <a:pt x="4718050" y="38100"/>
                  </a:moveTo>
                  <a:lnTo>
                    <a:pt x="4705350" y="31750"/>
                  </a:lnTo>
                  <a:lnTo>
                    <a:pt x="4641850" y="0"/>
                  </a:lnTo>
                  <a:lnTo>
                    <a:pt x="4641850" y="31750"/>
                  </a:lnTo>
                  <a:lnTo>
                    <a:pt x="4192524" y="31750"/>
                  </a:lnTo>
                  <a:lnTo>
                    <a:pt x="4192524" y="44450"/>
                  </a:lnTo>
                  <a:lnTo>
                    <a:pt x="4641850" y="44450"/>
                  </a:lnTo>
                  <a:lnTo>
                    <a:pt x="4641850" y="76200"/>
                  </a:lnTo>
                  <a:lnTo>
                    <a:pt x="4705350" y="44450"/>
                  </a:lnTo>
                  <a:lnTo>
                    <a:pt x="471805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3373501" y="5776912"/>
            <a:ext cx="2651125" cy="694055"/>
          </a:xfrm>
          <a:custGeom>
            <a:avLst/>
            <a:gdLst/>
            <a:ahLst/>
            <a:cxnLst/>
            <a:rect l="l" t="t" r="r" b="b"/>
            <a:pathLst>
              <a:path w="2651125" h="694054">
                <a:moveTo>
                  <a:pt x="2651125" y="0"/>
                </a:moveTo>
                <a:lnTo>
                  <a:pt x="0" y="0"/>
                </a:lnTo>
                <a:lnTo>
                  <a:pt x="0" y="693737"/>
                </a:lnTo>
                <a:lnTo>
                  <a:pt x="2651125" y="693737"/>
                </a:lnTo>
                <a:lnTo>
                  <a:pt x="2651125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257381" y="5780732"/>
            <a:ext cx="24574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i="1" spc="-25" dirty="0">
                <a:latin typeface="Times New Roman"/>
                <a:cs typeface="Times New Roman"/>
              </a:rPr>
              <a:t>L</a:t>
            </a:r>
            <a:r>
              <a:rPr sz="1100" spc="-25" dirty="0">
                <a:latin typeface="Symbol"/>
                <a:cs typeface="Symbol"/>
              </a:rPr>
              <a:t></a:t>
            </a:r>
            <a:r>
              <a:rPr sz="1100" spc="-25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85176" y="5760283"/>
            <a:ext cx="2639060" cy="70104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45"/>
              </a:spcBef>
            </a:pPr>
            <a:r>
              <a:rPr sz="1900" i="1" dirty="0">
                <a:latin typeface="Times New Roman"/>
                <a:cs typeface="Times New Roman"/>
              </a:rPr>
              <a:t>h</a:t>
            </a:r>
            <a:r>
              <a:rPr sz="1900" dirty="0">
                <a:latin typeface="Times New Roman"/>
                <a:cs typeface="Times New Roman"/>
              </a:rPr>
              <a:t>(</a:t>
            </a:r>
            <a:r>
              <a:rPr sz="1900" i="1" dirty="0">
                <a:latin typeface="Times New Roman"/>
                <a:cs typeface="Times New Roman"/>
              </a:rPr>
              <a:t>t</a:t>
            </a:r>
            <a:r>
              <a:rPr sz="1900" dirty="0">
                <a:latin typeface="Times New Roman"/>
                <a:cs typeface="Times New Roman"/>
              </a:rPr>
              <a:t>,</a:t>
            </a:r>
            <a:r>
              <a:rPr sz="2000" dirty="0">
                <a:latin typeface="Symbol"/>
                <a:cs typeface="Symbol"/>
              </a:rPr>
              <a:t>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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4350" spc="75" baseline="-8620" dirty="0">
                <a:latin typeface="Symbol"/>
                <a:cs typeface="Symbol"/>
              </a:rPr>
              <a:t></a:t>
            </a:r>
            <a:r>
              <a:rPr sz="1900" i="1" spc="50" dirty="0">
                <a:latin typeface="Times New Roman"/>
                <a:cs typeface="Times New Roman"/>
              </a:rPr>
              <a:t>h</a:t>
            </a:r>
            <a:r>
              <a:rPr sz="1650" i="1" spc="75" baseline="-25252" dirty="0">
                <a:latin typeface="Times New Roman"/>
                <a:cs typeface="Times New Roman"/>
              </a:rPr>
              <a:t>l</a:t>
            </a:r>
            <a:r>
              <a:rPr sz="1650" i="1" spc="37" baseline="-25252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(</a:t>
            </a:r>
            <a:r>
              <a:rPr sz="1900" i="1" dirty="0">
                <a:latin typeface="Times New Roman"/>
                <a:cs typeface="Times New Roman"/>
              </a:rPr>
              <a:t>t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spc="-275" dirty="0">
                <a:latin typeface="Times New Roman"/>
                <a:cs typeface="Times New Roman"/>
              </a:rPr>
              <a:t> </a:t>
            </a:r>
            <a:r>
              <a:rPr sz="1900" spc="65" dirty="0">
                <a:latin typeface="Symbol"/>
                <a:cs typeface="Symbol"/>
              </a:rPr>
              <a:t></a:t>
            </a:r>
            <a:r>
              <a:rPr sz="2000" spc="65" dirty="0">
                <a:latin typeface="Symbol"/>
                <a:cs typeface="Symbol"/>
              </a:rPr>
              <a:t></a:t>
            </a:r>
            <a:r>
              <a:rPr sz="2000" spc="-1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(</a:t>
            </a:r>
            <a:r>
              <a:rPr sz="2000" dirty="0">
                <a:latin typeface="Symbol"/>
                <a:cs typeface="Symbol"/>
              </a:rPr>
              <a:t>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Symbol"/>
                <a:cs typeface="Symbol"/>
              </a:rPr>
              <a:t></a:t>
            </a:r>
            <a:r>
              <a:rPr sz="2000" spc="95" dirty="0">
                <a:latin typeface="Symbol"/>
                <a:cs typeface="Symbol"/>
              </a:rPr>
              <a:t></a:t>
            </a:r>
            <a:r>
              <a:rPr sz="1650" i="1" spc="142" baseline="-25252" dirty="0">
                <a:latin typeface="Times New Roman"/>
                <a:cs typeface="Times New Roman"/>
              </a:rPr>
              <a:t>l</a:t>
            </a:r>
            <a:r>
              <a:rPr sz="1650" i="1" spc="37" baseline="-25252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)</a:t>
            </a:r>
            <a:endParaRPr sz="1900">
              <a:latin typeface="Times New Roman"/>
              <a:cs typeface="Times New Roman"/>
            </a:endParaRPr>
          </a:p>
          <a:p>
            <a:pPr marL="873125">
              <a:lnSpc>
                <a:spcPct val="100000"/>
              </a:lnSpc>
              <a:spcBef>
                <a:spcPts val="165"/>
              </a:spcBef>
            </a:pPr>
            <a:r>
              <a:rPr sz="1100" i="1" dirty="0">
                <a:latin typeface="Times New Roman"/>
                <a:cs typeface="Times New Roman"/>
              </a:rPr>
              <a:t>l</a:t>
            </a:r>
            <a:r>
              <a:rPr sz="1100" i="1" spc="-145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Symbol"/>
                <a:cs typeface="Symbol"/>
              </a:rPr>
              <a:t></a:t>
            </a:r>
            <a:r>
              <a:rPr sz="1100" spc="-25" dirty="0">
                <a:latin typeface="Times New Roman"/>
                <a:cs typeface="Times New Roman"/>
              </a:rPr>
              <a:t>0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CDMA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5587365" cy="273558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Major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advantages: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Resistant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narrow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interference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Combats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multipath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fading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(no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equalization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required)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share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spectrum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Good</a:t>
            </a:r>
            <a:r>
              <a:rPr sz="1800" spc="-10" dirty="0">
                <a:latin typeface="Times New Roman"/>
                <a:cs typeface="Times New Roman"/>
              </a:rPr>
              <a:t> security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7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Major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disadvantages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5"/>
              </a:spcBef>
              <a:buChar char="–"/>
              <a:tabLst>
                <a:tab pos="756285" algn="l"/>
              </a:tabLst>
            </a:pPr>
            <a:r>
              <a:rPr sz="1800" spc="-25" dirty="0">
                <a:latin typeface="Times New Roman"/>
                <a:cs typeface="Times New Roman"/>
              </a:rPr>
              <a:t>MAI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spc="-10" dirty="0">
                <a:latin typeface="Times New Roman"/>
                <a:cs typeface="Times New Roman"/>
              </a:rPr>
              <a:t>Near-</a:t>
            </a:r>
            <a:r>
              <a:rPr sz="1800" dirty="0">
                <a:latin typeface="Times New Roman"/>
                <a:cs typeface="Times New Roman"/>
              </a:rPr>
              <a:t>far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effect.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3429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27426" y="1333880"/>
            <a:ext cx="3702050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Electrical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Engineering</a:t>
            </a: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Times New Roman"/>
                <a:cs typeface="Times New Roman"/>
              </a:rPr>
              <a:t>University</a:t>
            </a:r>
            <a:r>
              <a:rPr sz="1600" b="1" spc="-5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of</a:t>
            </a:r>
            <a:r>
              <a:rPr sz="1600" b="1" spc="-9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Arkansas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6386" y="1419569"/>
            <a:ext cx="1571625" cy="3802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2504" y="2397074"/>
            <a:ext cx="728789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ELEG</a:t>
            </a:r>
            <a:r>
              <a:rPr sz="2800" spc="-40" dirty="0"/>
              <a:t> </a:t>
            </a:r>
            <a:r>
              <a:rPr sz="2800" dirty="0"/>
              <a:t>5693</a:t>
            </a:r>
            <a:r>
              <a:rPr sz="2800" spc="-70" dirty="0"/>
              <a:t> </a:t>
            </a:r>
            <a:r>
              <a:rPr sz="2800" dirty="0"/>
              <a:t>Wireless</a:t>
            </a:r>
            <a:r>
              <a:rPr sz="2800" spc="-55" dirty="0"/>
              <a:t> </a:t>
            </a:r>
            <a:r>
              <a:rPr sz="2800" spc="-10" dirty="0"/>
              <a:t>Communications</a:t>
            </a:r>
            <a:endParaRPr sz="2800"/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800" dirty="0"/>
              <a:t>Ch.</a:t>
            </a:r>
            <a:r>
              <a:rPr sz="2800" spc="-60" dirty="0"/>
              <a:t> </a:t>
            </a:r>
            <a:r>
              <a:rPr sz="2800" dirty="0"/>
              <a:t>9</a:t>
            </a:r>
            <a:r>
              <a:rPr sz="2800" spc="-70" dirty="0"/>
              <a:t> </a:t>
            </a:r>
            <a:r>
              <a:rPr sz="2800" dirty="0"/>
              <a:t>Wireless</a:t>
            </a:r>
            <a:r>
              <a:rPr sz="2800" spc="-35" dirty="0"/>
              <a:t> </a:t>
            </a:r>
            <a:r>
              <a:rPr sz="2800" spc="-10" dirty="0"/>
              <a:t>Netowrks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6291453" y="3703015"/>
            <a:ext cx="2087245" cy="67246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85"/>
              </a:spcBef>
            </a:pPr>
            <a:r>
              <a:rPr sz="1900" dirty="0">
                <a:solidFill>
                  <a:srgbClr val="000099"/>
                </a:solidFill>
                <a:latin typeface="Arial Black"/>
                <a:cs typeface="Arial Black"/>
              </a:rPr>
              <a:t>Dr.</a:t>
            </a:r>
            <a:r>
              <a:rPr sz="1900" spc="-20" dirty="0">
                <a:solidFill>
                  <a:srgbClr val="000099"/>
                </a:solidFill>
                <a:latin typeface="Arial Black"/>
                <a:cs typeface="Arial Black"/>
              </a:rPr>
              <a:t> </a:t>
            </a:r>
            <a:r>
              <a:rPr sz="1900" dirty="0">
                <a:solidFill>
                  <a:srgbClr val="000099"/>
                </a:solidFill>
                <a:latin typeface="Arial Black"/>
                <a:cs typeface="Arial Black"/>
              </a:rPr>
              <a:t>Jingxian</a:t>
            </a:r>
            <a:r>
              <a:rPr sz="1900" spc="-10" dirty="0">
                <a:solidFill>
                  <a:srgbClr val="000099"/>
                </a:solidFill>
                <a:latin typeface="Arial Black"/>
                <a:cs typeface="Arial Black"/>
              </a:rPr>
              <a:t> </a:t>
            </a:r>
            <a:r>
              <a:rPr sz="1900" spc="-25" dirty="0">
                <a:solidFill>
                  <a:srgbClr val="000099"/>
                </a:solidFill>
                <a:latin typeface="Arial Black"/>
                <a:cs typeface="Arial Black"/>
              </a:rPr>
              <a:t>Wu</a:t>
            </a:r>
            <a:endParaRPr sz="1900">
              <a:latin typeface="Arial Black"/>
              <a:cs typeface="Arial Black"/>
            </a:endParaRPr>
          </a:p>
          <a:p>
            <a:pPr marR="5715" algn="r">
              <a:lnSpc>
                <a:spcPct val="100000"/>
              </a:lnSpc>
              <a:spcBef>
                <a:spcPts val="409"/>
              </a:spcBef>
            </a:pPr>
            <a:r>
              <a:rPr sz="1600" spc="-10" dirty="0">
                <a:solidFill>
                  <a:srgbClr val="000099"/>
                </a:solidFill>
                <a:latin typeface="Arial Black"/>
                <a:cs typeface="Arial Black"/>
                <a:hlinkClick r:id="rId3"/>
              </a:rPr>
              <a:t>wuj@uark.edu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1266189"/>
            <a:ext cx="3128645" cy="1794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Ad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hoc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wireless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networks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Clr>
                <a:srgbClr val="000099"/>
              </a:buClr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Protocol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layers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Clr>
                <a:srgbClr val="000099"/>
              </a:buClr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Cross-layer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design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AD</a:t>
            </a:r>
            <a:r>
              <a:rPr spc="-65" dirty="0"/>
              <a:t> </a:t>
            </a:r>
            <a:r>
              <a:rPr dirty="0"/>
              <a:t>HOC</a:t>
            </a:r>
            <a:r>
              <a:rPr spc="-65" dirty="0"/>
              <a:t> </a:t>
            </a:r>
            <a:r>
              <a:rPr dirty="0"/>
              <a:t>WIRELESS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838330"/>
            <a:ext cx="7437120" cy="50863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Ad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hoc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wireless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network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collection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wireless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mobile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self-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configure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form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without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aid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any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established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 infrastructure</a:t>
            </a:r>
            <a:r>
              <a:rPr sz="1800" spc="-1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756285" marR="1004569" lvl="1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hoc: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little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planning,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fashioned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whatever</a:t>
            </a:r>
            <a:r>
              <a:rPr sz="1800" spc="-25" dirty="0">
                <a:latin typeface="Times New Roman"/>
                <a:cs typeface="Times New Roman"/>
              </a:rPr>
              <a:t> is </a:t>
            </a:r>
            <a:r>
              <a:rPr sz="1800" dirty="0">
                <a:latin typeface="Times New Roman"/>
                <a:cs typeface="Times New Roman"/>
              </a:rPr>
              <a:t>immediately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available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from: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infrastructure-</a:t>
            </a:r>
            <a:r>
              <a:rPr sz="1800" dirty="0">
                <a:latin typeface="Times New Roman"/>
                <a:cs typeface="Times New Roman"/>
              </a:rPr>
              <a:t>based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(such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cellular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network)</a:t>
            </a:r>
            <a:endParaRPr sz="18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770"/>
              </a:spcBef>
              <a:buFont typeface="Times New Roman"/>
              <a:buChar char="–"/>
            </a:pPr>
            <a:endParaRPr sz="1800">
              <a:latin typeface="Times New Roman"/>
              <a:cs typeface="Times New Roman"/>
            </a:endParaRPr>
          </a:p>
          <a:p>
            <a:pPr marL="756285" marR="358775" lvl="1" indent="-287020">
              <a:lnSpc>
                <a:spcPts val="1939"/>
              </a:lnSpc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Allow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people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devices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seamlessly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internetwok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areas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 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no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preexisting</a:t>
            </a:r>
            <a:r>
              <a:rPr sz="1800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communication</a:t>
            </a:r>
            <a:r>
              <a:rPr sz="1800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infrastructure</a:t>
            </a:r>
            <a:r>
              <a:rPr sz="1800" spc="-1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No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pre-</a:t>
            </a:r>
            <a:r>
              <a:rPr sz="1800" dirty="0">
                <a:latin typeface="Times New Roman"/>
                <a:cs typeface="Times New Roman"/>
              </a:rPr>
              <a:t>installed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basestations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spc="-10" dirty="0">
                <a:latin typeface="Times New Roman"/>
                <a:cs typeface="Times New Roman"/>
              </a:rPr>
              <a:t>Self-</a:t>
            </a:r>
            <a:r>
              <a:rPr sz="1800" dirty="0">
                <a:latin typeface="Times New Roman"/>
                <a:cs typeface="Times New Roman"/>
              </a:rPr>
              <a:t>organizing,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Rapidly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deployed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9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Nodes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cooperate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provide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connectivity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multihop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relay.</a:t>
            </a:r>
            <a:endParaRPr sz="18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ts val="1939"/>
              </a:lnSpc>
              <a:spcBef>
                <a:spcPts val="459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Easily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enable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instantaneous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person-to-</a:t>
            </a:r>
            <a:r>
              <a:rPr sz="1800" dirty="0">
                <a:latin typeface="Times New Roman"/>
                <a:cs typeface="Times New Roman"/>
              </a:rPr>
              <a:t>person,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person-to-</a:t>
            </a:r>
            <a:r>
              <a:rPr sz="1800" dirty="0">
                <a:latin typeface="Times New Roman"/>
                <a:cs typeface="Times New Roman"/>
              </a:rPr>
              <a:t>machine,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or </a:t>
            </a:r>
            <a:r>
              <a:rPr sz="1800" spc="-10" dirty="0">
                <a:latin typeface="Times New Roman"/>
                <a:cs typeface="Times New Roman"/>
              </a:rPr>
              <a:t>machine-to-</a:t>
            </a:r>
            <a:r>
              <a:rPr sz="1800" dirty="0">
                <a:latin typeface="Times New Roman"/>
                <a:cs typeface="Times New Roman"/>
              </a:rPr>
              <a:t>person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communications.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</a:tabLst>
            </a:pPr>
            <a:r>
              <a:rPr sz="1800" spc="-10" dirty="0">
                <a:latin typeface="Times New Roman"/>
                <a:cs typeface="Times New Roman"/>
              </a:rPr>
              <a:t>Self-healing</a:t>
            </a:r>
            <a:endParaRPr sz="1800">
              <a:latin typeface="Times New Roman"/>
              <a:cs typeface="Times New Roman"/>
            </a:endParaRPr>
          </a:p>
          <a:p>
            <a:pPr marL="1155700" marR="608965" lvl="2" indent="-228600">
              <a:lnSpc>
                <a:spcPts val="1939"/>
              </a:lnSpc>
              <a:spcBef>
                <a:spcPts val="46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Even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break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down,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still operate.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3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pc="-10" dirty="0">
                <a:solidFill>
                  <a:srgbClr val="000099"/>
                </a:solidFill>
              </a:rPr>
              <a:t>Background</a:t>
            </a:r>
          </a:p>
          <a:p>
            <a:pPr>
              <a:lnSpc>
                <a:spcPct val="100000"/>
              </a:lnSpc>
              <a:spcBef>
                <a:spcPts val="1275"/>
              </a:spcBef>
              <a:buClr>
                <a:srgbClr val="000099"/>
              </a:buClr>
              <a:buFont typeface="Times New Roman"/>
              <a:buChar char="•"/>
            </a:pPr>
            <a:endParaRPr spc="-10" dirty="0">
              <a:solidFill>
                <a:srgbClr val="000099"/>
              </a:solidFill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dirty="0">
                <a:solidFill>
                  <a:srgbClr val="000099"/>
                </a:solidFill>
              </a:rPr>
              <a:t>Major</a:t>
            </a:r>
            <a:r>
              <a:rPr spc="-30" dirty="0">
                <a:solidFill>
                  <a:srgbClr val="000099"/>
                </a:solidFill>
              </a:rPr>
              <a:t> </a:t>
            </a:r>
            <a:r>
              <a:rPr dirty="0">
                <a:solidFill>
                  <a:srgbClr val="000099"/>
                </a:solidFill>
              </a:rPr>
              <a:t>modern</a:t>
            </a:r>
            <a:r>
              <a:rPr spc="-30" dirty="0">
                <a:solidFill>
                  <a:srgbClr val="000099"/>
                </a:solidFill>
              </a:rPr>
              <a:t> </a:t>
            </a:r>
            <a:r>
              <a:rPr dirty="0">
                <a:solidFill>
                  <a:srgbClr val="000099"/>
                </a:solidFill>
              </a:rPr>
              <a:t>wireless</a:t>
            </a:r>
            <a:r>
              <a:rPr spc="-15" dirty="0">
                <a:solidFill>
                  <a:srgbClr val="000099"/>
                </a:solidFill>
              </a:rPr>
              <a:t> </a:t>
            </a:r>
            <a:r>
              <a:rPr dirty="0">
                <a:solidFill>
                  <a:srgbClr val="000099"/>
                </a:solidFill>
              </a:rPr>
              <a:t>communication</a:t>
            </a:r>
            <a:r>
              <a:rPr spc="-60" dirty="0">
                <a:solidFill>
                  <a:srgbClr val="000099"/>
                </a:solidFill>
              </a:rPr>
              <a:t> </a:t>
            </a:r>
            <a:r>
              <a:rPr spc="-10" dirty="0">
                <a:solidFill>
                  <a:srgbClr val="000099"/>
                </a:solidFill>
              </a:rPr>
              <a:t>standards</a:t>
            </a:r>
          </a:p>
          <a:p>
            <a:pPr>
              <a:lnSpc>
                <a:spcPct val="100000"/>
              </a:lnSpc>
              <a:spcBef>
                <a:spcPts val="1275"/>
              </a:spcBef>
              <a:buClr>
                <a:srgbClr val="000099"/>
              </a:buClr>
              <a:buFont typeface="Times New Roman"/>
              <a:buChar char="•"/>
            </a:pPr>
            <a:endParaRPr spc="-10" dirty="0">
              <a:solidFill>
                <a:srgbClr val="000099"/>
              </a:solidFill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dirty="0">
                <a:solidFill>
                  <a:srgbClr val="000099"/>
                </a:solidFill>
              </a:rPr>
              <a:t>Basic</a:t>
            </a:r>
            <a:r>
              <a:rPr spc="-10" dirty="0">
                <a:solidFill>
                  <a:srgbClr val="000099"/>
                </a:solidFill>
              </a:rPr>
              <a:t> Concepts</a:t>
            </a:r>
          </a:p>
          <a:p>
            <a:pPr>
              <a:lnSpc>
                <a:spcPct val="100000"/>
              </a:lnSpc>
              <a:spcBef>
                <a:spcPts val="1270"/>
              </a:spcBef>
              <a:buClr>
                <a:srgbClr val="000099"/>
              </a:buClr>
              <a:buFont typeface="Times New Roman"/>
              <a:buChar char="•"/>
            </a:pPr>
            <a:endParaRPr spc="-10" dirty="0">
              <a:solidFill>
                <a:srgbClr val="000099"/>
              </a:solidFill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Times New Roman"/>
              <a:buChar char="•"/>
              <a:tabLst>
                <a:tab pos="355600" algn="l"/>
              </a:tabLst>
            </a:pPr>
            <a:r>
              <a:rPr dirty="0">
                <a:solidFill>
                  <a:srgbClr val="000099"/>
                </a:solidFill>
              </a:rPr>
              <a:t>Block</a:t>
            </a:r>
            <a:r>
              <a:rPr spc="-20" dirty="0">
                <a:solidFill>
                  <a:srgbClr val="000099"/>
                </a:solidFill>
              </a:rPr>
              <a:t> </a:t>
            </a:r>
            <a:r>
              <a:rPr dirty="0">
                <a:solidFill>
                  <a:srgbClr val="000099"/>
                </a:solidFill>
              </a:rPr>
              <a:t>diagrams</a:t>
            </a:r>
            <a:r>
              <a:rPr spc="-20" dirty="0">
                <a:solidFill>
                  <a:srgbClr val="000099"/>
                </a:solidFill>
              </a:rPr>
              <a:t> </a:t>
            </a:r>
            <a:r>
              <a:rPr dirty="0">
                <a:solidFill>
                  <a:srgbClr val="000099"/>
                </a:solidFill>
              </a:rPr>
              <a:t>of</a:t>
            </a:r>
            <a:r>
              <a:rPr spc="-30" dirty="0">
                <a:solidFill>
                  <a:srgbClr val="000099"/>
                </a:solidFill>
              </a:rPr>
              <a:t> </a:t>
            </a:r>
            <a:r>
              <a:rPr dirty="0">
                <a:solidFill>
                  <a:srgbClr val="000099"/>
                </a:solidFill>
              </a:rPr>
              <a:t>a</a:t>
            </a:r>
            <a:r>
              <a:rPr spc="-20" dirty="0">
                <a:solidFill>
                  <a:srgbClr val="000099"/>
                </a:solidFill>
              </a:rPr>
              <a:t> </a:t>
            </a:r>
            <a:r>
              <a:rPr dirty="0">
                <a:solidFill>
                  <a:srgbClr val="000099"/>
                </a:solidFill>
              </a:rPr>
              <a:t>wireless</a:t>
            </a:r>
            <a:r>
              <a:rPr spc="-25" dirty="0">
                <a:solidFill>
                  <a:srgbClr val="000099"/>
                </a:solidFill>
              </a:rPr>
              <a:t> </a:t>
            </a:r>
            <a:r>
              <a:rPr dirty="0">
                <a:solidFill>
                  <a:srgbClr val="000099"/>
                </a:solidFill>
              </a:rPr>
              <a:t>communication</a:t>
            </a:r>
            <a:r>
              <a:rPr spc="-60" dirty="0">
                <a:solidFill>
                  <a:srgbClr val="000099"/>
                </a:solidFill>
              </a:rPr>
              <a:t> </a:t>
            </a:r>
            <a:r>
              <a:rPr spc="-10" dirty="0">
                <a:solidFill>
                  <a:srgbClr val="000099"/>
                </a:solidFill>
              </a:rPr>
              <a:t>system</a:t>
            </a: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AD</a:t>
            </a:r>
            <a:r>
              <a:rPr spc="-65" dirty="0"/>
              <a:t> </a:t>
            </a:r>
            <a:r>
              <a:rPr dirty="0"/>
              <a:t>HOC</a:t>
            </a:r>
            <a:r>
              <a:rPr spc="-65" dirty="0"/>
              <a:t> </a:t>
            </a:r>
            <a:r>
              <a:rPr dirty="0"/>
              <a:t>WIRELESS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845302"/>
            <a:ext cx="7440295" cy="506222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3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Examples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00"/>
              </a:spcBef>
              <a:buChar char="–"/>
              <a:tabLst>
                <a:tab pos="756285" algn="l"/>
              </a:tabLst>
            </a:pPr>
            <a:r>
              <a:rPr sz="1600" spc="-10" dirty="0">
                <a:latin typeface="Times New Roman"/>
                <a:cs typeface="Times New Roman"/>
              </a:rPr>
              <a:t>Ad-</a:t>
            </a:r>
            <a:r>
              <a:rPr sz="1600" dirty="0">
                <a:latin typeface="Times New Roman"/>
                <a:cs typeface="Times New Roman"/>
              </a:rPr>
              <a:t>hoc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mode of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IEEE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802.11</a:t>
            </a:r>
            <a:endParaRPr sz="16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Times New Roman"/>
                <a:cs typeface="Times New Roman"/>
              </a:rPr>
              <a:t>IEEE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802.11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(Wireless</a:t>
            </a:r>
            <a:r>
              <a:rPr sz="1600" spc="39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LAN)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has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two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modes</a:t>
            </a:r>
            <a:endParaRPr sz="1600">
              <a:latin typeface="Times New Roman"/>
              <a:cs typeface="Times New Roman"/>
            </a:endParaRPr>
          </a:p>
          <a:p>
            <a:pPr marL="1612900" lvl="3" indent="-228600">
              <a:lnSpc>
                <a:spcPct val="100000"/>
              </a:lnSpc>
              <a:spcBef>
                <a:spcPts val="195"/>
              </a:spcBef>
              <a:buChar char="–"/>
              <a:tabLst>
                <a:tab pos="1612900" algn="l"/>
              </a:tabLst>
            </a:pPr>
            <a:r>
              <a:rPr sz="1600" dirty="0">
                <a:latin typeface="Times New Roman"/>
                <a:cs typeface="Times New Roman"/>
              </a:rPr>
              <a:t>Infrastructure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mode: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wireless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router,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laptops</a:t>
            </a:r>
            <a:endParaRPr sz="1600">
              <a:latin typeface="Times New Roman"/>
              <a:cs typeface="Times New Roman"/>
            </a:endParaRPr>
          </a:p>
          <a:p>
            <a:pPr marL="1612900" lvl="3" indent="-228600">
              <a:lnSpc>
                <a:spcPct val="100000"/>
              </a:lnSpc>
              <a:spcBef>
                <a:spcPts val="195"/>
              </a:spcBef>
              <a:buChar char="–"/>
              <a:tabLst>
                <a:tab pos="1612900" algn="l"/>
              </a:tabLst>
            </a:pPr>
            <a:r>
              <a:rPr sz="1600" spc="-10" dirty="0">
                <a:latin typeface="Times New Roman"/>
                <a:cs typeface="Times New Roman"/>
              </a:rPr>
              <a:t>Ad-</a:t>
            </a:r>
            <a:r>
              <a:rPr sz="1600" dirty="0">
                <a:latin typeface="Times New Roman"/>
                <a:cs typeface="Times New Roman"/>
              </a:rPr>
              <a:t>hoc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mode: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no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wireless</a:t>
            </a:r>
            <a:r>
              <a:rPr sz="1600" spc="-10" dirty="0">
                <a:latin typeface="Times New Roman"/>
                <a:cs typeface="Times New Roman"/>
              </a:rPr>
              <a:t> router.</a:t>
            </a:r>
            <a:endParaRPr sz="160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  <a:spcBef>
                <a:spcPts val="190"/>
              </a:spcBef>
              <a:tabLst>
                <a:tab pos="2070100" algn="l"/>
              </a:tabLst>
            </a:pPr>
            <a:r>
              <a:rPr sz="1600" spc="-50" dirty="0">
                <a:latin typeface="Times New Roman"/>
                <a:cs typeface="Times New Roman"/>
              </a:rPr>
              <a:t>»</a:t>
            </a:r>
            <a:r>
              <a:rPr sz="1600" dirty="0">
                <a:latin typeface="Times New Roman"/>
                <a:cs typeface="Times New Roman"/>
              </a:rPr>
              <a:t>	Laptops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can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directly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talk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with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another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without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router.</a:t>
            </a:r>
            <a:endParaRPr sz="16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</a:tabLst>
            </a:pPr>
            <a:r>
              <a:rPr sz="1600" dirty="0">
                <a:latin typeface="Times New Roman"/>
                <a:cs typeface="Times New Roman"/>
              </a:rPr>
              <a:t>Mesh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extension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IEEE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802.16</a:t>
            </a:r>
            <a:endParaRPr sz="16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Times New Roman"/>
                <a:cs typeface="Times New Roman"/>
              </a:rPr>
              <a:t>Regular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operation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IEEE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802.16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(WiMax) requires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basestation.</a:t>
            </a:r>
            <a:endParaRPr sz="16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ts val="1730"/>
              </a:lnSpc>
              <a:spcBef>
                <a:spcPts val="409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Times New Roman"/>
                <a:cs typeface="Times New Roman"/>
              </a:rPr>
              <a:t>Mesh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extension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can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provide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services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users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that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do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not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have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good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coverage </a:t>
            </a:r>
            <a:r>
              <a:rPr sz="1600" dirty="0">
                <a:latin typeface="Times New Roman"/>
                <a:cs typeface="Times New Roman"/>
              </a:rPr>
              <a:t>from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BS.</a:t>
            </a:r>
            <a:endParaRPr sz="1600">
              <a:latin typeface="Times New Roman"/>
              <a:cs typeface="Times New Roman"/>
            </a:endParaRPr>
          </a:p>
          <a:p>
            <a:pPr marL="1612900" lvl="3" indent="-228600">
              <a:lnSpc>
                <a:spcPct val="100000"/>
              </a:lnSpc>
              <a:spcBef>
                <a:spcPts val="165"/>
              </a:spcBef>
              <a:buChar char="–"/>
              <a:tabLst>
                <a:tab pos="1612900" algn="l"/>
              </a:tabLst>
            </a:pPr>
            <a:r>
              <a:rPr sz="1600" dirty="0">
                <a:latin typeface="Times New Roman"/>
                <a:cs typeface="Times New Roman"/>
              </a:rPr>
              <a:t>Signals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are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relayed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from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other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users.</a:t>
            </a:r>
            <a:endParaRPr sz="16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</a:tabLst>
            </a:pPr>
            <a:r>
              <a:rPr sz="1600" dirty="0">
                <a:latin typeface="Times New Roman"/>
                <a:cs typeface="Times New Roman"/>
              </a:rPr>
              <a:t>Soldiers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equipped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with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multimode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mobile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communication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devices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battle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field</a:t>
            </a:r>
            <a:endParaRPr sz="16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Times New Roman"/>
                <a:cs typeface="Times New Roman"/>
              </a:rPr>
              <a:t>No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fixed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wireless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base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station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or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pre-</a:t>
            </a:r>
            <a:r>
              <a:rPr sz="1600" dirty="0">
                <a:latin typeface="Times New Roman"/>
                <a:cs typeface="Times New Roman"/>
              </a:rPr>
              <a:t>installed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infrastructrue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are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needed.</a:t>
            </a:r>
            <a:endParaRPr sz="1600">
              <a:latin typeface="Times New Roman"/>
              <a:cs typeface="Times New Roman"/>
            </a:endParaRPr>
          </a:p>
          <a:p>
            <a:pPr marL="756285" marR="186690" lvl="1" indent="-287020">
              <a:lnSpc>
                <a:spcPts val="1730"/>
              </a:lnSpc>
              <a:spcBef>
                <a:spcPts val="414"/>
              </a:spcBef>
              <a:buChar char="–"/>
              <a:tabLst>
                <a:tab pos="756285" algn="l"/>
              </a:tabLst>
            </a:pPr>
            <a:r>
              <a:rPr sz="1600" dirty="0">
                <a:latin typeface="Times New Roman"/>
                <a:cs typeface="Times New Roman"/>
              </a:rPr>
              <a:t>Small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vehicular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devices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equipped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with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sensors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hostile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environment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collect data.</a:t>
            </a:r>
            <a:endParaRPr sz="16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160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Times New Roman"/>
                <a:cs typeface="Times New Roman"/>
              </a:rPr>
              <a:t>Data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are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relayed by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sensor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nodes.</a:t>
            </a:r>
            <a:endParaRPr sz="16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</a:tabLst>
            </a:pPr>
            <a:r>
              <a:rPr sz="1600" spc="-10" dirty="0">
                <a:latin typeface="Times New Roman"/>
                <a:cs typeface="Times New Roman"/>
              </a:rPr>
              <a:t>Ship-to-</a:t>
            </a:r>
            <a:r>
              <a:rPr sz="1600" dirty="0">
                <a:latin typeface="Times New Roman"/>
                <a:cs typeface="Times New Roman"/>
              </a:rPr>
              <a:t>ship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ad-</a:t>
            </a:r>
            <a:r>
              <a:rPr sz="1600" dirty="0">
                <a:latin typeface="Times New Roman"/>
                <a:cs typeface="Times New Roman"/>
              </a:rPr>
              <a:t>hoc </a:t>
            </a:r>
            <a:r>
              <a:rPr sz="1600" spc="-10" dirty="0">
                <a:latin typeface="Times New Roman"/>
                <a:cs typeface="Times New Roman"/>
              </a:rPr>
              <a:t>communication</a:t>
            </a:r>
            <a:endParaRPr sz="16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Times New Roman"/>
                <a:cs typeface="Times New Roman"/>
              </a:rPr>
              <a:t>Doesn’t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need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assistance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from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satellite.</a:t>
            </a:r>
            <a:endParaRPr sz="16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</a:tabLst>
            </a:pPr>
            <a:r>
              <a:rPr sz="1600" dirty="0">
                <a:latin typeface="Times New Roman"/>
                <a:cs typeface="Times New Roman"/>
              </a:rPr>
              <a:t>Police,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rescue,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etc.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4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AD</a:t>
            </a:r>
            <a:r>
              <a:rPr spc="-65" dirty="0"/>
              <a:t> </a:t>
            </a:r>
            <a:r>
              <a:rPr dirty="0"/>
              <a:t>HOC</a:t>
            </a:r>
            <a:r>
              <a:rPr spc="-65" dirty="0"/>
              <a:t> </a:t>
            </a:r>
            <a:r>
              <a:rPr dirty="0"/>
              <a:t>WIRELESS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838391"/>
            <a:ext cx="7428865" cy="502856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5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Evolution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PRNET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(packet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radio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network)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first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MANET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Sponsored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(Department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Defense),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launchened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 </a:t>
            </a:r>
            <a:r>
              <a:rPr sz="1800" spc="-20" dirty="0">
                <a:latin typeface="Times New Roman"/>
                <a:cs typeface="Times New Roman"/>
              </a:rPr>
              <a:t>1972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2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Evolved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into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survivable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adaptive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radio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(SURAN)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1980s</a:t>
            </a:r>
            <a:endParaRPr sz="1800">
              <a:latin typeface="Times New Roman"/>
              <a:cs typeface="Times New Roman"/>
            </a:endParaRPr>
          </a:p>
          <a:p>
            <a:pPr marL="1155700" marR="446405" lvl="2" indent="-228600">
              <a:lnSpc>
                <a:spcPts val="1939"/>
              </a:lnSpc>
              <a:spcBef>
                <a:spcPts val="46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Goal: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provide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packet-</a:t>
            </a:r>
            <a:r>
              <a:rPr sz="1800" dirty="0">
                <a:latin typeface="Times New Roman"/>
                <a:cs typeface="Times New Roman"/>
              </a:rPr>
              <a:t>switched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mobile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battlefield </a:t>
            </a:r>
            <a:r>
              <a:rPr sz="1800" dirty="0">
                <a:latin typeface="Times New Roman"/>
                <a:cs typeface="Times New Roman"/>
              </a:rPr>
              <a:t>elements 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 </a:t>
            </a:r>
            <a:r>
              <a:rPr sz="1800" spc="-10" dirty="0">
                <a:latin typeface="Times New Roman"/>
                <a:cs typeface="Times New Roman"/>
              </a:rPr>
              <a:t>infrastructureless,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hostile</a:t>
            </a:r>
            <a:r>
              <a:rPr sz="1800" spc="-10" dirty="0">
                <a:latin typeface="Times New Roman"/>
                <a:cs typeface="Times New Roman"/>
              </a:rPr>
              <a:t> environment.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ts val="2055"/>
              </a:lnSpc>
              <a:spcBef>
                <a:spcPts val="19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MAC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layer: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combination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ALOHA and CSMA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(carrier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sensing</a:t>
            </a:r>
            <a:endParaRPr sz="1800">
              <a:latin typeface="Times New Roman"/>
              <a:cs typeface="Times New Roman"/>
            </a:endParaRPr>
          </a:p>
          <a:p>
            <a:pPr marL="1155700">
              <a:lnSpc>
                <a:spcPts val="2055"/>
              </a:lnSpc>
            </a:pP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access)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layer: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variation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distance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vector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routing.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9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Handled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datagram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traffic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reasonably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well.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spc="-10" dirty="0">
                <a:latin typeface="Times New Roman"/>
                <a:cs typeface="Times New Roman"/>
              </a:rPr>
              <a:t>Ad-</a:t>
            </a:r>
            <a:r>
              <a:rPr sz="1800" dirty="0">
                <a:latin typeface="Times New Roman"/>
                <a:cs typeface="Times New Roman"/>
              </a:rPr>
              <a:t>hoc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IEEE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802.11: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1990s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9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NTDR</a:t>
            </a:r>
            <a:r>
              <a:rPr sz="1800" spc="-10" dirty="0">
                <a:latin typeface="Times New Roman"/>
                <a:cs typeface="Times New Roman"/>
              </a:rPr>
              <a:t> (Near-</a:t>
            </a:r>
            <a:r>
              <a:rPr sz="1800" dirty="0">
                <a:latin typeface="Times New Roman"/>
                <a:cs typeface="Times New Roman"/>
              </a:rPr>
              <a:t>term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digital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radio):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sponsored by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DoD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U.S.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Army 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late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2002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Clustering,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link-state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routing,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self-</a:t>
            </a:r>
            <a:r>
              <a:rPr sz="1800" dirty="0">
                <a:latin typeface="Times New Roman"/>
                <a:cs typeface="Times New Roman"/>
              </a:rPr>
              <a:t>organized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two-</a:t>
            </a:r>
            <a:r>
              <a:rPr sz="1800" dirty="0">
                <a:latin typeface="Times New Roman"/>
                <a:cs typeface="Times New Roman"/>
              </a:rPr>
              <a:t>tier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structure.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Still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largely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R&amp;D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activity</a:t>
            </a:r>
            <a:endParaRPr sz="1800">
              <a:latin typeface="Times New Roman"/>
              <a:cs typeface="Times New Roman"/>
            </a:endParaRPr>
          </a:p>
          <a:p>
            <a:pPr marL="1155700" marR="303530" lvl="2" indent="-228600">
              <a:lnSpc>
                <a:spcPts val="1939"/>
              </a:lnSpc>
              <a:spcBef>
                <a:spcPts val="46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IETF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MANET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workgroup: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two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protocols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will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become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“proposed standards”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5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1266189"/>
            <a:ext cx="3128645" cy="1794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BEBEBE"/>
                </a:solidFill>
                <a:latin typeface="Times New Roman"/>
                <a:cs typeface="Times New Roman"/>
              </a:rPr>
              <a:t>Ad</a:t>
            </a:r>
            <a:r>
              <a:rPr sz="2000" b="1" spc="-3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BEBEBE"/>
                </a:solidFill>
                <a:latin typeface="Times New Roman"/>
                <a:cs typeface="Times New Roman"/>
              </a:rPr>
              <a:t>hoc</a:t>
            </a:r>
            <a:r>
              <a:rPr sz="2000" b="1" spc="-3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BEBEBE"/>
                </a:solidFill>
                <a:latin typeface="Times New Roman"/>
                <a:cs typeface="Times New Roman"/>
              </a:rPr>
              <a:t>wireless</a:t>
            </a:r>
            <a:r>
              <a:rPr sz="2000" b="1" spc="-3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BEBEBE"/>
                </a:solidFill>
                <a:latin typeface="Times New Roman"/>
                <a:cs typeface="Times New Roman"/>
              </a:rPr>
              <a:t>networks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252599"/>
                </a:solidFill>
                <a:latin typeface="Times New Roman"/>
                <a:cs typeface="Times New Roman"/>
              </a:rPr>
              <a:t>Protocol</a:t>
            </a:r>
            <a:r>
              <a:rPr sz="2000" b="1" spc="-25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252599"/>
                </a:solidFill>
                <a:latin typeface="Times New Roman"/>
                <a:cs typeface="Times New Roman"/>
              </a:rPr>
              <a:t>layers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BEBEBE"/>
                </a:solidFill>
                <a:latin typeface="Times New Roman"/>
                <a:cs typeface="Times New Roman"/>
              </a:rPr>
              <a:t>Cross-layer</a:t>
            </a:r>
            <a:r>
              <a:rPr sz="2000" b="1" spc="-5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BEBEBE"/>
                </a:solidFill>
                <a:latin typeface="Times New Roman"/>
                <a:cs typeface="Times New Roman"/>
              </a:rPr>
              <a:t>design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2159507"/>
            <a:ext cx="6684645" cy="4517390"/>
            <a:chOff x="237743" y="2159507"/>
            <a:chExt cx="6684645" cy="4517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2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0051" y="2159507"/>
              <a:ext cx="4981956" cy="40767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/>
              <a:t>INTRODUCTION:</a:t>
            </a:r>
            <a:r>
              <a:rPr sz="1800" spc="-30" dirty="0"/>
              <a:t> </a:t>
            </a:r>
            <a:r>
              <a:rPr sz="1800" dirty="0"/>
              <a:t>SOFTWARE</a:t>
            </a:r>
            <a:r>
              <a:rPr sz="1800" spc="-20" dirty="0"/>
              <a:t> </a:t>
            </a:r>
            <a:r>
              <a:rPr sz="1800" dirty="0"/>
              <a:t>AND</a:t>
            </a:r>
            <a:r>
              <a:rPr sz="1800" spc="-30" dirty="0"/>
              <a:t> </a:t>
            </a:r>
            <a:r>
              <a:rPr sz="1800" spc="-10" dirty="0"/>
              <a:t>PROTOCOLS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r>
              <a:rPr spc="-25" dirty="0"/>
              <a:t>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6317615" cy="7232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Network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software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organized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as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stack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layers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Modular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architecture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makes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development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easier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cheaper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/>
              <a:t>INTRODUCTION:</a:t>
            </a:r>
            <a:r>
              <a:rPr sz="2200" spc="-90" dirty="0"/>
              <a:t> </a:t>
            </a:r>
            <a:r>
              <a:rPr sz="2200" dirty="0"/>
              <a:t>SOFTWARE</a:t>
            </a:r>
            <a:r>
              <a:rPr sz="2200" spc="-110" dirty="0"/>
              <a:t> </a:t>
            </a:r>
            <a:r>
              <a:rPr sz="2200" dirty="0"/>
              <a:t>AND</a:t>
            </a:r>
            <a:r>
              <a:rPr sz="2200" spc="-105" dirty="0"/>
              <a:t> </a:t>
            </a:r>
            <a:r>
              <a:rPr sz="2200" spc="-10" dirty="0"/>
              <a:t>PROTOCOLS</a:t>
            </a:r>
            <a:endParaRPr sz="22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r>
              <a:rPr spc="-25" dirty="0"/>
              <a:t>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824528"/>
            <a:ext cx="7566659" cy="469455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Layered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structure: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vertical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layer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services</a:t>
            </a:r>
            <a:r>
              <a:rPr sz="20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layers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above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4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Via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interface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layers.</a:t>
            </a:r>
            <a:endParaRPr sz="1800">
              <a:latin typeface="Times New Roman"/>
              <a:cs typeface="Times New Roman"/>
            </a:endParaRPr>
          </a:p>
          <a:p>
            <a:pPr marL="1155700" marR="34036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Details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implementation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layer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hidden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higher </a:t>
            </a:r>
            <a:r>
              <a:rPr sz="1800" dirty="0">
                <a:latin typeface="Times New Roman"/>
                <a:cs typeface="Times New Roman"/>
              </a:rPr>
              <a:t>layers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Encapsulation.</a:t>
            </a:r>
            <a:endParaRPr sz="18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994"/>
              </a:spcBef>
              <a:buFont typeface="Times New Roman"/>
              <a:buChar char="•"/>
            </a:pP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adjacent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pair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layers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interface</a:t>
            </a:r>
            <a:endParaRPr sz="2000">
              <a:latin typeface="Times New Roman"/>
              <a:cs typeface="Times New Roman"/>
            </a:endParaRPr>
          </a:p>
          <a:p>
            <a:pPr marL="1155700" marR="109220" lvl="2" indent="-228600">
              <a:lnSpc>
                <a:spcPct val="100000"/>
              </a:lnSpc>
              <a:spcBef>
                <a:spcPts val="44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Interface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clearly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defines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services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lower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layer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makes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available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upper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layer.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Clear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cut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interface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make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simpler 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change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layer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implementation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Wingdings"/>
                <a:cs typeface="Wingdings"/>
              </a:rPr>
              <a:t></a:t>
            </a:r>
            <a:endParaRPr sz="1800">
              <a:latin typeface="Wingdings"/>
              <a:cs typeface="Wingdings"/>
            </a:endParaRPr>
          </a:p>
          <a:p>
            <a:pPr marL="11557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host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implementation.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94"/>
              </a:spcBef>
            </a:pP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layer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machine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represented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entity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machine.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4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Entity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(SW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HW)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function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 </a:t>
            </a:r>
            <a:r>
              <a:rPr sz="1800" spc="-10" dirty="0">
                <a:latin typeface="Times New Roman"/>
                <a:cs typeface="Times New Roman"/>
              </a:rPr>
              <a:t>layer.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/>
              <a:t>INTRODUCTION:</a:t>
            </a:r>
            <a:r>
              <a:rPr sz="2200" spc="-95" dirty="0"/>
              <a:t> </a:t>
            </a:r>
            <a:r>
              <a:rPr sz="2200" dirty="0"/>
              <a:t>SOFTWARE</a:t>
            </a:r>
            <a:r>
              <a:rPr sz="2200" spc="-110" dirty="0"/>
              <a:t> </a:t>
            </a:r>
            <a:r>
              <a:rPr sz="2200" dirty="0"/>
              <a:t>AND</a:t>
            </a:r>
            <a:r>
              <a:rPr sz="2200" spc="-114" dirty="0"/>
              <a:t> </a:t>
            </a:r>
            <a:r>
              <a:rPr sz="2200" spc="-10" dirty="0"/>
              <a:t>PROTOCOLS</a:t>
            </a:r>
            <a:endParaRPr sz="2200"/>
          </a:p>
        </p:txBody>
      </p:sp>
      <p:sp>
        <p:nvSpPr>
          <p:cNvPr id="6" name="object 6"/>
          <p:cNvSpPr txBox="1"/>
          <p:nvPr/>
        </p:nvSpPr>
        <p:spPr>
          <a:xfrm>
            <a:off x="688340" y="838330"/>
            <a:ext cx="7533005" cy="424243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Layered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structure: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horizontal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Peer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Entities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395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Times New Roman"/>
                <a:cs typeface="Times New Roman"/>
              </a:rPr>
              <a:t>Entities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same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layer,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but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different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machines.</a:t>
            </a:r>
            <a:endParaRPr sz="16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Times New Roman"/>
                <a:cs typeface="Times New Roman"/>
              </a:rPr>
              <a:t>Layer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n</a:t>
            </a:r>
            <a:r>
              <a:rPr sz="1600" i="1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one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machine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carries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conversation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(exchanges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information)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with </a:t>
            </a:r>
            <a:r>
              <a:rPr sz="1600" dirty="0">
                <a:latin typeface="Times New Roman"/>
                <a:cs typeface="Times New Roman"/>
              </a:rPr>
              <a:t>layer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n</a:t>
            </a:r>
            <a:r>
              <a:rPr sz="1600" i="1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another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machine.</a:t>
            </a:r>
            <a:endParaRPr sz="16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Times New Roman"/>
                <a:cs typeface="Times New Roman"/>
              </a:rPr>
              <a:t>Peer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entities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communicate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with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each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other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using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Times New Roman"/>
                <a:cs typeface="Times New Roman"/>
              </a:rPr>
              <a:t>protocol</a:t>
            </a:r>
            <a:r>
              <a:rPr sz="1600" spc="-10" dirty="0">
                <a:latin typeface="Times New Roman"/>
                <a:cs typeface="Times New Roman"/>
              </a:rPr>
              <a:t>.</a:t>
            </a:r>
            <a:endParaRPr sz="16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25"/>
              </a:spcBef>
              <a:buChar char="–"/>
              <a:tabLst>
                <a:tab pos="756285" algn="l"/>
              </a:tabLst>
            </a:pPr>
            <a:r>
              <a:rPr sz="1800" dirty="0">
                <a:solidFill>
                  <a:srgbClr val="006600"/>
                </a:solidFill>
                <a:latin typeface="Times New Roman"/>
                <a:cs typeface="Times New Roman"/>
              </a:rPr>
              <a:t>Protocol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agreement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communication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parties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how</a:t>
            </a:r>
            <a:endParaRPr sz="18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communication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proceed.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390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Times New Roman"/>
                <a:cs typeface="Times New Roman"/>
              </a:rPr>
              <a:t>One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most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important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concepts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computer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network!</a:t>
            </a:r>
            <a:endParaRPr sz="16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Times New Roman"/>
                <a:cs typeface="Times New Roman"/>
              </a:rPr>
              <a:t>Each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layer has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its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own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protocol.</a:t>
            </a:r>
            <a:endParaRPr sz="16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protocol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certain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layer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can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only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understood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by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its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peer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entities.</a:t>
            </a:r>
            <a:endParaRPr sz="16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2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Physically,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peer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entities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talk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other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directly.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395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Times New Roman"/>
                <a:cs typeface="Times New Roman"/>
              </a:rPr>
              <a:t>Using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layers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below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them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until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physical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medium.</a:t>
            </a:r>
            <a:endParaRPr sz="16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384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Times New Roman"/>
                <a:cs typeface="Times New Roman"/>
              </a:rPr>
              <a:t>Actual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communication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occurs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through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physical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medium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96539" y="5181598"/>
            <a:ext cx="4419600" cy="157886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r>
              <a:rPr spc="-25" dirty="0"/>
              <a:t>9</a:t>
            </a: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/>
              <a:t>INTRODUCTION:</a:t>
            </a:r>
            <a:r>
              <a:rPr sz="2200" spc="-95" dirty="0"/>
              <a:t> </a:t>
            </a:r>
            <a:r>
              <a:rPr sz="2200" dirty="0"/>
              <a:t>SOFTWARE</a:t>
            </a:r>
            <a:r>
              <a:rPr sz="2200" spc="-110" dirty="0"/>
              <a:t> </a:t>
            </a:r>
            <a:r>
              <a:rPr sz="2200" dirty="0"/>
              <a:t>AND</a:t>
            </a:r>
            <a:r>
              <a:rPr sz="2200" spc="-114" dirty="0"/>
              <a:t> </a:t>
            </a:r>
            <a:r>
              <a:rPr sz="2200" spc="-10" dirty="0"/>
              <a:t>PROTOCOLS</a:t>
            </a:r>
            <a:endParaRPr sz="2200"/>
          </a:p>
        </p:txBody>
      </p:sp>
      <p:sp>
        <p:nvSpPr>
          <p:cNvPr id="6" name="object 6"/>
          <p:cNvSpPr txBox="1"/>
          <p:nvPr/>
        </p:nvSpPr>
        <p:spPr>
          <a:xfrm>
            <a:off x="688340" y="900430"/>
            <a:ext cx="58686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10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philosopher–translator–secretary</a:t>
            </a:r>
            <a:r>
              <a:rPr sz="2000" b="1" spc="7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architecture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63288" y="1585082"/>
            <a:ext cx="5317490" cy="4714875"/>
            <a:chOff x="1863288" y="1585082"/>
            <a:chExt cx="5317490" cy="471487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28774" y="3758331"/>
              <a:ext cx="79182" cy="102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3288" y="1585082"/>
              <a:ext cx="1722013" cy="447701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777644" y="6022714"/>
              <a:ext cx="43815" cy="79375"/>
            </a:xfrm>
            <a:custGeom>
              <a:avLst/>
              <a:gdLst/>
              <a:ahLst/>
              <a:cxnLst/>
              <a:rect l="l" t="t" r="r" b="b"/>
              <a:pathLst>
                <a:path w="43815" h="79375">
                  <a:moveTo>
                    <a:pt x="19717" y="0"/>
                  </a:moveTo>
                  <a:lnTo>
                    <a:pt x="0" y="79166"/>
                  </a:lnTo>
                  <a:lnTo>
                    <a:pt x="43378" y="79166"/>
                  </a:lnTo>
                  <a:lnTo>
                    <a:pt x="197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77644" y="6022714"/>
              <a:ext cx="43815" cy="79375"/>
            </a:xfrm>
            <a:custGeom>
              <a:avLst/>
              <a:gdLst/>
              <a:ahLst/>
              <a:cxnLst/>
              <a:rect l="l" t="t" r="r" b="b"/>
              <a:pathLst>
                <a:path w="43815" h="79375">
                  <a:moveTo>
                    <a:pt x="0" y="79166"/>
                  </a:moveTo>
                  <a:lnTo>
                    <a:pt x="19717" y="0"/>
                  </a:lnTo>
                  <a:lnTo>
                    <a:pt x="43378" y="79166"/>
                  </a:lnTo>
                  <a:lnTo>
                    <a:pt x="0" y="79166"/>
                  </a:lnTo>
                  <a:close/>
                </a:path>
              </a:pathLst>
            </a:custGeom>
            <a:ln w="3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77643" y="4190899"/>
              <a:ext cx="43815" cy="83185"/>
            </a:xfrm>
            <a:custGeom>
              <a:avLst/>
              <a:gdLst/>
              <a:ahLst/>
              <a:cxnLst/>
              <a:rect l="l" t="t" r="r" b="b"/>
              <a:pathLst>
                <a:path w="43815" h="83185">
                  <a:moveTo>
                    <a:pt x="19717" y="0"/>
                  </a:moveTo>
                  <a:lnTo>
                    <a:pt x="0" y="82619"/>
                  </a:lnTo>
                  <a:lnTo>
                    <a:pt x="43378" y="82619"/>
                  </a:lnTo>
                  <a:lnTo>
                    <a:pt x="197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77643" y="4190899"/>
              <a:ext cx="43815" cy="83185"/>
            </a:xfrm>
            <a:custGeom>
              <a:avLst/>
              <a:gdLst/>
              <a:ahLst/>
              <a:cxnLst/>
              <a:rect l="l" t="t" r="r" b="b"/>
              <a:pathLst>
                <a:path w="43815" h="83185">
                  <a:moveTo>
                    <a:pt x="0" y="82619"/>
                  </a:moveTo>
                  <a:lnTo>
                    <a:pt x="19717" y="0"/>
                  </a:lnTo>
                  <a:lnTo>
                    <a:pt x="43378" y="82619"/>
                  </a:lnTo>
                  <a:lnTo>
                    <a:pt x="0" y="82619"/>
                  </a:lnTo>
                  <a:close/>
                </a:path>
              </a:pathLst>
            </a:custGeom>
            <a:ln w="3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89474" y="4222276"/>
              <a:ext cx="0" cy="438784"/>
            </a:xfrm>
            <a:custGeom>
              <a:avLst/>
              <a:gdLst/>
              <a:ahLst/>
              <a:cxnLst/>
              <a:rect l="l" t="t" r="r" b="b"/>
              <a:pathLst>
                <a:path h="438785">
                  <a:moveTo>
                    <a:pt x="0" y="438481"/>
                  </a:moveTo>
                  <a:lnTo>
                    <a:pt x="0" y="0"/>
                  </a:lnTo>
                </a:path>
              </a:pathLst>
            </a:custGeom>
            <a:ln w="7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77643" y="2607573"/>
              <a:ext cx="43815" cy="83185"/>
            </a:xfrm>
            <a:custGeom>
              <a:avLst/>
              <a:gdLst/>
              <a:ahLst/>
              <a:cxnLst/>
              <a:rect l="l" t="t" r="r" b="b"/>
              <a:pathLst>
                <a:path w="43815" h="83185">
                  <a:moveTo>
                    <a:pt x="19717" y="0"/>
                  </a:moveTo>
                  <a:lnTo>
                    <a:pt x="0" y="82619"/>
                  </a:lnTo>
                  <a:lnTo>
                    <a:pt x="43378" y="82619"/>
                  </a:lnTo>
                  <a:lnTo>
                    <a:pt x="197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77643" y="2607573"/>
              <a:ext cx="43815" cy="83185"/>
            </a:xfrm>
            <a:custGeom>
              <a:avLst/>
              <a:gdLst/>
              <a:ahLst/>
              <a:cxnLst/>
              <a:rect l="l" t="t" r="r" b="b"/>
              <a:pathLst>
                <a:path w="43815" h="83185">
                  <a:moveTo>
                    <a:pt x="0" y="82619"/>
                  </a:moveTo>
                  <a:lnTo>
                    <a:pt x="19717" y="0"/>
                  </a:lnTo>
                  <a:lnTo>
                    <a:pt x="43378" y="82619"/>
                  </a:lnTo>
                  <a:lnTo>
                    <a:pt x="0" y="82619"/>
                  </a:lnTo>
                  <a:close/>
                </a:path>
              </a:pathLst>
            </a:custGeom>
            <a:ln w="3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78232" y="2638950"/>
              <a:ext cx="3911600" cy="3656329"/>
            </a:xfrm>
            <a:custGeom>
              <a:avLst/>
              <a:gdLst/>
              <a:ahLst/>
              <a:cxnLst/>
              <a:rect l="l" t="t" r="r" b="b"/>
              <a:pathLst>
                <a:path w="3911600" h="3656329">
                  <a:moveTo>
                    <a:pt x="3911241" y="525042"/>
                  </a:moveTo>
                  <a:lnTo>
                    <a:pt x="3911241" y="0"/>
                  </a:lnTo>
                </a:path>
                <a:path w="3911600" h="3656329">
                  <a:moveTo>
                    <a:pt x="0" y="3403457"/>
                  </a:moveTo>
                  <a:lnTo>
                    <a:pt x="0" y="3415266"/>
                  </a:lnTo>
                  <a:lnTo>
                    <a:pt x="0" y="3442843"/>
                  </a:lnTo>
                  <a:lnTo>
                    <a:pt x="0" y="3482623"/>
                  </a:lnTo>
                  <a:lnTo>
                    <a:pt x="0" y="3529885"/>
                  </a:lnTo>
                  <a:lnTo>
                    <a:pt x="11830" y="3581086"/>
                  </a:lnTo>
                  <a:lnTo>
                    <a:pt x="47700" y="3620867"/>
                  </a:lnTo>
                  <a:lnTo>
                    <a:pt x="94991" y="3648439"/>
                  </a:lnTo>
                  <a:lnTo>
                    <a:pt x="158055" y="3656316"/>
                  </a:lnTo>
                  <a:lnTo>
                    <a:pt x="3753186" y="3656316"/>
                  </a:lnTo>
                  <a:lnTo>
                    <a:pt x="3816282" y="3648439"/>
                  </a:lnTo>
                  <a:lnTo>
                    <a:pt x="3867863" y="3620867"/>
                  </a:lnTo>
                  <a:lnTo>
                    <a:pt x="3899411" y="3581086"/>
                  </a:lnTo>
                  <a:lnTo>
                    <a:pt x="3911242" y="3529885"/>
                  </a:lnTo>
                  <a:lnTo>
                    <a:pt x="3911242" y="3482623"/>
                  </a:lnTo>
                  <a:lnTo>
                    <a:pt x="3911242" y="3442843"/>
                  </a:lnTo>
                  <a:lnTo>
                    <a:pt x="3911242" y="3415266"/>
                  </a:lnTo>
                  <a:lnTo>
                    <a:pt x="3911242" y="3403457"/>
                  </a:lnTo>
                </a:path>
              </a:pathLst>
            </a:custGeom>
            <a:ln w="78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2392" y="1918633"/>
              <a:ext cx="501610" cy="12203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4080" y="1918633"/>
              <a:ext cx="655880" cy="11809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213981" y="3318036"/>
              <a:ext cx="83820" cy="43815"/>
            </a:xfrm>
            <a:custGeom>
              <a:avLst/>
              <a:gdLst/>
              <a:ahLst/>
              <a:cxnLst/>
              <a:rect l="l" t="t" r="r" b="b"/>
              <a:pathLst>
                <a:path w="83820" h="43814">
                  <a:moveTo>
                    <a:pt x="83286" y="0"/>
                  </a:moveTo>
                  <a:lnTo>
                    <a:pt x="0" y="23650"/>
                  </a:lnTo>
                  <a:lnTo>
                    <a:pt x="83286" y="43674"/>
                  </a:lnTo>
                  <a:lnTo>
                    <a:pt x="83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13981" y="3318036"/>
              <a:ext cx="83820" cy="43815"/>
            </a:xfrm>
            <a:custGeom>
              <a:avLst/>
              <a:gdLst/>
              <a:ahLst/>
              <a:cxnLst/>
              <a:rect l="l" t="t" r="r" b="b"/>
              <a:pathLst>
                <a:path w="83820" h="43814">
                  <a:moveTo>
                    <a:pt x="83286" y="43674"/>
                  </a:moveTo>
                  <a:lnTo>
                    <a:pt x="0" y="23650"/>
                  </a:lnTo>
                  <a:lnTo>
                    <a:pt x="83286" y="0"/>
                  </a:lnTo>
                  <a:lnTo>
                    <a:pt x="83286" y="43674"/>
                  </a:lnTo>
                  <a:close/>
                </a:path>
              </a:pathLst>
            </a:custGeom>
            <a:ln w="39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45529" y="3333803"/>
              <a:ext cx="340360" cy="0"/>
            </a:xfrm>
            <a:custGeom>
              <a:avLst/>
              <a:gdLst/>
              <a:ahLst/>
              <a:cxnLst/>
              <a:rect l="l" t="t" r="r" b="b"/>
              <a:pathLst>
                <a:path w="340360">
                  <a:moveTo>
                    <a:pt x="339771" y="0"/>
                  </a:moveTo>
                  <a:lnTo>
                    <a:pt x="0" y="0"/>
                  </a:lnTo>
                </a:path>
              </a:pathLst>
            </a:custGeom>
            <a:ln w="78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78448" y="3185672"/>
              <a:ext cx="785858" cy="39906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213981" y="4798577"/>
              <a:ext cx="83820" cy="43815"/>
            </a:xfrm>
            <a:custGeom>
              <a:avLst/>
              <a:gdLst/>
              <a:ahLst/>
              <a:cxnLst/>
              <a:rect l="l" t="t" r="r" b="b"/>
              <a:pathLst>
                <a:path w="83820" h="43814">
                  <a:moveTo>
                    <a:pt x="83286" y="0"/>
                  </a:moveTo>
                  <a:lnTo>
                    <a:pt x="0" y="24028"/>
                  </a:lnTo>
                  <a:lnTo>
                    <a:pt x="83286" y="43721"/>
                  </a:lnTo>
                  <a:lnTo>
                    <a:pt x="83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213981" y="4798577"/>
              <a:ext cx="83820" cy="43815"/>
            </a:xfrm>
            <a:custGeom>
              <a:avLst/>
              <a:gdLst/>
              <a:ahLst/>
              <a:cxnLst/>
              <a:rect l="l" t="t" r="r" b="b"/>
              <a:pathLst>
                <a:path w="83820" h="43814">
                  <a:moveTo>
                    <a:pt x="83286" y="43721"/>
                  </a:moveTo>
                  <a:lnTo>
                    <a:pt x="0" y="24028"/>
                  </a:lnTo>
                  <a:lnTo>
                    <a:pt x="83286" y="0"/>
                  </a:lnTo>
                  <a:lnTo>
                    <a:pt x="83286" y="43721"/>
                  </a:lnTo>
                  <a:close/>
                </a:path>
              </a:pathLst>
            </a:custGeom>
            <a:ln w="39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245529" y="4814722"/>
              <a:ext cx="340360" cy="0"/>
            </a:xfrm>
            <a:custGeom>
              <a:avLst/>
              <a:gdLst/>
              <a:ahLst/>
              <a:cxnLst/>
              <a:rect l="l" t="t" r="r" b="b"/>
              <a:pathLst>
                <a:path w="340360">
                  <a:moveTo>
                    <a:pt x="339771" y="0"/>
                  </a:moveTo>
                  <a:lnTo>
                    <a:pt x="0" y="0"/>
                  </a:lnTo>
                </a:path>
              </a:pathLst>
            </a:custGeom>
            <a:ln w="78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21639" y="1742910"/>
              <a:ext cx="533298" cy="84495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78448" y="4666670"/>
              <a:ext cx="785858" cy="42219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21639" y="3196000"/>
              <a:ext cx="533300" cy="97519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21639" y="4684408"/>
              <a:ext cx="533300" cy="9791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95097" y="1585082"/>
              <a:ext cx="2285411" cy="44770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22406" y="1770580"/>
              <a:ext cx="679528" cy="79757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96666" y="1687393"/>
              <a:ext cx="612125" cy="108194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884835" y="1944254"/>
              <a:ext cx="79375" cy="43815"/>
            </a:xfrm>
            <a:custGeom>
              <a:avLst/>
              <a:gdLst/>
              <a:ahLst/>
              <a:cxnLst/>
              <a:rect l="l" t="t" r="r" b="b"/>
              <a:pathLst>
                <a:path w="79375" h="43814">
                  <a:moveTo>
                    <a:pt x="0" y="0"/>
                  </a:moveTo>
                  <a:lnTo>
                    <a:pt x="0" y="43359"/>
                  </a:lnTo>
                  <a:lnTo>
                    <a:pt x="78869" y="19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84835" y="1944254"/>
              <a:ext cx="79375" cy="43815"/>
            </a:xfrm>
            <a:custGeom>
              <a:avLst/>
              <a:gdLst/>
              <a:ahLst/>
              <a:cxnLst/>
              <a:rect l="l" t="t" r="r" b="b"/>
              <a:pathLst>
                <a:path w="79375" h="43814">
                  <a:moveTo>
                    <a:pt x="0" y="0"/>
                  </a:moveTo>
                  <a:lnTo>
                    <a:pt x="78869" y="19708"/>
                  </a:lnTo>
                  <a:lnTo>
                    <a:pt x="0" y="43359"/>
                  </a:lnTo>
                  <a:lnTo>
                    <a:pt x="0" y="0"/>
                  </a:lnTo>
                  <a:close/>
                </a:path>
              </a:pathLst>
            </a:custGeom>
            <a:ln w="39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509256" y="1956079"/>
              <a:ext cx="411480" cy="0"/>
            </a:xfrm>
            <a:custGeom>
              <a:avLst/>
              <a:gdLst/>
              <a:ahLst/>
              <a:cxnLst/>
              <a:rect l="l" t="t" r="r" b="b"/>
              <a:pathLst>
                <a:path w="411479">
                  <a:moveTo>
                    <a:pt x="0" y="0"/>
                  </a:moveTo>
                  <a:lnTo>
                    <a:pt x="411070" y="0"/>
                  </a:lnTo>
                </a:path>
              </a:pathLst>
            </a:custGeom>
            <a:ln w="78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92344" y="4946661"/>
              <a:ext cx="1214537" cy="69925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10579" y="4942735"/>
              <a:ext cx="705155" cy="65144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613765" y="5864775"/>
              <a:ext cx="434975" cy="166370"/>
            </a:xfrm>
            <a:custGeom>
              <a:avLst/>
              <a:gdLst/>
              <a:ahLst/>
              <a:cxnLst/>
              <a:rect l="l" t="t" r="r" b="b"/>
              <a:pathLst>
                <a:path w="434975" h="166370">
                  <a:moveTo>
                    <a:pt x="434352" y="165806"/>
                  </a:moveTo>
                  <a:lnTo>
                    <a:pt x="434352" y="75224"/>
                  </a:lnTo>
                  <a:lnTo>
                    <a:pt x="0" y="0"/>
                  </a:lnTo>
                  <a:lnTo>
                    <a:pt x="0" y="90975"/>
                  </a:lnTo>
                  <a:lnTo>
                    <a:pt x="434352" y="165806"/>
                  </a:lnTo>
                </a:path>
              </a:pathLst>
            </a:custGeom>
            <a:ln w="78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17695" y="5892337"/>
              <a:ext cx="347656" cy="9493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617693" y="5797813"/>
              <a:ext cx="537845" cy="150495"/>
            </a:xfrm>
            <a:custGeom>
              <a:avLst/>
              <a:gdLst/>
              <a:ahLst/>
              <a:cxnLst/>
              <a:rect l="l" t="t" r="r" b="b"/>
              <a:pathLst>
                <a:path w="537844" h="150495">
                  <a:moveTo>
                    <a:pt x="102483" y="0"/>
                  </a:moveTo>
                  <a:lnTo>
                    <a:pt x="0" y="74830"/>
                  </a:lnTo>
                  <a:lnTo>
                    <a:pt x="438312" y="150070"/>
                  </a:lnTo>
                  <a:lnTo>
                    <a:pt x="537246" y="74830"/>
                  </a:lnTo>
                  <a:lnTo>
                    <a:pt x="1024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617693" y="5797813"/>
              <a:ext cx="537845" cy="150495"/>
            </a:xfrm>
            <a:custGeom>
              <a:avLst/>
              <a:gdLst/>
              <a:ahLst/>
              <a:cxnLst/>
              <a:rect l="l" t="t" r="r" b="b"/>
              <a:pathLst>
                <a:path w="537844" h="150495">
                  <a:moveTo>
                    <a:pt x="537246" y="74830"/>
                  </a:moveTo>
                  <a:lnTo>
                    <a:pt x="102483" y="0"/>
                  </a:lnTo>
                  <a:lnTo>
                    <a:pt x="0" y="74830"/>
                  </a:lnTo>
                  <a:lnTo>
                    <a:pt x="438312" y="150070"/>
                  </a:lnTo>
                  <a:lnTo>
                    <a:pt x="537246" y="74830"/>
                  </a:lnTo>
                  <a:close/>
                </a:path>
              </a:pathLst>
            </a:custGeom>
            <a:ln w="39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609821" y="5789929"/>
              <a:ext cx="537845" cy="150495"/>
            </a:xfrm>
            <a:custGeom>
              <a:avLst/>
              <a:gdLst/>
              <a:ahLst/>
              <a:cxnLst/>
              <a:rect l="l" t="t" r="r" b="b"/>
              <a:pathLst>
                <a:path w="537844" h="150495">
                  <a:moveTo>
                    <a:pt x="537230" y="74846"/>
                  </a:moveTo>
                  <a:lnTo>
                    <a:pt x="102467" y="0"/>
                  </a:lnTo>
                  <a:lnTo>
                    <a:pt x="0" y="74846"/>
                  </a:lnTo>
                  <a:lnTo>
                    <a:pt x="438296" y="150070"/>
                  </a:lnTo>
                  <a:lnTo>
                    <a:pt x="537230" y="74846"/>
                  </a:lnTo>
                </a:path>
              </a:pathLst>
            </a:custGeom>
            <a:ln w="78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75196" y="5860834"/>
              <a:ext cx="185657" cy="17960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540403" y="5880527"/>
              <a:ext cx="434975" cy="166370"/>
            </a:xfrm>
            <a:custGeom>
              <a:avLst/>
              <a:gdLst/>
              <a:ahLst/>
              <a:cxnLst/>
              <a:rect l="l" t="t" r="r" b="b"/>
              <a:pathLst>
                <a:path w="434975" h="166370">
                  <a:moveTo>
                    <a:pt x="0" y="0"/>
                  </a:moveTo>
                  <a:lnTo>
                    <a:pt x="0" y="90975"/>
                  </a:lnTo>
                  <a:lnTo>
                    <a:pt x="434731" y="165821"/>
                  </a:lnTo>
                  <a:lnTo>
                    <a:pt x="434731" y="75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540403" y="5880527"/>
              <a:ext cx="434975" cy="166370"/>
            </a:xfrm>
            <a:custGeom>
              <a:avLst/>
              <a:gdLst/>
              <a:ahLst/>
              <a:cxnLst/>
              <a:rect l="l" t="t" r="r" b="b"/>
              <a:pathLst>
                <a:path w="434975" h="166370">
                  <a:moveTo>
                    <a:pt x="434731" y="165821"/>
                  </a:moveTo>
                  <a:lnTo>
                    <a:pt x="434731" y="75224"/>
                  </a:lnTo>
                  <a:lnTo>
                    <a:pt x="0" y="0"/>
                  </a:lnTo>
                  <a:lnTo>
                    <a:pt x="0" y="90975"/>
                  </a:lnTo>
                  <a:lnTo>
                    <a:pt x="434731" y="165821"/>
                  </a:lnTo>
                  <a:close/>
                </a:path>
              </a:pathLst>
            </a:custGeom>
            <a:ln w="39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532515" y="5872643"/>
              <a:ext cx="434975" cy="166370"/>
            </a:xfrm>
            <a:custGeom>
              <a:avLst/>
              <a:gdLst/>
              <a:ahLst/>
              <a:cxnLst/>
              <a:rect l="l" t="t" r="r" b="b"/>
              <a:pathLst>
                <a:path w="434975" h="166370">
                  <a:moveTo>
                    <a:pt x="434731" y="165821"/>
                  </a:moveTo>
                  <a:lnTo>
                    <a:pt x="434731" y="75240"/>
                  </a:lnTo>
                  <a:lnTo>
                    <a:pt x="0" y="0"/>
                  </a:lnTo>
                  <a:lnTo>
                    <a:pt x="0" y="90991"/>
                  </a:lnTo>
                  <a:lnTo>
                    <a:pt x="434731" y="165821"/>
                  </a:lnTo>
                </a:path>
              </a:pathLst>
            </a:custGeom>
            <a:ln w="78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40405" y="5900221"/>
              <a:ext cx="345683" cy="9688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540403" y="5805696"/>
              <a:ext cx="537210" cy="150495"/>
            </a:xfrm>
            <a:custGeom>
              <a:avLst/>
              <a:gdLst/>
              <a:ahLst/>
              <a:cxnLst/>
              <a:rect l="l" t="t" r="r" b="b"/>
              <a:pathLst>
                <a:path w="537209" h="150495">
                  <a:moveTo>
                    <a:pt x="98902" y="0"/>
                  </a:moveTo>
                  <a:lnTo>
                    <a:pt x="0" y="74830"/>
                  </a:lnTo>
                  <a:lnTo>
                    <a:pt x="434731" y="150054"/>
                  </a:lnTo>
                  <a:lnTo>
                    <a:pt x="537104" y="74830"/>
                  </a:lnTo>
                  <a:lnTo>
                    <a:pt x="98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540403" y="5805696"/>
              <a:ext cx="537210" cy="150495"/>
            </a:xfrm>
            <a:custGeom>
              <a:avLst/>
              <a:gdLst/>
              <a:ahLst/>
              <a:cxnLst/>
              <a:rect l="l" t="t" r="r" b="b"/>
              <a:pathLst>
                <a:path w="537209" h="150495">
                  <a:moveTo>
                    <a:pt x="537104" y="74830"/>
                  </a:moveTo>
                  <a:lnTo>
                    <a:pt x="98902" y="0"/>
                  </a:lnTo>
                  <a:lnTo>
                    <a:pt x="0" y="74830"/>
                  </a:lnTo>
                  <a:lnTo>
                    <a:pt x="434731" y="150054"/>
                  </a:lnTo>
                  <a:lnTo>
                    <a:pt x="537104" y="74830"/>
                  </a:lnTo>
                  <a:close/>
                </a:path>
              </a:pathLst>
            </a:custGeom>
            <a:ln w="39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532515" y="5797813"/>
              <a:ext cx="537210" cy="150495"/>
            </a:xfrm>
            <a:custGeom>
              <a:avLst/>
              <a:gdLst/>
              <a:ahLst/>
              <a:cxnLst/>
              <a:rect l="l" t="t" r="r" b="b"/>
              <a:pathLst>
                <a:path w="537209" h="150495">
                  <a:moveTo>
                    <a:pt x="537104" y="74830"/>
                  </a:moveTo>
                  <a:lnTo>
                    <a:pt x="98902" y="0"/>
                  </a:lnTo>
                  <a:lnTo>
                    <a:pt x="0" y="74830"/>
                  </a:lnTo>
                  <a:lnTo>
                    <a:pt x="434731" y="150070"/>
                  </a:lnTo>
                  <a:lnTo>
                    <a:pt x="537104" y="74830"/>
                  </a:lnTo>
                </a:path>
              </a:pathLst>
            </a:custGeom>
            <a:ln w="78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93820" y="5868702"/>
              <a:ext cx="185657" cy="179617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777644" y="5679260"/>
              <a:ext cx="43815" cy="83185"/>
            </a:xfrm>
            <a:custGeom>
              <a:avLst/>
              <a:gdLst/>
              <a:ahLst/>
              <a:cxnLst/>
              <a:rect l="l" t="t" r="r" b="b"/>
              <a:pathLst>
                <a:path w="43815" h="83185">
                  <a:moveTo>
                    <a:pt x="19717" y="0"/>
                  </a:moveTo>
                  <a:lnTo>
                    <a:pt x="0" y="82713"/>
                  </a:lnTo>
                  <a:lnTo>
                    <a:pt x="43378" y="82713"/>
                  </a:lnTo>
                  <a:lnTo>
                    <a:pt x="197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777644" y="5679260"/>
              <a:ext cx="43815" cy="83185"/>
            </a:xfrm>
            <a:custGeom>
              <a:avLst/>
              <a:gdLst/>
              <a:ahLst/>
              <a:cxnLst/>
              <a:rect l="l" t="t" r="r" b="b"/>
              <a:pathLst>
                <a:path w="43815" h="83185">
                  <a:moveTo>
                    <a:pt x="0" y="82713"/>
                  </a:moveTo>
                  <a:lnTo>
                    <a:pt x="19717" y="0"/>
                  </a:lnTo>
                  <a:lnTo>
                    <a:pt x="43378" y="82713"/>
                  </a:lnTo>
                  <a:lnTo>
                    <a:pt x="0" y="82713"/>
                  </a:lnTo>
                  <a:close/>
                </a:path>
              </a:pathLst>
            </a:custGeom>
            <a:ln w="3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789474" y="5710763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5">
                  <a:moveTo>
                    <a:pt x="0" y="146128"/>
                  </a:moveTo>
                  <a:lnTo>
                    <a:pt x="0" y="0"/>
                  </a:lnTo>
                </a:path>
              </a:pathLst>
            </a:custGeom>
            <a:ln w="7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6" name="object 5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291740" y="1425125"/>
            <a:ext cx="584518" cy="98385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1754498" y="2258097"/>
            <a:ext cx="63500" cy="94615"/>
            <a:chOff x="1754498" y="2258097"/>
            <a:chExt cx="63500" cy="94615"/>
          </a:xfrm>
        </p:grpSpPr>
        <p:sp>
          <p:nvSpPr>
            <p:cNvPr id="58" name="object 58"/>
            <p:cNvSpPr/>
            <p:nvPr/>
          </p:nvSpPr>
          <p:spPr>
            <a:xfrm>
              <a:off x="1756469" y="2260068"/>
              <a:ext cx="59690" cy="90805"/>
            </a:xfrm>
            <a:custGeom>
              <a:avLst/>
              <a:gdLst/>
              <a:ahLst/>
              <a:cxnLst/>
              <a:rect l="l" t="t" r="r" b="b"/>
              <a:pathLst>
                <a:path w="59689" h="90805">
                  <a:moveTo>
                    <a:pt x="35470" y="0"/>
                  </a:moveTo>
                  <a:lnTo>
                    <a:pt x="19712" y="0"/>
                  </a:lnTo>
                  <a:lnTo>
                    <a:pt x="11825" y="3941"/>
                  </a:lnTo>
                  <a:lnTo>
                    <a:pt x="7882" y="11825"/>
                  </a:lnTo>
                  <a:lnTo>
                    <a:pt x="3941" y="23650"/>
                  </a:lnTo>
                  <a:lnTo>
                    <a:pt x="15769" y="23650"/>
                  </a:lnTo>
                  <a:lnTo>
                    <a:pt x="15769" y="19708"/>
                  </a:lnTo>
                  <a:lnTo>
                    <a:pt x="23656" y="11825"/>
                  </a:lnTo>
                  <a:lnTo>
                    <a:pt x="35470" y="11825"/>
                  </a:lnTo>
                  <a:lnTo>
                    <a:pt x="43357" y="19708"/>
                  </a:lnTo>
                  <a:lnTo>
                    <a:pt x="43357" y="27592"/>
                  </a:lnTo>
                  <a:lnTo>
                    <a:pt x="39414" y="31534"/>
                  </a:lnTo>
                  <a:lnTo>
                    <a:pt x="31527" y="35475"/>
                  </a:lnTo>
                  <a:lnTo>
                    <a:pt x="23656" y="35475"/>
                  </a:lnTo>
                  <a:lnTo>
                    <a:pt x="23656" y="47301"/>
                  </a:lnTo>
                  <a:lnTo>
                    <a:pt x="39414" y="47301"/>
                  </a:lnTo>
                  <a:lnTo>
                    <a:pt x="47301" y="55184"/>
                  </a:lnTo>
                  <a:lnTo>
                    <a:pt x="47301" y="70951"/>
                  </a:lnTo>
                  <a:lnTo>
                    <a:pt x="39414" y="78835"/>
                  </a:lnTo>
                  <a:lnTo>
                    <a:pt x="31527" y="82776"/>
                  </a:lnTo>
                  <a:lnTo>
                    <a:pt x="23656" y="78835"/>
                  </a:lnTo>
                  <a:lnTo>
                    <a:pt x="19712" y="78835"/>
                  </a:lnTo>
                  <a:lnTo>
                    <a:pt x="15769" y="70951"/>
                  </a:lnTo>
                  <a:lnTo>
                    <a:pt x="11825" y="67009"/>
                  </a:lnTo>
                  <a:lnTo>
                    <a:pt x="0" y="67009"/>
                  </a:lnTo>
                  <a:lnTo>
                    <a:pt x="3941" y="74893"/>
                  </a:lnTo>
                  <a:lnTo>
                    <a:pt x="19712" y="90660"/>
                  </a:lnTo>
                  <a:lnTo>
                    <a:pt x="43357" y="90660"/>
                  </a:lnTo>
                  <a:lnTo>
                    <a:pt x="59116" y="74893"/>
                  </a:lnTo>
                  <a:lnTo>
                    <a:pt x="59116" y="55184"/>
                  </a:lnTo>
                  <a:lnTo>
                    <a:pt x="55188" y="47301"/>
                  </a:lnTo>
                  <a:lnTo>
                    <a:pt x="51244" y="43359"/>
                  </a:lnTo>
                  <a:lnTo>
                    <a:pt x="43357" y="39417"/>
                  </a:lnTo>
                  <a:lnTo>
                    <a:pt x="55188" y="27592"/>
                  </a:lnTo>
                  <a:lnTo>
                    <a:pt x="55188" y="15767"/>
                  </a:lnTo>
                  <a:lnTo>
                    <a:pt x="43357" y="3941"/>
                  </a:lnTo>
                  <a:lnTo>
                    <a:pt x="354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756469" y="2260068"/>
              <a:ext cx="59690" cy="90805"/>
            </a:xfrm>
            <a:custGeom>
              <a:avLst/>
              <a:gdLst/>
              <a:ahLst/>
              <a:cxnLst/>
              <a:rect l="l" t="t" r="r" b="b"/>
              <a:pathLst>
                <a:path w="59689" h="90805">
                  <a:moveTo>
                    <a:pt x="0" y="67009"/>
                  </a:moveTo>
                  <a:lnTo>
                    <a:pt x="11825" y="67009"/>
                  </a:lnTo>
                  <a:lnTo>
                    <a:pt x="15769" y="70951"/>
                  </a:lnTo>
                  <a:lnTo>
                    <a:pt x="19712" y="78835"/>
                  </a:lnTo>
                  <a:lnTo>
                    <a:pt x="23656" y="78835"/>
                  </a:lnTo>
                  <a:lnTo>
                    <a:pt x="31527" y="82776"/>
                  </a:lnTo>
                  <a:lnTo>
                    <a:pt x="39414" y="78835"/>
                  </a:lnTo>
                  <a:lnTo>
                    <a:pt x="43357" y="74893"/>
                  </a:lnTo>
                  <a:lnTo>
                    <a:pt x="47301" y="70951"/>
                  </a:lnTo>
                  <a:lnTo>
                    <a:pt x="47301" y="63068"/>
                  </a:lnTo>
                  <a:lnTo>
                    <a:pt x="47301" y="55184"/>
                  </a:lnTo>
                  <a:lnTo>
                    <a:pt x="43357" y="51242"/>
                  </a:lnTo>
                  <a:lnTo>
                    <a:pt x="39414" y="47301"/>
                  </a:lnTo>
                  <a:lnTo>
                    <a:pt x="31527" y="47301"/>
                  </a:lnTo>
                  <a:lnTo>
                    <a:pt x="27583" y="47301"/>
                  </a:lnTo>
                  <a:lnTo>
                    <a:pt x="23656" y="47301"/>
                  </a:lnTo>
                  <a:lnTo>
                    <a:pt x="23656" y="35475"/>
                  </a:lnTo>
                  <a:lnTo>
                    <a:pt x="27583" y="35475"/>
                  </a:lnTo>
                  <a:lnTo>
                    <a:pt x="31527" y="35475"/>
                  </a:lnTo>
                  <a:lnTo>
                    <a:pt x="39414" y="31534"/>
                  </a:lnTo>
                  <a:lnTo>
                    <a:pt x="43357" y="27592"/>
                  </a:lnTo>
                  <a:lnTo>
                    <a:pt x="43357" y="23650"/>
                  </a:lnTo>
                  <a:lnTo>
                    <a:pt x="43357" y="19708"/>
                  </a:lnTo>
                  <a:lnTo>
                    <a:pt x="39414" y="15767"/>
                  </a:lnTo>
                  <a:lnTo>
                    <a:pt x="35470" y="11825"/>
                  </a:lnTo>
                  <a:lnTo>
                    <a:pt x="31527" y="11825"/>
                  </a:lnTo>
                  <a:lnTo>
                    <a:pt x="23656" y="11825"/>
                  </a:lnTo>
                  <a:lnTo>
                    <a:pt x="19712" y="15767"/>
                  </a:lnTo>
                  <a:lnTo>
                    <a:pt x="15769" y="19708"/>
                  </a:lnTo>
                  <a:lnTo>
                    <a:pt x="15769" y="23650"/>
                  </a:lnTo>
                  <a:lnTo>
                    <a:pt x="3941" y="23650"/>
                  </a:lnTo>
                  <a:lnTo>
                    <a:pt x="7882" y="11825"/>
                  </a:lnTo>
                  <a:lnTo>
                    <a:pt x="11825" y="3941"/>
                  </a:lnTo>
                  <a:lnTo>
                    <a:pt x="19712" y="0"/>
                  </a:lnTo>
                  <a:lnTo>
                    <a:pt x="27583" y="0"/>
                  </a:lnTo>
                  <a:lnTo>
                    <a:pt x="35470" y="0"/>
                  </a:lnTo>
                  <a:lnTo>
                    <a:pt x="43357" y="3941"/>
                  </a:lnTo>
                  <a:lnTo>
                    <a:pt x="47301" y="7883"/>
                  </a:lnTo>
                  <a:lnTo>
                    <a:pt x="51244" y="11825"/>
                  </a:lnTo>
                  <a:lnTo>
                    <a:pt x="55188" y="15767"/>
                  </a:lnTo>
                  <a:lnTo>
                    <a:pt x="55188" y="23650"/>
                  </a:lnTo>
                  <a:lnTo>
                    <a:pt x="55188" y="27592"/>
                  </a:lnTo>
                  <a:lnTo>
                    <a:pt x="51244" y="31534"/>
                  </a:lnTo>
                  <a:lnTo>
                    <a:pt x="47301" y="35475"/>
                  </a:lnTo>
                  <a:lnTo>
                    <a:pt x="43357" y="39417"/>
                  </a:lnTo>
                  <a:lnTo>
                    <a:pt x="59116" y="74893"/>
                  </a:lnTo>
                  <a:lnTo>
                    <a:pt x="51244" y="82776"/>
                  </a:lnTo>
                  <a:lnTo>
                    <a:pt x="43357" y="90660"/>
                  </a:lnTo>
                  <a:lnTo>
                    <a:pt x="31527" y="90660"/>
                  </a:lnTo>
                  <a:lnTo>
                    <a:pt x="19712" y="90660"/>
                  </a:lnTo>
                  <a:lnTo>
                    <a:pt x="11825" y="82776"/>
                  </a:lnTo>
                  <a:lnTo>
                    <a:pt x="3941" y="74893"/>
                  </a:lnTo>
                  <a:lnTo>
                    <a:pt x="0" y="67009"/>
                  </a:lnTo>
                  <a:close/>
                </a:path>
              </a:pathLst>
            </a:custGeom>
            <a:ln w="3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1754498" y="3726797"/>
            <a:ext cx="63500" cy="94615"/>
            <a:chOff x="1754498" y="3726797"/>
            <a:chExt cx="63500" cy="94615"/>
          </a:xfrm>
        </p:grpSpPr>
        <p:sp>
          <p:nvSpPr>
            <p:cNvPr id="61" name="object 61"/>
            <p:cNvSpPr/>
            <p:nvPr/>
          </p:nvSpPr>
          <p:spPr>
            <a:xfrm>
              <a:off x="1756469" y="3728767"/>
              <a:ext cx="59690" cy="90805"/>
            </a:xfrm>
            <a:custGeom>
              <a:avLst/>
              <a:gdLst/>
              <a:ahLst/>
              <a:cxnLst/>
              <a:rect l="l" t="t" r="r" b="b"/>
              <a:pathLst>
                <a:path w="59689" h="90804">
                  <a:moveTo>
                    <a:pt x="43357" y="0"/>
                  </a:moveTo>
                  <a:lnTo>
                    <a:pt x="19712" y="0"/>
                  </a:lnTo>
                  <a:lnTo>
                    <a:pt x="3941" y="15767"/>
                  </a:lnTo>
                  <a:lnTo>
                    <a:pt x="0" y="23650"/>
                  </a:lnTo>
                  <a:lnTo>
                    <a:pt x="11825" y="27592"/>
                  </a:lnTo>
                  <a:lnTo>
                    <a:pt x="15769" y="19708"/>
                  </a:lnTo>
                  <a:lnTo>
                    <a:pt x="23656" y="11825"/>
                  </a:lnTo>
                  <a:lnTo>
                    <a:pt x="35470" y="11825"/>
                  </a:lnTo>
                  <a:lnTo>
                    <a:pt x="43357" y="15767"/>
                  </a:lnTo>
                  <a:lnTo>
                    <a:pt x="43357" y="19708"/>
                  </a:lnTo>
                  <a:lnTo>
                    <a:pt x="47301" y="23650"/>
                  </a:lnTo>
                  <a:lnTo>
                    <a:pt x="35470" y="47301"/>
                  </a:lnTo>
                  <a:lnTo>
                    <a:pt x="11825" y="63068"/>
                  </a:lnTo>
                  <a:lnTo>
                    <a:pt x="7882" y="70951"/>
                  </a:lnTo>
                  <a:lnTo>
                    <a:pt x="3941" y="74893"/>
                  </a:lnTo>
                  <a:lnTo>
                    <a:pt x="0" y="82776"/>
                  </a:lnTo>
                  <a:lnTo>
                    <a:pt x="0" y="90660"/>
                  </a:lnTo>
                  <a:lnTo>
                    <a:pt x="59116" y="90660"/>
                  </a:lnTo>
                  <a:lnTo>
                    <a:pt x="59116" y="78835"/>
                  </a:lnTo>
                  <a:lnTo>
                    <a:pt x="15769" y="78835"/>
                  </a:lnTo>
                  <a:lnTo>
                    <a:pt x="15769" y="74893"/>
                  </a:lnTo>
                  <a:lnTo>
                    <a:pt x="23656" y="67009"/>
                  </a:lnTo>
                  <a:lnTo>
                    <a:pt x="31527" y="63068"/>
                  </a:lnTo>
                  <a:lnTo>
                    <a:pt x="47301" y="47301"/>
                  </a:lnTo>
                  <a:lnTo>
                    <a:pt x="51244" y="39417"/>
                  </a:lnTo>
                  <a:lnTo>
                    <a:pt x="59116" y="31534"/>
                  </a:lnTo>
                  <a:lnTo>
                    <a:pt x="59116" y="23650"/>
                  </a:lnTo>
                  <a:lnTo>
                    <a:pt x="51244" y="7883"/>
                  </a:lnTo>
                  <a:lnTo>
                    <a:pt x="433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756469" y="3728767"/>
              <a:ext cx="59690" cy="90805"/>
            </a:xfrm>
            <a:custGeom>
              <a:avLst/>
              <a:gdLst/>
              <a:ahLst/>
              <a:cxnLst/>
              <a:rect l="l" t="t" r="r" b="b"/>
              <a:pathLst>
                <a:path w="59689" h="90804">
                  <a:moveTo>
                    <a:pt x="59116" y="78835"/>
                  </a:moveTo>
                  <a:lnTo>
                    <a:pt x="59116" y="90660"/>
                  </a:lnTo>
                  <a:lnTo>
                    <a:pt x="0" y="90660"/>
                  </a:lnTo>
                  <a:lnTo>
                    <a:pt x="0" y="86718"/>
                  </a:lnTo>
                  <a:lnTo>
                    <a:pt x="0" y="82776"/>
                  </a:lnTo>
                  <a:lnTo>
                    <a:pt x="3941" y="74893"/>
                  </a:lnTo>
                  <a:lnTo>
                    <a:pt x="7882" y="70951"/>
                  </a:lnTo>
                  <a:lnTo>
                    <a:pt x="11825" y="63068"/>
                  </a:lnTo>
                  <a:lnTo>
                    <a:pt x="23656" y="55184"/>
                  </a:lnTo>
                  <a:lnTo>
                    <a:pt x="35470" y="47301"/>
                  </a:lnTo>
                  <a:lnTo>
                    <a:pt x="39414" y="39417"/>
                  </a:lnTo>
                  <a:lnTo>
                    <a:pt x="43357" y="31534"/>
                  </a:lnTo>
                  <a:lnTo>
                    <a:pt x="47301" y="23650"/>
                  </a:lnTo>
                  <a:lnTo>
                    <a:pt x="43357" y="19708"/>
                  </a:lnTo>
                  <a:lnTo>
                    <a:pt x="43357" y="15767"/>
                  </a:lnTo>
                  <a:lnTo>
                    <a:pt x="35470" y="11825"/>
                  </a:lnTo>
                  <a:lnTo>
                    <a:pt x="31527" y="11825"/>
                  </a:lnTo>
                  <a:lnTo>
                    <a:pt x="23656" y="11825"/>
                  </a:lnTo>
                  <a:lnTo>
                    <a:pt x="19712" y="15767"/>
                  </a:lnTo>
                  <a:lnTo>
                    <a:pt x="15769" y="19708"/>
                  </a:lnTo>
                  <a:lnTo>
                    <a:pt x="11825" y="27592"/>
                  </a:lnTo>
                  <a:lnTo>
                    <a:pt x="0" y="23650"/>
                  </a:lnTo>
                  <a:lnTo>
                    <a:pt x="3941" y="15767"/>
                  </a:lnTo>
                  <a:lnTo>
                    <a:pt x="11825" y="7883"/>
                  </a:lnTo>
                  <a:lnTo>
                    <a:pt x="19712" y="0"/>
                  </a:lnTo>
                  <a:lnTo>
                    <a:pt x="31527" y="0"/>
                  </a:lnTo>
                  <a:lnTo>
                    <a:pt x="43357" y="0"/>
                  </a:lnTo>
                  <a:lnTo>
                    <a:pt x="51244" y="7883"/>
                  </a:lnTo>
                  <a:lnTo>
                    <a:pt x="55188" y="15767"/>
                  </a:lnTo>
                  <a:lnTo>
                    <a:pt x="59116" y="23650"/>
                  </a:lnTo>
                  <a:lnTo>
                    <a:pt x="59116" y="31534"/>
                  </a:lnTo>
                  <a:lnTo>
                    <a:pt x="55188" y="35475"/>
                  </a:lnTo>
                  <a:lnTo>
                    <a:pt x="51244" y="39417"/>
                  </a:lnTo>
                  <a:lnTo>
                    <a:pt x="47301" y="47301"/>
                  </a:lnTo>
                  <a:lnTo>
                    <a:pt x="43357" y="51242"/>
                  </a:lnTo>
                  <a:lnTo>
                    <a:pt x="31527" y="63068"/>
                  </a:lnTo>
                  <a:lnTo>
                    <a:pt x="23656" y="67009"/>
                  </a:lnTo>
                  <a:lnTo>
                    <a:pt x="19712" y="70951"/>
                  </a:lnTo>
                  <a:lnTo>
                    <a:pt x="15769" y="74893"/>
                  </a:lnTo>
                  <a:lnTo>
                    <a:pt x="15769" y="78835"/>
                  </a:lnTo>
                  <a:lnTo>
                    <a:pt x="59116" y="78835"/>
                  </a:lnTo>
                  <a:close/>
                </a:path>
              </a:pathLst>
            </a:custGeom>
            <a:ln w="3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1762380" y="5195591"/>
            <a:ext cx="40005" cy="94615"/>
            <a:chOff x="1762380" y="5195591"/>
            <a:chExt cx="40005" cy="94615"/>
          </a:xfrm>
        </p:grpSpPr>
        <p:sp>
          <p:nvSpPr>
            <p:cNvPr id="64" name="object 64"/>
            <p:cNvSpPr/>
            <p:nvPr/>
          </p:nvSpPr>
          <p:spPr>
            <a:xfrm>
              <a:off x="1764351" y="5197562"/>
              <a:ext cx="35560" cy="90805"/>
            </a:xfrm>
            <a:custGeom>
              <a:avLst/>
              <a:gdLst/>
              <a:ahLst/>
              <a:cxnLst/>
              <a:rect l="l" t="t" r="r" b="b"/>
              <a:pathLst>
                <a:path w="35560" h="90804">
                  <a:moveTo>
                    <a:pt x="35475" y="0"/>
                  </a:moveTo>
                  <a:lnTo>
                    <a:pt x="27588" y="0"/>
                  </a:lnTo>
                  <a:lnTo>
                    <a:pt x="15773" y="11809"/>
                  </a:lnTo>
                  <a:lnTo>
                    <a:pt x="7886" y="15751"/>
                  </a:lnTo>
                  <a:lnTo>
                    <a:pt x="0" y="23634"/>
                  </a:lnTo>
                  <a:lnTo>
                    <a:pt x="0" y="31502"/>
                  </a:lnTo>
                  <a:lnTo>
                    <a:pt x="7886" y="31502"/>
                  </a:lnTo>
                  <a:lnTo>
                    <a:pt x="11830" y="27576"/>
                  </a:lnTo>
                  <a:lnTo>
                    <a:pt x="19701" y="23634"/>
                  </a:lnTo>
                  <a:lnTo>
                    <a:pt x="23645" y="19693"/>
                  </a:lnTo>
                  <a:lnTo>
                    <a:pt x="23645" y="90581"/>
                  </a:lnTo>
                  <a:lnTo>
                    <a:pt x="35475" y="90581"/>
                  </a:lnTo>
                  <a:lnTo>
                    <a:pt x="354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764351" y="5197562"/>
              <a:ext cx="35560" cy="90805"/>
            </a:xfrm>
            <a:custGeom>
              <a:avLst/>
              <a:gdLst/>
              <a:ahLst/>
              <a:cxnLst/>
              <a:rect l="l" t="t" r="r" b="b"/>
              <a:pathLst>
                <a:path w="35560" h="90804">
                  <a:moveTo>
                    <a:pt x="35475" y="90581"/>
                  </a:moveTo>
                  <a:lnTo>
                    <a:pt x="23645" y="90581"/>
                  </a:lnTo>
                  <a:lnTo>
                    <a:pt x="23645" y="19693"/>
                  </a:lnTo>
                  <a:lnTo>
                    <a:pt x="19701" y="23634"/>
                  </a:lnTo>
                  <a:lnTo>
                    <a:pt x="11830" y="27576"/>
                  </a:lnTo>
                  <a:lnTo>
                    <a:pt x="7886" y="31502"/>
                  </a:lnTo>
                  <a:lnTo>
                    <a:pt x="0" y="31502"/>
                  </a:lnTo>
                  <a:lnTo>
                    <a:pt x="0" y="23634"/>
                  </a:lnTo>
                  <a:lnTo>
                    <a:pt x="7886" y="15751"/>
                  </a:lnTo>
                  <a:lnTo>
                    <a:pt x="15773" y="11809"/>
                  </a:lnTo>
                  <a:lnTo>
                    <a:pt x="23645" y="3941"/>
                  </a:lnTo>
                  <a:lnTo>
                    <a:pt x="27588" y="0"/>
                  </a:lnTo>
                  <a:lnTo>
                    <a:pt x="35475" y="0"/>
                  </a:lnTo>
                  <a:lnTo>
                    <a:pt x="35475" y="90581"/>
                  </a:lnTo>
                  <a:close/>
                </a:path>
              </a:pathLst>
            </a:custGeom>
            <a:ln w="3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6" name="object 6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261197" y="2273864"/>
            <a:ext cx="63566" cy="94601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261197" y="3742564"/>
            <a:ext cx="63566" cy="94916"/>
          </a:xfrm>
          <a:prstGeom prst="rect">
            <a:avLst/>
          </a:prstGeom>
        </p:spPr>
      </p:pic>
      <p:grpSp>
        <p:nvGrpSpPr>
          <p:cNvPr id="68" name="object 68"/>
          <p:cNvGrpSpPr/>
          <p:nvPr/>
        </p:nvGrpSpPr>
        <p:grpSpPr>
          <a:xfrm>
            <a:off x="7269557" y="5211342"/>
            <a:ext cx="40005" cy="95250"/>
            <a:chOff x="7269557" y="5211342"/>
            <a:chExt cx="40005" cy="95250"/>
          </a:xfrm>
        </p:grpSpPr>
        <p:sp>
          <p:nvSpPr>
            <p:cNvPr id="69" name="object 69"/>
            <p:cNvSpPr/>
            <p:nvPr/>
          </p:nvSpPr>
          <p:spPr>
            <a:xfrm>
              <a:off x="7271527" y="5213313"/>
              <a:ext cx="35560" cy="91440"/>
            </a:xfrm>
            <a:custGeom>
              <a:avLst/>
              <a:gdLst/>
              <a:ahLst/>
              <a:cxnLst/>
              <a:rect l="l" t="t" r="r" b="b"/>
              <a:pathLst>
                <a:path w="35559" h="91439">
                  <a:moveTo>
                    <a:pt x="35491" y="0"/>
                  </a:moveTo>
                  <a:lnTo>
                    <a:pt x="27604" y="0"/>
                  </a:lnTo>
                  <a:lnTo>
                    <a:pt x="15773" y="11825"/>
                  </a:lnTo>
                  <a:lnTo>
                    <a:pt x="7886" y="15751"/>
                  </a:lnTo>
                  <a:lnTo>
                    <a:pt x="0" y="23634"/>
                  </a:lnTo>
                  <a:lnTo>
                    <a:pt x="0" y="31518"/>
                  </a:lnTo>
                  <a:lnTo>
                    <a:pt x="7886" y="31518"/>
                  </a:lnTo>
                  <a:lnTo>
                    <a:pt x="11830" y="27576"/>
                  </a:lnTo>
                  <a:lnTo>
                    <a:pt x="19717" y="23634"/>
                  </a:lnTo>
                  <a:lnTo>
                    <a:pt x="23660" y="19693"/>
                  </a:lnTo>
                  <a:lnTo>
                    <a:pt x="23661" y="90991"/>
                  </a:lnTo>
                  <a:lnTo>
                    <a:pt x="35491" y="90991"/>
                  </a:lnTo>
                  <a:lnTo>
                    <a:pt x="354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271527" y="5213313"/>
              <a:ext cx="35560" cy="91440"/>
            </a:xfrm>
            <a:custGeom>
              <a:avLst/>
              <a:gdLst/>
              <a:ahLst/>
              <a:cxnLst/>
              <a:rect l="l" t="t" r="r" b="b"/>
              <a:pathLst>
                <a:path w="35559" h="91439">
                  <a:moveTo>
                    <a:pt x="35491" y="90991"/>
                  </a:moveTo>
                  <a:lnTo>
                    <a:pt x="23661" y="90991"/>
                  </a:lnTo>
                  <a:lnTo>
                    <a:pt x="23660" y="19693"/>
                  </a:lnTo>
                  <a:lnTo>
                    <a:pt x="19717" y="23634"/>
                  </a:lnTo>
                  <a:lnTo>
                    <a:pt x="11830" y="27576"/>
                  </a:lnTo>
                  <a:lnTo>
                    <a:pt x="7886" y="31518"/>
                  </a:lnTo>
                  <a:lnTo>
                    <a:pt x="0" y="31518"/>
                  </a:lnTo>
                  <a:lnTo>
                    <a:pt x="0" y="23634"/>
                  </a:lnTo>
                  <a:lnTo>
                    <a:pt x="7886" y="15751"/>
                  </a:lnTo>
                  <a:lnTo>
                    <a:pt x="15773" y="11825"/>
                  </a:lnTo>
                  <a:lnTo>
                    <a:pt x="23660" y="3941"/>
                  </a:lnTo>
                  <a:lnTo>
                    <a:pt x="27604" y="0"/>
                  </a:lnTo>
                  <a:lnTo>
                    <a:pt x="35491" y="0"/>
                  </a:lnTo>
                  <a:lnTo>
                    <a:pt x="35491" y="90991"/>
                  </a:lnTo>
                  <a:close/>
                </a:path>
              </a:pathLst>
            </a:custGeom>
            <a:ln w="3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1" name="object 7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194716" y="1425125"/>
            <a:ext cx="580953" cy="98385"/>
          </a:xfrm>
          <a:prstGeom prst="rect">
            <a:avLst/>
          </a:prstGeom>
        </p:spPr>
      </p:pic>
      <p:sp>
        <p:nvSpPr>
          <p:cNvPr id="72" name="object 72"/>
          <p:cNvSpPr txBox="1"/>
          <p:nvPr/>
        </p:nvSpPr>
        <p:spPr>
          <a:xfrm>
            <a:off x="456691" y="2058161"/>
            <a:ext cx="1008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English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31393" y="3493770"/>
            <a:ext cx="10083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English Dutch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607934" y="1981961"/>
            <a:ext cx="9505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French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595107" y="3442842"/>
            <a:ext cx="95059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French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Dutch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784472" y="2173986"/>
            <a:ext cx="14128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Peer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Entities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201162" y="2193289"/>
            <a:ext cx="2679700" cy="3439160"/>
          </a:xfrm>
          <a:custGeom>
            <a:avLst/>
            <a:gdLst/>
            <a:ahLst/>
            <a:cxnLst/>
            <a:rect l="l" t="t" r="r" b="b"/>
            <a:pathLst>
              <a:path w="2679700" h="3439160">
                <a:moveTo>
                  <a:pt x="537845" y="138938"/>
                </a:moveTo>
                <a:lnTo>
                  <a:pt x="115557" y="37604"/>
                </a:lnTo>
                <a:lnTo>
                  <a:pt x="116624" y="33147"/>
                </a:lnTo>
                <a:lnTo>
                  <a:pt x="124460" y="508"/>
                </a:lnTo>
                <a:lnTo>
                  <a:pt x="0" y="29464"/>
                </a:lnTo>
                <a:lnTo>
                  <a:pt x="97790" y="111760"/>
                </a:lnTo>
                <a:lnTo>
                  <a:pt x="106667" y="74688"/>
                </a:lnTo>
                <a:lnTo>
                  <a:pt x="528955" y="176022"/>
                </a:lnTo>
                <a:lnTo>
                  <a:pt x="537845" y="138938"/>
                </a:lnTo>
                <a:close/>
              </a:path>
              <a:path w="2679700" h="3439160">
                <a:moveTo>
                  <a:pt x="550037" y="1739138"/>
                </a:moveTo>
                <a:lnTo>
                  <a:pt x="127749" y="1637804"/>
                </a:lnTo>
                <a:lnTo>
                  <a:pt x="128816" y="1633347"/>
                </a:lnTo>
                <a:lnTo>
                  <a:pt x="136652" y="1600708"/>
                </a:lnTo>
                <a:lnTo>
                  <a:pt x="12192" y="1629664"/>
                </a:lnTo>
                <a:lnTo>
                  <a:pt x="109982" y="1711960"/>
                </a:lnTo>
                <a:lnTo>
                  <a:pt x="118859" y="1674888"/>
                </a:lnTo>
                <a:lnTo>
                  <a:pt x="541147" y="1776222"/>
                </a:lnTo>
                <a:lnTo>
                  <a:pt x="550037" y="1739138"/>
                </a:lnTo>
                <a:close/>
              </a:path>
              <a:path w="2679700" h="3439160">
                <a:moveTo>
                  <a:pt x="563753" y="3401822"/>
                </a:moveTo>
                <a:lnTo>
                  <a:pt x="141566" y="3301720"/>
                </a:lnTo>
                <a:lnTo>
                  <a:pt x="142608" y="3297301"/>
                </a:lnTo>
                <a:lnTo>
                  <a:pt x="150368" y="3264662"/>
                </a:lnTo>
                <a:lnTo>
                  <a:pt x="25908" y="3293872"/>
                </a:lnTo>
                <a:lnTo>
                  <a:pt x="123952" y="3375914"/>
                </a:lnTo>
                <a:lnTo>
                  <a:pt x="132765" y="3338804"/>
                </a:lnTo>
                <a:lnTo>
                  <a:pt x="554863" y="3438893"/>
                </a:lnTo>
                <a:lnTo>
                  <a:pt x="563753" y="3401822"/>
                </a:lnTo>
                <a:close/>
              </a:path>
              <a:path w="2679700" h="3439160">
                <a:moveTo>
                  <a:pt x="2667000" y="29464"/>
                </a:moveTo>
                <a:lnTo>
                  <a:pt x="2542667" y="0"/>
                </a:lnTo>
                <a:lnTo>
                  <a:pt x="2551366" y="37007"/>
                </a:lnTo>
                <a:lnTo>
                  <a:pt x="2065274" y="151130"/>
                </a:lnTo>
                <a:lnTo>
                  <a:pt x="2073910" y="188214"/>
                </a:lnTo>
                <a:lnTo>
                  <a:pt x="2560078" y="74079"/>
                </a:lnTo>
                <a:lnTo>
                  <a:pt x="2568829" y="111252"/>
                </a:lnTo>
                <a:lnTo>
                  <a:pt x="2663177" y="32639"/>
                </a:lnTo>
                <a:lnTo>
                  <a:pt x="2667000" y="29464"/>
                </a:lnTo>
                <a:close/>
              </a:path>
              <a:path w="2679700" h="3439160">
                <a:moveTo>
                  <a:pt x="2679192" y="1629664"/>
                </a:moveTo>
                <a:lnTo>
                  <a:pt x="2554859" y="1600200"/>
                </a:lnTo>
                <a:lnTo>
                  <a:pt x="2563584" y="1637347"/>
                </a:lnTo>
                <a:lnTo>
                  <a:pt x="2078990" y="1751330"/>
                </a:lnTo>
                <a:lnTo>
                  <a:pt x="2087626" y="1788414"/>
                </a:lnTo>
                <a:lnTo>
                  <a:pt x="2572296" y="1674406"/>
                </a:lnTo>
                <a:lnTo>
                  <a:pt x="2581021" y="1711452"/>
                </a:lnTo>
                <a:lnTo>
                  <a:pt x="2675217" y="1632966"/>
                </a:lnTo>
                <a:lnTo>
                  <a:pt x="2679192" y="1629664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3797300" y="3774135"/>
            <a:ext cx="14128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Peer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Entities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r>
              <a:rPr spc="-25" dirty="0"/>
              <a:t>10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3810127" y="5438647"/>
            <a:ext cx="14128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Peer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Entities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/>
              <a:t>INTRODUCTION:</a:t>
            </a:r>
            <a:r>
              <a:rPr sz="2200" spc="-95" dirty="0"/>
              <a:t> </a:t>
            </a:r>
            <a:r>
              <a:rPr sz="2200" dirty="0"/>
              <a:t>SOFTWARE</a:t>
            </a:r>
            <a:r>
              <a:rPr sz="2200" spc="-110" dirty="0"/>
              <a:t> </a:t>
            </a:r>
            <a:r>
              <a:rPr sz="2200" dirty="0"/>
              <a:t>AND</a:t>
            </a:r>
            <a:r>
              <a:rPr sz="2200" spc="-114" dirty="0"/>
              <a:t> </a:t>
            </a:r>
            <a:r>
              <a:rPr sz="2200" spc="-10" dirty="0"/>
              <a:t>PROTOCOLS</a:t>
            </a:r>
            <a:endParaRPr sz="2200"/>
          </a:p>
        </p:txBody>
      </p:sp>
      <p:sp>
        <p:nvSpPr>
          <p:cNvPr id="6" name="object 6"/>
          <p:cNvSpPr txBox="1"/>
          <p:nvPr/>
        </p:nvSpPr>
        <p:spPr>
          <a:xfrm>
            <a:off x="688340" y="901953"/>
            <a:ext cx="7430770" cy="1978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6034" indent="-34353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1800" b="1" dirty="0">
                <a:solidFill>
                  <a:srgbClr val="006600"/>
                </a:solidFill>
                <a:latin typeface="Times New Roman"/>
                <a:cs typeface="Times New Roman"/>
              </a:rPr>
              <a:t>Protocol</a:t>
            </a:r>
            <a:r>
              <a:rPr sz="1800" b="1" spc="-3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6600"/>
                </a:solidFill>
                <a:latin typeface="Times New Roman"/>
                <a:cs typeface="Times New Roman"/>
              </a:rPr>
              <a:t>Stack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:</a:t>
            </a: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sz="18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list</a:t>
            </a:r>
            <a:r>
              <a:rPr sz="18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protocols</a:t>
            </a:r>
            <a:r>
              <a:rPr sz="18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used</a:t>
            </a:r>
            <a:r>
              <a:rPr sz="18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by</a:t>
            </a:r>
            <a:r>
              <a:rPr sz="18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sz="18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certain</a:t>
            </a:r>
            <a:r>
              <a:rPr sz="18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system,</a:t>
            </a:r>
            <a:r>
              <a:rPr sz="18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one</a:t>
            </a:r>
            <a:r>
              <a:rPr sz="18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protocol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per</a:t>
            </a:r>
            <a:r>
              <a:rPr sz="18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layer.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1800" b="1" dirty="0">
                <a:solidFill>
                  <a:srgbClr val="006600"/>
                </a:solidFill>
                <a:latin typeface="Times New Roman"/>
                <a:cs typeface="Times New Roman"/>
              </a:rPr>
              <a:t>Protocol</a:t>
            </a:r>
            <a:r>
              <a:rPr sz="18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6600"/>
                </a:solidFill>
                <a:latin typeface="Times New Roman"/>
                <a:cs typeface="Times New Roman"/>
              </a:rPr>
              <a:t>Data</a:t>
            </a:r>
            <a:r>
              <a:rPr sz="1800" b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6600"/>
                </a:solidFill>
                <a:latin typeface="Times New Roman"/>
                <a:cs typeface="Times New Roman"/>
              </a:rPr>
              <a:t>Unit</a:t>
            </a:r>
            <a:r>
              <a:rPr sz="1800" b="1" spc="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(PDU):</a:t>
            </a:r>
            <a:endParaRPr sz="18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395"/>
              </a:spcBef>
              <a:buChar char="–"/>
              <a:tabLst>
                <a:tab pos="756285" algn="l"/>
              </a:tabLst>
            </a:pP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unit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data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that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is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specified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by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0000"/>
                </a:solidFill>
                <a:latin typeface="Times New Roman"/>
                <a:cs typeface="Times New Roman"/>
              </a:rPr>
              <a:t>protocol</a:t>
            </a:r>
            <a:r>
              <a:rPr sz="16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16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16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0000"/>
                </a:solidFill>
                <a:latin typeface="Times New Roman"/>
                <a:cs typeface="Times New Roman"/>
              </a:rPr>
              <a:t>given</a:t>
            </a:r>
            <a:r>
              <a:rPr sz="16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0000"/>
                </a:solidFill>
                <a:latin typeface="Times New Roman"/>
                <a:cs typeface="Times New Roman"/>
              </a:rPr>
              <a:t>layer</a:t>
            </a:r>
            <a:r>
              <a:rPr sz="1600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delivered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Times New Roman"/>
                <a:cs typeface="Times New Roman"/>
              </a:rPr>
              <a:t>among </a:t>
            </a:r>
            <a:r>
              <a:rPr sz="1600" dirty="0">
                <a:solidFill>
                  <a:srgbClr val="FF0000"/>
                </a:solidFill>
                <a:latin typeface="Times New Roman"/>
                <a:cs typeface="Times New Roman"/>
              </a:rPr>
              <a:t>peer</a:t>
            </a:r>
            <a:r>
              <a:rPr sz="16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Times New Roman"/>
                <a:cs typeface="Times New Roman"/>
              </a:rPr>
              <a:t>entities</a:t>
            </a:r>
            <a:r>
              <a:rPr sz="1600" spc="-10" dirty="0">
                <a:latin typeface="Times New Roman"/>
                <a:cs typeface="Times New Roman"/>
              </a:rPr>
              <a:t>.</a:t>
            </a:r>
            <a:endParaRPr sz="16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</a:tabLst>
            </a:pPr>
            <a:r>
              <a:rPr sz="1600" dirty="0">
                <a:latin typeface="Times New Roman"/>
                <a:cs typeface="Times New Roman"/>
              </a:rPr>
              <a:t>Consisting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0000"/>
                </a:solidFill>
                <a:latin typeface="Times New Roman"/>
                <a:cs typeface="Times New Roman"/>
              </a:rPr>
              <a:t>protocol</a:t>
            </a:r>
            <a:r>
              <a:rPr sz="16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0000"/>
                </a:solidFill>
                <a:latin typeface="Times New Roman"/>
                <a:cs typeface="Times New Roman"/>
              </a:rPr>
              <a:t>control</a:t>
            </a:r>
            <a:r>
              <a:rPr sz="16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0000"/>
                </a:solidFill>
                <a:latin typeface="Times New Roman"/>
                <a:cs typeface="Times New Roman"/>
              </a:rPr>
              <a:t>information</a:t>
            </a:r>
            <a:r>
              <a:rPr sz="16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given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layer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possibly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sz="16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that</a:t>
            </a:r>
            <a:endParaRPr sz="16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1600" spc="-10" dirty="0">
                <a:latin typeface="Times New Roman"/>
                <a:cs typeface="Times New Roman"/>
              </a:rPr>
              <a:t>layer.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57400" y="2743198"/>
            <a:ext cx="6780530" cy="4017645"/>
            <a:chOff x="2057400" y="2743198"/>
            <a:chExt cx="6780530" cy="401764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7400" y="2743198"/>
              <a:ext cx="6780276" cy="40172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857500" y="4393691"/>
              <a:ext cx="597535" cy="242570"/>
            </a:xfrm>
            <a:custGeom>
              <a:avLst/>
              <a:gdLst/>
              <a:ahLst/>
              <a:cxnLst/>
              <a:rect l="l" t="t" r="r" b="b"/>
              <a:pathLst>
                <a:path w="597535" h="242570">
                  <a:moveTo>
                    <a:pt x="597408" y="0"/>
                  </a:moveTo>
                  <a:lnTo>
                    <a:pt x="0" y="0"/>
                  </a:lnTo>
                  <a:lnTo>
                    <a:pt x="0" y="242316"/>
                  </a:lnTo>
                  <a:lnTo>
                    <a:pt x="597408" y="242316"/>
                  </a:lnTo>
                  <a:lnTo>
                    <a:pt x="597408" y="0"/>
                  </a:lnTo>
                  <a:close/>
                </a:path>
              </a:pathLst>
            </a:custGeom>
            <a:solidFill>
              <a:srgbClr val="CC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57500" y="4393691"/>
              <a:ext cx="597535" cy="242570"/>
            </a:xfrm>
            <a:custGeom>
              <a:avLst/>
              <a:gdLst/>
              <a:ahLst/>
              <a:cxnLst/>
              <a:rect l="l" t="t" r="r" b="b"/>
              <a:pathLst>
                <a:path w="597535" h="242570">
                  <a:moveTo>
                    <a:pt x="0" y="242316"/>
                  </a:moveTo>
                  <a:lnTo>
                    <a:pt x="597408" y="242316"/>
                  </a:lnTo>
                  <a:lnTo>
                    <a:pt x="597408" y="0"/>
                  </a:lnTo>
                  <a:lnTo>
                    <a:pt x="0" y="0"/>
                  </a:lnTo>
                  <a:lnTo>
                    <a:pt x="0" y="24231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79108" y="4393691"/>
              <a:ext cx="596265" cy="242570"/>
            </a:xfrm>
            <a:custGeom>
              <a:avLst/>
              <a:gdLst/>
              <a:ahLst/>
              <a:cxnLst/>
              <a:rect l="l" t="t" r="r" b="b"/>
              <a:pathLst>
                <a:path w="596265" h="242570">
                  <a:moveTo>
                    <a:pt x="595883" y="0"/>
                  </a:moveTo>
                  <a:lnTo>
                    <a:pt x="0" y="0"/>
                  </a:lnTo>
                  <a:lnTo>
                    <a:pt x="0" y="242316"/>
                  </a:lnTo>
                  <a:lnTo>
                    <a:pt x="595883" y="242316"/>
                  </a:lnTo>
                  <a:lnTo>
                    <a:pt x="595883" y="0"/>
                  </a:lnTo>
                  <a:close/>
                </a:path>
              </a:pathLst>
            </a:custGeom>
            <a:solidFill>
              <a:srgbClr val="CC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79108" y="4393691"/>
              <a:ext cx="596265" cy="242570"/>
            </a:xfrm>
            <a:custGeom>
              <a:avLst/>
              <a:gdLst/>
              <a:ahLst/>
              <a:cxnLst/>
              <a:rect l="l" t="t" r="r" b="b"/>
              <a:pathLst>
                <a:path w="596265" h="242570">
                  <a:moveTo>
                    <a:pt x="0" y="242316"/>
                  </a:moveTo>
                  <a:lnTo>
                    <a:pt x="595883" y="242316"/>
                  </a:lnTo>
                  <a:lnTo>
                    <a:pt x="595883" y="0"/>
                  </a:lnTo>
                  <a:lnTo>
                    <a:pt x="0" y="0"/>
                  </a:lnTo>
                  <a:lnTo>
                    <a:pt x="0" y="2423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02991" y="5079491"/>
              <a:ext cx="852169" cy="245745"/>
            </a:xfrm>
            <a:custGeom>
              <a:avLst/>
              <a:gdLst/>
              <a:ahLst/>
              <a:cxnLst/>
              <a:rect l="l" t="t" r="r" b="b"/>
              <a:pathLst>
                <a:path w="852170" h="245745">
                  <a:moveTo>
                    <a:pt x="851916" y="0"/>
                  </a:moveTo>
                  <a:lnTo>
                    <a:pt x="0" y="0"/>
                  </a:lnTo>
                  <a:lnTo>
                    <a:pt x="0" y="245363"/>
                  </a:lnTo>
                  <a:lnTo>
                    <a:pt x="851916" y="245363"/>
                  </a:lnTo>
                  <a:lnTo>
                    <a:pt x="851916" y="0"/>
                  </a:lnTo>
                  <a:close/>
                </a:path>
              </a:pathLst>
            </a:custGeom>
            <a:solidFill>
              <a:srgbClr val="CC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02991" y="5079491"/>
              <a:ext cx="852169" cy="245745"/>
            </a:xfrm>
            <a:custGeom>
              <a:avLst/>
              <a:gdLst/>
              <a:ahLst/>
              <a:cxnLst/>
              <a:rect l="l" t="t" r="r" b="b"/>
              <a:pathLst>
                <a:path w="852170" h="245745">
                  <a:moveTo>
                    <a:pt x="0" y="245363"/>
                  </a:moveTo>
                  <a:lnTo>
                    <a:pt x="851916" y="245363"/>
                  </a:lnTo>
                  <a:lnTo>
                    <a:pt x="851916" y="0"/>
                  </a:lnTo>
                  <a:lnTo>
                    <a:pt x="0" y="0"/>
                  </a:lnTo>
                  <a:lnTo>
                    <a:pt x="0" y="2453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12408" y="5079491"/>
              <a:ext cx="870585" cy="245745"/>
            </a:xfrm>
            <a:custGeom>
              <a:avLst/>
              <a:gdLst/>
              <a:ahLst/>
              <a:cxnLst/>
              <a:rect l="l" t="t" r="r" b="b"/>
              <a:pathLst>
                <a:path w="870584" h="245745">
                  <a:moveTo>
                    <a:pt x="870204" y="0"/>
                  </a:moveTo>
                  <a:lnTo>
                    <a:pt x="0" y="0"/>
                  </a:lnTo>
                  <a:lnTo>
                    <a:pt x="0" y="245363"/>
                  </a:lnTo>
                  <a:lnTo>
                    <a:pt x="870204" y="245363"/>
                  </a:lnTo>
                  <a:lnTo>
                    <a:pt x="870204" y="0"/>
                  </a:lnTo>
                  <a:close/>
                </a:path>
              </a:pathLst>
            </a:custGeom>
            <a:solidFill>
              <a:srgbClr val="CC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12408" y="5079491"/>
              <a:ext cx="870585" cy="245745"/>
            </a:xfrm>
            <a:custGeom>
              <a:avLst/>
              <a:gdLst/>
              <a:ahLst/>
              <a:cxnLst/>
              <a:rect l="l" t="t" r="r" b="b"/>
              <a:pathLst>
                <a:path w="870584" h="245745">
                  <a:moveTo>
                    <a:pt x="0" y="245363"/>
                  </a:moveTo>
                  <a:lnTo>
                    <a:pt x="870204" y="245363"/>
                  </a:lnTo>
                  <a:lnTo>
                    <a:pt x="870204" y="0"/>
                  </a:lnTo>
                  <a:lnTo>
                    <a:pt x="0" y="0"/>
                  </a:lnTo>
                  <a:lnTo>
                    <a:pt x="0" y="2453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29100" y="5079491"/>
              <a:ext cx="609600" cy="242570"/>
            </a:xfrm>
            <a:custGeom>
              <a:avLst/>
              <a:gdLst/>
              <a:ahLst/>
              <a:cxnLst/>
              <a:rect l="l" t="t" r="r" b="b"/>
              <a:pathLst>
                <a:path w="609600" h="242570">
                  <a:moveTo>
                    <a:pt x="609600" y="0"/>
                  </a:moveTo>
                  <a:lnTo>
                    <a:pt x="0" y="0"/>
                  </a:lnTo>
                  <a:lnTo>
                    <a:pt x="0" y="242315"/>
                  </a:lnTo>
                  <a:lnTo>
                    <a:pt x="609600" y="242315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CC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29100" y="5079491"/>
              <a:ext cx="609600" cy="242570"/>
            </a:xfrm>
            <a:custGeom>
              <a:avLst/>
              <a:gdLst/>
              <a:ahLst/>
              <a:cxnLst/>
              <a:rect l="l" t="t" r="r" b="b"/>
              <a:pathLst>
                <a:path w="609600" h="242570">
                  <a:moveTo>
                    <a:pt x="0" y="242315"/>
                  </a:moveTo>
                  <a:lnTo>
                    <a:pt x="609600" y="242315"/>
                  </a:lnTo>
                  <a:lnTo>
                    <a:pt x="609600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50708" y="5079491"/>
              <a:ext cx="599440" cy="242570"/>
            </a:xfrm>
            <a:custGeom>
              <a:avLst/>
              <a:gdLst/>
              <a:ahLst/>
              <a:cxnLst/>
              <a:rect l="l" t="t" r="r" b="b"/>
              <a:pathLst>
                <a:path w="599440" h="242570">
                  <a:moveTo>
                    <a:pt x="598931" y="0"/>
                  </a:moveTo>
                  <a:lnTo>
                    <a:pt x="0" y="0"/>
                  </a:lnTo>
                  <a:lnTo>
                    <a:pt x="0" y="242315"/>
                  </a:lnTo>
                  <a:lnTo>
                    <a:pt x="598931" y="242315"/>
                  </a:lnTo>
                  <a:lnTo>
                    <a:pt x="598931" y="0"/>
                  </a:lnTo>
                  <a:close/>
                </a:path>
              </a:pathLst>
            </a:custGeom>
            <a:solidFill>
              <a:srgbClr val="CC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50708" y="5079491"/>
              <a:ext cx="599440" cy="242570"/>
            </a:xfrm>
            <a:custGeom>
              <a:avLst/>
              <a:gdLst/>
              <a:ahLst/>
              <a:cxnLst/>
              <a:rect l="l" t="t" r="r" b="b"/>
              <a:pathLst>
                <a:path w="599440" h="242570">
                  <a:moveTo>
                    <a:pt x="0" y="242315"/>
                  </a:moveTo>
                  <a:lnTo>
                    <a:pt x="598931" y="242315"/>
                  </a:lnTo>
                  <a:lnTo>
                    <a:pt x="598931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17408" y="4393691"/>
              <a:ext cx="342900" cy="248920"/>
            </a:xfrm>
            <a:custGeom>
              <a:avLst/>
              <a:gdLst/>
              <a:ahLst/>
              <a:cxnLst/>
              <a:rect l="l" t="t" r="r" b="b"/>
              <a:pathLst>
                <a:path w="342900" h="248920">
                  <a:moveTo>
                    <a:pt x="342900" y="0"/>
                  </a:moveTo>
                  <a:lnTo>
                    <a:pt x="0" y="0"/>
                  </a:lnTo>
                  <a:lnTo>
                    <a:pt x="0" y="248411"/>
                  </a:lnTo>
                  <a:lnTo>
                    <a:pt x="342900" y="248411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CC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17408" y="4393691"/>
              <a:ext cx="342900" cy="248920"/>
            </a:xfrm>
            <a:custGeom>
              <a:avLst/>
              <a:gdLst/>
              <a:ahLst/>
              <a:cxnLst/>
              <a:rect l="l" t="t" r="r" b="b"/>
              <a:pathLst>
                <a:path w="342900" h="248920">
                  <a:moveTo>
                    <a:pt x="0" y="248411"/>
                  </a:moveTo>
                  <a:lnTo>
                    <a:pt x="342900" y="248411"/>
                  </a:lnTo>
                  <a:lnTo>
                    <a:pt x="342900" y="0"/>
                  </a:lnTo>
                  <a:lnTo>
                    <a:pt x="0" y="0"/>
                  </a:lnTo>
                  <a:lnTo>
                    <a:pt x="0" y="248411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98848" y="4393691"/>
              <a:ext cx="342900" cy="248920"/>
            </a:xfrm>
            <a:custGeom>
              <a:avLst/>
              <a:gdLst/>
              <a:ahLst/>
              <a:cxnLst/>
              <a:rect l="l" t="t" r="r" b="b"/>
              <a:pathLst>
                <a:path w="342900" h="248920">
                  <a:moveTo>
                    <a:pt x="342900" y="0"/>
                  </a:moveTo>
                  <a:lnTo>
                    <a:pt x="0" y="0"/>
                  </a:lnTo>
                  <a:lnTo>
                    <a:pt x="0" y="248411"/>
                  </a:lnTo>
                  <a:lnTo>
                    <a:pt x="342900" y="248411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CC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98848" y="4393691"/>
              <a:ext cx="342900" cy="248920"/>
            </a:xfrm>
            <a:custGeom>
              <a:avLst/>
              <a:gdLst/>
              <a:ahLst/>
              <a:cxnLst/>
              <a:rect l="l" t="t" r="r" b="b"/>
              <a:pathLst>
                <a:path w="342900" h="248920">
                  <a:moveTo>
                    <a:pt x="0" y="248411"/>
                  </a:moveTo>
                  <a:lnTo>
                    <a:pt x="342900" y="248411"/>
                  </a:lnTo>
                  <a:lnTo>
                    <a:pt x="342900" y="0"/>
                  </a:lnTo>
                  <a:lnTo>
                    <a:pt x="0" y="0"/>
                  </a:lnTo>
                  <a:lnTo>
                    <a:pt x="0" y="248411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31691" y="3683507"/>
              <a:ext cx="673735" cy="266700"/>
            </a:xfrm>
            <a:custGeom>
              <a:avLst/>
              <a:gdLst/>
              <a:ahLst/>
              <a:cxnLst/>
              <a:rect l="l" t="t" r="r" b="b"/>
              <a:pathLst>
                <a:path w="673735" h="266700">
                  <a:moveTo>
                    <a:pt x="673608" y="0"/>
                  </a:moveTo>
                  <a:lnTo>
                    <a:pt x="0" y="0"/>
                  </a:lnTo>
                  <a:lnTo>
                    <a:pt x="0" y="266700"/>
                  </a:lnTo>
                  <a:lnTo>
                    <a:pt x="673608" y="266700"/>
                  </a:lnTo>
                  <a:lnTo>
                    <a:pt x="673608" y="0"/>
                  </a:lnTo>
                  <a:close/>
                </a:path>
              </a:pathLst>
            </a:custGeom>
            <a:solidFill>
              <a:srgbClr val="CC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31691" y="3683507"/>
              <a:ext cx="673735" cy="266700"/>
            </a:xfrm>
            <a:custGeom>
              <a:avLst/>
              <a:gdLst/>
              <a:ahLst/>
              <a:cxnLst/>
              <a:rect l="l" t="t" r="r" b="b"/>
              <a:pathLst>
                <a:path w="673735" h="266700">
                  <a:moveTo>
                    <a:pt x="0" y="266700"/>
                  </a:moveTo>
                  <a:lnTo>
                    <a:pt x="673608" y="266700"/>
                  </a:lnTo>
                  <a:lnTo>
                    <a:pt x="673608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239000" y="3669791"/>
              <a:ext cx="673735" cy="266700"/>
            </a:xfrm>
            <a:custGeom>
              <a:avLst/>
              <a:gdLst/>
              <a:ahLst/>
              <a:cxnLst/>
              <a:rect l="l" t="t" r="r" b="b"/>
              <a:pathLst>
                <a:path w="673734" h="266700">
                  <a:moveTo>
                    <a:pt x="673607" y="0"/>
                  </a:moveTo>
                  <a:lnTo>
                    <a:pt x="0" y="0"/>
                  </a:lnTo>
                  <a:lnTo>
                    <a:pt x="0" y="266699"/>
                  </a:lnTo>
                  <a:lnTo>
                    <a:pt x="673607" y="266699"/>
                  </a:lnTo>
                  <a:lnTo>
                    <a:pt x="673607" y="0"/>
                  </a:lnTo>
                  <a:close/>
                </a:path>
              </a:pathLst>
            </a:custGeom>
            <a:solidFill>
              <a:srgbClr val="CC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239000" y="3669791"/>
              <a:ext cx="673735" cy="266700"/>
            </a:xfrm>
            <a:custGeom>
              <a:avLst/>
              <a:gdLst/>
              <a:ahLst/>
              <a:cxnLst/>
              <a:rect l="l" t="t" r="r" b="b"/>
              <a:pathLst>
                <a:path w="673734" h="266700">
                  <a:moveTo>
                    <a:pt x="0" y="266699"/>
                  </a:moveTo>
                  <a:lnTo>
                    <a:pt x="673607" y="266699"/>
                  </a:lnTo>
                  <a:lnTo>
                    <a:pt x="673607" y="0"/>
                  </a:lnTo>
                  <a:lnTo>
                    <a:pt x="0" y="0"/>
                  </a:lnTo>
                  <a:lnTo>
                    <a:pt x="0" y="2666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r>
              <a:rPr spc="-25" dirty="0"/>
              <a:t>11</a:t>
            </a: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1485900"/>
            <a:ext cx="8004175" cy="5191125"/>
            <a:chOff x="237743" y="1485900"/>
            <a:chExt cx="8004175" cy="51911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6336" y="1485900"/>
              <a:ext cx="6315456" cy="51084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30679" y="1862327"/>
              <a:ext cx="370840" cy="4003675"/>
            </a:xfrm>
            <a:custGeom>
              <a:avLst/>
              <a:gdLst/>
              <a:ahLst/>
              <a:cxnLst/>
              <a:rect l="l" t="t" r="r" b="b"/>
              <a:pathLst>
                <a:path w="370839" h="4003675">
                  <a:moveTo>
                    <a:pt x="370331" y="2110740"/>
                  </a:moveTo>
                  <a:lnTo>
                    <a:pt x="321117" y="2104346"/>
                  </a:lnTo>
                  <a:lnTo>
                    <a:pt x="276888" y="2086304"/>
                  </a:lnTo>
                  <a:lnTo>
                    <a:pt x="239410" y="2058320"/>
                  </a:lnTo>
                  <a:lnTo>
                    <a:pt x="210453" y="2022103"/>
                  </a:lnTo>
                  <a:lnTo>
                    <a:pt x="191782" y="1979359"/>
                  </a:lnTo>
                  <a:lnTo>
                    <a:pt x="185165" y="1931797"/>
                  </a:lnTo>
                  <a:lnTo>
                    <a:pt x="185165" y="1234313"/>
                  </a:lnTo>
                  <a:lnTo>
                    <a:pt x="178549" y="1186750"/>
                  </a:lnTo>
                  <a:lnTo>
                    <a:pt x="159878" y="1144006"/>
                  </a:lnTo>
                  <a:lnTo>
                    <a:pt x="130921" y="1107789"/>
                  </a:lnTo>
                  <a:lnTo>
                    <a:pt x="93443" y="1079805"/>
                  </a:lnTo>
                  <a:lnTo>
                    <a:pt x="49214" y="1061763"/>
                  </a:lnTo>
                  <a:lnTo>
                    <a:pt x="0" y="1055370"/>
                  </a:lnTo>
                  <a:lnTo>
                    <a:pt x="49214" y="1048976"/>
                  </a:lnTo>
                  <a:lnTo>
                    <a:pt x="93443" y="1030934"/>
                  </a:lnTo>
                  <a:lnTo>
                    <a:pt x="130921" y="1002950"/>
                  </a:lnTo>
                  <a:lnTo>
                    <a:pt x="159878" y="966733"/>
                  </a:lnTo>
                  <a:lnTo>
                    <a:pt x="178549" y="923989"/>
                  </a:lnTo>
                  <a:lnTo>
                    <a:pt x="185165" y="876426"/>
                  </a:lnTo>
                  <a:lnTo>
                    <a:pt x="185165" y="178943"/>
                  </a:lnTo>
                  <a:lnTo>
                    <a:pt x="191782" y="131380"/>
                  </a:lnTo>
                  <a:lnTo>
                    <a:pt x="210453" y="88636"/>
                  </a:lnTo>
                  <a:lnTo>
                    <a:pt x="239410" y="52419"/>
                  </a:lnTo>
                  <a:lnTo>
                    <a:pt x="276888" y="24435"/>
                  </a:lnTo>
                  <a:lnTo>
                    <a:pt x="321117" y="6393"/>
                  </a:lnTo>
                  <a:lnTo>
                    <a:pt x="370331" y="0"/>
                  </a:lnTo>
                </a:path>
                <a:path w="370839" h="4003675">
                  <a:moveTo>
                    <a:pt x="370331" y="4003548"/>
                  </a:moveTo>
                  <a:lnTo>
                    <a:pt x="321117" y="3998476"/>
                  </a:lnTo>
                  <a:lnTo>
                    <a:pt x="276888" y="3984164"/>
                  </a:lnTo>
                  <a:lnTo>
                    <a:pt x="239410" y="3961966"/>
                  </a:lnTo>
                  <a:lnTo>
                    <a:pt x="210453" y="3933235"/>
                  </a:lnTo>
                  <a:lnTo>
                    <a:pt x="191782" y="3899324"/>
                  </a:lnTo>
                  <a:lnTo>
                    <a:pt x="185165" y="3861587"/>
                  </a:lnTo>
                  <a:lnTo>
                    <a:pt x="185165" y="3308858"/>
                  </a:lnTo>
                  <a:lnTo>
                    <a:pt x="178549" y="3271088"/>
                  </a:lnTo>
                  <a:lnTo>
                    <a:pt x="159878" y="3237164"/>
                  </a:lnTo>
                  <a:lnTo>
                    <a:pt x="130921" y="3208432"/>
                  </a:lnTo>
                  <a:lnTo>
                    <a:pt x="93443" y="3186241"/>
                  </a:lnTo>
                  <a:lnTo>
                    <a:pt x="49214" y="3171939"/>
                  </a:lnTo>
                  <a:lnTo>
                    <a:pt x="0" y="3166872"/>
                  </a:lnTo>
                  <a:lnTo>
                    <a:pt x="49214" y="3161804"/>
                  </a:lnTo>
                  <a:lnTo>
                    <a:pt x="93443" y="3147502"/>
                  </a:lnTo>
                  <a:lnTo>
                    <a:pt x="130921" y="3125311"/>
                  </a:lnTo>
                  <a:lnTo>
                    <a:pt x="159878" y="3096579"/>
                  </a:lnTo>
                  <a:lnTo>
                    <a:pt x="178549" y="3062655"/>
                  </a:lnTo>
                  <a:lnTo>
                    <a:pt x="185165" y="3024886"/>
                  </a:lnTo>
                  <a:lnTo>
                    <a:pt x="185165" y="2472182"/>
                  </a:lnTo>
                  <a:lnTo>
                    <a:pt x="191782" y="2434412"/>
                  </a:lnTo>
                  <a:lnTo>
                    <a:pt x="210453" y="2400488"/>
                  </a:lnTo>
                  <a:lnTo>
                    <a:pt x="239410" y="2371756"/>
                  </a:lnTo>
                  <a:lnTo>
                    <a:pt x="276888" y="2349565"/>
                  </a:lnTo>
                  <a:lnTo>
                    <a:pt x="321117" y="2335263"/>
                  </a:lnTo>
                  <a:lnTo>
                    <a:pt x="370331" y="2330196"/>
                  </a:lnTo>
                </a:path>
              </a:pathLst>
            </a:custGeom>
            <a:ln w="9144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/>
              <a:t>INTRODUCTION:</a:t>
            </a:r>
            <a:r>
              <a:rPr sz="2200" spc="-90" dirty="0"/>
              <a:t> </a:t>
            </a:r>
            <a:r>
              <a:rPr sz="2200" dirty="0"/>
              <a:t>SOFTWARE</a:t>
            </a:r>
            <a:r>
              <a:rPr sz="2200" spc="-110" dirty="0"/>
              <a:t> </a:t>
            </a:r>
            <a:r>
              <a:rPr sz="2200" dirty="0"/>
              <a:t>AND</a:t>
            </a:r>
            <a:r>
              <a:rPr sz="2200" spc="-114" dirty="0"/>
              <a:t> </a:t>
            </a:r>
            <a:r>
              <a:rPr sz="2200" spc="-10" dirty="0"/>
              <a:t>PROTOCOLS</a:t>
            </a:r>
            <a:endParaRPr sz="220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r>
              <a:rPr spc="-25" dirty="0"/>
              <a:t>12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88340" y="900430"/>
            <a:ext cx="4640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Open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System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Interconnect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(OSI)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model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7340" y="2690622"/>
            <a:ext cx="90741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033CC"/>
                </a:solidFill>
                <a:latin typeface="Arial MT"/>
                <a:cs typeface="Arial MT"/>
              </a:rPr>
              <a:t>End-</a:t>
            </a:r>
            <a:r>
              <a:rPr sz="1400" dirty="0">
                <a:solidFill>
                  <a:srgbClr val="0033CC"/>
                </a:solidFill>
                <a:latin typeface="Arial MT"/>
                <a:cs typeface="Arial MT"/>
              </a:rPr>
              <a:t>to-</a:t>
            </a:r>
            <a:r>
              <a:rPr sz="1400" spc="-25" dirty="0">
                <a:solidFill>
                  <a:srgbClr val="0033CC"/>
                </a:solidFill>
                <a:latin typeface="Arial MT"/>
                <a:cs typeface="Arial MT"/>
              </a:rPr>
              <a:t>end </a:t>
            </a:r>
            <a:r>
              <a:rPr sz="1400" spc="-10" dirty="0">
                <a:solidFill>
                  <a:srgbClr val="0033CC"/>
                </a:solidFill>
                <a:latin typeface="Arial MT"/>
                <a:cs typeface="Arial MT"/>
              </a:rPr>
              <a:t>layers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7340" y="4875402"/>
            <a:ext cx="12090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33CC"/>
                </a:solidFill>
                <a:latin typeface="Arial MT"/>
                <a:cs typeface="Arial MT"/>
              </a:rPr>
              <a:t>Chained</a:t>
            </a:r>
            <a:r>
              <a:rPr sz="1400" spc="-65" dirty="0">
                <a:solidFill>
                  <a:srgbClr val="0033CC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033CC"/>
                </a:solidFill>
                <a:latin typeface="Arial MT"/>
                <a:cs typeface="Arial MT"/>
              </a:rPr>
              <a:t>layers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58241" y="361949"/>
            <a:ext cx="7163434" cy="869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Arial Black"/>
                <a:cs typeface="Arial Black"/>
              </a:rPr>
              <a:t>INTRODUCTION:</a:t>
            </a:r>
            <a:r>
              <a:rPr sz="2200" spc="-95" dirty="0">
                <a:latin typeface="Arial Black"/>
                <a:cs typeface="Arial Black"/>
              </a:rPr>
              <a:t> </a:t>
            </a:r>
            <a:r>
              <a:rPr sz="2200" dirty="0">
                <a:latin typeface="Arial Black"/>
                <a:cs typeface="Arial Black"/>
              </a:rPr>
              <a:t>SOFTWARE</a:t>
            </a:r>
            <a:r>
              <a:rPr sz="2200" spc="-110" dirty="0">
                <a:latin typeface="Arial Black"/>
                <a:cs typeface="Arial Black"/>
              </a:rPr>
              <a:t> </a:t>
            </a:r>
            <a:r>
              <a:rPr sz="2200" dirty="0">
                <a:latin typeface="Arial Black"/>
                <a:cs typeface="Arial Black"/>
              </a:rPr>
              <a:t>AND</a:t>
            </a:r>
            <a:r>
              <a:rPr sz="2200" spc="-114" dirty="0">
                <a:latin typeface="Arial Black"/>
                <a:cs typeface="Arial Black"/>
              </a:rPr>
              <a:t> </a:t>
            </a:r>
            <a:r>
              <a:rPr sz="2200" spc="-10" dirty="0">
                <a:latin typeface="Arial Black"/>
                <a:cs typeface="Arial Black"/>
              </a:rPr>
              <a:t>PROTOCOLS</a:t>
            </a:r>
            <a:endParaRPr sz="22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610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simplified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model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38400" y="2362200"/>
            <a:ext cx="3505200" cy="2217420"/>
            <a:chOff x="2438400" y="2362200"/>
            <a:chExt cx="3505200" cy="221742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8400" y="2362200"/>
              <a:ext cx="2895600" cy="22174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05400" y="2505455"/>
              <a:ext cx="838200" cy="1495425"/>
            </a:xfrm>
            <a:custGeom>
              <a:avLst/>
              <a:gdLst/>
              <a:ahLst/>
              <a:cxnLst/>
              <a:rect l="l" t="t" r="r" b="b"/>
              <a:pathLst>
                <a:path w="838200" h="1495425">
                  <a:moveTo>
                    <a:pt x="838200" y="1450594"/>
                  </a:moveTo>
                  <a:lnTo>
                    <a:pt x="76200" y="1450594"/>
                  </a:lnTo>
                  <a:lnTo>
                    <a:pt x="76200" y="1418844"/>
                  </a:lnTo>
                  <a:lnTo>
                    <a:pt x="0" y="1456944"/>
                  </a:lnTo>
                  <a:lnTo>
                    <a:pt x="76200" y="1495044"/>
                  </a:lnTo>
                  <a:lnTo>
                    <a:pt x="76200" y="1463294"/>
                  </a:lnTo>
                  <a:lnTo>
                    <a:pt x="838200" y="1463294"/>
                  </a:lnTo>
                  <a:lnTo>
                    <a:pt x="838200" y="1450594"/>
                  </a:lnTo>
                  <a:close/>
                </a:path>
                <a:path w="838200" h="1495425">
                  <a:moveTo>
                    <a:pt x="838200" y="958342"/>
                  </a:moveTo>
                  <a:lnTo>
                    <a:pt x="76200" y="958342"/>
                  </a:lnTo>
                  <a:lnTo>
                    <a:pt x="76200" y="926592"/>
                  </a:lnTo>
                  <a:lnTo>
                    <a:pt x="0" y="964692"/>
                  </a:lnTo>
                  <a:lnTo>
                    <a:pt x="76200" y="1002792"/>
                  </a:lnTo>
                  <a:lnTo>
                    <a:pt x="76200" y="971042"/>
                  </a:lnTo>
                  <a:lnTo>
                    <a:pt x="838200" y="971042"/>
                  </a:lnTo>
                  <a:lnTo>
                    <a:pt x="838200" y="958342"/>
                  </a:lnTo>
                  <a:close/>
                </a:path>
                <a:path w="838200" h="1495425">
                  <a:moveTo>
                    <a:pt x="838200" y="459994"/>
                  </a:moveTo>
                  <a:lnTo>
                    <a:pt x="76200" y="459994"/>
                  </a:lnTo>
                  <a:lnTo>
                    <a:pt x="76200" y="428244"/>
                  </a:lnTo>
                  <a:lnTo>
                    <a:pt x="0" y="466344"/>
                  </a:lnTo>
                  <a:lnTo>
                    <a:pt x="76200" y="504444"/>
                  </a:lnTo>
                  <a:lnTo>
                    <a:pt x="76200" y="472694"/>
                  </a:lnTo>
                  <a:lnTo>
                    <a:pt x="838200" y="472694"/>
                  </a:lnTo>
                  <a:lnTo>
                    <a:pt x="838200" y="459994"/>
                  </a:lnTo>
                  <a:close/>
                </a:path>
                <a:path w="838200" h="1495425">
                  <a:moveTo>
                    <a:pt x="838200" y="31750"/>
                  </a:moveTo>
                  <a:lnTo>
                    <a:pt x="152400" y="31750"/>
                  </a:lnTo>
                  <a:lnTo>
                    <a:pt x="152400" y="0"/>
                  </a:lnTo>
                  <a:lnTo>
                    <a:pt x="76200" y="38100"/>
                  </a:lnTo>
                  <a:lnTo>
                    <a:pt x="152400" y="76200"/>
                  </a:lnTo>
                  <a:lnTo>
                    <a:pt x="152400" y="44450"/>
                  </a:lnTo>
                  <a:lnTo>
                    <a:pt x="838200" y="44450"/>
                  </a:lnTo>
                  <a:lnTo>
                    <a:pt x="838200" y="31750"/>
                  </a:lnTo>
                  <a:close/>
                </a:path>
              </a:pathLst>
            </a:custGeom>
            <a:solidFill>
              <a:srgbClr val="00C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072632" y="2335508"/>
            <a:ext cx="2606040" cy="1857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" marR="5080" indent="-6350">
              <a:lnSpc>
                <a:spcPct val="114999"/>
              </a:lnSpc>
              <a:spcBef>
                <a:spcPts val="95"/>
              </a:spcBef>
            </a:pPr>
            <a:r>
              <a:rPr b="1" dirty="0">
                <a:latin typeface="Times New Roman"/>
                <a:cs typeface="Times New Roman"/>
              </a:rPr>
              <a:t>Web,</a:t>
            </a:r>
            <a:r>
              <a:rPr b="1" spc="-5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email,</a:t>
            </a:r>
            <a:r>
              <a:rPr b="1" spc="-8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ftp,</a:t>
            </a:r>
            <a:r>
              <a:rPr b="1" spc="-70" dirty="0">
                <a:latin typeface="Times New Roman"/>
                <a:cs typeface="Times New Roman"/>
              </a:rPr>
              <a:t> </a:t>
            </a:r>
            <a:r>
              <a:rPr b="1" spc="-20" dirty="0">
                <a:latin typeface="Times New Roman"/>
                <a:cs typeface="Times New Roman"/>
              </a:rPr>
              <a:t>etc. </a:t>
            </a:r>
            <a:r>
              <a:rPr b="1" spc="-25" dirty="0">
                <a:latin typeface="Times New Roman"/>
                <a:cs typeface="Times New Roman"/>
              </a:rPr>
              <a:t>TCP</a:t>
            </a:r>
          </a:p>
          <a:p>
            <a:pPr marL="75565" marR="1793875" indent="-28575">
              <a:lnSpc>
                <a:spcPct val="128899"/>
              </a:lnSpc>
              <a:spcBef>
                <a:spcPts val="380"/>
              </a:spcBef>
            </a:pPr>
            <a:r>
              <a:rPr b="1" spc="-25" dirty="0">
                <a:latin typeface="Times New Roman"/>
                <a:cs typeface="Times New Roman"/>
              </a:rPr>
              <a:t>IP MAC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r>
              <a:rPr spc="-25" dirty="0"/>
              <a:t>13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BACKGROUND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528"/>
            <a:ext cx="7025005" cy="113919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Wireless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Communications:</a:t>
            </a:r>
            <a:endParaRPr sz="2400">
              <a:latin typeface="Times New Roman"/>
              <a:cs typeface="Times New Roman"/>
            </a:endParaRPr>
          </a:p>
          <a:p>
            <a:pPr marL="457200" algn="ctr">
              <a:lnSpc>
                <a:spcPct val="100000"/>
              </a:lnSpc>
              <a:spcBef>
                <a:spcPts val="495"/>
              </a:spcBef>
              <a:tabLst>
                <a:tab pos="7435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Transmit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information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8000"/>
                </a:solidFill>
                <a:latin typeface="Times New Roman"/>
                <a:cs typeface="Times New Roman"/>
              </a:rPr>
              <a:t>transmitter</a:t>
            </a:r>
            <a:r>
              <a:rPr sz="2000" spc="-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8000"/>
                </a:solidFill>
                <a:latin typeface="Times New Roman"/>
                <a:cs typeface="Times New Roman"/>
              </a:rPr>
              <a:t>receiver</a:t>
            </a:r>
            <a:r>
              <a:rPr sz="2000" spc="-4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through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  <a:p>
            <a:pPr marL="452755" algn="ctr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propagation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dirty="0">
                <a:solidFill>
                  <a:srgbClr val="FF3300"/>
                </a:solidFill>
                <a:latin typeface="Times New Roman"/>
                <a:cs typeface="Times New Roman"/>
              </a:rPr>
              <a:t>unguided</a:t>
            </a:r>
            <a:r>
              <a:rPr sz="2000" spc="-4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electromagnetic</a:t>
            </a:r>
            <a:r>
              <a:rPr sz="20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waves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sz="2000" spc="-10" dirty="0">
                <a:solidFill>
                  <a:srgbClr val="008000"/>
                </a:solidFill>
                <a:latin typeface="Times New Roman"/>
                <a:cs typeface="Times New Roman"/>
              </a:rPr>
              <a:t>channel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r>
              <a:rPr sz="2000" spc="-1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2144" y="2286000"/>
            <a:ext cx="1676400" cy="885825"/>
          </a:xfrm>
          <a:prstGeom prst="rect">
            <a:avLst/>
          </a:prstGeom>
          <a:solidFill>
            <a:srgbClr val="00CC99">
              <a:alpha val="23136"/>
            </a:srgbClr>
          </a:solidFill>
          <a:ln w="9144">
            <a:solidFill>
              <a:srgbClr val="000000"/>
            </a:solidFill>
          </a:ln>
        </p:spPr>
        <p:txBody>
          <a:bodyPr vert="horz" wrap="square" lIns="0" tIns="249554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1964"/>
              </a:spcBef>
            </a:pPr>
            <a:r>
              <a:rPr sz="2400" b="1" spc="-10" dirty="0">
                <a:latin typeface="Times New Roman"/>
                <a:cs typeface="Times New Roman"/>
              </a:rPr>
              <a:t>Transmitter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53611" y="2286000"/>
            <a:ext cx="1676400" cy="885825"/>
          </a:xfrm>
          <a:prstGeom prst="rect">
            <a:avLst/>
          </a:prstGeom>
          <a:solidFill>
            <a:srgbClr val="00CC99">
              <a:alpha val="23136"/>
            </a:srgbClr>
          </a:solidFill>
          <a:ln w="9144">
            <a:solidFill>
              <a:srgbClr val="000000"/>
            </a:solidFill>
          </a:ln>
        </p:spPr>
        <p:txBody>
          <a:bodyPr vert="horz" wrap="square" lIns="0" tIns="249554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964"/>
              </a:spcBef>
            </a:pPr>
            <a:r>
              <a:rPr sz="2400" b="1" spc="-10" dirty="0">
                <a:latin typeface="Times New Roman"/>
                <a:cs typeface="Times New Roman"/>
              </a:rPr>
              <a:t>Channel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44411" y="2238755"/>
            <a:ext cx="1676400" cy="885825"/>
          </a:xfrm>
          <a:prstGeom prst="rect">
            <a:avLst/>
          </a:prstGeom>
          <a:solidFill>
            <a:srgbClr val="00CC99">
              <a:alpha val="23136"/>
            </a:srgbClr>
          </a:solidFill>
          <a:ln w="9144">
            <a:solidFill>
              <a:srgbClr val="000000"/>
            </a:solidFill>
          </a:ln>
        </p:spPr>
        <p:txBody>
          <a:bodyPr vert="horz" wrap="square" lIns="0" tIns="249554" rIns="0" bIns="0" rtlCol="0">
            <a:spAutoFit/>
          </a:bodyPr>
          <a:lstStyle/>
          <a:p>
            <a:pPr marL="270510">
              <a:lnSpc>
                <a:spcPct val="100000"/>
              </a:lnSpc>
              <a:spcBef>
                <a:spcPts val="1964"/>
              </a:spcBef>
            </a:pPr>
            <a:r>
              <a:rPr sz="2400" b="1" spc="-10" dirty="0">
                <a:latin typeface="Times New Roman"/>
                <a:cs typeface="Times New Roman"/>
              </a:rPr>
              <a:t>Receiver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823972" y="2653283"/>
            <a:ext cx="934719" cy="276225"/>
            <a:chOff x="2823972" y="2653283"/>
            <a:chExt cx="934719" cy="276225"/>
          </a:xfrm>
        </p:grpSpPr>
        <p:sp>
          <p:nvSpPr>
            <p:cNvPr id="12" name="object 12"/>
            <p:cNvSpPr/>
            <p:nvPr/>
          </p:nvSpPr>
          <p:spPr>
            <a:xfrm>
              <a:off x="2828544" y="2657855"/>
              <a:ext cx="925194" cy="266700"/>
            </a:xfrm>
            <a:custGeom>
              <a:avLst/>
              <a:gdLst/>
              <a:ahLst/>
              <a:cxnLst/>
              <a:rect l="l" t="t" r="r" b="b"/>
              <a:pathLst>
                <a:path w="925195" h="266700">
                  <a:moveTo>
                    <a:pt x="694055" y="0"/>
                  </a:moveTo>
                  <a:lnTo>
                    <a:pt x="694055" y="66675"/>
                  </a:lnTo>
                  <a:lnTo>
                    <a:pt x="0" y="66675"/>
                  </a:lnTo>
                  <a:lnTo>
                    <a:pt x="0" y="200025"/>
                  </a:lnTo>
                  <a:lnTo>
                    <a:pt x="694055" y="200025"/>
                  </a:lnTo>
                  <a:lnTo>
                    <a:pt x="694055" y="266700"/>
                  </a:lnTo>
                  <a:lnTo>
                    <a:pt x="925068" y="133350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28544" y="2657855"/>
              <a:ext cx="925194" cy="266700"/>
            </a:xfrm>
            <a:custGeom>
              <a:avLst/>
              <a:gdLst/>
              <a:ahLst/>
              <a:cxnLst/>
              <a:rect l="l" t="t" r="r" b="b"/>
              <a:pathLst>
                <a:path w="925195" h="266700">
                  <a:moveTo>
                    <a:pt x="0" y="66675"/>
                  </a:moveTo>
                  <a:lnTo>
                    <a:pt x="694055" y="66675"/>
                  </a:lnTo>
                  <a:lnTo>
                    <a:pt x="694055" y="0"/>
                  </a:lnTo>
                  <a:lnTo>
                    <a:pt x="925068" y="133350"/>
                  </a:lnTo>
                  <a:lnTo>
                    <a:pt x="694055" y="266700"/>
                  </a:lnTo>
                  <a:lnTo>
                    <a:pt x="694055" y="200025"/>
                  </a:lnTo>
                  <a:lnTo>
                    <a:pt x="0" y="200025"/>
                  </a:lnTo>
                  <a:lnTo>
                    <a:pt x="0" y="6667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425440" y="2633472"/>
            <a:ext cx="932815" cy="295910"/>
            <a:chOff x="5425440" y="2633472"/>
            <a:chExt cx="932815" cy="295910"/>
          </a:xfrm>
        </p:grpSpPr>
        <p:sp>
          <p:nvSpPr>
            <p:cNvPr id="15" name="object 15"/>
            <p:cNvSpPr/>
            <p:nvPr/>
          </p:nvSpPr>
          <p:spPr>
            <a:xfrm>
              <a:off x="5430012" y="2638044"/>
              <a:ext cx="923925" cy="287020"/>
            </a:xfrm>
            <a:custGeom>
              <a:avLst/>
              <a:gdLst/>
              <a:ahLst/>
              <a:cxnLst/>
              <a:rect l="l" t="t" r="r" b="b"/>
              <a:pathLst>
                <a:path w="923925" h="287019">
                  <a:moveTo>
                    <a:pt x="691896" y="0"/>
                  </a:moveTo>
                  <a:lnTo>
                    <a:pt x="691896" y="71627"/>
                  </a:lnTo>
                  <a:lnTo>
                    <a:pt x="0" y="71627"/>
                  </a:lnTo>
                  <a:lnTo>
                    <a:pt x="0" y="214883"/>
                  </a:lnTo>
                  <a:lnTo>
                    <a:pt x="691896" y="214883"/>
                  </a:lnTo>
                  <a:lnTo>
                    <a:pt x="691896" y="286511"/>
                  </a:lnTo>
                  <a:lnTo>
                    <a:pt x="923543" y="143255"/>
                  </a:lnTo>
                  <a:lnTo>
                    <a:pt x="691896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30012" y="2638044"/>
              <a:ext cx="923925" cy="287020"/>
            </a:xfrm>
            <a:custGeom>
              <a:avLst/>
              <a:gdLst/>
              <a:ahLst/>
              <a:cxnLst/>
              <a:rect l="l" t="t" r="r" b="b"/>
              <a:pathLst>
                <a:path w="923925" h="287019">
                  <a:moveTo>
                    <a:pt x="0" y="71627"/>
                  </a:moveTo>
                  <a:lnTo>
                    <a:pt x="691896" y="71627"/>
                  </a:lnTo>
                  <a:lnTo>
                    <a:pt x="691896" y="0"/>
                  </a:lnTo>
                  <a:lnTo>
                    <a:pt x="923543" y="143255"/>
                  </a:lnTo>
                  <a:lnTo>
                    <a:pt x="691896" y="286511"/>
                  </a:lnTo>
                  <a:lnTo>
                    <a:pt x="691896" y="214883"/>
                  </a:lnTo>
                  <a:lnTo>
                    <a:pt x="0" y="214883"/>
                  </a:lnTo>
                  <a:lnTo>
                    <a:pt x="0" y="7162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03096" y="3366642"/>
            <a:ext cx="5897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Wireless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communication: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channel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is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wireless!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9055" y="3895344"/>
            <a:ext cx="7772400" cy="2216150"/>
          </a:xfrm>
          <a:prstGeom prst="rect">
            <a:avLst/>
          </a:prstGeom>
          <a:solidFill>
            <a:srgbClr val="FFFF99">
              <a:alpha val="58822"/>
            </a:srgbClr>
          </a:solidFill>
        </p:spPr>
        <p:txBody>
          <a:bodyPr vert="horz" wrap="square" lIns="0" tIns="36195" rIns="0" bIns="0" rtlCol="0">
            <a:spAutoFit/>
          </a:bodyPr>
          <a:lstStyle/>
          <a:p>
            <a:pPr marL="433705" indent="-342900">
              <a:lnSpc>
                <a:spcPct val="100000"/>
              </a:lnSpc>
              <a:spcBef>
                <a:spcPts val="285"/>
              </a:spcBef>
              <a:buFont typeface="Times New Roman"/>
              <a:buChar char="•"/>
              <a:tabLst>
                <a:tab pos="433705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Wireless</a:t>
            </a:r>
            <a:r>
              <a:rPr sz="2400" b="1" spc="-10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channel</a:t>
            </a:r>
            <a:r>
              <a:rPr sz="2400" b="1" spc="-8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imposes</a:t>
            </a:r>
            <a:r>
              <a:rPr sz="2400" b="1" spc="-9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numerous</a:t>
            </a:r>
            <a:r>
              <a:rPr sz="2400" b="1" spc="-8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challenges.</a:t>
            </a:r>
            <a:endParaRPr sz="2400">
              <a:latin typeface="Times New Roman"/>
              <a:cs typeface="Times New Roman"/>
            </a:endParaRPr>
          </a:p>
          <a:p>
            <a:pPr marL="433705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433705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This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course:</a:t>
            </a:r>
            <a:endParaRPr sz="2400">
              <a:latin typeface="Times New Roman"/>
              <a:cs typeface="Times New Roman"/>
            </a:endParaRPr>
          </a:p>
          <a:p>
            <a:pPr marL="835025" lvl="1" indent="-287020">
              <a:lnSpc>
                <a:spcPct val="100000"/>
              </a:lnSpc>
              <a:spcBef>
                <a:spcPts val="495"/>
              </a:spcBef>
              <a:buChar char="–"/>
              <a:tabLst>
                <a:tab pos="835025" algn="l"/>
              </a:tabLst>
            </a:pPr>
            <a:r>
              <a:rPr sz="2000" dirty="0">
                <a:latin typeface="Times New Roman"/>
                <a:cs typeface="Times New Roman"/>
              </a:rPr>
              <a:t>How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characterize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wireless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channel?</a:t>
            </a:r>
            <a:endParaRPr sz="2000">
              <a:latin typeface="Times New Roman"/>
              <a:cs typeface="Times New Roman"/>
            </a:endParaRPr>
          </a:p>
          <a:p>
            <a:pPr marL="835025" marR="19494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835025" algn="l"/>
              </a:tabLst>
            </a:pPr>
            <a:r>
              <a:rPr sz="2000" dirty="0">
                <a:latin typeface="Times New Roman"/>
                <a:cs typeface="Times New Roman"/>
              </a:rPr>
              <a:t>How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efficiently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accurately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transmit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wireless </a:t>
            </a:r>
            <a:r>
              <a:rPr sz="2000" dirty="0">
                <a:latin typeface="Times New Roman"/>
                <a:cs typeface="Times New Roman"/>
              </a:rPr>
              <a:t>channel?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(How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format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based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properties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of </a:t>
            </a:r>
            <a:r>
              <a:rPr sz="2000" dirty="0">
                <a:latin typeface="Times New Roman"/>
                <a:cs typeface="Times New Roman"/>
              </a:rPr>
              <a:t>wireless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channel?)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PHYSICAL</a:t>
            </a:r>
            <a:r>
              <a:rPr spc="-105" dirty="0"/>
              <a:t> </a:t>
            </a:r>
            <a:r>
              <a:rPr spc="-10" dirty="0"/>
              <a:t>LAYER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r>
              <a:rPr spc="-25" dirty="0"/>
              <a:t>14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838330"/>
            <a:ext cx="7487920" cy="441833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Physical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layer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 responsible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for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Transmitting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over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physical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medium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Make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when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‘1’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Tx,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‘1’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Rx.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Activation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deactivation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physical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connections.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7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Physical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layer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specifies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interface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characteristics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Mechanical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interface.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number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pins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connector,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shape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connector,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etc.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Electrical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interface.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volts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represent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‘1’,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how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should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last,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etc.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Procedural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interface.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sequence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events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activate/deactivate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physical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medium.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7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Example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physical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layer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standards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spc="-10" dirty="0">
                <a:latin typeface="Times New Roman"/>
                <a:cs typeface="Times New Roman"/>
              </a:rPr>
              <a:t>RS-</a:t>
            </a:r>
            <a:r>
              <a:rPr sz="1800" dirty="0">
                <a:latin typeface="Times New Roman"/>
                <a:cs typeface="Times New Roman"/>
              </a:rPr>
              <a:t>232,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V.92,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X.21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PHYSICAL</a:t>
            </a:r>
            <a:r>
              <a:rPr spc="-105" dirty="0"/>
              <a:t> </a:t>
            </a:r>
            <a:r>
              <a:rPr spc="-10" dirty="0"/>
              <a:t>LAYER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838330"/>
            <a:ext cx="7343775" cy="165608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Unguided</a:t>
            </a:r>
            <a:r>
              <a:rPr sz="20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transmission</a:t>
            </a:r>
            <a:r>
              <a:rPr sz="2000" b="1" spc="-6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media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spc="-10" dirty="0">
                <a:latin typeface="Times New Roman"/>
                <a:cs typeface="Times New Roman"/>
              </a:rPr>
              <a:t>Electromagnetic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Waves</a:t>
            </a:r>
            <a:endParaRPr sz="18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Change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electrical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field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causes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change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magnetic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field,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vice </a:t>
            </a:r>
            <a:r>
              <a:rPr sz="1800" spc="-10" dirty="0">
                <a:latin typeface="Times New Roman"/>
                <a:cs typeface="Times New Roman"/>
              </a:rPr>
              <a:t>versa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spc="-10" dirty="0">
                <a:latin typeface="Times New Roman"/>
                <a:cs typeface="Times New Roman"/>
              </a:rPr>
              <a:t>Electromagnetic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waves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propagate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through</a:t>
            </a:r>
            <a:r>
              <a:rPr sz="1800" spc="-10" dirty="0">
                <a:latin typeface="Times New Roman"/>
                <a:cs typeface="Times New Roman"/>
              </a:rPr>
              <a:t> space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69781" y="6251549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latin typeface="Times New Roman"/>
                <a:cs typeface="Times New Roman"/>
              </a:rPr>
              <a:t>15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1200" y="2438400"/>
            <a:ext cx="6850380" cy="354634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774317" y="6319824"/>
            <a:ext cx="3530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000099"/>
                </a:solidFill>
                <a:latin typeface="Times New Roman"/>
                <a:cs typeface="Times New Roman"/>
              </a:rPr>
              <a:t>Low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44673" y="6330492"/>
            <a:ext cx="6318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00099"/>
                </a:solidFill>
                <a:latin typeface="Times New Roman"/>
                <a:cs typeface="Times New Roman"/>
              </a:rPr>
              <a:t>Medium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59073" y="6340551"/>
            <a:ext cx="3829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000099"/>
                </a:solidFill>
                <a:latin typeface="Times New Roman"/>
                <a:cs typeface="Times New Roman"/>
              </a:rPr>
              <a:t>High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14902" y="6262522"/>
            <a:ext cx="39497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000099"/>
                </a:solidFill>
                <a:latin typeface="Times New Roman"/>
                <a:cs typeface="Times New Roman"/>
              </a:rPr>
              <a:t>Very High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64709" y="6264351"/>
            <a:ext cx="4083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5080" indent="-26034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000099"/>
                </a:solidFill>
                <a:latin typeface="Times New Roman"/>
                <a:cs typeface="Times New Roman"/>
              </a:rPr>
              <a:t>Ultra </a:t>
            </a:r>
            <a:r>
              <a:rPr sz="1400" spc="-20" dirty="0">
                <a:solidFill>
                  <a:srgbClr val="000099"/>
                </a:solidFill>
                <a:latin typeface="Times New Roman"/>
                <a:cs typeface="Times New Roman"/>
              </a:rPr>
              <a:t>High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33440" y="6251549"/>
            <a:ext cx="4425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 marR="5080" indent="-52069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000099"/>
                </a:solidFill>
                <a:latin typeface="Times New Roman"/>
                <a:cs typeface="Times New Roman"/>
              </a:rPr>
              <a:t>Super </a:t>
            </a:r>
            <a:r>
              <a:rPr sz="1400" spc="-20" dirty="0">
                <a:solidFill>
                  <a:srgbClr val="000099"/>
                </a:solidFill>
                <a:latin typeface="Times New Roman"/>
                <a:cs typeface="Times New Roman"/>
              </a:rPr>
              <a:t>High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15939" y="6253073"/>
            <a:ext cx="7664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060" marR="5080" indent="-21336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000099"/>
                </a:solidFill>
                <a:latin typeface="Times New Roman"/>
                <a:cs typeface="Times New Roman"/>
              </a:rPr>
              <a:t>Extremely </a:t>
            </a:r>
            <a:r>
              <a:rPr sz="1400" spc="-20" dirty="0">
                <a:solidFill>
                  <a:srgbClr val="000099"/>
                </a:solidFill>
                <a:latin typeface="Times New Roman"/>
                <a:cs typeface="Times New Roman"/>
              </a:rPr>
              <a:t>High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55866" y="6253073"/>
            <a:ext cx="10490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760" marR="5080" indent="-353695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000099"/>
                </a:solidFill>
                <a:latin typeface="Times New Roman"/>
                <a:cs typeface="Times New Roman"/>
              </a:rPr>
              <a:t>Tremendously </a:t>
            </a:r>
            <a:r>
              <a:rPr sz="1400" spc="-20" dirty="0">
                <a:solidFill>
                  <a:srgbClr val="000099"/>
                </a:solidFill>
                <a:latin typeface="Times New Roman"/>
                <a:cs typeface="Times New Roman"/>
              </a:rPr>
              <a:t>High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32432" y="5934760"/>
            <a:ext cx="5507990" cy="452755"/>
          </a:xfrm>
          <a:custGeom>
            <a:avLst/>
            <a:gdLst/>
            <a:ahLst/>
            <a:cxnLst/>
            <a:rect l="l" t="t" r="r" b="b"/>
            <a:pathLst>
              <a:path w="5507990" h="452754">
                <a:moveTo>
                  <a:pt x="894207" y="11582"/>
                </a:moveTo>
                <a:lnTo>
                  <a:pt x="888873" y="0"/>
                </a:lnTo>
                <a:lnTo>
                  <a:pt x="66878" y="369608"/>
                </a:lnTo>
                <a:lnTo>
                  <a:pt x="53848" y="340601"/>
                </a:lnTo>
                <a:lnTo>
                  <a:pt x="0" y="406603"/>
                </a:lnTo>
                <a:lnTo>
                  <a:pt x="85090" y="410108"/>
                </a:lnTo>
                <a:lnTo>
                  <a:pt x="74409" y="386359"/>
                </a:lnTo>
                <a:lnTo>
                  <a:pt x="72085" y="381190"/>
                </a:lnTo>
                <a:lnTo>
                  <a:pt x="894207" y="11582"/>
                </a:lnTo>
                <a:close/>
              </a:path>
              <a:path w="5507990" h="452754">
                <a:moveTo>
                  <a:pt x="1430147" y="33845"/>
                </a:moveTo>
                <a:lnTo>
                  <a:pt x="1422781" y="23456"/>
                </a:lnTo>
                <a:lnTo>
                  <a:pt x="883119" y="403275"/>
                </a:lnTo>
                <a:lnTo>
                  <a:pt x="864870" y="377304"/>
                </a:lnTo>
                <a:lnTo>
                  <a:pt x="824484" y="452323"/>
                </a:lnTo>
                <a:lnTo>
                  <a:pt x="908685" y="439623"/>
                </a:lnTo>
                <a:lnTo>
                  <a:pt x="895565" y="420966"/>
                </a:lnTo>
                <a:lnTo>
                  <a:pt x="890447" y="413689"/>
                </a:lnTo>
                <a:lnTo>
                  <a:pt x="1430147" y="33845"/>
                </a:lnTo>
                <a:close/>
              </a:path>
              <a:path w="5507990" h="452754">
                <a:moveTo>
                  <a:pt x="1965325" y="65646"/>
                </a:moveTo>
                <a:lnTo>
                  <a:pt x="1957451" y="55651"/>
                </a:lnTo>
                <a:lnTo>
                  <a:pt x="1560233" y="366839"/>
                </a:lnTo>
                <a:lnTo>
                  <a:pt x="1540637" y="341807"/>
                </a:lnTo>
                <a:lnTo>
                  <a:pt x="1504188" y="418795"/>
                </a:lnTo>
                <a:lnTo>
                  <a:pt x="1587627" y="401789"/>
                </a:lnTo>
                <a:lnTo>
                  <a:pt x="1574177" y="384632"/>
                </a:lnTo>
                <a:lnTo>
                  <a:pt x="1568043" y="376796"/>
                </a:lnTo>
                <a:lnTo>
                  <a:pt x="1965325" y="65646"/>
                </a:lnTo>
                <a:close/>
              </a:path>
              <a:path w="5507990" h="452754">
                <a:moveTo>
                  <a:pt x="2491994" y="76898"/>
                </a:moveTo>
                <a:lnTo>
                  <a:pt x="2482342" y="68783"/>
                </a:lnTo>
                <a:lnTo>
                  <a:pt x="2262721" y="333273"/>
                </a:lnTo>
                <a:lnTo>
                  <a:pt x="2238248" y="312966"/>
                </a:lnTo>
                <a:lnTo>
                  <a:pt x="2218944" y="395935"/>
                </a:lnTo>
                <a:lnTo>
                  <a:pt x="2296922" y="361645"/>
                </a:lnTo>
                <a:lnTo>
                  <a:pt x="2284234" y="351129"/>
                </a:lnTo>
                <a:lnTo>
                  <a:pt x="2272487" y="341388"/>
                </a:lnTo>
                <a:lnTo>
                  <a:pt x="2491994" y="76898"/>
                </a:lnTo>
                <a:close/>
              </a:path>
              <a:path w="5507990" h="452754">
                <a:moveTo>
                  <a:pt x="3038983" y="74066"/>
                </a:moveTo>
                <a:lnTo>
                  <a:pt x="3026537" y="71615"/>
                </a:lnTo>
                <a:lnTo>
                  <a:pt x="2986316" y="275755"/>
                </a:lnTo>
                <a:lnTo>
                  <a:pt x="2955163" y="269621"/>
                </a:lnTo>
                <a:lnTo>
                  <a:pt x="2977896" y="351739"/>
                </a:lnTo>
                <a:lnTo>
                  <a:pt x="3025076" y="290652"/>
                </a:lnTo>
                <a:lnTo>
                  <a:pt x="3029966" y="284327"/>
                </a:lnTo>
                <a:lnTo>
                  <a:pt x="2998876" y="278218"/>
                </a:lnTo>
                <a:lnTo>
                  <a:pt x="3038983" y="74066"/>
                </a:lnTo>
                <a:close/>
              </a:path>
              <a:path w="5507990" h="452754">
                <a:moveTo>
                  <a:pt x="3699256" y="279679"/>
                </a:moveTo>
                <a:lnTo>
                  <a:pt x="3668255" y="286702"/>
                </a:lnTo>
                <a:lnTo>
                  <a:pt x="3619627" y="71450"/>
                </a:lnTo>
                <a:lnTo>
                  <a:pt x="3607181" y="74244"/>
                </a:lnTo>
                <a:lnTo>
                  <a:pt x="3655923" y="289496"/>
                </a:lnTo>
                <a:lnTo>
                  <a:pt x="3624961" y="296494"/>
                </a:lnTo>
                <a:lnTo>
                  <a:pt x="3678936" y="362407"/>
                </a:lnTo>
                <a:lnTo>
                  <a:pt x="3693795" y="301879"/>
                </a:lnTo>
                <a:lnTo>
                  <a:pt x="3699256" y="279679"/>
                </a:lnTo>
                <a:close/>
              </a:path>
              <a:path w="5507990" h="452754">
                <a:moveTo>
                  <a:pt x="4504944" y="362407"/>
                </a:moveTo>
                <a:lnTo>
                  <a:pt x="4487850" y="332155"/>
                </a:lnTo>
                <a:lnTo>
                  <a:pt x="4463034" y="288201"/>
                </a:lnTo>
                <a:lnTo>
                  <a:pt x="4445292" y="314553"/>
                </a:lnTo>
                <a:lnTo>
                  <a:pt x="4129024" y="101104"/>
                </a:lnTo>
                <a:lnTo>
                  <a:pt x="4121912" y="111633"/>
                </a:lnTo>
                <a:lnTo>
                  <a:pt x="4438231" y="325031"/>
                </a:lnTo>
                <a:lnTo>
                  <a:pt x="4420489" y="351370"/>
                </a:lnTo>
                <a:lnTo>
                  <a:pt x="4504944" y="362407"/>
                </a:lnTo>
                <a:close/>
              </a:path>
              <a:path w="5507990" h="452754">
                <a:moveTo>
                  <a:pt x="5507736" y="362407"/>
                </a:moveTo>
                <a:lnTo>
                  <a:pt x="5491988" y="344703"/>
                </a:lnTo>
                <a:lnTo>
                  <a:pt x="5451094" y="298716"/>
                </a:lnTo>
                <a:lnTo>
                  <a:pt x="5439295" y="328193"/>
                </a:lnTo>
                <a:lnTo>
                  <a:pt x="4729861" y="44094"/>
                </a:lnTo>
                <a:lnTo>
                  <a:pt x="4725035" y="55880"/>
                </a:lnTo>
                <a:lnTo>
                  <a:pt x="5434571" y="339979"/>
                </a:lnTo>
                <a:lnTo>
                  <a:pt x="5422773" y="369455"/>
                </a:lnTo>
                <a:lnTo>
                  <a:pt x="5507736" y="362407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4876800"/>
            <a:ext cx="7617459" cy="1800225"/>
            <a:chOff x="237743" y="4876800"/>
            <a:chExt cx="7617459" cy="1800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2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99" y="4876800"/>
              <a:ext cx="6483096" cy="14874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PHYSICAL</a:t>
            </a:r>
            <a:r>
              <a:rPr spc="-105" dirty="0"/>
              <a:t> </a:t>
            </a:r>
            <a:r>
              <a:rPr spc="-10" dirty="0"/>
              <a:t>LAYER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r>
              <a:rPr spc="-25" dirty="0"/>
              <a:t>16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91"/>
            <a:ext cx="7529195" cy="394271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5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Spectrum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Allocation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Worldwide,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ITU-</a:t>
            </a:r>
            <a:r>
              <a:rPr sz="1800" dirty="0">
                <a:latin typeface="Times New Roman"/>
                <a:cs typeface="Times New Roman"/>
              </a:rPr>
              <a:t>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coordinates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allocation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spectrum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device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 used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10" dirty="0">
                <a:latin typeface="Times New Roman"/>
                <a:cs typeface="Times New Roman"/>
              </a:rPr>
              <a:t> countries</a:t>
            </a:r>
            <a:endParaRPr sz="1800">
              <a:latin typeface="Times New Roman"/>
              <a:cs typeface="Times New Roman"/>
            </a:endParaRPr>
          </a:p>
          <a:p>
            <a:pPr marL="756285" marR="232410" lvl="1" indent="-287020">
              <a:lnSpc>
                <a:spcPts val="1939"/>
              </a:lnSpc>
              <a:spcBef>
                <a:spcPts val="47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U.S.,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FCC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(Federal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Communication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Commission)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charge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the </a:t>
            </a:r>
            <a:r>
              <a:rPr sz="1800" dirty="0">
                <a:latin typeface="Times New Roman"/>
                <a:cs typeface="Times New Roman"/>
              </a:rPr>
              <a:t>spectrum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allocation.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04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Spectrum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Allocation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Algorithms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Beauty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Contest: Each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carrier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explains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why its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proposal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serves public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best.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9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Lottery: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Lottery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held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among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interested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companies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Auctions: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Certain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given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highest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bidder.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29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ISM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(Industrial,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Scientific,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Medical)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bands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ts val="2055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Allocated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government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unlicensed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(device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must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under</a:t>
            </a:r>
            <a:endParaRPr sz="1800">
              <a:latin typeface="Times New Roman"/>
              <a:cs typeface="Times New Roman"/>
            </a:endParaRPr>
          </a:p>
          <a:p>
            <a:pPr marL="756285">
              <a:lnSpc>
                <a:spcPts val="2055"/>
              </a:lnSpc>
            </a:pPr>
            <a:r>
              <a:rPr sz="1800" dirty="0">
                <a:latin typeface="Times New Roman"/>
                <a:cs typeface="Times New Roman"/>
              </a:rPr>
              <a:t>1watt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avoid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interference)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Bluetooth,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WiFi,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cordless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phone,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etc.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LINK</a:t>
            </a:r>
            <a:r>
              <a:rPr spc="-70" dirty="0"/>
              <a:t> </a:t>
            </a:r>
            <a:r>
              <a:rPr spc="-10" dirty="0"/>
              <a:t>LAYER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r>
              <a:rPr spc="-25" dirty="0"/>
              <a:t>17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868871"/>
            <a:ext cx="7312025" cy="45675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5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Link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layer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Deals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reliable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communication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adjacent</a:t>
            </a:r>
            <a:r>
              <a:rPr sz="1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machines.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acts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wire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switching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10" dirty="0">
                <a:latin typeface="Times New Roman"/>
                <a:cs typeface="Times New Roman"/>
              </a:rPr>
              <a:t> routing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3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Functions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data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link</a:t>
            </a:r>
            <a:r>
              <a:rPr sz="2000" b="1" spc="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layer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Providing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well-</a:t>
            </a:r>
            <a:r>
              <a:rPr sz="1800" dirty="0">
                <a:latin typeface="Times New Roman"/>
                <a:cs typeface="Times New Roman"/>
              </a:rPr>
              <a:t>defined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service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interface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layer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spc="-10" dirty="0">
                <a:latin typeface="Times New Roman"/>
                <a:cs typeface="Times New Roman"/>
              </a:rPr>
              <a:t>Framing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Encapsulates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packets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layer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frames.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Flow </a:t>
            </a:r>
            <a:r>
              <a:rPr sz="1800" spc="-10" dirty="0">
                <a:latin typeface="Times New Roman"/>
                <a:cs typeface="Times New Roman"/>
              </a:rPr>
              <a:t>control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Keep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fast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transmitter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swamping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slow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receiver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Dealing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transmission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errors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9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Error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detection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Error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correction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9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Media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access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control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(MAC)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ts val="205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Determine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how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allocate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single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broadcast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channel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(multi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access</a:t>
            </a:r>
            <a:endParaRPr sz="1800">
              <a:latin typeface="Times New Roman"/>
              <a:cs typeface="Times New Roman"/>
            </a:endParaRPr>
          </a:p>
          <a:p>
            <a:pPr marL="1155700">
              <a:lnSpc>
                <a:spcPts val="2050"/>
              </a:lnSpc>
            </a:pPr>
            <a:r>
              <a:rPr sz="1800" dirty="0">
                <a:latin typeface="Times New Roman"/>
                <a:cs typeface="Times New Roman"/>
              </a:rPr>
              <a:t>channel)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among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competing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users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LINK</a:t>
            </a:r>
            <a:r>
              <a:rPr spc="-70" dirty="0"/>
              <a:t> </a:t>
            </a:r>
            <a:r>
              <a:rPr spc="-10" dirty="0"/>
              <a:t>LAYER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7244" y="800230"/>
            <a:ext cx="7560309" cy="165608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Services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to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upper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layer</a:t>
            </a:r>
            <a:endParaRPr sz="20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entity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link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layer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usually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software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(might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embedded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1800" spc="-10" dirty="0">
                <a:latin typeface="Times New Roman"/>
                <a:cs typeface="Times New Roman"/>
              </a:rPr>
              <a:t>chip)</a:t>
            </a:r>
            <a:endParaRPr sz="1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router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might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have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link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layers</a:t>
            </a:r>
            <a:endParaRPr sz="1800">
              <a:latin typeface="Times New Roman"/>
              <a:cs typeface="Times New Roman"/>
            </a:endParaRPr>
          </a:p>
          <a:p>
            <a:pPr marL="1155065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065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connecting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both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wireless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wired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network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7200" y="3096767"/>
            <a:ext cx="4343400" cy="2458720"/>
            <a:chOff x="457200" y="3096767"/>
            <a:chExt cx="4343400" cy="24587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3096767"/>
              <a:ext cx="4343400" cy="24231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6488" y="5384291"/>
              <a:ext cx="1422400" cy="170815"/>
            </a:xfrm>
            <a:custGeom>
              <a:avLst/>
              <a:gdLst/>
              <a:ahLst/>
              <a:cxnLst/>
              <a:rect l="l" t="t" r="r" b="b"/>
              <a:pathLst>
                <a:path w="1422400" h="170814">
                  <a:moveTo>
                    <a:pt x="1421891" y="0"/>
                  </a:moveTo>
                  <a:lnTo>
                    <a:pt x="0" y="0"/>
                  </a:lnTo>
                  <a:lnTo>
                    <a:pt x="0" y="170687"/>
                  </a:lnTo>
                  <a:lnTo>
                    <a:pt x="1421891" y="170687"/>
                  </a:lnTo>
                  <a:lnTo>
                    <a:pt x="1421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9046" y="5392039"/>
            <a:ext cx="203771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(a)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Virtual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communication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80588" y="5370576"/>
            <a:ext cx="1416050" cy="181610"/>
          </a:xfrm>
          <a:custGeom>
            <a:avLst/>
            <a:gdLst/>
            <a:ahLst/>
            <a:cxnLst/>
            <a:rect l="l" t="t" r="r" b="b"/>
            <a:pathLst>
              <a:path w="1416050" h="181610">
                <a:moveTo>
                  <a:pt x="1415796" y="0"/>
                </a:moveTo>
                <a:lnTo>
                  <a:pt x="0" y="0"/>
                </a:lnTo>
                <a:lnTo>
                  <a:pt x="0" y="181356"/>
                </a:lnTo>
                <a:lnTo>
                  <a:pt x="1415796" y="181356"/>
                </a:lnTo>
                <a:lnTo>
                  <a:pt x="14157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878582" y="5399023"/>
            <a:ext cx="202183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(b)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Actual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communication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25440" y="3616452"/>
            <a:ext cx="3429000" cy="1714500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r>
              <a:rPr spc="-25" dirty="0"/>
              <a:t>18</a:t>
            </a: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LINK</a:t>
            </a:r>
            <a:r>
              <a:rPr spc="-70" dirty="0"/>
              <a:t> </a:t>
            </a:r>
            <a:r>
              <a:rPr spc="-10" dirty="0"/>
              <a:t>LAYER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838330"/>
            <a:ext cx="5174615" cy="138176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Framing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Encapsulate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packet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layer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frame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Breaks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down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larger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packets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Add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header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trailer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844" y="4499609"/>
            <a:ext cx="5313045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Break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raw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streams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physical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layer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streams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Process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stream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individually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7800" y="2362200"/>
            <a:ext cx="5158740" cy="171045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r>
              <a:rPr spc="-25" dirty="0"/>
              <a:t>19</a:t>
            </a: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LINK</a:t>
            </a:r>
            <a:r>
              <a:rPr spc="-70" dirty="0"/>
              <a:t> </a:t>
            </a:r>
            <a:r>
              <a:rPr spc="-10" dirty="0"/>
              <a:t>LAYER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r>
              <a:rPr spc="-25" dirty="0"/>
              <a:t>20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838391"/>
            <a:ext cx="7244080" cy="405257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5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Flow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Control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Keep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high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Tx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swamping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low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Rx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spc="-10" dirty="0">
                <a:latin typeface="Times New Roman"/>
                <a:cs typeface="Times New Roman"/>
              </a:rPr>
              <a:t>Feedback-</a:t>
            </a:r>
            <a:r>
              <a:rPr sz="1800" dirty="0">
                <a:latin typeface="Times New Roman"/>
                <a:cs typeface="Times New Roman"/>
              </a:rPr>
              <a:t>based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flow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control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2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Rx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sends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back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giving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permission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more</a:t>
            </a:r>
            <a:r>
              <a:rPr sz="1800" spc="-10" dirty="0">
                <a:latin typeface="Times New Roman"/>
                <a:cs typeface="Times New Roman"/>
              </a:rPr>
              <a:t> data.</a:t>
            </a:r>
            <a:endParaRPr sz="18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800"/>
              </a:spcBef>
              <a:buFont typeface="Times New Roman"/>
              <a:buChar char="•"/>
            </a:pP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Error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Control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Acknowledgement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(Ack)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2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Positive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Ack: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Tx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successful.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Negative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Ack: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Tx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unsuccessful.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Timer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Tx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dirty="0">
                <a:latin typeface="Times New Roman"/>
                <a:cs typeface="Times New Roman"/>
              </a:rPr>
              <a:t>no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Ack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before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expired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negative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Ack.</a:t>
            </a:r>
            <a:endParaRPr sz="1800">
              <a:latin typeface="Times New Roman"/>
              <a:cs typeface="Times New Roman"/>
            </a:endParaRPr>
          </a:p>
          <a:p>
            <a:pPr marL="1612900" lvl="3" indent="-228600">
              <a:lnSpc>
                <a:spcPct val="100000"/>
              </a:lnSpc>
              <a:spcBef>
                <a:spcPts val="215"/>
              </a:spcBef>
              <a:buChar char="–"/>
              <a:tabLst>
                <a:tab pos="1612900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Ack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lost,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Rx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will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have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copies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10" dirty="0">
                <a:latin typeface="Times New Roman"/>
                <a:cs typeface="Times New Roman"/>
              </a:rPr>
              <a:t> frame</a:t>
            </a:r>
            <a:endParaRPr sz="1800">
              <a:latin typeface="Times New Roman"/>
              <a:cs typeface="Times New Roman"/>
            </a:endParaRPr>
          </a:p>
          <a:p>
            <a:pPr marL="1612265" lvl="3" indent="-227965">
              <a:lnSpc>
                <a:spcPct val="100000"/>
              </a:lnSpc>
              <a:spcBef>
                <a:spcPts val="215"/>
              </a:spcBef>
              <a:buChar char="–"/>
              <a:tabLst>
                <a:tab pos="1612265" algn="l"/>
              </a:tabLst>
            </a:pPr>
            <a:r>
              <a:rPr sz="1800" dirty="0">
                <a:latin typeface="Times New Roman"/>
                <a:cs typeface="Times New Roman"/>
              </a:rPr>
              <a:t>Sequence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#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 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ensure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duplication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 </a:t>
            </a:r>
            <a:r>
              <a:rPr sz="1800" spc="-10" dirty="0">
                <a:latin typeface="Times New Roman"/>
                <a:cs typeface="Times New Roman"/>
              </a:rPr>
              <a:t>loss.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Error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detection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correction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code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Cyclic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redundancy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check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(CRC)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LINK</a:t>
            </a:r>
            <a:r>
              <a:rPr spc="-70" dirty="0"/>
              <a:t> </a:t>
            </a:r>
            <a:r>
              <a:rPr spc="-10" dirty="0"/>
              <a:t>LAYER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r>
              <a:rPr spc="-25" dirty="0"/>
              <a:t>21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838330"/>
            <a:ext cx="7501890" cy="482092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Media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access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control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(MAC)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Determine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how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allocate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single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broadcast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channel</a:t>
            </a:r>
            <a:r>
              <a:rPr sz="18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(multiaccess</a:t>
            </a:r>
            <a:endParaRPr sz="18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channel)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among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competing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users</a:t>
            </a:r>
            <a:endParaRPr sz="1800">
              <a:latin typeface="Times New Roman"/>
              <a:cs typeface="Times New Roman"/>
            </a:endParaRPr>
          </a:p>
          <a:p>
            <a:pPr marL="756285" marR="35560" lvl="1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Collision: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Two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devices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simultaneously,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overlap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and </a:t>
            </a:r>
            <a:r>
              <a:rPr sz="1800" dirty="0">
                <a:latin typeface="Times New Roman"/>
                <a:cs typeface="Times New Roman"/>
              </a:rPr>
              <a:t>collision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occurs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MAC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classifications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Static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allocation</a:t>
            </a:r>
            <a:endParaRPr sz="18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division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access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(FDMA):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statically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allocate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a </a:t>
            </a:r>
            <a:r>
              <a:rPr sz="1800" dirty="0">
                <a:latin typeface="Times New Roman"/>
                <a:cs typeface="Times New Roman"/>
              </a:rPr>
              <a:t>portion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(broadcast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TV)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division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access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(TDMA):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divide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slots,</a:t>
            </a:r>
            <a:endParaRPr sz="1800">
              <a:latin typeface="Times New Roman"/>
              <a:cs typeface="Times New Roman"/>
            </a:endParaRPr>
          </a:p>
          <a:p>
            <a:pPr marL="11557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allocate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slots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 different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users (cell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phone </a:t>
            </a:r>
            <a:r>
              <a:rPr sz="1800" spc="-10" dirty="0">
                <a:latin typeface="Times New Roman"/>
                <a:cs typeface="Times New Roman"/>
              </a:rPr>
              <a:t>systems)</a:t>
            </a:r>
            <a:endParaRPr sz="180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00000"/>
              </a:lnSpc>
              <a:spcBef>
                <a:spcPts val="434"/>
              </a:spcBef>
              <a:buChar char="–"/>
              <a:tabLst>
                <a:tab pos="812800" algn="l"/>
              </a:tabLst>
            </a:pPr>
            <a:r>
              <a:rPr sz="1800" dirty="0">
                <a:latin typeface="Times New Roman"/>
                <a:cs typeface="Times New Roman"/>
              </a:rPr>
              <a:t>dynamic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allocation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Dynamically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allocate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competing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users.</a:t>
            </a:r>
            <a:endParaRPr sz="1800">
              <a:latin typeface="Times New Roman"/>
              <a:cs typeface="Times New Roman"/>
            </a:endParaRPr>
          </a:p>
          <a:p>
            <a:pPr marL="1155700" marR="1320165" lvl="2" indent="-228600">
              <a:lnSpc>
                <a:spcPts val="2590"/>
              </a:lnSpc>
              <a:spcBef>
                <a:spcPts val="105"/>
              </a:spcBef>
              <a:buChar char="•"/>
              <a:tabLst>
                <a:tab pos="1384300" algn="l"/>
              </a:tabLst>
            </a:pPr>
            <a:r>
              <a:rPr sz="1800" dirty="0">
                <a:latin typeface="Times New Roman"/>
                <a:cs typeface="Times New Roman"/>
              </a:rPr>
              <a:t>Efficient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bursty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traffics: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irregularly. 	</a:t>
            </a: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4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Most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widely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LANs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LINK</a:t>
            </a:r>
            <a:r>
              <a:rPr spc="-70" dirty="0"/>
              <a:t> </a:t>
            </a:r>
            <a:r>
              <a:rPr spc="-10" dirty="0"/>
              <a:t>LAYER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900430"/>
            <a:ext cx="28390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MAC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example: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CSMA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844" y="1206372"/>
            <a:ext cx="3181985" cy="29895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5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Carrier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sensing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access</a:t>
            </a:r>
            <a:endParaRPr sz="1800">
              <a:latin typeface="Times New Roman"/>
              <a:cs typeface="Times New Roman"/>
            </a:endParaRPr>
          </a:p>
          <a:p>
            <a:pPr marL="299085" marR="113030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Before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sending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data,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hosts </a:t>
            </a:r>
            <a:r>
              <a:rPr sz="1800" dirty="0">
                <a:latin typeface="Times New Roman"/>
                <a:cs typeface="Times New Roman"/>
              </a:rPr>
              <a:t>listen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carrier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see</a:t>
            </a:r>
            <a:r>
              <a:rPr sz="1800" spc="-25" dirty="0">
                <a:latin typeface="Times New Roman"/>
                <a:cs typeface="Times New Roman"/>
              </a:rPr>
              <a:t> if </a:t>
            </a: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transmission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5" dirty="0">
                <a:latin typeface="Times New Roman"/>
                <a:cs typeface="Times New Roman"/>
              </a:rPr>
              <a:t> the </a:t>
            </a:r>
            <a:r>
              <a:rPr sz="1800" spc="-10" dirty="0">
                <a:latin typeface="Times New Roman"/>
                <a:cs typeface="Times New Roman"/>
              </a:rPr>
              <a:t>channel.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transmission,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host</a:t>
            </a:r>
            <a:endParaRPr sz="18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Times New Roman"/>
                <a:cs typeface="Times New Roman"/>
              </a:rPr>
              <a:t>will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back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off.</a:t>
            </a:r>
            <a:endParaRPr sz="1800">
              <a:latin typeface="Times New Roman"/>
              <a:cs typeface="Times New Roman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transmission,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host </a:t>
            </a:r>
            <a:r>
              <a:rPr sz="1800" dirty="0">
                <a:latin typeface="Times New Roman"/>
                <a:cs typeface="Times New Roman"/>
              </a:rPr>
              <a:t>will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differently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different </a:t>
            </a:r>
            <a:r>
              <a:rPr sz="1800" dirty="0">
                <a:latin typeface="Times New Roman"/>
                <a:cs typeface="Times New Roman"/>
              </a:rPr>
              <a:t>CSMA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protocols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5840" y="1155191"/>
            <a:ext cx="1651000" cy="49085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17475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925"/>
              </a:spcBef>
            </a:pPr>
            <a:r>
              <a:rPr sz="1600" dirty="0">
                <a:latin typeface="Times New Roman"/>
                <a:cs typeface="Times New Roman"/>
              </a:rPr>
              <a:t>Listens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channel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20767" y="1805939"/>
            <a:ext cx="2059305" cy="826135"/>
          </a:xfrm>
          <a:custGeom>
            <a:avLst/>
            <a:gdLst/>
            <a:ahLst/>
            <a:cxnLst/>
            <a:rect l="l" t="t" r="r" b="b"/>
            <a:pathLst>
              <a:path w="2059304" h="826135">
                <a:moveTo>
                  <a:pt x="0" y="413004"/>
                </a:moveTo>
                <a:lnTo>
                  <a:pt x="1029462" y="0"/>
                </a:lnTo>
                <a:lnTo>
                  <a:pt x="2058924" y="413004"/>
                </a:lnTo>
                <a:lnTo>
                  <a:pt x="1029462" y="826008"/>
                </a:lnTo>
                <a:lnTo>
                  <a:pt x="0" y="41300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934200" y="1981200"/>
            <a:ext cx="1649095" cy="49085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0" algn="ctr">
              <a:lnSpc>
                <a:spcPts val="1880"/>
              </a:lnSpc>
            </a:pPr>
            <a:r>
              <a:rPr sz="1600" spc="-20" dirty="0">
                <a:latin typeface="Times New Roman"/>
                <a:cs typeface="Times New Roman"/>
              </a:rPr>
              <a:t>Wait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random</a:t>
            </a:r>
            <a:endParaRPr sz="16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</a:pPr>
            <a:r>
              <a:rPr sz="1600" spc="-10" dirty="0">
                <a:latin typeface="Times New Roman"/>
                <a:cs typeface="Times New Roman"/>
              </a:rPr>
              <a:t>Time.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24984" y="2784348"/>
            <a:ext cx="1649095" cy="52451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R="52069"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Transmit</a:t>
            </a:r>
            <a:endParaRPr sz="1600">
              <a:latin typeface="Times New Roman"/>
              <a:cs typeface="Times New Roman"/>
            </a:endParaRPr>
          </a:p>
          <a:p>
            <a:pPr marR="49530" algn="ctr">
              <a:lnSpc>
                <a:spcPct val="100000"/>
              </a:lnSpc>
            </a:pPr>
            <a:r>
              <a:rPr sz="1600" spc="-10" dirty="0">
                <a:latin typeface="Times New Roman"/>
                <a:cs typeface="Times New Roman"/>
              </a:rPr>
              <a:t>immediately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29911" y="3669791"/>
            <a:ext cx="2059305" cy="826135"/>
          </a:xfrm>
          <a:custGeom>
            <a:avLst/>
            <a:gdLst/>
            <a:ahLst/>
            <a:cxnLst/>
            <a:rect l="l" t="t" r="r" b="b"/>
            <a:pathLst>
              <a:path w="2059304" h="826135">
                <a:moveTo>
                  <a:pt x="0" y="413003"/>
                </a:moveTo>
                <a:lnTo>
                  <a:pt x="1029462" y="0"/>
                </a:lnTo>
                <a:lnTo>
                  <a:pt x="2058923" y="413003"/>
                </a:lnTo>
                <a:lnTo>
                  <a:pt x="1029462" y="826007"/>
                </a:lnTo>
                <a:lnTo>
                  <a:pt x="0" y="4130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226811" y="3943350"/>
            <a:ext cx="8616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Collision?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89932" y="4802123"/>
            <a:ext cx="1737360" cy="61468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5"/>
              </a:spcBef>
            </a:pPr>
            <a:r>
              <a:rPr sz="1600" spc="-10" dirty="0">
                <a:latin typeface="Times New Roman"/>
                <a:cs typeface="Times New Roman"/>
              </a:rPr>
              <a:t>Transmission</a:t>
            </a:r>
            <a:endParaRPr sz="160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</a:pPr>
            <a:r>
              <a:rPr sz="1600" spc="-10" dirty="0">
                <a:latin typeface="Times New Roman"/>
                <a:cs typeface="Times New Roman"/>
              </a:rPr>
              <a:t>complete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608828" y="1645539"/>
            <a:ext cx="1325245" cy="1139190"/>
            <a:chOff x="5608828" y="1645539"/>
            <a:chExt cx="1325245" cy="113919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8828" y="1645539"/>
              <a:ext cx="76073" cy="16065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679438" y="2186432"/>
              <a:ext cx="254635" cy="76200"/>
            </a:xfrm>
            <a:custGeom>
              <a:avLst/>
              <a:gdLst/>
              <a:ahLst/>
              <a:cxnLst/>
              <a:rect l="l" t="t" r="r" b="b"/>
              <a:pathLst>
                <a:path w="254634" h="76200">
                  <a:moveTo>
                    <a:pt x="179323" y="0"/>
                  </a:moveTo>
                  <a:lnTo>
                    <a:pt x="178319" y="31733"/>
                  </a:lnTo>
                  <a:lnTo>
                    <a:pt x="191007" y="32130"/>
                  </a:lnTo>
                  <a:lnTo>
                    <a:pt x="190626" y="44830"/>
                  </a:lnTo>
                  <a:lnTo>
                    <a:pt x="177904" y="44830"/>
                  </a:lnTo>
                  <a:lnTo>
                    <a:pt x="176910" y="76200"/>
                  </a:lnTo>
                  <a:lnTo>
                    <a:pt x="244654" y="44830"/>
                  </a:lnTo>
                  <a:lnTo>
                    <a:pt x="190626" y="44830"/>
                  </a:lnTo>
                  <a:lnTo>
                    <a:pt x="177916" y="44433"/>
                  </a:lnTo>
                  <a:lnTo>
                    <a:pt x="245514" y="44433"/>
                  </a:lnTo>
                  <a:lnTo>
                    <a:pt x="254253" y="40385"/>
                  </a:lnTo>
                  <a:lnTo>
                    <a:pt x="179323" y="0"/>
                  </a:lnTo>
                  <a:close/>
                </a:path>
                <a:path w="254634" h="76200">
                  <a:moveTo>
                    <a:pt x="178319" y="31733"/>
                  </a:moveTo>
                  <a:lnTo>
                    <a:pt x="177916" y="44433"/>
                  </a:lnTo>
                  <a:lnTo>
                    <a:pt x="190626" y="44830"/>
                  </a:lnTo>
                  <a:lnTo>
                    <a:pt x="191007" y="32130"/>
                  </a:lnTo>
                  <a:lnTo>
                    <a:pt x="178319" y="31733"/>
                  </a:lnTo>
                  <a:close/>
                </a:path>
                <a:path w="254634" h="76200">
                  <a:moveTo>
                    <a:pt x="507" y="26162"/>
                  </a:moveTo>
                  <a:lnTo>
                    <a:pt x="0" y="38862"/>
                  </a:lnTo>
                  <a:lnTo>
                    <a:pt x="177916" y="44433"/>
                  </a:lnTo>
                  <a:lnTo>
                    <a:pt x="178319" y="31733"/>
                  </a:lnTo>
                  <a:lnTo>
                    <a:pt x="507" y="261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2130" y="2631821"/>
              <a:ext cx="76200" cy="152526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5620893" y="3308603"/>
            <a:ext cx="77470" cy="1493520"/>
          </a:xfrm>
          <a:custGeom>
            <a:avLst/>
            <a:gdLst/>
            <a:ahLst/>
            <a:cxnLst/>
            <a:rect l="l" t="t" r="r" b="b"/>
            <a:pathLst>
              <a:path w="77470" h="1493520">
                <a:moveTo>
                  <a:pt x="76200" y="285750"/>
                </a:moveTo>
                <a:lnTo>
                  <a:pt x="44450" y="285750"/>
                </a:lnTo>
                <a:lnTo>
                  <a:pt x="44450" y="187325"/>
                </a:lnTo>
                <a:lnTo>
                  <a:pt x="44450" y="174625"/>
                </a:lnTo>
                <a:lnTo>
                  <a:pt x="34925" y="174625"/>
                </a:lnTo>
                <a:lnTo>
                  <a:pt x="34925" y="0"/>
                </a:lnTo>
                <a:lnTo>
                  <a:pt x="22225" y="0"/>
                </a:lnTo>
                <a:lnTo>
                  <a:pt x="22225" y="187325"/>
                </a:lnTo>
                <a:lnTo>
                  <a:pt x="31750" y="187325"/>
                </a:lnTo>
                <a:lnTo>
                  <a:pt x="31750" y="285750"/>
                </a:lnTo>
                <a:lnTo>
                  <a:pt x="0" y="285750"/>
                </a:lnTo>
                <a:lnTo>
                  <a:pt x="38100" y="361950"/>
                </a:lnTo>
                <a:lnTo>
                  <a:pt x="69850" y="298450"/>
                </a:lnTo>
                <a:lnTo>
                  <a:pt x="76200" y="285750"/>
                </a:lnTo>
                <a:close/>
              </a:path>
              <a:path w="77470" h="1493520">
                <a:moveTo>
                  <a:pt x="77343" y="1417320"/>
                </a:moveTo>
                <a:lnTo>
                  <a:pt x="45593" y="1417320"/>
                </a:lnTo>
                <a:lnTo>
                  <a:pt x="45593" y="1187196"/>
                </a:lnTo>
                <a:lnTo>
                  <a:pt x="32893" y="1187196"/>
                </a:lnTo>
                <a:lnTo>
                  <a:pt x="32893" y="1417320"/>
                </a:lnTo>
                <a:lnTo>
                  <a:pt x="1143" y="1417320"/>
                </a:lnTo>
                <a:lnTo>
                  <a:pt x="39243" y="1493520"/>
                </a:lnTo>
                <a:lnTo>
                  <a:pt x="70993" y="1430020"/>
                </a:lnTo>
                <a:lnTo>
                  <a:pt x="77343" y="14173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221604" y="1957197"/>
            <a:ext cx="755650" cy="825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1135" marR="5080" indent="-1270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Channel busy?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600" spc="-25" dirty="0">
                <a:latin typeface="Times New Roman"/>
                <a:cs typeface="Times New Roman"/>
              </a:rPr>
              <a:t>No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37706" y="1889505"/>
            <a:ext cx="3213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latin typeface="Times New Roman"/>
                <a:cs typeface="Times New Roman"/>
              </a:rPr>
              <a:t>Yes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53076" y="4476369"/>
            <a:ext cx="273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Times New Roman"/>
                <a:cs typeface="Times New Roman"/>
              </a:rPr>
              <a:t>No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93154" y="3617214"/>
            <a:ext cx="3213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latin typeface="Times New Roman"/>
                <a:cs typeface="Times New Roman"/>
              </a:rPr>
              <a:t>Yes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018019" y="2953511"/>
            <a:ext cx="2016760" cy="475615"/>
            <a:chOff x="7018019" y="2953511"/>
            <a:chExt cx="2016760" cy="475615"/>
          </a:xfrm>
        </p:grpSpPr>
        <p:sp>
          <p:nvSpPr>
            <p:cNvPr id="25" name="object 25"/>
            <p:cNvSpPr/>
            <p:nvPr/>
          </p:nvSpPr>
          <p:spPr>
            <a:xfrm>
              <a:off x="7022591" y="2958083"/>
              <a:ext cx="2007235" cy="466725"/>
            </a:xfrm>
            <a:custGeom>
              <a:avLst/>
              <a:gdLst/>
              <a:ahLst/>
              <a:cxnLst/>
              <a:rect l="l" t="t" r="r" b="b"/>
              <a:pathLst>
                <a:path w="2007234" h="466725">
                  <a:moveTo>
                    <a:pt x="2007107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2007107" y="466344"/>
                  </a:lnTo>
                  <a:lnTo>
                    <a:pt x="2007107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22591" y="2958083"/>
              <a:ext cx="2007235" cy="466725"/>
            </a:xfrm>
            <a:custGeom>
              <a:avLst/>
              <a:gdLst/>
              <a:ahLst/>
              <a:cxnLst/>
              <a:rect l="l" t="t" r="r" b="b"/>
              <a:pathLst>
                <a:path w="2007234" h="466725">
                  <a:moveTo>
                    <a:pt x="0" y="466344"/>
                  </a:moveTo>
                  <a:lnTo>
                    <a:pt x="2007107" y="466344"/>
                  </a:lnTo>
                  <a:lnTo>
                    <a:pt x="2007107" y="0"/>
                  </a:lnTo>
                  <a:lnTo>
                    <a:pt x="0" y="0"/>
                  </a:lnTo>
                  <a:lnTo>
                    <a:pt x="0" y="466344"/>
                  </a:lnTo>
                  <a:close/>
                </a:path>
              </a:pathLst>
            </a:custGeom>
            <a:ln w="9144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102856" y="2980690"/>
            <a:ext cx="1838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Nonpersistent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466078" y="1365250"/>
            <a:ext cx="1300480" cy="616585"/>
          </a:xfrm>
          <a:custGeom>
            <a:avLst/>
            <a:gdLst/>
            <a:ahLst/>
            <a:cxnLst/>
            <a:rect l="l" t="t" r="r" b="b"/>
            <a:pathLst>
              <a:path w="1300479" h="616585">
                <a:moveTo>
                  <a:pt x="76322" y="31968"/>
                </a:moveTo>
                <a:lnTo>
                  <a:pt x="76068" y="44677"/>
                </a:lnTo>
                <a:lnTo>
                  <a:pt x="120776" y="46354"/>
                </a:lnTo>
                <a:lnTo>
                  <a:pt x="180975" y="50419"/>
                </a:lnTo>
                <a:lnTo>
                  <a:pt x="240665" y="56007"/>
                </a:lnTo>
                <a:lnTo>
                  <a:pt x="299974" y="63119"/>
                </a:lnTo>
                <a:lnTo>
                  <a:pt x="358648" y="71627"/>
                </a:lnTo>
                <a:lnTo>
                  <a:pt x="416687" y="81534"/>
                </a:lnTo>
                <a:lnTo>
                  <a:pt x="473837" y="92710"/>
                </a:lnTo>
                <a:lnTo>
                  <a:pt x="530098" y="105155"/>
                </a:lnTo>
                <a:lnTo>
                  <a:pt x="585216" y="118999"/>
                </a:lnTo>
                <a:lnTo>
                  <a:pt x="639191" y="133730"/>
                </a:lnTo>
                <a:lnTo>
                  <a:pt x="691896" y="149733"/>
                </a:lnTo>
                <a:lnTo>
                  <a:pt x="743076" y="166750"/>
                </a:lnTo>
                <a:lnTo>
                  <a:pt x="792733" y="184785"/>
                </a:lnTo>
                <a:lnTo>
                  <a:pt x="840867" y="203835"/>
                </a:lnTo>
                <a:lnTo>
                  <a:pt x="887095" y="223647"/>
                </a:lnTo>
                <a:lnTo>
                  <a:pt x="931418" y="244348"/>
                </a:lnTo>
                <a:lnTo>
                  <a:pt x="973708" y="265811"/>
                </a:lnTo>
                <a:lnTo>
                  <a:pt x="1013968" y="288036"/>
                </a:lnTo>
                <a:lnTo>
                  <a:pt x="1051941" y="311023"/>
                </a:lnTo>
                <a:lnTo>
                  <a:pt x="1087374" y="334390"/>
                </a:lnTo>
                <a:lnTo>
                  <a:pt x="1120394" y="358521"/>
                </a:lnTo>
                <a:lnTo>
                  <a:pt x="1150747" y="383032"/>
                </a:lnTo>
                <a:lnTo>
                  <a:pt x="1191260" y="420624"/>
                </a:lnTo>
                <a:lnTo>
                  <a:pt x="1225042" y="459104"/>
                </a:lnTo>
                <a:lnTo>
                  <a:pt x="1251966" y="497966"/>
                </a:lnTo>
                <a:lnTo>
                  <a:pt x="1271651" y="537337"/>
                </a:lnTo>
                <a:lnTo>
                  <a:pt x="1283716" y="576707"/>
                </a:lnTo>
                <a:lnTo>
                  <a:pt x="1287779" y="616585"/>
                </a:lnTo>
                <a:lnTo>
                  <a:pt x="1300479" y="616076"/>
                </a:lnTo>
                <a:lnTo>
                  <a:pt x="1296162" y="574548"/>
                </a:lnTo>
                <a:lnTo>
                  <a:pt x="1283589" y="532891"/>
                </a:lnTo>
                <a:lnTo>
                  <a:pt x="1263142" y="491744"/>
                </a:lnTo>
                <a:lnTo>
                  <a:pt x="1235202" y="451358"/>
                </a:lnTo>
                <a:lnTo>
                  <a:pt x="1200403" y="411988"/>
                </a:lnTo>
                <a:lnTo>
                  <a:pt x="1159128" y="373507"/>
                </a:lnTo>
                <a:lnTo>
                  <a:pt x="1128268" y="348488"/>
                </a:lnTo>
                <a:lnTo>
                  <a:pt x="1094740" y="324103"/>
                </a:lnTo>
                <a:lnTo>
                  <a:pt x="1058799" y="300227"/>
                </a:lnTo>
                <a:lnTo>
                  <a:pt x="1020318" y="277113"/>
                </a:lnTo>
                <a:lnTo>
                  <a:pt x="979804" y="254762"/>
                </a:lnTo>
                <a:lnTo>
                  <a:pt x="937132" y="233045"/>
                </a:lnTo>
                <a:lnTo>
                  <a:pt x="892428" y="212089"/>
                </a:lnTo>
                <a:lnTo>
                  <a:pt x="845820" y="192150"/>
                </a:lnTo>
                <a:lnTo>
                  <a:pt x="797432" y="172974"/>
                </a:lnTo>
                <a:lnTo>
                  <a:pt x="747522" y="154939"/>
                </a:lnTo>
                <a:lnTo>
                  <a:pt x="695832" y="137667"/>
                </a:lnTo>
                <a:lnTo>
                  <a:pt x="643001" y="121665"/>
                </a:lnTo>
                <a:lnTo>
                  <a:pt x="588518" y="106679"/>
                </a:lnTo>
                <a:lnTo>
                  <a:pt x="533146" y="92837"/>
                </a:lnTo>
                <a:lnTo>
                  <a:pt x="476630" y="80390"/>
                </a:lnTo>
                <a:lnTo>
                  <a:pt x="419100" y="69087"/>
                </a:lnTo>
                <a:lnTo>
                  <a:pt x="360806" y="59182"/>
                </a:lnTo>
                <a:lnTo>
                  <a:pt x="301751" y="50546"/>
                </a:lnTo>
                <a:lnTo>
                  <a:pt x="242189" y="43434"/>
                </a:lnTo>
                <a:lnTo>
                  <a:pt x="182118" y="37719"/>
                </a:lnTo>
                <a:lnTo>
                  <a:pt x="121666" y="33654"/>
                </a:lnTo>
                <a:lnTo>
                  <a:pt x="76322" y="31968"/>
                </a:lnTo>
                <a:close/>
              </a:path>
              <a:path w="1300479" h="616585">
                <a:moveTo>
                  <a:pt x="76962" y="0"/>
                </a:moveTo>
                <a:lnTo>
                  <a:pt x="0" y="36702"/>
                </a:lnTo>
                <a:lnTo>
                  <a:pt x="75438" y="76200"/>
                </a:lnTo>
                <a:lnTo>
                  <a:pt x="76068" y="44677"/>
                </a:lnTo>
                <a:lnTo>
                  <a:pt x="63246" y="44196"/>
                </a:lnTo>
                <a:lnTo>
                  <a:pt x="63626" y="31496"/>
                </a:lnTo>
                <a:lnTo>
                  <a:pt x="76332" y="31496"/>
                </a:lnTo>
                <a:lnTo>
                  <a:pt x="76962" y="0"/>
                </a:lnTo>
                <a:close/>
              </a:path>
              <a:path w="1300479" h="616585">
                <a:moveTo>
                  <a:pt x="63626" y="31496"/>
                </a:moveTo>
                <a:lnTo>
                  <a:pt x="63246" y="44196"/>
                </a:lnTo>
                <a:lnTo>
                  <a:pt x="76068" y="44677"/>
                </a:lnTo>
                <a:lnTo>
                  <a:pt x="76322" y="31968"/>
                </a:lnTo>
                <a:lnTo>
                  <a:pt x="63626" y="31496"/>
                </a:lnTo>
                <a:close/>
              </a:path>
              <a:path w="1300479" h="616585">
                <a:moveTo>
                  <a:pt x="76332" y="31496"/>
                </a:moveTo>
                <a:lnTo>
                  <a:pt x="63626" y="31496"/>
                </a:lnTo>
                <a:lnTo>
                  <a:pt x="76322" y="31968"/>
                </a:lnTo>
                <a:lnTo>
                  <a:pt x="76332" y="31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6688581" y="2464498"/>
            <a:ext cx="1442720" cy="1625600"/>
            <a:chOff x="6688581" y="2464498"/>
            <a:chExt cx="1442720" cy="1625600"/>
          </a:xfrm>
        </p:grpSpPr>
        <p:sp>
          <p:nvSpPr>
            <p:cNvPr id="30" name="object 30"/>
            <p:cNvSpPr/>
            <p:nvPr/>
          </p:nvSpPr>
          <p:spPr>
            <a:xfrm>
              <a:off x="7783575" y="2469260"/>
              <a:ext cx="342900" cy="596265"/>
            </a:xfrm>
            <a:custGeom>
              <a:avLst/>
              <a:gdLst/>
              <a:ahLst/>
              <a:cxnLst/>
              <a:rect l="l" t="t" r="r" b="b"/>
              <a:pathLst>
                <a:path w="342900" h="596264">
                  <a:moveTo>
                    <a:pt x="55752" y="0"/>
                  </a:moveTo>
                  <a:lnTo>
                    <a:pt x="0" y="222630"/>
                  </a:lnTo>
                  <a:lnTo>
                    <a:pt x="62102" y="198247"/>
                  </a:lnTo>
                  <a:lnTo>
                    <a:pt x="218567" y="596138"/>
                  </a:lnTo>
                  <a:lnTo>
                    <a:pt x="342773" y="547242"/>
                  </a:lnTo>
                  <a:lnTo>
                    <a:pt x="186181" y="149351"/>
                  </a:lnTo>
                  <a:lnTo>
                    <a:pt x="248284" y="124967"/>
                  </a:lnTo>
                  <a:lnTo>
                    <a:pt x="55752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83575" y="2469260"/>
              <a:ext cx="342900" cy="596265"/>
            </a:xfrm>
            <a:custGeom>
              <a:avLst/>
              <a:gdLst/>
              <a:ahLst/>
              <a:cxnLst/>
              <a:rect l="l" t="t" r="r" b="b"/>
              <a:pathLst>
                <a:path w="342900" h="596264">
                  <a:moveTo>
                    <a:pt x="218567" y="596138"/>
                  </a:moveTo>
                  <a:lnTo>
                    <a:pt x="62102" y="198247"/>
                  </a:lnTo>
                  <a:lnTo>
                    <a:pt x="0" y="222630"/>
                  </a:lnTo>
                  <a:lnTo>
                    <a:pt x="55752" y="0"/>
                  </a:lnTo>
                  <a:lnTo>
                    <a:pt x="248284" y="124967"/>
                  </a:lnTo>
                  <a:lnTo>
                    <a:pt x="186181" y="149351"/>
                  </a:lnTo>
                  <a:lnTo>
                    <a:pt x="342773" y="547242"/>
                  </a:lnTo>
                  <a:lnTo>
                    <a:pt x="218567" y="59613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88581" y="2471927"/>
              <a:ext cx="1108710" cy="1617980"/>
            </a:xfrm>
            <a:custGeom>
              <a:avLst/>
              <a:gdLst/>
              <a:ahLst/>
              <a:cxnLst/>
              <a:rect l="l" t="t" r="r" b="b"/>
              <a:pathLst>
                <a:path w="1108709" h="1617979">
                  <a:moveTo>
                    <a:pt x="1063415" y="76063"/>
                  </a:moveTo>
                  <a:lnTo>
                    <a:pt x="1059307" y="150241"/>
                  </a:lnTo>
                  <a:lnTo>
                    <a:pt x="1051814" y="225044"/>
                  </a:lnTo>
                  <a:lnTo>
                    <a:pt x="1041526" y="299466"/>
                  </a:lnTo>
                  <a:lnTo>
                    <a:pt x="1028319" y="373252"/>
                  </a:lnTo>
                  <a:lnTo>
                    <a:pt x="1012698" y="446277"/>
                  </a:lnTo>
                  <a:lnTo>
                    <a:pt x="994410" y="518541"/>
                  </a:lnTo>
                  <a:lnTo>
                    <a:pt x="973709" y="589661"/>
                  </a:lnTo>
                  <a:lnTo>
                    <a:pt x="950595" y="659638"/>
                  </a:lnTo>
                  <a:lnTo>
                    <a:pt x="925322" y="728345"/>
                  </a:lnTo>
                  <a:lnTo>
                    <a:pt x="897763" y="795527"/>
                  </a:lnTo>
                  <a:lnTo>
                    <a:pt x="868426" y="861060"/>
                  </a:lnTo>
                  <a:lnTo>
                    <a:pt x="836802" y="924941"/>
                  </a:lnTo>
                  <a:lnTo>
                    <a:pt x="803528" y="986789"/>
                  </a:lnTo>
                  <a:lnTo>
                    <a:pt x="768476" y="1046607"/>
                  </a:lnTo>
                  <a:lnTo>
                    <a:pt x="731647" y="1104264"/>
                  </a:lnTo>
                  <a:lnTo>
                    <a:pt x="693420" y="1159510"/>
                  </a:lnTo>
                  <a:lnTo>
                    <a:pt x="653669" y="1212088"/>
                  </a:lnTo>
                  <a:lnTo>
                    <a:pt x="612521" y="1262253"/>
                  </a:lnTo>
                  <a:lnTo>
                    <a:pt x="570229" y="1309497"/>
                  </a:lnTo>
                  <a:lnTo>
                    <a:pt x="526669" y="1353820"/>
                  </a:lnTo>
                  <a:lnTo>
                    <a:pt x="482092" y="1394968"/>
                  </a:lnTo>
                  <a:lnTo>
                    <a:pt x="436625" y="1432941"/>
                  </a:lnTo>
                  <a:lnTo>
                    <a:pt x="390271" y="1467485"/>
                  </a:lnTo>
                  <a:lnTo>
                    <a:pt x="343153" y="1498600"/>
                  </a:lnTo>
                  <a:lnTo>
                    <a:pt x="295275" y="1526032"/>
                  </a:lnTo>
                  <a:lnTo>
                    <a:pt x="247015" y="1549527"/>
                  </a:lnTo>
                  <a:lnTo>
                    <a:pt x="198120" y="1569085"/>
                  </a:lnTo>
                  <a:lnTo>
                    <a:pt x="149098" y="1584579"/>
                  </a:lnTo>
                  <a:lnTo>
                    <a:pt x="99695" y="1595755"/>
                  </a:lnTo>
                  <a:lnTo>
                    <a:pt x="50165" y="1602613"/>
                  </a:lnTo>
                  <a:lnTo>
                    <a:pt x="0" y="1605026"/>
                  </a:lnTo>
                  <a:lnTo>
                    <a:pt x="508" y="1617726"/>
                  </a:lnTo>
                  <a:lnTo>
                    <a:pt x="50800" y="1615313"/>
                  </a:lnTo>
                  <a:lnTo>
                    <a:pt x="101473" y="1608455"/>
                  </a:lnTo>
                  <a:lnTo>
                    <a:pt x="151892" y="1597025"/>
                  </a:lnTo>
                  <a:lnTo>
                    <a:pt x="202057" y="1581150"/>
                  </a:lnTo>
                  <a:lnTo>
                    <a:pt x="251714" y="1561338"/>
                  </a:lnTo>
                  <a:lnTo>
                    <a:pt x="300863" y="1537462"/>
                  </a:lnTo>
                  <a:lnTo>
                    <a:pt x="349503" y="1509649"/>
                  </a:lnTo>
                  <a:lnTo>
                    <a:pt x="397256" y="1478153"/>
                  </a:lnTo>
                  <a:lnTo>
                    <a:pt x="444246" y="1443228"/>
                  </a:lnTo>
                  <a:lnTo>
                    <a:pt x="490347" y="1404747"/>
                  </a:lnTo>
                  <a:lnTo>
                    <a:pt x="535304" y="1363091"/>
                  </a:lnTo>
                  <a:lnTo>
                    <a:pt x="579247" y="1318387"/>
                  </a:lnTo>
                  <a:lnTo>
                    <a:pt x="622046" y="1270635"/>
                  </a:lnTo>
                  <a:lnTo>
                    <a:pt x="663575" y="1220216"/>
                  </a:lnTo>
                  <a:lnTo>
                    <a:pt x="703579" y="1167130"/>
                  </a:lnTo>
                  <a:lnTo>
                    <a:pt x="742188" y="1111504"/>
                  </a:lnTo>
                  <a:lnTo>
                    <a:pt x="779145" y="1053464"/>
                  </a:lnTo>
                  <a:lnTo>
                    <a:pt x="814451" y="993267"/>
                  </a:lnTo>
                  <a:lnTo>
                    <a:pt x="848106" y="930910"/>
                  </a:lnTo>
                  <a:lnTo>
                    <a:pt x="879728" y="866775"/>
                  </a:lnTo>
                  <a:lnTo>
                    <a:pt x="909447" y="800735"/>
                  </a:lnTo>
                  <a:lnTo>
                    <a:pt x="937133" y="733171"/>
                  </a:lnTo>
                  <a:lnTo>
                    <a:pt x="962533" y="664083"/>
                  </a:lnTo>
                  <a:lnTo>
                    <a:pt x="985774" y="593725"/>
                  </a:lnTo>
                  <a:lnTo>
                    <a:pt x="1006601" y="522097"/>
                  </a:lnTo>
                  <a:lnTo>
                    <a:pt x="1025017" y="449452"/>
                  </a:lnTo>
                  <a:lnTo>
                    <a:pt x="1040765" y="375920"/>
                  </a:lnTo>
                  <a:lnTo>
                    <a:pt x="1053973" y="301751"/>
                  </a:lnTo>
                  <a:lnTo>
                    <a:pt x="1064387" y="226822"/>
                  </a:lnTo>
                  <a:lnTo>
                    <a:pt x="1071879" y="151511"/>
                  </a:lnTo>
                  <a:lnTo>
                    <a:pt x="1076130" y="76318"/>
                  </a:lnTo>
                  <a:lnTo>
                    <a:pt x="1063415" y="76063"/>
                  </a:lnTo>
                  <a:close/>
                </a:path>
                <a:path w="1108709" h="1617979">
                  <a:moveTo>
                    <a:pt x="1101750" y="63119"/>
                  </a:moveTo>
                  <a:lnTo>
                    <a:pt x="1064133" y="63119"/>
                  </a:lnTo>
                  <a:lnTo>
                    <a:pt x="1076833" y="63881"/>
                  </a:lnTo>
                  <a:lnTo>
                    <a:pt x="1076130" y="76318"/>
                  </a:lnTo>
                  <a:lnTo>
                    <a:pt x="1108328" y="76962"/>
                  </a:lnTo>
                  <a:lnTo>
                    <a:pt x="1101750" y="63119"/>
                  </a:lnTo>
                  <a:close/>
                </a:path>
                <a:path w="1108709" h="1617979">
                  <a:moveTo>
                    <a:pt x="1064133" y="63119"/>
                  </a:moveTo>
                  <a:lnTo>
                    <a:pt x="1063415" y="76063"/>
                  </a:lnTo>
                  <a:lnTo>
                    <a:pt x="1076130" y="76318"/>
                  </a:lnTo>
                  <a:lnTo>
                    <a:pt x="1076833" y="63881"/>
                  </a:lnTo>
                  <a:lnTo>
                    <a:pt x="1064133" y="63119"/>
                  </a:lnTo>
                  <a:close/>
                </a:path>
                <a:path w="1108709" h="1617979">
                  <a:moveTo>
                    <a:pt x="1071752" y="0"/>
                  </a:moveTo>
                  <a:lnTo>
                    <a:pt x="1032128" y="75437"/>
                  </a:lnTo>
                  <a:lnTo>
                    <a:pt x="1063415" y="76063"/>
                  </a:lnTo>
                  <a:lnTo>
                    <a:pt x="1064133" y="63119"/>
                  </a:lnTo>
                  <a:lnTo>
                    <a:pt x="1101750" y="63119"/>
                  </a:lnTo>
                  <a:lnTo>
                    <a:pt x="10717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r>
              <a:rPr spc="-25" dirty="0"/>
              <a:t>22</a:t>
            </a: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NETWORK</a:t>
            </a:r>
            <a:r>
              <a:rPr spc="-135" dirty="0"/>
              <a:t> </a:t>
            </a:r>
            <a:r>
              <a:rPr spc="-10" dirty="0"/>
              <a:t>LAYER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04089" y="5140433"/>
            <a:ext cx="4758690" cy="1341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64"/>
              </a:lnSpc>
            </a:pPr>
            <a:r>
              <a:rPr sz="1800" spc="-10" dirty="0">
                <a:latin typeface="Times New Roman"/>
                <a:cs typeface="Times New Roman"/>
              </a:rPr>
              <a:t>resent.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1800">
              <a:latin typeface="Times New Roman"/>
              <a:cs typeface="Times New Roman"/>
            </a:endParaRPr>
          </a:p>
          <a:p>
            <a:pPr algn="r">
              <a:lnSpc>
                <a:spcPct val="100000"/>
              </a:lnSpc>
            </a:pPr>
            <a:r>
              <a:rPr sz="1400" b="1" spc="-25" dirty="0"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1000" y="5067298"/>
            <a:ext cx="4800600" cy="17602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88340" y="838330"/>
            <a:ext cx="7141209" cy="549973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Functions: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getting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packets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from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source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to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destination.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spc="-10" dirty="0">
                <a:latin typeface="Times New Roman"/>
                <a:cs typeface="Times New Roman"/>
              </a:rPr>
              <a:t>Routing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choose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appropriate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path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packet;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knowledge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topology.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spc="-10" dirty="0">
                <a:latin typeface="Times New Roman"/>
                <a:cs typeface="Times New Roman"/>
              </a:rPr>
              <a:t>Internetworking</a:t>
            </a:r>
            <a:endParaRPr sz="18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connect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types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(cooper,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fiber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optic,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wireless, etc.).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Quality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Service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Congestion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Control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avoid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overloading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some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lines.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Service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 transport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layer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Connectionless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service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Connection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oriented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service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(virtual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circuit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service)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Transport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layer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should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shielded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number,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type,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and</a:t>
            </a:r>
            <a:endParaRPr sz="1800">
              <a:latin typeface="Times New Roman"/>
              <a:cs typeface="Times New Roman"/>
            </a:endParaRPr>
          </a:p>
          <a:p>
            <a:pPr marL="11557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topology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routers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p</a:t>
            </a:r>
            <a:endParaRPr sz="180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  <a:spcBef>
                <a:spcPts val="1600"/>
              </a:spcBef>
            </a:pPr>
            <a:r>
              <a:rPr sz="1600" b="1" dirty="0">
                <a:solidFill>
                  <a:srgbClr val="000099"/>
                </a:solidFill>
                <a:latin typeface="Times New Roman"/>
                <a:cs typeface="Times New Roman"/>
              </a:rPr>
              <a:t>Routers</a:t>
            </a:r>
            <a:r>
              <a:rPr sz="16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000099"/>
                </a:solidFill>
                <a:latin typeface="Times New Roman"/>
                <a:cs typeface="Times New Roman"/>
              </a:rPr>
              <a:t>can</a:t>
            </a:r>
            <a:r>
              <a:rPr sz="16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000099"/>
                </a:solidFill>
                <a:latin typeface="Times New Roman"/>
                <a:cs typeface="Times New Roman"/>
              </a:rPr>
              <a:t>be</a:t>
            </a:r>
            <a:r>
              <a:rPr sz="16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000099"/>
                </a:solidFill>
                <a:latin typeface="Times New Roman"/>
                <a:cs typeface="Times New Roman"/>
              </a:rPr>
              <a:t>in</a:t>
            </a:r>
            <a:r>
              <a:rPr sz="16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000099"/>
                </a:solidFill>
                <a:latin typeface="Times New Roman"/>
                <a:cs typeface="Times New Roman"/>
              </a:rPr>
              <a:t>either</a:t>
            </a:r>
            <a:r>
              <a:rPr sz="16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subnet</a:t>
            </a:r>
            <a:endParaRPr sz="1600">
              <a:latin typeface="Times New Roman"/>
              <a:cs typeface="Times New Roman"/>
            </a:endParaRPr>
          </a:p>
          <a:p>
            <a:pPr marL="393700" marR="4378325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solidFill>
                  <a:srgbClr val="000099"/>
                </a:solidFill>
                <a:latin typeface="Times New Roman"/>
                <a:cs typeface="Times New Roman"/>
              </a:rPr>
              <a:t>(owned</a:t>
            </a:r>
            <a:r>
              <a:rPr sz="16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000099"/>
                </a:solidFill>
                <a:latin typeface="Times New Roman"/>
                <a:cs typeface="Times New Roman"/>
              </a:rPr>
              <a:t>by</a:t>
            </a:r>
            <a:r>
              <a:rPr sz="16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000099"/>
                </a:solidFill>
                <a:latin typeface="Times New Roman"/>
                <a:cs typeface="Times New Roman"/>
              </a:rPr>
              <a:t>operator)</a:t>
            </a:r>
            <a:r>
              <a:rPr sz="16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or </a:t>
            </a:r>
            <a:r>
              <a:rPr sz="1600" b="1" dirty="0">
                <a:solidFill>
                  <a:srgbClr val="000099"/>
                </a:solidFill>
                <a:latin typeface="Times New Roman"/>
                <a:cs typeface="Times New Roman"/>
              </a:rPr>
              <a:t>LAN</a:t>
            </a:r>
            <a:r>
              <a:rPr sz="16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000099"/>
                </a:solidFill>
                <a:latin typeface="Times New Roman"/>
                <a:cs typeface="Times New Roman"/>
              </a:rPr>
              <a:t>(owned</a:t>
            </a:r>
            <a:r>
              <a:rPr sz="16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000099"/>
                </a:solidFill>
                <a:latin typeface="Times New Roman"/>
                <a:cs typeface="Times New Roman"/>
              </a:rPr>
              <a:t>by</a:t>
            </a:r>
            <a:r>
              <a:rPr sz="16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000099"/>
                </a:solidFill>
                <a:latin typeface="Times New Roman"/>
                <a:cs typeface="Times New Roman"/>
              </a:rPr>
              <a:t>end</a:t>
            </a:r>
            <a:r>
              <a:rPr sz="16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users).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BACKGROUND:</a:t>
            </a:r>
            <a:r>
              <a:rPr spc="-70" dirty="0"/>
              <a:t> </a:t>
            </a:r>
            <a:r>
              <a:rPr spc="-10" dirty="0"/>
              <a:t>MILESTONES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4840" y="898905"/>
            <a:ext cx="8084820" cy="4855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0" marR="271780" indent="-34353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4191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1864.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Maxwell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predicted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existence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electromagnetic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wave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(radio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wave).</a:t>
            </a:r>
            <a:endParaRPr sz="2400">
              <a:latin typeface="Times New Roman"/>
              <a:cs typeface="Times New Roman"/>
            </a:endParaRPr>
          </a:p>
          <a:p>
            <a:pPr marL="4191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4191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1887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Hertz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demonstrated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existence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radio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wave.</a:t>
            </a:r>
            <a:endParaRPr sz="2400">
              <a:latin typeface="Times New Roman"/>
              <a:cs typeface="Times New Roman"/>
            </a:endParaRPr>
          </a:p>
          <a:p>
            <a:pPr marL="419100" marR="1011555" indent="-343535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4191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1901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Marconi</a:t>
            </a:r>
            <a:r>
              <a:rPr sz="24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realized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first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across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Atlantic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wireless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transmission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(England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to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Canada)</a:t>
            </a:r>
            <a:endParaRPr sz="2400">
              <a:latin typeface="Times New Roman"/>
              <a:cs typeface="Times New Roman"/>
            </a:endParaRPr>
          </a:p>
          <a:p>
            <a:pPr marL="4191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4191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1906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First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radio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broadcast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(AM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radio)</a:t>
            </a:r>
            <a:endParaRPr sz="2400">
              <a:latin typeface="Times New Roman"/>
              <a:cs typeface="Times New Roman"/>
            </a:endParaRPr>
          </a:p>
          <a:p>
            <a:pPr marL="4191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4191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1946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First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public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mobile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telephone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systems</a:t>
            </a:r>
            <a:endParaRPr sz="2400">
              <a:latin typeface="Times New Roman"/>
              <a:cs typeface="Times New Roman"/>
            </a:endParaRPr>
          </a:p>
          <a:p>
            <a:pPr marL="4191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4191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1981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First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analog cellular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system</a:t>
            </a:r>
            <a:r>
              <a:rPr sz="24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in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Scandinavia.</a:t>
            </a:r>
            <a:endParaRPr sz="2400">
              <a:latin typeface="Times New Roman"/>
              <a:cs typeface="Times New Roman"/>
            </a:endParaRPr>
          </a:p>
          <a:p>
            <a:pPr marL="8197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819785" algn="l"/>
              </a:tabLst>
            </a:pPr>
            <a:r>
              <a:rPr sz="2000" dirty="0">
                <a:latin typeface="Times New Roman"/>
                <a:cs typeface="Times New Roman"/>
              </a:rPr>
              <a:t>Prototype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current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cellular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systems.</a:t>
            </a:r>
            <a:endParaRPr sz="2000">
              <a:latin typeface="Times New Roman"/>
              <a:cs typeface="Times New Roman"/>
            </a:endParaRPr>
          </a:p>
          <a:p>
            <a:pPr marL="8197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819785" algn="l"/>
              </a:tabLst>
            </a:pPr>
            <a:r>
              <a:rPr sz="2000" dirty="0">
                <a:latin typeface="Times New Roman"/>
                <a:cs typeface="Times New Roman"/>
              </a:rPr>
              <a:t>1983,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Advanced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Mobile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Phone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(AMPS)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North</a:t>
            </a:r>
            <a:r>
              <a:rPr sz="2000" spc="4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America.</a:t>
            </a:r>
            <a:endParaRPr sz="2000">
              <a:latin typeface="Times New Roman"/>
              <a:cs typeface="Times New Roman"/>
            </a:endParaRPr>
          </a:p>
          <a:p>
            <a:pPr marL="419100" indent="-342900">
              <a:lnSpc>
                <a:spcPct val="100000"/>
              </a:lnSpc>
              <a:spcBef>
                <a:spcPts val="555"/>
              </a:spcBef>
              <a:buFont typeface="Times New Roman"/>
              <a:buChar char="•"/>
              <a:tabLst>
                <a:tab pos="4191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2019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First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5</a:t>
            </a:r>
            <a:r>
              <a:rPr sz="2400" b="1" baseline="24305" dirty="0">
                <a:solidFill>
                  <a:srgbClr val="000099"/>
                </a:solidFill>
                <a:latin typeface="Times New Roman"/>
                <a:cs typeface="Times New Roman"/>
              </a:rPr>
              <a:t>th</a:t>
            </a:r>
            <a:r>
              <a:rPr sz="2400" b="1" spc="307" baseline="2430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generation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(5G)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services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launched</a:t>
            </a:r>
            <a:r>
              <a:rPr sz="24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in</a:t>
            </a:r>
            <a:r>
              <a:rPr sz="24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US</a:t>
            </a:r>
            <a:r>
              <a:rPr sz="24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endParaRPr sz="2400">
              <a:latin typeface="Times New Roman"/>
              <a:cs typeface="Times New Roman"/>
            </a:endParaRPr>
          </a:p>
          <a:p>
            <a:pPr marL="419100">
              <a:lnSpc>
                <a:spcPct val="100000"/>
              </a:lnSpc>
              <a:spcBef>
                <a:spcPts val="5"/>
              </a:spcBef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China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NETWORK</a:t>
            </a:r>
            <a:r>
              <a:rPr spc="-135" dirty="0"/>
              <a:t> </a:t>
            </a:r>
            <a:r>
              <a:rPr spc="-10" dirty="0"/>
              <a:t>LAYER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868871"/>
            <a:ext cx="7338695" cy="462280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35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Routing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 algn="just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Deciding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which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output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line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incoming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packet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should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forwarded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to.</a:t>
            </a:r>
            <a:endParaRPr sz="1800">
              <a:latin typeface="Times New Roman"/>
              <a:cs typeface="Times New Roman"/>
            </a:endParaRPr>
          </a:p>
          <a:p>
            <a:pPr marL="755650" lvl="1" indent="-285750" algn="just">
              <a:lnSpc>
                <a:spcPct val="100000"/>
              </a:lnSpc>
              <a:spcBef>
                <a:spcPts val="215"/>
              </a:spcBef>
              <a:buChar char="–"/>
              <a:tabLst>
                <a:tab pos="755650" algn="l"/>
              </a:tabLst>
            </a:pPr>
            <a:r>
              <a:rPr sz="1800" dirty="0">
                <a:latin typeface="Times New Roman"/>
                <a:cs typeface="Times New Roman"/>
              </a:rPr>
              <a:t>Datagram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routing </a:t>
            </a:r>
            <a:r>
              <a:rPr sz="1800" spc="-10" dirty="0">
                <a:latin typeface="Times New Roman"/>
                <a:cs typeface="Times New Roman"/>
              </a:rPr>
              <a:t>(connectionless):</a:t>
            </a:r>
            <a:endParaRPr sz="1800">
              <a:latin typeface="Times New Roman"/>
              <a:cs typeface="Times New Roman"/>
            </a:endParaRPr>
          </a:p>
          <a:p>
            <a:pPr marL="1155065" lvl="2" indent="-227965" algn="just">
              <a:lnSpc>
                <a:spcPct val="100000"/>
              </a:lnSpc>
              <a:spcBef>
                <a:spcPts val="220"/>
              </a:spcBef>
              <a:buChar char="•"/>
              <a:tabLst>
                <a:tab pos="1155065" algn="l"/>
              </a:tabLst>
            </a:pPr>
            <a:r>
              <a:rPr sz="1800" dirty="0">
                <a:latin typeface="Times New Roman"/>
                <a:cs typeface="Times New Roman"/>
              </a:rPr>
              <a:t>routing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performed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every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packet.</a:t>
            </a:r>
            <a:endParaRPr sz="1800">
              <a:latin typeface="Times New Roman"/>
              <a:cs typeface="Times New Roman"/>
            </a:endParaRPr>
          </a:p>
          <a:p>
            <a:pPr marL="1155065" lvl="2" indent="-227965" algn="just">
              <a:lnSpc>
                <a:spcPct val="100000"/>
              </a:lnSpc>
              <a:spcBef>
                <a:spcPts val="215"/>
              </a:spcBef>
              <a:buChar char="•"/>
              <a:tabLst>
                <a:tab pos="1155065" algn="l"/>
              </a:tabLst>
            </a:pP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packet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called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datagram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 algn="just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Virtual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circuit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routing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(connection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oriented)</a:t>
            </a:r>
            <a:endParaRPr sz="1800">
              <a:latin typeface="Times New Roman"/>
              <a:cs typeface="Times New Roman"/>
            </a:endParaRPr>
          </a:p>
          <a:p>
            <a:pPr marL="1155065" lvl="2" indent="-227965" algn="just">
              <a:lnSpc>
                <a:spcPct val="100000"/>
              </a:lnSpc>
              <a:spcBef>
                <a:spcPts val="219"/>
              </a:spcBef>
              <a:buChar char="•"/>
              <a:tabLst>
                <a:tab pos="1155065" algn="l"/>
              </a:tabLst>
            </a:pPr>
            <a:r>
              <a:rPr sz="1800" dirty="0">
                <a:latin typeface="Times New Roman"/>
                <a:cs typeface="Times New Roman"/>
              </a:rPr>
              <a:t>routing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only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performed at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connection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setup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session </a:t>
            </a:r>
            <a:r>
              <a:rPr sz="1800" spc="-10" dirty="0">
                <a:latin typeface="Times New Roman"/>
                <a:cs typeface="Times New Roman"/>
              </a:rPr>
              <a:t>routing.</a:t>
            </a:r>
            <a:endParaRPr sz="1800">
              <a:latin typeface="Times New Roman"/>
              <a:cs typeface="Times New Roman"/>
            </a:endParaRPr>
          </a:p>
          <a:p>
            <a:pPr marL="1155065" lvl="2" indent="-227965" algn="just">
              <a:lnSpc>
                <a:spcPct val="100000"/>
              </a:lnSpc>
              <a:spcBef>
                <a:spcPts val="215"/>
              </a:spcBef>
              <a:buChar char="•"/>
              <a:tabLst>
                <a:tab pos="1155065" algn="l"/>
              </a:tabLst>
            </a:pP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packets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session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following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route</a:t>
            </a:r>
            <a:endParaRPr sz="1800">
              <a:latin typeface="Times New Roman"/>
              <a:cs typeface="Times New Roman"/>
            </a:endParaRPr>
          </a:p>
          <a:p>
            <a:pPr marL="355600" marR="398145" indent="-343535" algn="just">
              <a:lnSpc>
                <a:spcPts val="2160"/>
              </a:lnSpc>
              <a:spcBef>
                <a:spcPts val="5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Shortest</a:t>
            </a:r>
            <a:r>
              <a:rPr sz="20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path: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find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out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route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with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shortest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“distance”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between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source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destination.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 algn="just">
              <a:lnSpc>
                <a:spcPct val="100000"/>
              </a:lnSpc>
              <a:spcBef>
                <a:spcPts val="409"/>
              </a:spcBef>
              <a:buChar char="–"/>
              <a:tabLst>
                <a:tab pos="755650" algn="l"/>
              </a:tabLst>
            </a:pP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measures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measure</a:t>
            </a:r>
            <a:r>
              <a:rPr sz="1800" spc="-10" dirty="0">
                <a:latin typeface="Times New Roman"/>
                <a:cs typeface="Times New Roman"/>
              </a:rPr>
              <a:t> “distance”</a:t>
            </a:r>
            <a:endParaRPr sz="1800">
              <a:latin typeface="Times New Roman"/>
              <a:cs typeface="Times New Roman"/>
            </a:endParaRPr>
          </a:p>
          <a:p>
            <a:pPr marL="1155065" lvl="2" indent="-227965" algn="just">
              <a:lnSpc>
                <a:spcPct val="100000"/>
              </a:lnSpc>
              <a:spcBef>
                <a:spcPts val="434"/>
              </a:spcBef>
              <a:buChar char="•"/>
              <a:tabLst>
                <a:tab pos="1155065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#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hops,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physical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distance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(km),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queuing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delay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…</a:t>
            </a:r>
            <a:endParaRPr sz="1800">
              <a:latin typeface="Times New Roman"/>
              <a:cs typeface="Times New Roman"/>
            </a:endParaRPr>
          </a:p>
          <a:p>
            <a:pPr marL="756285" marR="133985" lvl="1" indent="-287020" algn="just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practical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system,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“distance”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measure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usually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function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the </a:t>
            </a:r>
            <a:r>
              <a:rPr sz="1800" dirty="0">
                <a:latin typeface="Times New Roman"/>
                <a:cs typeface="Times New Roman"/>
              </a:rPr>
              <a:t>distance,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bandwidth,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average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traffic,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communication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cost,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mean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queue </a:t>
            </a:r>
            <a:r>
              <a:rPr sz="1800" dirty="0">
                <a:latin typeface="Times New Roman"/>
                <a:cs typeface="Times New Roman"/>
              </a:rPr>
              <a:t>length,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delay,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other </a:t>
            </a:r>
            <a:r>
              <a:rPr sz="1800" spc="-10" dirty="0">
                <a:latin typeface="Times New Roman"/>
                <a:cs typeface="Times New Roman"/>
              </a:rPr>
              <a:t>factors.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69781" y="6251549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latin typeface="Times New Roman"/>
                <a:cs typeface="Times New Roman"/>
              </a:rPr>
              <a:t>24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00600" y="5181598"/>
            <a:ext cx="2895600" cy="1597152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INTERNETWORK:</a:t>
            </a:r>
            <a:r>
              <a:rPr spc="-145" dirty="0"/>
              <a:t> </a:t>
            </a:r>
            <a:r>
              <a:rPr spc="-10" dirty="0"/>
              <a:t>CONNECTION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5768340" cy="204025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Internetworking: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how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networks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can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be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connected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Physical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layer: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repeater,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Hub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Link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layer: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switch,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bridge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Network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layer:</a:t>
            </a:r>
            <a:r>
              <a:rPr sz="1800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router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(gateway:</a:t>
            </a:r>
            <a:r>
              <a:rPr sz="1800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multi-protocol</a:t>
            </a:r>
            <a:r>
              <a:rPr sz="1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router)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Transport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layer: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transport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gateway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Application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layer: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application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gateway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4296" y="3144011"/>
            <a:ext cx="7587520" cy="26730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36193" y="5826048"/>
            <a:ext cx="36118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Switch</a:t>
            </a:r>
            <a:r>
              <a:rPr sz="18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(the</a:t>
            </a:r>
            <a:r>
              <a:rPr sz="18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entire</a:t>
            </a:r>
            <a:r>
              <a:rPr sz="1800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frame</a:t>
            </a:r>
            <a:r>
              <a:rPr sz="1800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1800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00099"/>
                </a:solidFill>
                <a:latin typeface="Times New Roman"/>
                <a:cs typeface="Times New Roman"/>
              </a:rPr>
              <a:t>transmitted)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18252" y="5805322"/>
            <a:ext cx="3464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Router</a:t>
            </a:r>
            <a:r>
              <a:rPr sz="18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(only</a:t>
            </a:r>
            <a:r>
              <a:rPr sz="1800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IP</a:t>
            </a:r>
            <a:r>
              <a:rPr sz="1800" spc="-9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packet</a:t>
            </a:r>
            <a:r>
              <a:rPr sz="1800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18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00099"/>
                </a:solidFill>
                <a:latin typeface="Times New Roman"/>
                <a:cs typeface="Times New Roman"/>
              </a:rPr>
              <a:t>transmitted)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INTERNETWORK:</a:t>
            </a:r>
            <a:r>
              <a:rPr sz="2000" spc="-125" dirty="0"/>
              <a:t> </a:t>
            </a:r>
            <a:r>
              <a:rPr sz="2000" dirty="0"/>
              <a:t>CONNECTIONLESS</a:t>
            </a:r>
            <a:r>
              <a:rPr sz="2000" spc="-120" dirty="0"/>
              <a:t> </a:t>
            </a:r>
            <a:r>
              <a:rPr sz="2000" spc="-10" dirty="0"/>
              <a:t>INTERNETWORK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6546215" cy="171132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Connectionless</a:t>
            </a:r>
            <a:r>
              <a:rPr sz="2000" b="1" spc="-7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Internetwork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Packets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might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through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paths.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Protocol </a:t>
            </a:r>
            <a:r>
              <a:rPr sz="1800" spc="-10" dirty="0">
                <a:latin typeface="Times New Roman"/>
                <a:cs typeface="Times New Roman"/>
              </a:rPr>
              <a:t>translation.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Address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mapping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IP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packet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“universal”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packet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recognized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most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networks.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2083" y="3060192"/>
            <a:ext cx="8014716" cy="3037332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NETWORK</a:t>
            </a:r>
            <a:r>
              <a:rPr spc="-55" dirty="0"/>
              <a:t> </a:t>
            </a:r>
            <a:r>
              <a:rPr dirty="0"/>
              <a:t>LAYER</a:t>
            </a:r>
            <a:r>
              <a:rPr spc="-65" dirty="0"/>
              <a:t> </a:t>
            </a:r>
            <a:r>
              <a:rPr dirty="0"/>
              <a:t>IN</a:t>
            </a:r>
            <a:r>
              <a:rPr spc="-65" dirty="0"/>
              <a:t> </a:t>
            </a:r>
            <a:r>
              <a:rPr spc="-10" dirty="0"/>
              <a:t>INTERNET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301865" cy="13271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Internet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Protocol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(IP)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glue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for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Internet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IP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was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designed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internetworking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mind.</a:t>
            </a:r>
            <a:endParaRPr sz="18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It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provides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best-</a:t>
            </a:r>
            <a:r>
              <a:rPr sz="1800" dirty="0">
                <a:latin typeface="Times New Roman"/>
                <a:cs typeface="Times New Roman"/>
              </a:rPr>
              <a:t>efforts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(not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guaranteed)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way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datagram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from </a:t>
            </a:r>
            <a:r>
              <a:rPr sz="1800" dirty="0">
                <a:latin typeface="Times New Roman"/>
                <a:cs typeface="Times New Roman"/>
              </a:rPr>
              <a:t>source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destination.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6483" y="2345435"/>
            <a:ext cx="6131051" cy="3788664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INTERNET:</a:t>
            </a:r>
            <a:r>
              <a:rPr spc="-70" dirty="0"/>
              <a:t> </a:t>
            </a:r>
            <a:r>
              <a:rPr dirty="0"/>
              <a:t>IP</a:t>
            </a:r>
            <a:r>
              <a:rPr spc="-70" dirty="0"/>
              <a:t> </a:t>
            </a:r>
            <a:r>
              <a:rPr spc="-10" dirty="0"/>
              <a:t>PROTOCOL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10869" y="3266376"/>
            <a:ext cx="7801609" cy="233108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5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Version: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version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protocol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(IPv4,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IPv6)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IHL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(4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bits):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header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length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unit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32-bit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word,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4-</a:t>
            </a:r>
            <a:r>
              <a:rPr sz="1800" dirty="0">
                <a:latin typeface="Times New Roman"/>
                <a:cs typeface="Times New Roman"/>
              </a:rPr>
              <a:t>byte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word).</a:t>
            </a:r>
            <a:endParaRPr sz="1800">
              <a:latin typeface="Times New Roman"/>
              <a:cs typeface="Times New Roman"/>
            </a:endParaRPr>
          </a:p>
          <a:p>
            <a:pPr marL="697865" lvl="1" indent="-227965">
              <a:lnSpc>
                <a:spcPct val="100000"/>
              </a:lnSpc>
              <a:spcBef>
                <a:spcPts val="430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Min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value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5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5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x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4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20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bytes.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Max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value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15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15 x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4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 60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bytes.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Type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service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(6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bits):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distinguish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service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classes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(QoS).</a:t>
            </a:r>
            <a:endParaRPr sz="1800">
              <a:latin typeface="Times New Roman"/>
              <a:cs typeface="Times New Roman"/>
            </a:endParaRPr>
          </a:p>
          <a:p>
            <a:pPr marL="697865" lvl="1" indent="-227965">
              <a:lnSpc>
                <a:spcPct val="100000"/>
              </a:lnSpc>
              <a:spcBef>
                <a:spcPts val="430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Differentiated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services: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4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queuing priorities,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3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discard probabilities,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etc.</a:t>
            </a:r>
            <a:endParaRPr sz="1800">
              <a:latin typeface="Times New Roman"/>
              <a:cs typeface="Times New Roman"/>
            </a:endParaRPr>
          </a:p>
          <a:p>
            <a:pPr marL="697865" lvl="1" indent="-227965">
              <a:lnSpc>
                <a:spcPct val="100000"/>
              </a:lnSpc>
              <a:spcBef>
                <a:spcPts val="434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This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field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been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ignored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routers.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Total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length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(16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bits):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total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length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IP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packet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(including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header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data)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8094" y="5626709"/>
            <a:ext cx="1898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1800" dirty="0">
                <a:latin typeface="Times New Roman"/>
                <a:cs typeface="Times New Roman"/>
              </a:rPr>
              <a:t>Maximum</a:t>
            </a:r>
            <a:r>
              <a:rPr sz="1800" spc="-10" dirty="0">
                <a:latin typeface="Times New Roman"/>
                <a:cs typeface="Times New Roman"/>
              </a:rPr>
              <a:t> length: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00333" y="5606029"/>
            <a:ext cx="2490470" cy="325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925" baseline="-9971" dirty="0">
                <a:latin typeface="Times New Roman"/>
                <a:cs typeface="Times New Roman"/>
              </a:rPr>
              <a:t>2</a:t>
            </a:r>
            <a:r>
              <a:rPr sz="1650" baseline="27777" dirty="0">
                <a:latin typeface="Times New Roman"/>
                <a:cs typeface="Times New Roman"/>
              </a:rPr>
              <a:t>16</a:t>
            </a:r>
            <a:r>
              <a:rPr sz="1650" spc="397" baseline="27777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65536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bytes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64KB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7800" y="893063"/>
            <a:ext cx="6534911" cy="2290572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INTERNET:</a:t>
            </a:r>
            <a:r>
              <a:rPr spc="-70" dirty="0"/>
              <a:t> </a:t>
            </a:r>
            <a:r>
              <a:rPr dirty="0"/>
              <a:t>IP</a:t>
            </a:r>
            <a:r>
              <a:rPr spc="-70" dirty="0"/>
              <a:t> </a:t>
            </a:r>
            <a:r>
              <a:rPr spc="-10" dirty="0"/>
              <a:t>PROTOCOL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45844" y="847089"/>
            <a:ext cx="6830695" cy="227584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Identification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(16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bits):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identify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which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datagram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fragment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belongs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to.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Fragments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belonging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datagram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field.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DF: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Don’t</a:t>
            </a:r>
            <a:r>
              <a:rPr sz="1800" spc="-10" dirty="0">
                <a:latin typeface="Times New Roman"/>
                <a:cs typeface="Times New Roman"/>
              </a:rPr>
              <a:t> fragment.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MF: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More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fragment.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More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fragments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following.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fragments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except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last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have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1.</a:t>
            </a:r>
            <a:endParaRPr sz="180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Fragment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Offset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(13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bits):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seq.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#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first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elementary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fragment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in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current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fragment.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Elementary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fragment: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8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bytes.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7594" y="3071951"/>
            <a:ext cx="539750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2570" indent="-204470">
              <a:lnSpc>
                <a:spcPct val="100000"/>
              </a:lnSpc>
              <a:spcBef>
                <a:spcPts val="120"/>
              </a:spcBef>
              <a:buSzPct val="92307"/>
              <a:buChar char="•"/>
              <a:tabLst>
                <a:tab pos="242570" algn="l"/>
              </a:tabLst>
            </a:pPr>
            <a:r>
              <a:rPr sz="2925" spc="-37" baseline="-25641" dirty="0">
                <a:latin typeface="Times New Roman"/>
                <a:cs typeface="Times New Roman"/>
              </a:rPr>
              <a:t>2</a:t>
            </a:r>
            <a:r>
              <a:rPr sz="1100" spc="-25" dirty="0">
                <a:latin typeface="Times New Roman"/>
                <a:cs typeface="Times New Roman"/>
              </a:rPr>
              <a:t>13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74494" y="3152013"/>
            <a:ext cx="5401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8192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elementary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fragments.</a:t>
            </a:r>
            <a:r>
              <a:rPr sz="1800" spc="4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8192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x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8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65536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bytes.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5844" y="3426333"/>
            <a:ext cx="7089140" cy="227584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live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(8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bits):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decrease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after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hop.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When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hits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packet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discarded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warning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back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source.</a:t>
            </a:r>
            <a:endParaRPr sz="1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34"/>
              </a:spcBef>
              <a:buChar char="–"/>
              <a:tabLst>
                <a:tab pos="354965" algn="l"/>
              </a:tabLst>
            </a:pPr>
            <a:r>
              <a:rPr sz="1800" dirty="0">
                <a:latin typeface="Times New Roman"/>
                <a:cs typeface="Times New Roman"/>
              </a:rPr>
              <a:t>Protocol: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which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protocol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transport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layer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(TCP,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UDP,</a:t>
            </a:r>
            <a:r>
              <a:rPr sz="1800" spc="-10" dirty="0">
                <a:latin typeface="Times New Roman"/>
                <a:cs typeface="Times New Roman"/>
              </a:rPr>
              <a:t> etc.)</a:t>
            </a:r>
            <a:endParaRPr sz="1800">
              <a:latin typeface="Times New Roman"/>
              <a:cs typeface="Times New Roman"/>
            </a:endParaRPr>
          </a:p>
          <a:p>
            <a:pPr marL="299085" marR="506730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Header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checksum: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check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header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only.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MUST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be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recomputed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at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each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router!</a:t>
            </a:r>
            <a:r>
              <a:rPr sz="1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Why?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Source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address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(32 bits):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IP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address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10" dirty="0">
                <a:latin typeface="Times New Roman"/>
                <a:cs typeface="Times New Roman"/>
              </a:rPr>
              <a:t>source.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Destination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address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(32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bits):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IP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address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destination.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INTERNET:</a:t>
            </a:r>
            <a:r>
              <a:rPr spc="-70" dirty="0"/>
              <a:t> </a:t>
            </a:r>
            <a:r>
              <a:rPr dirty="0"/>
              <a:t>IP</a:t>
            </a:r>
            <a:r>
              <a:rPr spc="-70" dirty="0"/>
              <a:t> </a:t>
            </a:r>
            <a:r>
              <a:rPr spc="-10" dirty="0"/>
              <a:t>PROTOCOL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45844" y="847089"/>
            <a:ext cx="5942330" cy="10134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Option: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variable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length.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contain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many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options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option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starts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byte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word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identify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option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Some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options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2994" y="4469129"/>
            <a:ext cx="4055110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2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1800" dirty="0">
                <a:latin typeface="Times New Roman"/>
                <a:cs typeface="Times New Roman"/>
              </a:rPr>
              <a:t>More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options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found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at </a:t>
            </a:r>
            <a:r>
              <a:rPr sz="1800" spc="-10" dirty="0">
                <a:latin typeface="Times New Roman"/>
                <a:cs typeface="Times New Roman"/>
                <a:hlinkClick r:id="rId4"/>
              </a:rPr>
              <a:t>www.iana.org/assignments/ip-parameters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0727" y="2135123"/>
            <a:ext cx="8217408" cy="2197608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INTERNET:</a:t>
            </a:r>
            <a:r>
              <a:rPr spc="-70" dirty="0"/>
              <a:t> </a:t>
            </a:r>
            <a:r>
              <a:rPr dirty="0"/>
              <a:t>IP</a:t>
            </a:r>
            <a:r>
              <a:rPr spc="-70" dirty="0"/>
              <a:t> </a:t>
            </a:r>
            <a:r>
              <a:rPr spc="-10" dirty="0"/>
              <a:t>ADDRESS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0240" y="848361"/>
            <a:ext cx="5791835" cy="203009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509"/>
              </a:spcBef>
              <a:buFont typeface="Times New Roman"/>
              <a:buChar char="•"/>
              <a:tabLst>
                <a:tab pos="3937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IP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address: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32-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bit</a:t>
            </a:r>
            <a:endParaRPr sz="2000">
              <a:latin typeface="Times New Roman"/>
              <a:cs typeface="Times New Roman"/>
            </a:endParaRPr>
          </a:p>
          <a:p>
            <a:pPr marL="765175" lvl="1" indent="-257175">
              <a:lnSpc>
                <a:spcPct val="100000"/>
              </a:lnSpc>
              <a:spcBef>
                <a:spcPts val="385"/>
              </a:spcBef>
              <a:buSzPct val="94736"/>
              <a:buChar char="–"/>
              <a:tabLst>
                <a:tab pos="765175" algn="l"/>
              </a:tabLst>
            </a:pPr>
            <a:r>
              <a:rPr sz="1900" dirty="0">
                <a:latin typeface="Times New Roman"/>
                <a:cs typeface="Times New Roman"/>
              </a:rPr>
              <a:t>2</a:t>
            </a:r>
            <a:r>
              <a:rPr sz="1650" baseline="42929" dirty="0">
                <a:latin typeface="Times New Roman"/>
                <a:cs typeface="Times New Roman"/>
              </a:rPr>
              <a:t>32</a:t>
            </a:r>
            <a:r>
              <a:rPr sz="1650" spc="179" baseline="42929" dirty="0">
                <a:latin typeface="Times New Roman"/>
                <a:cs typeface="Times New Roman"/>
              </a:rPr>
              <a:t>  </a:t>
            </a:r>
            <a:r>
              <a:rPr sz="2700" baseline="1543" dirty="0">
                <a:latin typeface="Times New Roman"/>
                <a:cs typeface="Times New Roman"/>
              </a:rPr>
              <a:t>=</a:t>
            </a:r>
            <a:r>
              <a:rPr sz="2700" spc="44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4295</a:t>
            </a:r>
            <a:r>
              <a:rPr sz="2700" spc="22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million</a:t>
            </a:r>
            <a:r>
              <a:rPr sz="2700" spc="22" baseline="1543" dirty="0">
                <a:latin typeface="Times New Roman"/>
                <a:cs typeface="Times New Roman"/>
              </a:rPr>
              <a:t> </a:t>
            </a:r>
            <a:r>
              <a:rPr sz="2700" spc="-15" baseline="1543" dirty="0">
                <a:latin typeface="Times New Roman"/>
                <a:cs typeface="Times New Roman"/>
              </a:rPr>
              <a:t>addresses.</a:t>
            </a:r>
            <a:endParaRPr sz="2700" baseline="1543">
              <a:latin typeface="Times New Roman"/>
              <a:cs typeface="Times New Roman"/>
            </a:endParaRPr>
          </a:p>
          <a:p>
            <a:pPr marL="794385" lvl="1" indent="-286385">
              <a:lnSpc>
                <a:spcPct val="100000"/>
              </a:lnSpc>
              <a:spcBef>
                <a:spcPts val="370"/>
              </a:spcBef>
              <a:buChar char="–"/>
              <a:tabLst>
                <a:tab pos="794385" algn="l"/>
              </a:tabLst>
            </a:pPr>
            <a:r>
              <a:rPr sz="1800" dirty="0">
                <a:latin typeface="Times New Roman"/>
                <a:cs typeface="Times New Roman"/>
              </a:rPr>
              <a:t>Format: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dotted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decimal.</a:t>
            </a:r>
            <a:endParaRPr sz="1800">
              <a:latin typeface="Times New Roman"/>
              <a:cs typeface="Times New Roman"/>
            </a:endParaRPr>
          </a:p>
          <a:p>
            <a:pPr marL="11938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93800" algn="l"/>
              </a:tabLst>
            </a:pPr>
            <a:r>
              <a:rPr sz="1800" dirty="0">
                <a:latin typeface="Times New Roman"/>
                <a:cs typeface="Times New Roman"/>
              </a:rPr>
              <a:t>Binary: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11000000.00101001.00000110.00010100</a:t>
            </a:r>
            <a:endParaRPr sz="1800">
              <a:latin typeface="Times New Roman"/>
              <a:cs typeface="Times New Roman"/>
            </a:endParaRPr>
          </a:p>
          <a:p>
            <a:pPr marL="1193800" marR="2138045" lvl="2" indent="-228600">
              <a:lnSpc>
                <a:spcPct val="120000"/>
              </a:lnSpc>
              <a:buChar char="•"/>
              <a:tabLst>
                <a:tab pos="1422400" algn="l"/>
              </a:tabLst>
            </a:pPr>
            <a:r>
              <a:rPr sz="1800" dirty="0">
                <a:latin typeface="Times New Roman"/>
                <a:cs typeface="Times New Roman"/>
              </a:rPr>
              <a:t>Hexadecimal:</a:t>
            </a:r>
            <a:r>
              <a:rPr sz="1800" spc="-1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C0.29.06.14 	</a:t>
            </a: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4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Hexadecimal:Binary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269744" y="2945764"/>
          <a:ext cx="3843020" cy="1239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6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830">
                <a:tc>
                  <a:txBody>
                    <a:bodyPr/>
                    <a:lstStyle/>
                    <a:p>
                      <a:pPr marL="31750">
                        <a:lnSpc>
                          <a:spcPts val="1964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0: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0000;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ts val="1964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1: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0001;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ts val="1964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2: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0010;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ts val="1964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3: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0011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4: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0100;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5: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0101;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6: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0110;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7: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0111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8: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1000;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9: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1001;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A: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1010;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B: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1011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marL="31750">
                        <a:lnSpc>
                          <a:spcPts val="209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C: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1100;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ts val="209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D: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1101;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ts val="209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E: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1110;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F: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1111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33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145844" y="4170426"/>
            <a:ext cx="6829425" cy="128778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697865" indent="-228600">
              <a:lnSpc>
                <a:spcPct val="100000"/>
              </a:lnSpc>
              <a:spcBef>
                <a:spcPts val="530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Decimal: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192.41.6.20</a:t>
            </a:r>
            <a:endParaRPr sz="180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4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12x16+0 = 192;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x 16+9=41;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0x16+6=6;</a:t>
            </a:r>
            <a:r>
              <a:rPr sz="1800" spc="-10" dirty="0">
                <a:latin typeface="Times New Roman"/>
                <a:cs typeface="Times New Roman"/>
              </a:rPr>
              <a:t> 1x16+4=20.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IP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address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assignment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managed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ICANN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(Internet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Corporation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for</a:t>
            </a:r>
            <a:endParaRPr sz="18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Assigned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Names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Numbers)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69781" y="6251549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latin typeface="Times New Roman"/>
                <a:cs typeface="Times New Roman"/>
              </a:rPr>
              <a:t>31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INTERNET:</a:t>
            </a:r>
            <a:r>
              <a:rPr spc="-70" dirty="0"/>
              <a:t> </a:t>
            </a:r>
            <a:r>
              <a:rPr dirty="0"/>
              <a:t>IP</a:t>
            </a:r>
            <a:r>
              <a:rPr spc="-70" dirty="0"/>
              <a:t> </a:t>
            </a:r>
            <a:r>
              <a:rPr spc="-10" dirty="0"/>
              <a:t>ADDRESS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4472305" cy="105283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IP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addresses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are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divided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into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5</a:t>
            </a:r>
            <a:r>
              <a:rPr sz="2000" b="1" spc="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classes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0.0.0.0: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this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host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255.255.255.255: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broadcast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476500"/>
            <a:ext cx="6039612" cy="31333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131178" y="3203574"/>
            <a:ext cx="2620645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45465" indent="-287020">
              <a:lnSpc>
                <a:spcPct val="100000"/>
              </a:lnSpc>
              <a:spcBef>
                <a:spcPts val="95"/>
              </a:spcBef>
              <a:buChar char="–"/>
              <a:tabLst>
                <a:tab pos="299085" algn="l"/>
              </a:tabLst>
            </a:pPr>
            <a:r>
              <a:rPr sz="1600" dirty="0">
                <a:solidFill>
                  <a:srgbClr val="000099"/>
                </a:solidFill>
                <a:latin typeface="Times New Roman"/>
                <a:cs typeface="Times New Roman"/>
              </a:rPr>
              <a:t>128</a:t>
            </a:r>
            <a:r>
              <a:rPr sz="1600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0099"/>
                </a:solidFill>
                <a:latin typeface="Times New Roman"/>
                <a:cs typeface="Times New Roman"/>
              </a:rPr>
              <a:t>networks</a:t>
            </a:r>
            <a:r>
              <a:rPr sz="16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0099"/>
                </a:solidFill>
                <a:latin typeface="Times New Roman"/>
                <a:cs typeface="Times New Roman"/>
              </a:rPr>
              <a:t>with</a:t>
            </a:r>
            <a:r>
              <a:rPr sz="16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0099"/>
                </a:solidFill>
                <a:latin typeface="Times New Roman"/>
                <a:cs typeface="Times New Roman"/>
              </a:rPr>
              <a:t>16 </a:t>
            </a:r>
            <a:r>
              <a:rPr sz="1600" dirty="0">
                <a:solidFill>
                  <a:srgbClr val="000099"/>
                </a:solidFill>
                <a:latin typeface="Times New Roman"/>
                <a:cs typeface="Times New Roman"/>
              </a:rPr>
              <a:t>million</a:t>
            </a:r>
            <a:r>
              <a:rPr sz="1600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000099"/>
                </a:solidFill>
                <a:latin typeface="Times New Roman"/>
                <a:cs typeface="Times New Roman"/>
              </a:rPr>
              <a:t>hosts</a:t>
            </a:r>
            <a:endParaRPr sz="1600">
              <a:latin typeface="Times New Roman"/>
              <a:cs typeface="Times New Roman"/>
            </a:endParaRPr>
          </a:p>
          <a:p>
            <a:pPr marL="299085" marR="196215" indent="-287020">
              <a:lnSpc>
                <a:spcPct val="100000"/>
              </a:lnSpc>
              <a:spcBef>
                <a:spcPts val="385"/>
              </a:spcBef>
              <a:buChar char="–"/>
              <a:tabLst>
                <a:tab pos="299085" algn="l"/>
              </a:tabLst>
            </a:pPr>
            <a:r>
              <a:rPr sz="1600" dirty="0">
                <a:solidFill>
                  <a:srgbClr val="000099"/>
                </a:solidFill>
                <a:latin typeface="Times New Roman"/>
                <a:cs typeface="Times New Roman"/>
              </a:rPr>
              <a:t>16384</a:t>
            </a:r>
            <a:r>
              <a:rPr sz="1600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0099"/>
                </a:solidFill>
                <a:latin typeface="Times New Roman"/>
                <a:cs typeface="Times New Roman"/>
              </a:rPr>
              <a:t>networks</a:t>
            </a:r>
            <a:r>
              <a:rPr sz="16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0099"/>
                </a:solidFill>
                <a:latin typeface="Times New Roman"/>
                <a:cs typeface="Times New Roman"/>
              </a:rPr>
              <a:t>with</a:t>
            </a:r>
            <a:r>
              <a:rPr sz="1600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0099"/>
                </a:solidFill>
                <a:latin typeface="Times New Roman"/>
                <a:cs typeface="Times New Roman"/>
              </a:rPr>
              <a:t>64K </a:t>
            </a:r>
            <a:r>
              <a:rPr sz="1600" spc="-10" dirty="0">
                <a:solidFill>
                  <a:srgbClr val="000099"/>
                </a:solidFill>
                <a:latin typeface="Times New Roman"/>
                <a:cs typeface="Times New Roman"/>
              </a:rPr>
              <a:t>hosts.</a:t>
            </a:r>
            <a:endParaRPr sz="16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384"/>
              </a:spcBef>
              <a:buChar char="–"/>
              <a:tabLst>
                <a:tab pos="299085" algn="l"/>
              </a:tabLst>
            </a:pPr>
            <a:r>
              <a:rPr sz="1600" dirty="0">
                <a:solidFill>
                  <a:srgbClr val="000099"/>
                </a:solidFill>
                <a:latin typeface="Times New Roman"/>
                <a:cs typeface="Times New Roman"/>
              </a:rPr>
              <a:t>2</a:t>
            </a:r>
            <a:r>
              <a:rPr sz="1600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0099"/>
                </a:solidFill>
                <a:latin typeface="Times New Roman"/>
                <a:cs typeface="Times New Roman"/>
              </a:rPr>
              <a:t>million</a:t>
            </a:r>
            <a:r>
              <a:rPr sz="1600" spc="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0099"/>
                </a:solidFill>
                <a:latin typeface="Times New Roman"/>
                <a:cs typeface="Times New Roman"/>
              </a:rPr>
              <a:t>networks</a:t>
            </a:r>
            <a:r>
              <a:rPr sz="1600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0099"/>
                </a:solidFill>
                <a:latin typeface="Times New Roman"/>
                <a:cs typeface="Times New Roman"/>
              </a:rPr>
              <a:t>with</a:t>
            </a:r>
            <a:r>
              <a:rPr sz="1600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0099"/>
                </a:solidFill>
                <a:latin typeface="Times New Roman"/>
                <a:cs typeface="Times New Roman"/>
              </a:rPr>
              <a:t>256</a:t>
            </a:r>
            <a:endParaRPr sz="1600">
              <a:latin typeface="Times New Roman"/>
              <a:cs typeface="Times New Roman"/>
            </a:endParaRPr>
          </a:p>
          <a:p>
            <a:pPr marR="1543685" algn="ctr">
              <a:lnSpc>
                <a:spcPct val="100000"/>
              </a:lnSpc>
            </a:pPr>
            <a:r>
              <a:rPr sz="1600" spc="-10" dirty="0">
                <a:solidFill>
                  <a:srgbClr val="000099"/>
                </a:solidFill>
                <a:latin typeface="Times New Roman"/>
                <a:cs typeface="Times New Roman"/>
              </a:rPr>
              <a:t>hosts.</a:t>
            </a:r>
            <a:endParaRPr sz="1600">
              <a:latin typeface="Times New Roman"/>
              <a:cs typeface="Times New Roman"/>
            </a:endParaRPr>
          </a:p>
          <a:p>
            <a:pPr marL="286385" marR="1533525" indent="-286385" algn="ctr">
              <a:lnSpc>
                <a:spcPct val="100000"/>
              </a:lnSpc>
              <a:spcBef>
                <a:spcPts val="385"/>
              </a:spcBef>
              <a:buChar char="–"/>
              <a:tabLst>
                <a:tab pos="286385" algn="l"/>
              </a:tabLst>
            </a:pPr>
            <a:r>
              <a:rPr sz="1600" spc="-10" dirty="0">
                <a:solidFill>
                  <a:srgbClr val="000099"/>
                </a:solidFill>
                <a:latin typeface="Times New Roman"/>
                <a:cs typeface="Times New Roman"/>
              </a:rPr>
              <a:t>Multicast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44"/>
              </a:spcBef>
              <a:buClr>
                <a:srgbClr val="000099"/>
              </a:buClr>
              <a:buFont typeface="Times New Roman"/>
              <a:buChar char="–"/>
            </a:pPr>
            <a:endParaRPr sz="1600">
              <a:latin typeface="Times New Roman"/>
              <a:cs typeface="Times New Roman"/>
            </a:endParaRPr>
          </a:p>
          <a:p>
            <a:pPr marL="286385" marR="1544955" indent="-286385" algn="ctr">
              <a:lnSpc>
                <a:spcPct val="100000"/>
              </a:lnSpc>
              <a:buChar char="–"/>
              <a:tabLst>
                <a:tab pos="286385" algn="l"/>
              </a:tabLst>
            </a:pPr>
            <a:r>
              <a:rPr sz="1600" spc="-10" dirty="0">
                <a:solidFill>
                  <a:srgbClr val="000099"/>
                </a:solidFill>
                <a:latin typeface="Times New Roman"/>
                <a:cs typeface="Times New Roman"/>
              </a:rPr>
              <a:t>Reserved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INTERNET:</a:t>
            </a:r>
            <a:r>
              <a:rPr spc="-70" dirty="0"/>
              <a:t> </a:t>
            </a:r>
            <a:r>
              <a:rPr dirty="0"/>
              <a:t>IP</a:t>
            </a:r>
            <a:r>
              <a:rPr spc="-70" dirty="0"/>
              <a:t> </a:t>
            </a:r>
            <a:r>
              <a:rPr spc="-10" dirty="0"/>
              <a:t>ADDRESS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69950"/>
            <a:ext cx="25711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Special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IP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addresses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9160" y="1450847"/>
            <a:ext cx="7772400" cy="247040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45565" y="4377690"/>
            <a:ext cx="6210300" cy="93091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315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Loopback: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testing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only.</a:t>
            </a:r>
            <a:endParaRPr sz="1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Char char="–"/>
              <a:tabLst>
                <a:tab pos="698500" algn="l"/>
              </a:tabLst>
            </a:pPr>
            <a:r>
              <a:rPr sz="1800" dirty="0">
                <a:latin typeface="Times New Roman"/>
                <a:cs typeface="Times New Roman"/>
              </a:rPr>
              <a:t>Packets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address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will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put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wire.</a:t>
            </a:r>
            <a:endParaRPr sz="1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Char char="–"/>
              <a:tabLst>
                <a:tab pos="698500" algn="l"/>
              </a:tabLst>
            </a:pPr>
            <a:r>
              <a:rPr sz="1800" dirty="0">
                <a:latin typeface="Times New Roman"/>
                <a:cs typeface="Times New Roman"/>
              </a:rPr>
              <a:t>They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going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processed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locally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incoming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packets.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BACKGROUND:</a:t>
            </a:r>
            <a:r>
              <a:rPr spc="-70" dirty="0"/>
              <a:t> </a:t>
            </a:r>
            <a:r>
              <a:rPr spc="-10" dirty="0"/>
              <a:t>SPECTRUM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528"/>
            <a:ext cx="7273290" cy="494347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Radio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(RF)</a:t>
            </a:r>
            <a:endParaRPr sz="24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1MHz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1GHz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(general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classification,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absolute)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100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MHz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1GHz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(more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widely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definition)</a:t>
            </a:r>
            <a:endParaRPr sz="2000" dirty="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Applications: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AM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radio,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radio,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TV,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some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cellular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telephone </a:t>
            </a:r>
            <a:r>
              <a:rPr sz="2000" dirty="0">
                <a:latin typeface="Times New Roman"/>
                <a:cs typeface="Times New Roman"/>
              </a:rPr>
              <a:t>systems,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etc.</a:t>
            </a:r>
            <a:endParaRPr sz="20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Microwave</a:t>
            </a:r>
            <a:endParaRPr sz="24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GHz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300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GHz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(general)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GHz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100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GHz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(more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widely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used)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Most</a:t>
            </a:r>
            <a:r>
              <a:rPr sz="2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cellular</a:t>
            </a:r>
            <a:r>
              <a:rPr sz="20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telephone</a:t>
            </a:r>
            <a:r>
              <a:rPr sz="2000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systems,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wireless</a:t>
            </a:r>
            <a:r>
              <a:rPr sz="20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LAN,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Satellite,</a:t>
            </a:r>
            <a:r>
              <a:rPr sz="20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etc.</a:t>
            </a:r>
            <a:endParaRPr sz="2000" dirty="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65"/>
              </a:spcBef>
              <a:buFont typeface="Times New Roman"/>
              <a:buChar char="•"/>
              <a:tabLst>
                <a:tab pos="355600" algn="l"/>
                <a:tab pos="4699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Trends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towards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use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higher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frequencies</a:t>
            </a:r>
            <a:endParaRPr sz="24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0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Maximum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bandwidth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</a:t>
            </a:r>
            <a:r>
              <a:rPr sz="2000" dirty="0">
                <a:latin typeface="Times New Roman"/>
                <a:cs typeface="Times New Roman"/>
              </a:rPr>
              <a:t> 10%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carrier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frequency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7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More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higher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rate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More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difficult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design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$$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INTERNET:</a:t>
            </a:r>
            <a:r>
              <a:rPr spc="-70" dirty="0"/>
              <a:t> </a:t>
            </a:r>
            <a:r>
              <a:rPr dirty="0"/>
              <a:t>IP</a:t>
            </a:r>
            <a:r>
              <a:rPr spc="-70" dirty="0"/>
              <a:t> </a:t>
            </a:r>
            <a:r>
              <a:rPr spc="-10" dirty="0"/>
              <a:t>ADDRESS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609840" cy="13271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Subnet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Allow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single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split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small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parts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internal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but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still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act</a:t>
            </a:r>
            <a:endParaRPr sz="18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like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single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 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outside.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subnet.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1331" y="2569464"/>
            <a:ext cx="7766872" cy="3117135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INTERNET:</a:t>
            </a:r>
            <a:r>
              <a:rPr spc="-70" dirty="0"/>
              <a:t> </a:t>
            </a:r>
            <a:r>
              <a:rPr dirty="0"/>
              <a:t>IP</a:t>
            </a:r>
            <a:r>
              <a:rPr spc="-70" dirty="0"/>
              <a:t> </a:t>
            </a:r>
            <a:r>
              <a:rPr spc="-10" dirty="0"/>
              <a:t>ADDRESS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8050530" cy="28638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Subnet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(Cont’d)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Some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host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number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identify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subnet.</a:t>
            </a:r>
            <a:endParaRPr sz="1800">
              <a:latin typeface="Times New Roman"/>
              <a:cs typeface="Times New Roman"/>
            </a:endParaRPr>
          </a:p>
          <a:p>
            <a:pPr marL="1155700" marR="7874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class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16-bits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identify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hosts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network. </a:t>
            </a:r>
            <a:r>
              <a:rPr sz="1800" dirty="0">
                <a:latin typeface="Times New Roman"/>
                <a:cs typeface="Times New Roman"/>
              </a:rPr>
              <a:t>Among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16-</a:t>
            </a:r>
            <a:r>
              <a:rPr sz="1800" dirty="0">
                <a:latin typeface="Times New Roman"/>
                <a:cs typeface="Times New Roman"/>
              </a:rPr>
              <a:t>bit,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6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subnet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#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(64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Ethernets),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10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bits</a:t>
            </a:r>
            <a:r>
              <a:rPr sz="1800" spc="-25" dirty="0">
                <a:latin typeface="Times New Roman"/>
                <a:cs typeface="Times New Roman"/>
              </a:rPr>
              <a:t> are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host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#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(1022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hosts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subnet).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Subnet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mask: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11111111.11111111.11111100.00000000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(255.255.252.0,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or</a:t>
            </a:r>
            <a:endParaRPr sz="1800">
              <a:latin typeface="Times New Roman"/>
              <a:cs typeface="Times New Roman"/>
            </a:endParaRPr>
          </a:p>
          <a:p>
            <a:pPr marL="1155700">
              <a:lnSpc>
                <a:spcPct val="100000"/>
              </a:lnSpc>
            </a:pPr>
            <a:r>
              <a:rPr sz="1800" spc="-10" dirty="0">
                <a:latin typeface="Times New Roman"/>
                <a:cs typeface="Times New Roman"/>
              </a:rPr>
              <a:t>130.157.23.16.0/22)</a:t>
            </a:r>
            <a:endParaRPr sz="1800">
              <a:latin typeface="Times New Roman"/>
              <a:cs typeface="Times New Roman"/>
            </a:endParaRPr>
          </a:p>
          <a:p>
            <a:pPr marL="13843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4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22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#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subnet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#;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10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host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#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Router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route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packet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based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subnet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#.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8363" y="3744467"/>
            <a:ext cx="6691884" cy="131734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42391" y="5070475"/>
            <a:ext cx="8256905" cy="1048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79145" algn="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E.g: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subnet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1: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100000010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00110010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000001|00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00000001</a:t>
            </a:r>
            <a:endParaRPr sz="2400">
              <a:latin typeface="Times New Roman"/>
              <a:cs typeface="Times New Roman"/>
            </a:endParaRPr>
          </a:p>
          <a:p>
            <a:pPr marR="769620" algn="r">
              <a:lnSpc>
                <a:spcPts val="2825"/>
              </a:lnSpc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subnet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2: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100000010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00110010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000010|00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00000001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345"/>
              </a:lnSpc>
            </a:pPr>
            <a:r>
              <a:rPr sz="2000" b="1" dirty="0">
                <a:latin typeface="Times New Roman"/>
                <a:cs typeface="Times New Roman"/>
              </a:rPr>
              <a:t>Each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IP</a:t>
            </a:r>
            <a:r>
              <a:rPr sz="2000" b="1" spc="-1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contains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three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fields: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network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address,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subnet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address,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host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address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INTERNET:</a:t>
            </a:r>
            <a:r>
              <a:rPr spc="-70" dirty="0"/>
              <a:t> </a:t>
            </a:r>
            <a:r>
              <a:rPr dirty="0"/>
              <a:t>IP</a:t>
            </a:r>
            <a:r>
              <a:rPr spc="-70" dirty="0"/>
              <a:t> </a:t>
            </a:r>
            <a:r>
              <a:rPr spc="-10" dirty="0"/>
              <a:t>ADDRESS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586980" cy="324739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NAT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(Network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Address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Translation)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Motivation: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Most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want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static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IP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address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running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IP</a:t>
            </a:r>
            <a:endParaRPr sz="18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1800" spc="-10" dirty="0">
                <a:latin typeface="Times New Roman"/>
                <a:cs typeface="Times New Roman"/>
              </a:rPr>
              <a:t>addresses!</a:t>
            </a:r>
            <a:endParaRPr sz="1800">
              <a:latin typeface="Times New Roman"/>
              <a:cs typeface="Times New Roman"/>
            </a:endParaRPr>
          </a:p>
          <a:p>
            <a:pPr marL="756285" marR="448945" lvl="1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Solution: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Assign 1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few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IP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company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ISP;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Private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IP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used </a:t>
            </a:r>
            <a:r>
              <a:rPr sz="1800" dirty="0">
                <a:latin typeface="Times New Roman"/>
                <a:cs typeface="Times New Roman"/>
              </a:rPr>
              <a:t>inside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company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ISP;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NAT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used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for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address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translation</a:t>
            </a:r>
            <a:r>
              <a:rPr sz="1800" spc="-10" dirty="0">
                <a:latin typeface="Times New Roman"/>
                <a:cs typeface="Times New Roman"/>
              </a:rPr>
              <a:t>!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Private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IP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address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ranges</a:t>
            </a:r>
            <a:endParaRPr sz="1800">
              <a:latin typeface="Times New Roman"/>
              <a:cs typeface="Times New Roman"/>
            </a:endParaRPr>
          </a:p>
          <a:p>
            <a:pPr marL="1384300">
              <a:lnSpc>
                <a:spcPct val="100000"/>
              </a:lnSpc>
              <a:spcBef>
                <a:spcPts val="430"/>
              </a:spcBef>
              <a:tabLst>
                <a:tab pos="2755900" algn="l"/>
              </a:tabLst>
            </a:pPr>
            <a:r>
              <a:rPr sz="1800" spc="-10" dirty="0">
                <a:latin typeface="Times New Roman"/>
                <a:cs typeface="Times New Roman"/>
              </a:rPr>
              <a:t>10.0.0.0</a:t>
            </a:r>
            <a:r>
              <a:rPr sz="1800" dirty="0">
                <a:latin typeface="Times New Roman"/>
                <a:cs typeface="Times New Roman"/>
              </a:rPr>
              <a:t>	-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10.255.255.255/8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(16,777.216 </a:t>
            </a:r>
            <a:r>
              <a:rPr sz="1800" spc="-10" dirty="0">
                <a:latin typeface="Times New Roman"/>
                <a:cs typeface="Times New Roman"/>
              </a:rPr>
              <a:t>hosts)</a:t>
            </a:r>
            <a:endParaRPr sz="1800">
              <a:latin typeface="Times New Roman"/>
              <a:cs typeface="Times New Roman"/>
            </a:endParaRPr>
          </a:p>
          <a:p>
            <a:pPr marL="1384300">
              <a:lnSpc>
                <a:spcPct val="100000"/>
              </a:lnSpc>
              <a:spcBef>
                <a:spcPts val="434"/>
              </a:spcBef>
              <a:tabLst>
                <a:tab pos="2755900" algn="l"/>
              </a:tabLst>
            </a:pPr>
            <a:r>
              <a:rPr sz="1800" spc="-10" dirty="0">
                <a:latin typeface="Times New Roman"/>
                <a:cs typeface="Times New Roman"/>
              </a:rPr>
              <a:t>172.16.0.0</a:t>
            </a:r>
            <a:r>
              <a:rPr sz="1800" dirty="0">
                <a:latin typeface="Times New Roman"/>
                <a:cs typeface="Times New Roman"/>
              </a:rPr>
              <a:t>	-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172.31.255.255/12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(1,048,576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hosts)</a:t>
            </a:r>
            <a:endParaRPr sz="1800">
              <a:latin typeface="Times New Roman"/>
              <a:cs typeface="Times New Roman"/>
            </a:endParaRPr>
          </a:p>
          <a:p>
            <a:pPr marL="1384300">
              <a:lnSpc>
                <a:spcPct val="100000"/>
              </a:lnSpc>
              <a:spcBef>
                <a:spcPts val="430"/>
              </a:spcBef>
              <a:tabLst>
                <a:tab pos="2755900" algn="l"/>
              </a:tabLst>
            </a:pPr>
            <a:r>
              <a:rPr sz="1800" spc="-10" dirty="0">
                <a:latin typeface="Times New Roman"/>
                <a:cs typeface="Times New Roman"/>
              </a:rPr>
              <a:t>192.168.0.0</a:t>
            </a:r>
            <a:r>
              <a:rPr sz="1800" dirty="0">
                <a:latin typeface="Times New Roman"/>
                <a:cs typeface="Times New Roman"/>
              </a:rPr>
              <a:t>	-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192.168.255.255/16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(65,536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hosts)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Packets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leaving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local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will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replaced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true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IP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address.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9339" y="4189476"/>
            <a:ext cx="4716779" cy="2435352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INTERNET:</a:t>
            </a:r>
            <a:r>
              <a:rPr spc="-70" dirty="0"/>
              <a:t> </a:t>
            </a:r>
            <a:r>
              <a:rPr dirty="0"/>
              <a:t>IP</a:t>
            </a:r>
            <a:r>
              <a:rPr spc="-70" dirty="0"/>
              <a:t> </a:t>
            </a:r>
            <a:r>
              <a:rPr spc="-10" dirty="0"/>
              <a:t>ADDRESS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611109" cy="456501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NAT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(Cont’d)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incoming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packets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addressed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real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IP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network.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How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distinguish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incoming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packets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hosts?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TCP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UDP)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header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fields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source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port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dest.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port.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port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corresponding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processes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host.</a:t>
            </a:r>
            <a:endParaRPr sz="1800">
              <a:latin typeface="Times New Roman"/>
              <a:cs typeface="Times New Roman"/>
            </a:endParaRPr>
          </a:p>
          <a:p>
            <a:pPr marL="1612900" lvl="3" indent="-228600">
              <a:lnSpc>
                <a:spcPct val="100000"/>
              </a:lnSpc>
              <a:spcBef>
                <a:spcPts val="430"/>
              </a:spcBef>
              <a:buChar char="–"/>
              <a:tabLst>
                <a:tab pos="1612900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port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80: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http;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port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21: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ftp;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NAT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TCP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source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port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distinguish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hosts!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host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assigned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unique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TCP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port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#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20" dirty="0">
                <a:latin typeface="Times New Roman"/>
                <a:cs typeface="Times New Roman"/>
              </a:rPr>
              <a:t> NAT.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NAT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maintains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table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(host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#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original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port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#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v.s.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NAT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mapping</a:t>
            </a:r>
            <a:endParaRPr sz="1800">
              <a:latin typeface="Times New Roman"/>
              <a:cs typeface="Times New Roman"/>
            </a:endParaRPr>
          </a:p>
          <a:p>
            <a:pPr marL="11557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port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#)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When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packet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NAT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private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network</a:t>
            </a:r>
            <a:endParaRPr sz="1800">
              <a:latin typeface="Times New Roman"/>
              <a:cs typeface="Times New Roman"/>
            </a:endParaRPr>
          </a:p>
          <a:p>
            <a:pPr marL="1612900" lvl="3" indent="-228600">
              <a:lnSpc>
                <a:spcPct val="100000"/>
              </a:lnSpc>
              <a:spcBef>
                <a:spcPts val="430"/>
              </a:spcBef>
              <a:buChar char="–"/>
              <a:tabLst>
                <a:tab pos="1612900" algn="l"/>
              </a:tabLst>
            </a:pPr>
            <a:r>
              <a:rPr sz="1800" dirty="0">
                <a:latin typeface="Times New Roman"/>
                <a:cs typeface="Times New Roman"/>
              </a:rPr>
              <a:t>its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IP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address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replaced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real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IP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address;</a:t>
            </a:r>
            <a:endParaRPr sz="1800">
              <a:latin typeface="Times New Roman"/>
              <a:cs typeface="Times New Roman"/>
            </a:endParaRPr>
          </a:p>
          <a:p>
            <a:pPr marL="1612900" lvl="3" indent="-228600">
              <a:lnSpc>
                <a:spcPct val="100000"/>
              </a:lnSpc>
              <a:spcBef>
                <a:spcPts val="434"/>
              </a:spcBef>
              <a:buChar char="–"/>
              <a:tabLst>
                <a:tab pos="1612900" algn="l"/>
              </a:tabLst>
            </a:pPr>
            <a:r>
              <a:rPr sz="1800" dirty="0">
                <a:latin typeface="Times New Roman"/>
                <a:cs typeface="Times New Roman"/>
              </a:rPr>
              <a:t>its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TCP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src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port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changed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NAT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port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based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host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#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and</a:t>
            </a:r>
            <a:endParaRPr sz="1800">
              <a:latin typeface="Times New Roman"/>
              <a:cs typeface="Times New Roman"/>
            </a:endParaRPr>
          </a:p>
          <a:p>
            <a:pPr marL="16129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original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TCP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port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#).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86966" y="6188151"/>
            <a:ext cx="2717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Department</a:t>
            </a:r>
            <a:r>
              <a:rPr sz="1400" b="1" spc="-2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of</a:t>
            </a:r>
            <a:r>
              <a:rPr sz="1400" b="1" spc="-2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Engineering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Science </a:t>
            </a:r>
            <a:r>
              <a:rPr sz="1400" b="1" dirty="0">
                <a:latin typeface="Times New Roman"/>
                <a:cs typeface="Times New Roman"/>
              </a:rPr>
              <a:t>Sonoma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State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University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INTERNET:</a:t>
            </a:r>
            <a:r>
              <a:rPr sz="2000" spc="-70" dirty="0"/>
              <a:t> </a:t>
            </a:r>
            <a:r>
              <a:rPr sz="2000" dirty="0"/>
              <a:t>INTERNET</a:t>
            </a:r>
            <a:r>
              <a:rPr sz="2000" spc="-55" dirty="0"/>
              <a:t> </a:t>
            </a:r>
            <a:r>
              <a:rPr sz="2000" dirty="0"/>
              <a:t>CONTROL</a:t>
            </a:r>
            <a:r>
              <a:rPr sz="2000" spc="-60" dirty="0"/>
              <a:t> </a:t>
            </a:r>
            <a:r>
              <a:rPr sz="2000" spc="-10" dirty="0"/>
              <a:t>PROTOCOLS</a:t>
            </a:r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308863" y="838330"/>
            <a:ext cx="8369300" cy="324739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Address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Resolution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Protocol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(ARP)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How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Ethernet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address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(MAC)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IP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address?</a:t>
            </a:r>
            <a:endParaRPr sz="1800">
              <a:latin typeface="Times New Roman"/>
              <a:cs typeface="Times New Roman"/>
            </a:endParaRPr>
          </a:p>
          <a:p>
            <a:pPr marL="756285" marR="222885" lvl="1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E1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E2: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Host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broadcasts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ARP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packet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asking: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what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MAC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address</a:t>
            </a:r>
            <a:r>
              <a:rPr sz="1800" spc="-25" dirty="0">
                <a:latin typeface="Times New Roman"/>
                <a:cs typeface="Times New Roman"/>
              </a:rPr>
              <a:t> for </a:t>
            </a:r>
            <a:r>
              <a:rPr sz="1800" spc="-10" dirty="0">
                <a:latin typeface="Times New Roman"/>
                <a:cs typeface="Times New Roman"/>
              </a:rPr>
              <a:t>192.31.65.5?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Host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answers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own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MAC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address.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hosts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make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entry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their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own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(IP,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MAC)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mapping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table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host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  <a:p>
            <a:pPr marL="11557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and </a:t>
            </a:r>
            <a:r>
              <a:rPr sz="1800" spc="-25" dirty="0">
                <a:latin typeface="Times New Roman"/>
                <a:cs typeface="Times New Roman"/>
              </a:rPr>
              <a:t>2.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E1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E4: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Host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sends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packet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dest.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MAC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address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F1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broadcast).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F1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builds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new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MAC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frame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F3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F3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builds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new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MAC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frame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asking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about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MAC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address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E4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9032" y="4355591"/>
            <a:ext cx="5884164" cy="236982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INTERNET:</a:t>
            </a:r>
            <a:r>
              <a:rPr sz="2000" spc="-70" dirty="0"/>
              <a:t> </a:t>
            </a:r>
            <a:r>
              <a:rPr sz="2000" dirty="0"/>
              <a:t>INTERNET</a:t>
            </a:r>
            <a:r>
              <a:rPr sz="2000" spc="-55" dirty="0"/>
              <a:t> </a:t>
            </a:r>
            <a:r>
              <a:rPr sz="2000" dirty="0"/>
              <a:t>CONTROL</a:t>
            </a:r>
            <a:r>
              <a:rPr sz="2000" spc="-60" dirty="0"/>
              <a:t> </a:t>
            </a:r>
            <a:r>
              <a:rPr sz="2000" spc="-10" dirty="0"/>
              <a:t>PROTOCOLS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477418" y="838330"/>
            <a:ext cx="7675880" cy="372364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RARP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(Reverse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Address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Resolution</a:t>
            </a:r>
            <a:r>
              <a:rPr sz="20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Protocol)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newly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booted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host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broadcast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MAC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address,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asking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IP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address.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RARP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server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replies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IP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looking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MAC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table.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Router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won’t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forward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MAC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broadcast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message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(dest: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‘1’s).</a:t>
            </a:r>
            <a:endParaRPr sz="1800">
              <a:latin typeface="Times New Roman"/>
              <a:cs typeface="Times New Roman"/>
            </a:endParaRPr>
          </a:p>
          <a:p>
            <a:pPr marL="1155065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065" algn="l"/>
              </a:tabLst>
            </a:pP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needs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RARP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server.</a:t>
            </a:r>
            <a:endParaRPr sz="1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70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BOOTP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newly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booted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host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broadcast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MAC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address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UDP</a:t>
            </a:r>
            <a:r>
              <a:rPr sz="1800" spc="-10" dirty="0">
                <a:latin typeface="Times New Roman"/>
                <a:cs typeface="Times New Roman"/>
              </a:rPr>
              <a:t> messages</a:t>
            </a:r>
            <a:endParaRPr sz="1800">
              <a:latin typeface="Times New Roman"/>
              <a:cs typeface="Times New Roman"/>
            </a:endParaRPr>
          </a:p>
          <a:p>
            <a:pPr marL="1155065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065" algn="l"/>
              </a:tabLst>
            </a:pPr>
            <a:r>
              <a:rPr sz="1800" dirty="0">
                <a:latin typeface="Times New Roman"/>
                <a:cs typeface="Times New Roman"/>
              </a:rPr>
              <a:t>UDP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message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forwarded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routers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BOOTP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will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reply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IP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other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information</a:t>
            </a:r>
            <a:endParaRPr sz="1800">
              <a:latin typeface="Times New Roman"/>
              <a:cs typeface="Times New Roman"/>
            </a:endParaRPr>
          </a:p>
          <a:p>
            <a:pPr marL="1155065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065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IP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address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 file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server to download Operating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image.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MAC/IP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mapping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table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must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configured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hand.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4139184"/>
            <a:ext cx="6771640" cy="2537460"/>
            <a:chOff x="237743" y="4139184"/>
            <a:chExt cx="6771640" cy="25374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2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6"/>
              <a:ext cx="1781556" cy="4754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0971" y="4139184"/>
              <a:ext cx="5327904" cy="208330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INTERNET:</a:t>
            </a:r>
            <a:r>
              <a:rPr sz="2000" spc="-70" dirty="0"/>
              <a:t> </a:t>
            </a:r>
            <a:r>
              <a:rPr sz="2000" dirty="0"/>
              <a:t>INTERNET</a:t>
            </a:r>
            <a:r>
              <a:rPr sz="2000" spc="-55" dirty="0"/>
              <a:t> </a:t>
            </a:r>
            <a:r>
              <a:rPr sz="2000" dirty="0"/>
              <a:t>CONTROL</a:t>
            </a:r>
            <a:r>
              <a:rPr sz="2000" spc="-60" dirty="0"/>
              <a:t> </a:t>
            </a:r>
            <a:r>
              <a:rPr sz="2000" spc="-10" dirty="0"/>
              <a:t>PROTOCOLS</a:t>
            </a:r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688340" y="838330"/>
            <a:ext cx="7004050" cy="26987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DHCP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(Dynamic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Host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Configuration</a:t>
            </a:r>
            <a:r>
              <a:rPr sz="20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Protocol)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newly-booted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host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broadcasts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DHCP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DISCOVER </a:t>
            </a:r>
            <a:r>
              <a:rPr sz="1800" spc="-10" dirty="0">
                <a:latin typeface="Times New Roman"/>
                <a:cs typeface="Times New Roman"/>
              </a:rPr>
              <a:t>packet.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DHCP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relay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agent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Forward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message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DHCP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through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unicast.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DHCP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server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might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reachable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through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broadcasting.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DHCP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server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automatically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assigns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IP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address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host.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Leasing: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IP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assigned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host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time.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Host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must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renewal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before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expiration.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41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INTERNET:</a:t>
            </a:r>
            <a:r>
              <a:rPr spc="-120" dirty="0"/>
              <a:t> </a:t>
            </a:r>
            <a:r>
              <a:rPr spc="-20" dirty="0"/>
              <a:t>OSPF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924165" cy="264414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OSPF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(Open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Shortest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Path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First)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–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RFC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2328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interior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gateway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(multi-</a:t>
            </a:r>
            <a:r>
              <a:rPr sz="1800" dirty="0">
                <a:latin typeface="Times New Roman"/>
                <a:cs typeface="Times New Roman"/>
              </a:rPr>
              <a:t>protocol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router)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routing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protocol: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routing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inside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an</a:t>
            </a:r>
            <a:endParaRPr sz="18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independent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(autonomous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AS).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divided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areas: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contiguous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networks.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backbone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area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connected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other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areas.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Router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connecting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two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areas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part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backbone.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Four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types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routers: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internal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routers,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area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border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router,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backbone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router,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boundary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router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87751" y="3884676"/>
            <a:ext cx="5451348" cy="2299716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INTERNET:</a:t>
            </a:r>
            <a:r>
              <a:rPr spc="-120" dirty="0"/>
              <a:t> </a:t>
            </a:r>
            <a:r>
              <a:rPr spc="-25" dirty="0"/>
              <a:t>BGP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997825" cy="291846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BGP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(Border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Gateway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Protocol)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exterior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gateway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routing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protocol: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routing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ASes.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major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difference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interior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gateway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routing: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need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consider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politics</a:t>
            </a:r>
            <a:endParaRPr sz="18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United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States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traffic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British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Columbia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Ontario; </a:t>
            </a:r>
            <a:r>
              <a:rPr sz="1800" dirty="0">
                <a:latin typeface="Times New Roman"/>
                <a:cs typeface="Times New Roman"/>
              </a:rPr>
              <a:t>Traffic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starting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IBM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should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pass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Microsoft;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Transit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traffic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only </a:t>
            </a:r>
            <a:r>
              <a:rPr sz="1800" dirty="0">
                <a:latin typeface="Times New Roman"/>
                <a:cs typeface="Times New Roman"/>
              </a:rPr>
              <a:t>paid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customers,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etc.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rules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manually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configured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BGP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routers.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BGP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enhanced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distance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vector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protocol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Exchanging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information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neighbors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about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cost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destinations.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INTERNET:</a:t>
            </a:r>
            <a:r>
              <a:rPr spc="-120" dirty="0"/>
              <a:t> </a:t>
            </a:r>
            <a:r>
              <a:rPr spc="-20" dirty="0"/>
              <a:t>IPV6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75640" y="838330"/>
            <a:ext cx="8175625" cy="434530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683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IPv6: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evolution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IP</a:t>
            </a:r>
            <a:endParaRPr sz="20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68985" algn="l"/>
              </a:tabLst>
            </a:pPr>
            <a:r>
              <a:rPr sz="1800" dirty="0">
                <a:latin typeface="Times New Roman"/>
                <a:cs typeface="Times New Roman"/>
              </a:rPr>
              <a:t>16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bytes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addresses: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support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effectively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unlimited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addresses.</a:t>
            </a:r>
            <a:endParaRPr sz="1800">
              <a:latin typeface="Times New Roman"/>
              <a:cs typeface="Times New Roman"/>
            </a:endParaRPr>
          </a:p>
          <a:p>
            <a:pPr marR="830580" algn="ctr">
              <a:lnSpc>
                <a:spcPts val="2515"/>
              </a:lnSpc>
              <a:spcBef>
                <a:spcPts val="665"/>
              </a:spcBef>
            </a:pPr>
            <a:r>
              <a:rPr sz="2350" dirty="0">
                <a:latin typeface="Times New Roman"/>
                <a:cs typeface="Times New Roman"/>
              </a:rPr>
              <a:t>2</a:t>
            </a:r>
            <a:r>
              <a:rPr sz="2025" baseline="43209" dirty="0">
                <a:latin typeface="Times New Roman"/>
                <a:cs typeface="Times New Roman"/>
              </a:rPr>
              <a:t>16</a:t>
            </a:r>
            <a:r>
              <a:rPr sz="2025" baseline="43209" dirty="0">
                <a:latin typeface="Symbol"/>
                <a:cs typeface="Symbol"/>
              </a:rPr>
              <a:t></a:t>
            </a:r>
            <a:r>
              <a:rPr sz="2025" baseline="43209" dirty="0">
                <a:latin typeface="Times New Roman"/>
                <a:cs typeface="Times New Roman"/>
              </a:rPr>
              <a:t>8</a:t>
            </a:r>
            <a:r>
              <a:rPr sz="2025" spc="390" baseline="43209" dirty="0">
                <a:latin typeface="Times New Roman"/>
                <a:cs typeface="Times New Roman"/>
              </a:rPr>
              <a:t> </a:t>
            </a:r>
            <a:r>
              <a:rPr sz="2350" spc="50" dirty="0">
                <a:latin typeface="Symbol"/>
                <a:cs typeface="Symbol"/>
              </a:rPr>
              <a:t></a:t>
            </a:r>
            <a:r>
              <a:rPr sz="2350" spc="-185" dirty="0">
                <a:latin typeface="Times New Roman"/>
                <a:cs typeface="Times New Roman"/>
              </a:rPr>
              <a:t> </a:t>
            </a:r>
            <a:r>
              <a:rPr sz="2350" spc="-10" dirty="0">
                <a:latin typeface="Times New Roman"/>
                <a:cs typeface="Times New Roman"/>
              </a:rPr>
              <a:t>3.4</a:t>
            </a:r>
            <a:r>
              <a:rPr sz="2350" spc="-10" dirty="0">
                <a:latin typeface="Symbol"/>
                <a:cs typeface="Symbol"/>
              </a:rPr>
              <a:t></a:t>
            </a:r>
            <a:r>
              <a:rPr sz="2350" spc="-10" dirty="0">
                <a:latin typeface="Times New Roman"/>
                <a:cs typeface="Times New Roman"/>
              </a:rPr>
              <a:t>10</a:t>
            </a:r>
            <a:r>
              <a:rPr sz="2025" spc="-15" baseline="43209" dirty="0">
                <a:latin typeface="Times New Roman"/>
                <a:cs typeface="Times New Roman"/>
              </a:rPr>
              <a:t>38</a:t>
            </a:r>
            <a:endParaRPr sz="2025" baseline="43209">
              <a:latin typeface="Times New Roman"/>
              <a:cs typeface="Times New Roman"/>
            </a:endParaRPr>
          </a:p>
          <a:p>
            <a:pPr marL="1168400" lvl="2" indent="-228600">
              <a:lnSpc>
                <a:spcPts val="2035"/>
              </a:lnSpc>
              <a:buChar char="•"/>
              <a:tabLst>
                <a:tab pos="1168400" algn="l"/>
              </a:tabLst>
            </a:pP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entire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earth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(water &amp;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land), allow</a:t>
            </a:r>
            <a:r>
              <a:rPr sz="1800" spc="395" dirty="0">
                <a:latin typeface="Times New Roman"/>
                <a:cs typeface="Times New Roman"/>
              </a:rPr>
              <a:t> </a:t>
            </a:r>
            <a:r>
              <a:rPr sz="2925" baseline="-2849" dirty="0">
                <a:latin typeface="Times New Roman"/>
                <a:cs typeface="Times New Roman"/>
              </a:rPr>
              <a:t>7</a:t>
            </a:r>
            <a:r>
              <a:rPr sz="2925" baseline="-2849" dirty="0">
                <a:latin typeface="Symbol"/>
                <a:cs typeface="Symbol"/>
              </a:rPr>
              <a:t></a:t>
            </a:r>
            <a:r>
              <a:rPr sz="2925" baseline="-2849" dirty="0">
                <a:latin typeface="Times New Roman"/>
                <a:cs typeface="Times New Roman"/>
              </a:rPr>
              <a:t>10</a:t>
            </a:r>
            <a:r>
              <a:rPr sz="1725" baseline="36231" dirty="0">
                <a:latin typeface="Times New Roman"/>
                <a:cs typeface="Times New Roman"/>
              </a:rPr>
              <a:t>23</a:t>
            </a:r>
            <a:r>
              <a:rPr sz="1800" dirty="0">
                <a:latin typeface="Times New Roman"/>
                <a:cs typeface="Times New Roman"/>
              </a:rPr>
              <a:t>per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square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meter!</a:t>
            </a:r>
            <a:endParaRPr sz="18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00"/>
              </a:spcBef>
              <a:buChar char="–"/>
              <a:tabLst>
                <a:tab pos="768985" algn="l"/>
              </a:tabLst>
            </a:pPr>
            <a:r>
              <a:rPr sz="1800" dirty="0">
                <a:latin typeface="Times New Roman"/>
                <a:cs typeface="Times New Roman"/>
              </a:rPr>
              <a:t>Header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simplifier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compared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IPv4</a:t>
            </a:r>
            <a:endParaRPr sz="1800">
              <a:latin typeface="Times New Roman"/>
              <a:cs typeface="Times New Roman"/>
            </a:endParaRPr>
          </a:p>
          <a:p>
            <a:pPr marL="11684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68400" algn="l"/>
              </a:tabLst>
            </a:pPr>
            <a:r>
              <a:rPr sz="1800" dirty="0">
                <a:latin typeface="Times New Roman"/>
                <a:cs typeface="Times New Roman"/>
              </a:rPr>
              <a:t>Fixed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length: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40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bytes</a:t>
            </a:r>
            <a:endParaRPr sz="1800">
              <a:latin typeface="Times New Roman"/>
              <a:cs typeface="Times New Roman"/>
            </a:endParaRPr>
          </a:p>
          <a:p>
            <a:pPr marL="11684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68400" algn="l"/>
              </a:tabLst>
            </a:pPr>
            <a:r>
              <a:rPr sz="1800" dirty="0">
                <a:latin typeface="Times New Roman"/>
                <a:cs typeface="Times New Roman"/>
              </a:rPr>
              <a:t>Packets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processed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faster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router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lower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delay,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larger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throughput.</a:t>
            </a:r>
            <a:endParaRPr sz="18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68985" algn="l"/>
              </a:tabLst>
            </a:pPr>
            <a:r>
              <a:rPr sz="1800" dirty="0">
                <a:latin typeface="Times New Roman"/>
                <a:cs typeface="Times New Roman"/>
              </a:rPr>
              <a:t>Better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support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options</a:t>
            </a:r>
            <a:endParaRPr sz="1800">
              <a:latin typeface="Times New Roman"/>
              <a:cs typeface="Times New Roman"/>
            </a:endParaRPr>
          </a:p>
          <a:p>
            <a:pPr marL="11684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68400" algn="l"/>
              </a:tabLst>
            </a:pPr>
            <a:r>
              <a:rPr sz="1800" dirty="0">
                <a:latin typeface="Times New Roman"/>
                <a:cs typeface="Times New Roman"/>
              </a:rPr>
              <a:t>Many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required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fields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IPv4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become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options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IPv6</a:t>
            </a:r>
            <a:endParaRPr sz="18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68985" algn="l"/>
              </a:tabLst>
            </a:pPr>
            <a:r>
              <a:rPr sz="1800" dirty="0">
                <a:latin typeface="Times New Roman"/>
                <a:cs typeface="Times New Roman"/>
              </a:rPr>
              <a:t>Better</a:t>
            </a:r>
            <a:r>
              <a:rPr sz="1800" spc="-10" dirty="0">
                <a:latin typeface="Times New Roman"/>
                <a:cs typeface="Times New Roman"/>
              </a:rPr>
              <a:t> security</a:t>
            </a:r>
            <a:endParaRPr sz="18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68985" algn="l"/>
              </a:tabLst>
            </a:pPr>
            <a:r>
              <a:rPr sz="1800" dirty="0">
                <a:latin typeface="Times New Roman"/>
                <a:cs typeface="Times New Roman"/>
              </a:rPr>
              <a:t>Better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support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QoS.</a:t>
            </a:r>
            <a:endParaRPr sz="18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68985" algn="l"/>
              </a:tabLst>
            </a:pPr>
            <a:r>
              <a:rPr sz="1800" dirty="0">
                <a:latin typeface="Times New Roman"/>
                <a:cs typeface="Times New Roman"/>
              </a:rPr>
              <a:t>Not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compatible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IPv4,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but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compatible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most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other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protocols</a:t>
            </a:r>
            <a:endParaRPr sz="1800">
              <a:latin typeface="Times New Roman"/>
              <a:cs typeface="Times New Roman"/>
            </a:endParaRPr>
          </a:p>
          <a:p>
            <a:pPr marL="11684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68400" algn="l"/>
              </a:tabLst>
            </a:pPr>
            <a:r>
              <a:rPr sz="1800" dirty="0">
                <a:latin typeface="Times New Roman"/>
                <a:cs typeface="Times New Roman"/>
              </a:rPr>
              <a:t>TCP,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UDP,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ICMP,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IGMP,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OSPF,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BGP,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DNS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BACKGROUND:</a:t>
            </a:r>
            <a:r>
              <a:rPr spc="-70" dirty="0"/>
              <a:t> </a:t>
            </a:r>
            <a:r>
              <a:rPr spc="-10" dirty="0"/>
              <a:t>EXAMPLES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5754"/>
            <a:ext cx="5466715" cy="47205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Garage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door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opener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Remote</a:t>
            </a:r>
            <a:r>
              <a:rPr sz="2400" b="1" spc="-8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control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Paging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system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Cordless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telephone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system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Fixed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microwave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6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Point-</a:t>
            </a:r>
            <a:r>
              <a:rPr sz="2000" spc="-10" dirty="0">
                <a:latin typeface="Times New Roman"/>
                <a:cs typeface="Times New Roman"/>
              </a:rPr>
              <a:t>to-</a:t>
            </a:r>
            <a:r>
              <a:rPr sz="2000" dirty="0">
                <a:latin typeface="Times New Roman"/>
                <a:cs typeface="Times New Roman"/>
              </a:rPr>
              <a:t>point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link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distance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telephone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Most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replaced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fiber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optics.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7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Cellular</a:t>
            </a:r>
            <a:r>
              <a:rPr sz="24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telephone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system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Wireless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local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area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network</a:t>
            </a:r>
            <a:r>
              <a:rPr sz="2400" b="1" spc="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(LAN)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Wireless</a:t>
            </a:r>
            <a:r>
              <a:rPr sz="2400" b="1" spc="-8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sensor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networks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(WSN)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Vehicular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Ad-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hoc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network</a:t>
            </a:r>
            <a:r>
              <a:rPr sz="24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(VANET)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Internet-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of-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Things</a:t>
            </a:r>
            <a:r>
              <a:rPr sz="2400" b="1" spc="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(IoT)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INTERNET:</a:t>
            </a:r>
            <a:r>
              <a:rPr spc="-60" dirty="0"/>
              <a:t> </a:t>
            </a:r>
            <a:r>
              <a:rPr dirty="0"/>
              <a:t>IPV6</a:t>
            </a:r>
            <a:r>
              <a:rPr spc="-80" dirty="0"/>
              <a:t> </a:t>
            </a:r>
            <a:r>
              <a:rPr dirty="0"/>
              <a:t>MAIN</a:t>
            </a:r>
            <a:r>
              <a:rPr spc="-70" dirty="0"/>
              <a:t> </a:t>
            </a:r>
            <a:r>
              <a:rPr spc="-10" dirty="0"/>
              <a:t>HEADER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45844" y="3981703"/>
            <a:ext cx="7008495" cy="16167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Version: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6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Traffic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class: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service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classes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QoS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Flow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label: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label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particular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connection.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Routers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this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field</a:t>
            </a:r>
            <a:endParaRPr sz="18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QoS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purpose. (e.g.,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this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flow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 delay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sensitive).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flow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designated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source,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destination,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flow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#.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70176" y="900683"/>
            <a:ext cx="5033772" cy="3057144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INTERNET:</a:t>
            </a:r>
            <a:r>
              <a:rPr spc="-60" dirty="0"/>
              <a:t> </a:t>
            </a:r>
            <a:r>
              <a:rPr dirty="0"/>
              <a:t>IPV6</a:t>
            </a:r>
            <a:r>
              <a:rPr spc="-80" dirty="0"/>
              <a:t> </a:t>
            </a:r>
            <a:r>
              <a:rPr dirty="0"/>
              <a:t>MAIN</a:t>
            </a:r>
            <a:r>
              <a:rPr spc="-70" dirty="0"/>
              <a:t> </a:t>
            </a:r>
            <a:r>
              <a:rPr spc="-10" dirty="0"/>
              <a:t>HEADER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554595" cy="3961129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Main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Header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(Cont’d)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Payload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length: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how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many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bytes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following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40-byte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header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Next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header: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which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6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optional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header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following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header.</a:t>
            </a:r>
            <a:endParaRPr sz="18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optional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header,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tells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which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transport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protocol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pass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packet </a:t>
            </a:r>
            <a:r>
              <a:rPr sz="1800" spc="-25" dirty="0">
                <a:latin typeface="Times New Roman"/>
                <a:cs typeface="Times New Roman"/>
              </a:rPr>
              <a:t>to.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Hop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limit: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live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IPv4.</a:t>
            </a:r>
            <a:endParaRPr sz="1800">
              <a:latin typeface="Times New Roman"/>
              <a:cs typeface="Times New Roman"/>
            </a:endParaRPr>
          </a:p>
          <a:p>
            <a:pPr marL="756285" marR="1089660" lvl="1" indent="-286385">
              <a:lnSpc>
                <a:spcPct val="120000"/>
              </a:lnSpc>
              <a:buChar char="–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IPv6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address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notation: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eight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groups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four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hexadecimal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digits 	8000:0000:0000:0000:0123:4567:89AB:CDEF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simplified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as</a:t>
            </a:r>
            <a:endParaRPr sz="1800">
              <a:latin typeface="Times New Roman"/>
              <a:cs typeface="Times New Roman"/>
            </a:endParaRPr>
          </a:p>
          <a:p>
            <a:pPr marL="1155700">
              <a:lnSpc>
                <a:spcPct val="100000"/>
              </a:lnSpc>
              <a:spcBef>
                <a:spcPts val="430"/>
              </a:spcBef>
            </a:pPr>
            <a:r>
              <a:rPr sz="1800" spc="-10" dirty="0">
                <a:latin typeface="Times New Roman"/>
                <a:cs typeface="Times New Roman"/>
              </a:rPr>
              <a:t>8000::123:4567:89AB:CDEF</a:t>
            </a:r>
            <a:endParaRPr sz="1800">
              <a:latin typeface="Times New Roman"/>
              <a:cs typeface="Times New Roman"/>
            </a:endParaRPr>
          </a:p>
          <a:p>
            <a:pPr marL="1612900" lvl="3" indent="-228600">
              <a:lnSpc>
                <a:spcPct val="100000"/>
              </a:lnSpc>
              <a:spcBef>
                <a:spcPts val="434"/>
              </a:spcBef>
              <a:buChar char="–"/>
              <a:tabLst>
                <a:tab pos="1612900" algn="l"/>
              </a:tabLst>
            </a:pPr>
            <a:r>
              <a:rPr sz="1800" dirty="0">
                <a:latin typeface="Times New Roman"/>
                <a:cs typeface="Times New Roman"/>
              </a:rPr>
              <a:t>Consecutive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zeros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replaced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::</a:t>
            </a:r>
            <a:endParaRPr sz="1800">
              <a:latin typeface="Times New Roman"/>
              <a:cs typeface="Times New Roman"/>
            </a:endParaRPr>
          </a:p>
          <a:p>
            <a:pPr marL="1612900" lvl="3" indent="-228600">
              <a:lnSpc>
                <a:spcPct val="100000"/>
              </a:lnSpc>
              <a:spcBef>
                <a:spcPts val="434"/>
              </a:spcBef>
              <a:buChar char="–"/>
              <a:tabLst>
                <a:tab pos="1612900" algn="l"/>
              </a:tabLst>
            </a:pPr>
            <a:r>
              <a:rPr sz="1800" dirty="0">
                <a:latin typeface="Times New Roman"/>
                <a:cs typeface="Times New Roman"/>
              </a:rPr>
              <a:t>Leading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omitted.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</a:t>
            </a:r>
            <a:r>
              <a:rPr spc="-65" dirty="0"/>
              <a:t> </a:t>
            </a:r>
            <a:r>
              <a:rPr spc="-20" dirty="0"/>
              <a:t>LAYER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900430"/>
            <a:ext cx="7353300" cy="3161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88925" indent="-343535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Functions: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provide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reliable,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cost-effective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data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transport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from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source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to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destination.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Independent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physical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network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9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Independent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structure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&amp;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topology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solidFill>
                  <a:srgbClr val="FF3300"/>
                </a:solidFill>
                <a:latin typeface="Times New Roman"/>
                <a:cs typeface="Times New Roman"/>
              </a:rPr>
              <a:t>The</a:t>
            </a:r>
            <a:r>
              <a:rPr sz="1800" spc="-2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3300"/>
                </a:solidFill>
                <a:latin typeface="Times New Roman"/>
                <a:cs typeface="Times New Roman"/>
              </a:rPr>
              <a:t>first</a:t>
            </a:r>
            <a:r>
              <a:rPr sz="1800" spc="-1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3300"/>
                </a:solidFill>
                <a:latin typeface="Times New Roman"/>
                <a:cs typeface="Times New Roman"/>
              </a:rPr>
              <a:t>true</a:t>
            </a:r>
            <a:r>
              <a:rPr sz="1800" spc="-2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3300"/>
                </a:solidFill>
                <a:latin typeface="Times New Roman"/>
                <a:cs typeface="Times New Roman"/>
              </a:rPr>
              <a:t>end-to-</a:t>
            </a:r>
            <a:r>
              <a:rPr sz="1800" dirty="0">
                <a:solidFill>
                  <a:srgbClr val="FF3300"/>
                </a:solidFill>
                <a:latin typeface="Times New Roman"/>
                <a:cs typeface="Times New Roman"/>
              </a:rPr>
              <a:t>end</a:t>
            </a:r>
            <a:r>
              <a:rPr sz="1800" spc="-3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3300"/>
                </a:solidFill>
                <a:latin typeface="Times New Roman"/>
                <a:cs typeface="Times New Roman"/>
              </a:rPr>
              <a:t>layer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Transport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layer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does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not</a:t>
            </a:r>
            <a:r>
              <a:rPr sz="1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exist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routers.</a:t>
            </a:r>
            <a:endParaRPr sz="18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Transport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layer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source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directly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talking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transport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layer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destination.</a:t>
            </a:r>
            <a:endParaRPr sz="1800">
              <a:latin typeface="Times New Roman"/>
              <a:cs typeface="Times New Roman"/>
            </a:endParaRPr>
          </a:p>
          <a:p>
            <a:pPr marL="1155700" marR="4699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other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layers,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layer,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conversation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usually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intermediate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neighbors.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0" y="4267200"/>
            <a:ext cx="4654296" cy="23622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r>
              <a:rPr spc="-25" dirty="0"/>
              <a:t>46</a:t>
            </a: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</a:t>
            </a:r>
            <a:r>
              <a:rPr spc="-65" dirty="0"/>
              <a:t> </a:t>
            </a:r>
            <a:r>
              <a:rPr spc="-20" dirty="0"/>
              <a:t>LAYER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r>
              <a:rPr spc="-25" dirty="0"/>
              <a:t>47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838391"/>
            <a:ext cx="7160895" cy="405257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5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Connection-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oriented</a:t>
            </a:r>
            <a:r>
              <a:rPr sz="2000" b="1" spc="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Three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phases: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Connection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establishment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2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transfer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Connection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release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solidFill>
                  <a:srgbClr val="FF3300"/>
                </a:solidFill>
                <a:latin typeface="Times New Roman"/>
                <a:cs typeface="Times New Roman"/>
              </a:rPr>
              <a:t>Packets</a:t>
            </a:r>
            <a:r>
              <a:rPr sz="1800" spc="-4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3300"/>
                </a:solidFill>
                <a:latin typeface="Times New Roman"/>
                <a:cs typeface="Times New Roman"/>
              </a:rPr>
              <a:t>belonging</a:t>
            </a:r>
            <a:r>
              <a:rPr sz="1800" spc="-4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3300"/>
                </a:solidFill>
                <a:latin typeface="Times New Roman"/>
                <a:cs typeface="Times New Roman"/>
              </a:rPr>
              <a:t>to</a:t>
            </a:r>
            <a:r>
              <a:rPr sz="1800" spc="-2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3300"/>
                </a:solidFill>
                <a:latin typeface="Times New Roman"/>
                <a:cs typeface="Times New Roman"/>
              </a:rPr>
              <a:t>the</a:t>
            </a:r>
            <a:r>
              <a:rPr sz="1800" spc="-4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3300"/>
                </a:solidFill>
                <a:latin typeface="Times New Roman"/>
                <a:cs typeface="Times New Roman"/>
              </a:rPr>
              <a:t>same</a:t>
            </a:r>
            <a:r>
              <a:rPr sz="1800" spc="-2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3300"/>
                </a:solidFill>
                <a:latin typeface="Times New Roman"/>
                <a:cs typeface="Times New Roman"/>
              </a:rPr>
              <a:t>connection</a:t>
            </a:r>
            <a:r>
              <a:rPr sz="1800" spc="-4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3300"/>
                </a:solidFill>
                <a:latin typeface="Times New Roman"/>
                <a:cs typeface="Times New Roman"/>
              </a:rPr>
              <a:t>might</a:t>
            </a:r>
            <a:r>
              <a:rPr sz="1800" spc="-2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3300"/>
                </a:solidFill>
                <a:latin typeface="Times New Roman"/>
                <a:cs typeface="Times New Roman"/>
              </a:rPr>
              <a:t>take</a:t>
            </a:r>
            <a:r>
              <a:rPr sz="1800" spc="-4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3300"/>
                </a:solidFill>
                <a:latin typeface="Times New Roman"/>
                <a:cs typeface="Times New Roman"/>
              </a:rPr>
              <a:t>different</a:t>
            </a:r>
            <a:r>
              <a:rPr sz="1800" spc="-4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3300"/>
                </a:solidFill>
                <a:latin typeface="Times New Roman"/>
                <a:cs typeface="Times New Roman"/>
              </a:rPr>
              <a:t>routes!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9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underlying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layer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 </a:t>
            </a:r>
            <a:r>
              <a:rPr sz="1800" spc="-10" dirty="0">
                <a:latin typeface="Times New Roman"/>
                <a:cs typeface="Times New Roman"/>
              </a:rPr>
              <a:t>connectionless.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Example: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TCP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(Transport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Control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Protocol)</a:t>
            </a:r>
            <a:endParaRPr sz="18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800"/>
              </a:spcBef>
              <a:buFont typeface="Times New Roman"/>
              <a:buChar char="–"/>
            </a:pP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Connectionless</a:t>
            </a:r>
            <a:r>
              <a:rPr sz="2000" b="1" spc="-7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No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connection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required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UDP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(User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Datagram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protocol)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Could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top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connection-</a:t>
            </a:r>
            <a:r>
              <a:rPr sz="1800" dirty="0">
                <a:latin typeface="Times New Roman"/>
                <a:cs typeface="Times New Roman"/>
              </a:rPr>
              <a:t>oriented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layer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</a:t>
            </a:r>
            <a:r>
              <a:rPr spc="-35" dirty="0"/>
              <a:t> </a:t>
            </a:r>
            <a:r>
              <a:rPr dirty="0"/>
              <a:t>LAYER:</a:t>
            </a:r>
            <a:r>
              <a:rPr spc="-45" dirty="0"/>
              <a:t> </a:t>
            </a:r>
            <a:r>
              <a:rPr dirty="0"/>
              <a:t>WHY</a:t>
            </a:r>
            <a:r>
              <a:rPr spc="-45" dirty="0"/>
              <a:t> </a:t>
            </a:r>
            <a:r>
              <a:rPr dirty="0"/>
              <a:t>TRANSPORT</a:t>
            </a:r>
            <a:r>
              <a:rPr spc="-30" dirty="0"/>
              <a:t> </a:t>
            </a:r>
            <a:r>
              <a:rPr spc="-10" dirty="0"/>
              <a:t>LAYER?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69950"/>
            <a:ext cx="7459980" cy="446024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marR="129539" indent="-343535">
              <a:lnSpc>
                <a:spcPts val="2160"/>
              </a:lnSpc>
              <a:spcBef>
                <a:spcPts val="3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Network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layer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providing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connectionless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connection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oriented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services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as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well.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Why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another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layer?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3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Network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layer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mainly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resides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on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routers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Routers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owned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operators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Users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have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control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about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operation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layer.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ts val="2055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something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goes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wrong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 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could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nothing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to</a:t>
            </a:r>
            <a:endParaRPr sz="1800">
              <a:latin typeface="Times New Roman"/>
              <a:cs typeface="Times New Roman"/>
            </a:endParaRPr>
          </a:p>
          <a:p>
            <a:pPr marL="756285">
              <a:lnSpc>
                <a:spcPts val="2055"/>
              </a:lnSpc>
            </a:pPr>
            <a:r>
              <a:rPr sz="1800" dirty="0">
                <a:latin typeface="Times New Roman"/>
                <a:cs typeface="Times New Roman"/>
              </a:rPr>
              <a:t>stop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it.</a:t>
            </a:r>
            <a:endParaRPr sz="1800">
              <a:latin typeface="Times New Roman"/>
              <a:cs typeface="Times New Roman"/>
            </a:endParaRPr>
          </a:p>
          <a:p>
            <a:pPr marL="355600" marR="5080" indent="-343535">
              <a:lnSpc>
                <a:spcPts val="2160"/>
              </a:lnSpc>
              <a:spcBef>
                <a:spcPts val="5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We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need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an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addition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layer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on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top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network layer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to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improve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the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QoS.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error happens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simply set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up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another</a:t>
            </a:r>
            <a:r>
              <a:rPr sz="1800" spc="-10" dirty="0">
                <a:latin typeface="Times New Roman"/>
                <a:cs typeface="Times New Roman"/>
              </a:rPr>
              <a:t> connection.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9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Lost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detected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compensated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transport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layer.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Provide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unified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interface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0" dirty="0">
                <a:latin typeface="Times New Roman"/>
                <a:cs typeface="Times New Roman"/>
              </a:rPr>
              <a:t> users</a:t>
            </a:r>
            <a:endParaRPr sz="1800">
              <a:latin typeface="Times New Roman"/>
              <a:cs typeface="Times New Roman"/>
            </a:endParaRPr>
          </a:p>
          <a:p>
            <a:pPr marL="1155700" marR="26034" lvl="2" indent="-228600">
              <a:lnSpc>
                <a:spcPts val="1939"/>
              </a:lnSpc>
              <a:spcBef>
                <a:spcPts val="459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Application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programmers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worry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about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underlying network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49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</a:t>
            </a:r>
            <a:r>
              <a:rPr spc="-60" dirty="0"/>
              <a:t> </a:t>
            </a:r>
            <a:r>
              <a:rPr dirty="0"/>
              <a:t>LAYER:</a:t>
            </a:r>
            <a:r>
              <a:rPr spc="-65" dirty="0"/>
              <a:t> </a:t>
            </a:r>
            <a:r>
              <a:rPr dirty="0"/>
              <a:t>SERVICE</a:t>
            </a:r>
            <a:r>
              <a:rPr spc="-60" dirty="0"/>
              <a:t> </a:t>
            </a:r>
            <a:r>
              <a:rPr spc="-10" dirty="0"/>
              <a:t>PRIMITIVES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352665" cy="302133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Service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primitives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interfaces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access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service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Usually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function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calls.</a:t>
            </a:r>
            <a:endParaRPr sz="18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Analogy: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printf(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service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primitive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format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printing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service </a:t>
            </a:r>
            <a:r>
              <a:rPr sz="1800" dirty="0">
                <a:latin typeface="Times New Roman"/>
                <a:cs typeface="Times New Roman"/>
              </a:rPr>
              <a:t>provided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language.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Users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know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implementation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function.</a:t>
            </a:r>
            <a:endParaRPr sz="18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1285"/>
              </a:spcBef>
              <a:buFont typeface="Times New Roman"/>
              <a:buChar char="•"/>
            </a:pPr>
            <a:endParaRPr sz="1800">
              <a:latin typeface="Times New Roman"/>
              <a:cs typeface="Times New Roman"/>
            </a:endParaRPr>
          </a:p>
          <a:p>
            <a:pPr marL="355600" marR="845185" indent="-343535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Different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transport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layer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protocols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have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different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service primitives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50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</a:t>
            </a:r>
            <a:r>
              <a:rPr spc="-60" dirty="0"/>
              <a:t> </a:t>
            </a:r>
            <a:r>
              <a:rPr dirty="0"/>
              <a:t>LAYER:</a:t>
            </a:r>
            <a:r>
              <a:rPr spc="-65" dirty="0"/>
              <a:t> </a:t>
            </a:r>
            <a:r>
              <a:rPr dirty="0"/>
              <a:t>SERVICE</a:t>
            </a:r>
            <a:r>
              <a:rPr spc="-60" dirty="0"/>
              <a:t> </a:t>
            </a:r>
            <a:r>
              <a:rPr spc="-10" dirty="0"/>
              <a:t>PRIMITIVES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2140" y="3475990"/>
            <a:ext cx="8100059" cy="2594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30225" indent="-343535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service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primitives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shield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underlying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implementations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from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users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Acknowledgement,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lost packets,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congestion,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etc.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invisible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 </a:t>
            </a:r>
            <a:r>
              <a:rPr sz="1800" spc="-10" dirty="0">
                <a:latin typeface="Times New Roman"/>
                <a:cs typeface="Times New Roman"/>
              </a:rPr>
              <a:t>users.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Provide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reliable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service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top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unreliable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networks</a:t>
            </a:r>
            <a:endParaRPr sz="18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call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packet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source,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call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RECEIVE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destination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retrieve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packet.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Used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directly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by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programmers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or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users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Usually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convenient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easy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use.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3252" y="1411224"/>
            <a:ext cx="7766304" cy="18288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24890" y="876680"/>
            <a:ext cx="2654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sz="2400" b="1" spc="-1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simple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example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51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</a:t>
            </a:r>
            <a:r>
              <a:rPr spc="-40" dirty="0"/>
              <a:t> </a:t>
            </a:r>
            <a:r>
              <a:rPr dirty="0"/>
              <a:t>LAYER:</a:t>
            </a:r>
            <a:r>
              <a:rPr spc="-45" dirty="0"/>
              <a:t> </a:t>
            </a:r>
            <a:r>
              <a:rPr dirty="0"/>
              <a:t>BERKELEY</a:t>
            </a:r>
            <a:r>
              <a:rPr spc="-40" dirty="0"/>
              <a:t> </a:t>
            </a:r>
            <a:r>
              <a:rPr spc="-10" dirty="0"/>
              <a:t>SOCKETS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5666740" cy="171132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Berleley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sockets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Socket: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access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point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service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transport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layer.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Servives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primitives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Berkeley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Unix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20" dirty="0">
                <a:latin typeface="Times New Roman"/>
                <a:cs typeface="Times New Roman"/>
              </a:rPr>
              <a:t> TCP.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Part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OS</a:t>
            </a:r>
            <a:r>
              <a:rPr sz="1800" spc="-10" dirty="0">
                <a:latin typeface="Times New Roman"/>
                <a:cs typeface="Times New Roman"/>
              </a:rPr>
              <a:t> kernel.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most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widely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service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primitives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TCP.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0327" y="2667000"/>
            <a:ext cx="6938772" cy="287121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96341" y="5631891"/>
            <a:ext cx="8612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Linux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Unix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man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command_name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e.g.</a:t>
            </a:r>
            <a:r>
              <a:rPr sz="1800" i="1" spc="-2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man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socket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get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more </a:t>
            </a:r>
            <a:r>
              <a:rPr sz="1800" spc="-10" dirty="0">
                <a:latin typeface="Times New Roman"/>
                <a:cs typeface="Times New Roman"/>
              </a:rPr>
              <a:t>information.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52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</a:t>
            </a:r>
            <a:r>
              <a:rPr spc="-35" dirty="0"/>
              <a:t> </a:t>
            </a:r>
            <a:r>
              <a:rPr dirty="0"/>
              <a:t>LAYER:</a:t>
            </a:r>
            <a:r>
              <a:rPr spc="-45" dirty="0"/>
              <a:t> </a:t>
            </a:r>
            <a:r>
              <a:rPr spc="-25" dirty="0"/>
              <a:t>UDP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91"/>
            <a:ext cx="6864984" cy="492442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5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User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datagram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protocol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(UDP) –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RFC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768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Connectionless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protocol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Simple: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IP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short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header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Fewer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message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required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(no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connection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setup,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acknowledgement).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Example: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DNS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(Domain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Name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System)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Client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request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contains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domain</a:t>
            </a:r>
            <a:r>
              <a:rPr sz="1800" spc="-20" dirty="0">
                <a:latin typeface="Times New Roman"/>
                <a:cs typeface="Times New Roman"/>
              </a:rPr>
              <a:t> name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9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DNS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server replies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IP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 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domain </a:t>
            </a:r>
            <a:r>
              <a:rPr sz="1800" spc="-20" dirty="0">
                <a:latin typeface="Times New Roman"/>
                <a:cs typeface="Times New Roman"/>
              </a:rPr>
              <a:t>name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Only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two </a:t>
            </a:r>
            <a:r>
              <a:rPr sz="1800" spc="-10" dirty="0">
                <a:latin typeface="Times New Roman"/>
                <a:cs typeface="Times New Roman"/>
              </a:rPr>
              <a:t>messages.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Good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short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transaction,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delay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sensitive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applications.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3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Why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UDP?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Why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not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use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IP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directly?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host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only one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IP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address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applications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running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simultaneously.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9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UDP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entity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provide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services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users.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it’s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own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TCP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port</a:t>
            </a:r>
            <a:r>
              <a:rPr sz="1800" spc="-25" dirty="0">
                <a:latin typeface="Times New Roman"/>
                <a:cs typeface="Times New Roman"/>
              </a:rPr>
              <a:t> #.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We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easily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identify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destination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application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 </a:t>
            </a:r>
            <a:r>
              <a:rPr sz="1800" spc="-10" dirty="0">
                <a:latin typeface="Times New Roman"/>
                <a:cs typeface="Times New Roman"/>
              </a:rPr>
              <a:t>using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9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(IP,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UDP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port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#)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24000" y="5867400"/>
            <a:ext cx="6339840" cy="457200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2400" b="1" dirty="0">
                <a:latin typeface="Times New Roman"/>
                <a:cs typeface="Times New Roman"/>
              </a:rPr>
              <a:t>We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want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use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addressing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element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UDP.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53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241" y="343661"/>
            <a:ext cx="738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 Black"/>
                <a:cs typeface="Arial Black"/>
              </a:rPr>
              <a:t>UDP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340" y="2315086"/>
            <a:ext cx="7400925" cy="306451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Header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Source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port: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port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#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source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Destination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port: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port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#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destination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Length: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length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entire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UDP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packet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(head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payload).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Checksum: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optional.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computed.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7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What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UDP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does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not</a:t>
            </a:r>
            <a:r>
              <a:rPr sz="20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do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Flow </a:t>
            </a:r>
            <a:r>
              <a:rPr sz="1800" spc="-10" dirty="0">
                <a:latin typeface="Times New Roman"/>
                <a:cs typeface="Times New Roman"/>
              </a:rPr>
              <a:t>control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spc="-10" dirty="0">
                <a:latin typeface="Times New Roman"/>
                <a:cs typeface="Times New Roman"/>
              </a:rPr>
              <a:t>Acknowledgement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Retransmission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(retransmission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meaningless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real-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application)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4923" y="838200"/>
            <a:ext cx="8206740" cy="155905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719072" y="5754623"/>
            <a:ext cx="5956300" cy="457200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sz="2400" b="1" dirty="0">
                <a:latin typeface="Times New Roman"/>
                <a:cs typeface="Times New Roman"/>
              </a:rPr>
              <a:t>These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operations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are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left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applications!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TIME</a:t>
            </a:r>
            <a:r>
              <a:rPr spc="-60" dirty="0"/>
              <a:t> </a:t>
            </a:r>
            <a:r>
              <a:rPr dirty="0"/>
              <a:t>DOMAIN</a:t>
            </a:r>
            <a:r>
              <a:rPr spc="-80" dirty="0"/>
              <a:t> </a:t>
            </a:r>
            <a:r>
              <a:rPr spc="-10" dirty="0"/>
              <a:t>SIGNAL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7980"/>
            <a:ext cx="6842125" cy="204216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Sinusoid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Signal</a:t>
            </a:r>
            <a:endParaRPr sz="2000">
              <a:latin typeface="Times New Roman"/>
              <a:cs typeface="Times New Roman"/>
            </a:endParaRPr>
          </a:p>
          <a:p>
            <a:pPr marL="320675" algn="ctr">
              <a:lnSpc>
                <a:spcPct val="100000"/>
              </a:lnSpc>
              <a:spcBef>
                <a:spcPts val="825"/>
              </a:spcBef>
            </a:pPr>
            <a:r>
              <a:rPr sz="3000" i="1" spc="80" dirty="0">
                <a:latin typeface="Times New Roman"/>
                <a:cs typeface="Times New Roman"/>
              </a:rPr>
              <a:t>s</a:t>
            </a:r>
            <a:r>
              <a:rPr sz="3000" spc="80" dirty="0">
                <a:latin typeface="Times New Roman"/>
                <a:cs typeface="Times New Roman"/>
              </a:rPr>
              <a:t>(</a:t>
            </a:r>
            <a:r>
              <a:rPr sz="3000" i="1" spc="80" dirty="0">
                <a:latin typeface="Times New Roman"/>
                <a:cs typeface="Times New Roman"/>
              </a:rPr>
              <a:t>t</a:t>
            </a:r>
            <a:r>
              <a:rPr sz="3000" spc="80" dirty="0">
                <a:latin typeface="Times New Roman"/>
                <a:cs typeface="Times New Roman"/>
              </a:rPr>
              <a:t>)</a:t>
            </a:r>
            <a:r>
              <a:rPr sz="3000" spc="-5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Symbol"/>
                <a:cs typeface="Symbol"/>
              </a:rPr>
              <a:t></a:t>
            </a:r>
            <a:r>
              <a:rPr sz="3000" spc="190" dirty="0">
                <a:latin typeface="Times New Roman"/>
                <a:cs typeface="Times New Roman"/>
              </a:rPr>
              <a:t> </a:t>
            </a:r>
            <a:r>
              <a:rPr sz="3000" i="1" spc="-45" dirty="0">
                <a:latin typeface="Times New Roman"/>
                <a:cs typeface="Times New Roman"/>
              </a:rPr>
              <a:t>A</a:t>
            </a:r>
            <a:r>
              <a:rPr sz="3000" spc="-45" dirty="0">
                <a:latin typeface="Times New Roman"/>
                <a:cs typeface="Times New Roman"/>
              </a:rPr>
              <a:t>sin(</a:t>
            </a:r>
            <a:r>
              <a:rPr sz="3000" spc="-165" dirty="0">
                <a:latin typeface="Times New Roman"/>
                <a:cs typeface="Times New Roman"/>
              </a:rPr>
              <a:t> </a:t>
            </a:r>
            <a:r>
              <a:rPr sz="3000" spc="-40" dirty="0">
                <a:latin typeface="Times New Roman"/>
                <a:cs typeface="Times New Roman"/>
              </a:rPr>
              <a:t>2</a:t>
            </a:r>
            <a:r>
              <a:rPr sz="3150" spc="-40" dirty="0">
                <a:latin typeface="Symbol"/>
                <a:cs typeface="Symbol"/>
              </a:rPr>
              <a:t></a:t>
            </a:r>
            <a:r>
              <a:rPr sz="3000" i="1" spc="-40" dirty="0">
                <a:latin typeface="Times New Roman"/>
                <a:cs typeface="Times New Roman"/>
              </a:rPr>
              <a:t>ft</a:t>
            </a:r>
            <a:r>
              <a:rPr sz="3000" i="1" spc="-170" dirty="0">
                <a:latin typeface="Times New Roman"/>
                <a:cs typeface="Times New Roman"/>
              </a:rPr>
              <a:t> </a:t>
            </a:r>
            <a:r>
              <a:rPr sz="3000" spc="120" dirty="0">
                <a:latin typeface="Symbol"/>
                <a:cs typeface="Symbol"/>
              </a:rPr>
              <a:t></a:t>
            </a:r>
            <a:r>
              <a:rPr sz="3150" spc="120" dirty="0">
                <a:latin typeface="Symbol"/>
                <a:cs typeface="Symbol"/>
              </a:rPr>
              <a:t></a:t>
            </a:r>
            <a:r>
              <a:rPr sz="3150" spc="-395" dirty="0">
                <a:latin typeface="Times New Roman"/>
                <a:cs typeface="Times New Roman"/>
              </a:rPr>
              <a:t> </a:t>
            </a:r>
            <a:r>
              <a:rPr sz="3000" spc="-50" dirty="0">
                <a:latin typeface="Times New Roman"/>
                <a:cs typeface="Times New Roman"/>
              </a:rPr>
              <a:t>)</a:t>
            </a:r>
            <a:endParaRPr sz="3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1019"/>
              </a:spcBef>
              <a:buFont typeface="Times New Roman"/>
              <a:buChar char="–"/>
              <a:tabLst>
                <a:tab pos="756285" algn="l"/>
              </a:tabLst>
            </a:pP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i="1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frequency.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unit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Hz</a:t>
            </a:r>
            <a:r>
              <a:rPr sz="1800" spc="-10" dirty="0">
                <a:latin typeface="Times New Roman"/>
                <a:cs typeface="Times New Roman"/>
              </a:rPr>
              <a:t> (1/second)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Font typeface="Times New Roman"/>
              <a:buChar char="–"/>
              <a:tabLst>
                <a:tab pos="756285" algn="l"/>
              </a:tabLst>
            </a:pPr>
            <a:r>
              <a:rPr sz="1800" i="1" dirty="0">
                <a:latin typeface="Times New Roman"/>
                <a:cs typeface="Times New Roman"/>
              </a:rPr>
              <a:t>A</a:t>
            </a:r>
            <a:r>
              <a:rPr sz="1800" i="1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amplitude.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maximum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strength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usually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unit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volts</a:t>
            </a:r>
            <a:endParaRPr sz="1800">
              <a:latin typeface="Times New Roman"/>
              <a:cs typeface="Times New Roman"/>
            </a:endParaRPr>
          </a:p>
          <a:p>
            <a:pPr marL="704850" lvl="1" indent="-234950">
              <a:lnSpc>
                <a:spcPct val="100000"/>
              </a:lnSpc>
              <a:spcBef>
                <a:spcPts val="380"/>
              </a:spcBef>
              <a:buSzPct val="97297"/>
              <a:buFont typeface="Times New Roman"/>
              <a:buChar char="–"/>
              <a:tabLst>
                <a:tab pos="704850" algn="l"/>
              </a:tabLst>
            </a:pPr>
            <a:r>
              <a:rPr sz="2775" baseline="3003" dirty="0">
                <a:latin typeface="Symbol"/>
                <a:cs typeface="Symbol"/>
              </a:rPr>
              <a:t></a:t>
            </a:r>
            <a:r>
              <a:rPr sz="2775" spc="502" baseline="3003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phase.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relative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position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0" dirty="0">
                <a:latin typeface="Times New Roman"/>
                <a:cs typeface="Times New Roman"/>
              </a:rPr>
              <a:t> time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844" y="2853308"/>
            <a:ext cx="7825740" cy="13436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0"/>
              </a:spcBef>
              <a:buFont typeface="Times New Roman"/>
              <a:buChar char="–"/>
              <a:tabLst>
                <a:tab pos="299085" algn="l"/>
              </a:tabLst>
            </a:pP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time.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unit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second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Font typeface="Times New Roman"/>
              <a:buChar char="–"/>
              <a:tabLst>
                <a:tab pos="299085" algn="l"/>
              </a:tabLst>
            </a:pP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period.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cycle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repetition,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Times New Roman"/>
                <a:cs typeface="Times New Roman"/>
              </a:rPr>
              <a:t>T</a:t>
            </a:r>
            <a:r>
              <a:rPr sz="1800" spc="-10" dirty="0">
                <a:latin typeface="Times New Roman"/>
                <a:cs typeface="Times New Roman"/>
              </a:rPr>
              <a:t>=1</a:t>
            </a:r>
            <a:r>
              <a:rPr sz="1800" i="1" spc="-10" dirty="0">
                <a:latin typeface="Times New Roman"/>
                <a:cs typeface="Times New Roman"/>
              </a:rPr>
              <a:t>/f</a:t>
            </a:r>
            <a:r>
              <a:rPr sz="1800" spc="-1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279400" indent="-266700">
              <a:lnSpc>
                <a:spcPct val="100000"/>
              </a:lnSpc>
              <a:spcBef>
                <a:spcPts val="480"/>
              </a:spcBef>
              <a:buFont typeface="Times New Roman"/>
              <a:buChar char="–"/>
              <a:tabLst>
                <a:tab pos="279400" algn="l"/>
              </a:tabLst>
            </a:pPr>
            <a:r>
              <a:rPr sz="1800" dirty="0">
                <a:latin typeface="Symbol"/>
                <a:cs typeface="Symbol"/>
              </a:rPr>
              <a:t>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:</a:t>
            </a:r>
            <a:r>
              <a:rPr sz="2700" spc="-44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Wavelength.</a:t>
            </a:r>
            <a:r>
              <a:rPr sz="2700" spc="-75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Distance</a:t>
            </a:r>
            <a:r>
              <a:rPr sz="2700" spc="-75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of</a:t>
            </a:r>
            <a:r>
              <a:rPr sz="2700" spc="-52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the</a:t>
            </a:r>
            <a:r>
              <a:rPr sz="2700" spc="-52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signal</a:t>
            </a:r>
            <a:r>
              <a:rPr sz="2700" spc="-75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waveform</a:t>
            </a:r>
            <a:r>
              <a:rPr sz="2700" spc="-60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propagated</a:t>
            </a:r>
            <a:r>
              <a:rPr sz="2700" spc="-75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in</a:t>
            </a:r>
            <a:r>
              <a:rPr sz="2700" spc="-52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one</a:t>
            </a:r>
            <a:r>
              <a:rPr sz="2700" spc="-52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period</a:t>
            </a:r>
            <a:r>
              <a:rPr sz="2700" spc="-15" baseline="1543" dirty="0">
                <a:latin typeface="Times New Roman"/>
                <a:cs typeface="Times New Roman"/>
              </a:rPr>
              <a:t> </a:t>
            </a:r>
            <a:r>
              <a:rPr sz="2700" i="1" spc="-37" baseline="1543" dirty="0">
                <a:latin typeface="Times New Roman"/>
                <a:cs typeface="Times New Roman"/>
              </a:rPr>
              <a:t>T</a:t>
            </a:r>
            <a:r>
              <a:rPr sz="2700" spc="-37" baseline="1543" dirty="0">
                <a:latin typeface="Times New Roman"/>
                <a:cs typeface="Times New Roman"/>
              </a:rPr>
              <a:t>.</a:t>
            </a:r>
            <a:endParaRPr sz="2700" baseline="1543">
              <a:latin typeface="Times New Roman"/>
              <a:cs typeface="Times New Roman"/>
            </a:endParaRPr>
          </a:p>
          <a:p>
            <a:pPr marL="707390" lvl="1" indent="-238125">
              <a:lnSpc>
                <a:spcPct val="100000"/>
              </a:lnSpc>
              <a:spcBef>
                <a:spcPts val="330"/>
              </a:spcBef>
              <a:buSzPct val="97297"/>
              <a:buFont typeface="Times New Roman"/>
              <a:buChar char="•"/>
              <a:tabLst>
                <a:tab pos="707390" algn="l"/>
                <a:tab pos="1438910" algn="l"/>
              </a:tabLst>
            </a:pPr>
            <a:r>
              <a:rPr sz="2775" baseline="-4504" dirty="0">
                <a:latin typeface="Symbol"/>
                <a:cs typeface="Symbol"/>
              </a:rPr>
              <a:t></a:t>
            </a:r>
            <a:r>
              <a:rPr sz="2775" spc="89" baseline="-4504" dirty="0">
                <a:latin typeface="Times New Roman"/>
                <a:cs typeface="Times New Roman"/>
              </a:rPr>
              <a:t> </a:t>
            </a:r>
            <a:r>
              <a:rPr sz="2625" baseline="-4761" dirty="0">
                <a:latin typeface="Symbol"/>
                <a:cs typeface="Symbol"/>
              </a:rPr>
              <a:t></a:t>
            </a:r>
            <a:r>
              <a:rPr sz="2625" spc="-60" baseline="-4761" dirty="0">
                <a:latin typeface="Times New Roman"/>
                <a:cs typeface="Times New Roman"/>
              </a:rPr>
              <a:t> </a:t>
            </a:r>
            <a:r>
              <a:rPr sz="2625" i="1" spc="-37" baseline="-4761" dirty="0">
                <a:latin typeface="Times New Roman"/>
                <a:cs typeface="Times New Roman"/>
              </a:rPr>
              <a:t>vT</a:t>
            </a:r>
            <a:r>
              <a:rPr sz="2625" i="1" baseline="-4761" dirty="0">
                <a:latin typeface="Times New Roman"/>
                <a:cs typeface="Times New Roman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,</a:t>
            </a:r>
            <a:r>
              <a:rPr sz="1800" i="1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where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signal.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vacuum,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light.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52600" y="4229100"/>
            <a:ext cx="5415280" cy="2044700"/>
            <a:chOff x="1752600" y="4229100"/>
            <a:chExt cx="5415280" cy="204470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2600" y="4229100"/>
              <a:ext cx="4943475" cy="20447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91225" y="4495800"/>
              <a:ext cx="1133475" cy="0"/>
            </a:xfrm>
            <a:custGeom>
              <a:avLst/>
              <a:gdLst/>
              <a:ahLst/>
              <a:cxnLst/>
              <a:rect l="l" t="t" r="r" b="b"/>
              <a:pathLst>
                <a:path w="1133475">
                  <a:moveTo>
                    <a:pt x="1133475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38800" y="5181600"/>
              <a:ext cx="1514475" cy="0"/>
            </a:xfrm>
            <a:custGeom>
              <a:avLst/>
              <a:gdLst/>
              <a:ahLst/>
              <a:cxnLst/>
              <a:rect l="l" t="t" r="r" b="b"/>
              <a:pathLst>
                <a:path w="1514475">
                  <a:moveTo>
                    <a:pt x="1514475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750557" y="4649165"/>
            <a:ext cx="1784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0" dirty="0"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038350" y="4467225"/>
            <a:ext cx="4848225" cy="1752600"/>
            <a:chOff x="2038350" y="4467225"/>
            <a:chExt cx="4848225" cy="175260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0850" y="4467225"/>
              <a:ext cx="76200" cy="18097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0375" y="4943475"/>
              <a:ext cx="76200" cy="228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409825" y="5191125"/>
              <a:ext cx="9525" cy="981075"/>
            </a:xfrm>
            <a:custGeom>
              <a:avLst/>
              <a:gdLst/>
              <a:ahLst/>
              <a:cxnLst/>
              <a:rect l="l" t="t" r="r" b="b"/>
              <a:pathLst>
                <a:path w="9525" h="981075">
                  <a:moveTo>
                    <a:pt x="0" y="0"/>
                  </a:moveTo>
                  <a:lnTo>
                    <a:pt x="9525" y="981075"/>
                  </a:lnTo>
                </a:path>
              </a:pathLst>
            </a:custGeom>
            <a:ln w="3810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24882" y="5602456"/>
              <a:ext cx="327660" cy="0"/>
            </a:xfrm>
            <a:custGeom>
              <a:avLst/>
              <a:gdLst/>
              <a:ahLst/>
              <a:cxnLst/>
              <a:rect l="l" t="t" r="r" b="b"/>
              <a:pathLst>
                <a:path w="327660">
                  <a:moveTo>
                    <a:pt x="0" y="0"/>
                  </a:moveTo>
                  <a:lnTo>
                    <a:pt x="327654" y="0"/>
                  </a:lnTo>
                </a:path>
              </a:pathLst>
            </a:custGeom>
            <a:ln w="83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38350" y="5572124"/>
              <a:ext cx="1285875" cy="95250"/>
            </a:xfrm>
            <a:custGeom>
              <a:avLst/>
              <a:gdLst/>
              <a:ahLst/>
              <a:cxnLst/>
              <a:rect l="l" t="t" r="r" b="b"/>
              <a:pathLst>
                <a:path w="1285875" h="95250">
                  <a:moveTo>
                    <a:pt x="361950" y="57150"/>
                  </a:moveTo>
                  <a:lnTo>
                    <a:pt x="342900" y="47625"/>
                  </a:lnTo>
                  <a:lnTo>
                    <a:pt x="285750" y="19050"/>
                  </a:lnTo>
                  <a:lnTo>
                    <a:pt x="285750" y="47625"/>
                  </a:lnTo>
                  <a:lnTo>
                    <a:pt x="0" y="47625"/>
                  </a:lnTo>
                  <a:lnTo>
                    <a:pt x="0" y="66675"/>
                  </a:lnTo>
                  <a:lnTo>
                    <a:pt x="285750" y="66675"/>
                  </a:lnTo>
                  <a:lnTo>
                    <a:pt x="285750" y="95250"/>
                  </a:lnTo>
                  <a:lnTo>
                    <a:pt x="342900" y="66675"/>
                  </a:lnTo>
                  <a:lnTo>
                    <a:pt x="361950" y="57150"/>
                  </a:lnTo>
                  <a:close/>
                </a:path>
                <a:path w="1285875" h="95250">
                  <a:moveTo>
                    <a:pt x="1285875" y="28575"/>
                  </a:moveTo>
                  <a:lnTo>
                    <a:pt x="1028700" y="28575"/>
                  </a:lnTo>
                  <a:lnTo>
                    <a:pt x="1028700" y="0"/>
                  </a:lnTo>
                  <a:lnTo>
                    <a:pt x="952500" y="38100"/>
                  </a:lnTo>
                  <a:lnTo>
                    <a:pt x="1028700" y="76200"/>
                  </a:lnTo>
                  <a:lnTo>
                    <a:pt x="1028700" y="47625"/>
                  </a:lnTo>
                  <a:lnTo>
                    <a:pt x="1285875" y="47625"/>
                  </a:lnTo>
                  <a:lnTo>
                    <a:pt x="1285875" y="28575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000500" y="5210175"/>
              <a:ext cx="19050" cy="990600"/>
            </a:xfrm>
            <a:custGeom>
              <a:avLst/>
              <a:gdLst/>
              <a:ahLst/>
              <a:cxnLst/>
              <a:rect l="l" t="t" r="r" b="b"/>
              <a:pathLst>
                <a:path w="19050" h="990600">
                  <a:moveTo>
                    <a:pt x="19050" y="0"/>
                  </a:moveTo>
                  <a:lnTo>
                    <a:pt x="0" y="990600"/>
                  </a:lnTo>
                </a:path>
              </a:pathLst>
            </a:custGeom>
            <a:ln w="3810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526033" y="5267887"/>
            <a:ext cx="794385" cy="94996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325"/>
              </a:spcBef>
            </a:pPr>
            <a:r>
              <a:rPr sz="1700" spc="-50" dirty="0">
                <a:latin typeface="Symbol"/>
                <a:cs typeface="Symbol"/>
              </a:rPr>
              <a:t></a:t>
            </a:r>
            <a:endParaRPr sz="17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600" spc="-25" dirty="0">
                <a:latin typeface="Times New Roman"/>
                <a:cs typeface="Times New Roman"/>
              </a:rPr>
              <a:t>2</a:t>
            </a:r>
            <a:r>
              <a:rPr sz="1700" spc="-25" dirty="0">
                <a:latin typeface="Symbol"/>
                <a:cs typeface="Symbol"/>
              </a:rPr>
              <a:t></a:t>
            </a:r>
            <a:r>
              <a:rPr sz="1600" i="1" spc="-25" dirty="0">
                <a:latin typeface="Times New Roman"/>
                <a:cs typeface="Times New Roman"/>
              </a:rPr>
              <a:t>f</a:t>
            </a:r>
            <a:endParaRPr sz="16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20"/>
              </a:spcBef>
            </a:pPr>
            <a:r>
              <a:rPr sz="2100" i="1" spc="-50" dirty="0">
                <a:latin typeface="Times New Roman"/>
                <a:cs typeface="Times New Roman"/>
              </a:rPr>
              <a:t>T</a:t>
            </a:r>
            <a:endParaRPr sz="21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257668" y="4084828"/>
            <a:ext cx="1771650" cy="1706880"/>
            <a:chOff x="1257668" y="4084828"/>
            <a:chExt cx="1771650" cy="1706880"/>
          </a:xfrm>
        </p:grpSpPr>
        <p:sp>
          <p:nvSpPr>
            <p:cNvPr id="23" name="object 23"/>
            <p:cNvSpPr/>
            <p:nvPr/>
          </p:nvSpPr>
          <p:spPr>
            <a:xfrm>
              <a:off x="2990849" y="4781550"/>
              <a:ext cx="19050" cy="990600"/>
            </a:xfrm>
            <a:custGeom>
              <a:avLst/>
              <a:gdLst/>
              <a:ahLst/>
              <a:cxnLst/>
              <a:rect l="l" t="t" r="r" b="b"/>
              <a:pathLst>
                <a:path w="19050" h="990600">
                  <a:moveTo>
                    <a:pt x="19050" y="0"/>
                  </a:moveTo>
                  <a:lnTo>
                    <a:pt x="0" y="990600"/>
                  </a:lnTo>
                </a:path>
              </a:pathLst>
            </a:custGeom>
            <a:ln w="3810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57668" y="4084828"/>
              <a:ext cx="1731645" cy="316230"/>
            </a:xfrm>
            <a:custGeom>
              <a:avLst/>
              <a:gdLst/>
              <a:ahLst/>
              <a:cxnLst/>
              <a:rect l="l" t="t" r="r" b="b"/>
              <a:pathLst>
                <a:path w="1731645" h="316229">
                  <a:moveTo>
                    <a:pt x="1615738" y="278113"/>
                  </a:moveTo>
                  <a:lnTo>
                    <a:pt x="1610118" y="315722"/>
                  </a:lnTo>
                  <a:lnTo>
                    <a:pt x="1716402" y="280924"/>
                  </a:lnTo>
                  <a:lnTo>
                    <a:pt x="1634629" y="280924"/>
                  </a:lnTo>
                  <a:lnTo>
                    <a:pt x="1615738" y="278113"/>
                  </a:lnTo>
                  <a:close/>
                </a:path>
                <a:path w="1731645" h="316229">
                  <a:moveTo>
                    <a:pt x="1621374" y="240401"/>
                  </a:moveTo>
                  <a:lnTo>
                    <a:pt x="1615738" y="278113"/>
                  </a:lnTo>
                  <a:lnTo>
                    <a:pt x="1634629" y="280924"/>
                  </a:lnTo>
                  <a:lnTo>
                    <a:pt x="1640217" y="243205"/>
                  </a:lnTo>
                  <a:lnTo>
                    <a:pt x="1621374" y="240401"/>
                  </a:lnTo>
                  <a:close/>
                </a:path>
                <a:path w="1731645" h="316229">
                  <a:moveTo>
                    <a:pt x="1627009" y="202692"/>
                  </a:moveTo>
                  <a:lnTo>
                    <a:pt x="1621374" y="240401"/>
                  </a:lnTo>
                  <a:lnTo>
                    <a:pt x="1640217" y="243205"/>
                  </a:lnTo>
                  <a:lnTo>
                    <a:pt x="1634629" y="280924"/>
                  </a:lnTo>
                  <a:lnTo>
                    <a:pt x="1716402" y="280924"/>
                  </a:lnTo>
                  <a:lnTo>
                    <a:pt x="1731530" y="275971"/>
                  </a:lnTo>
                  <a:lnTo>
                    <a:pt x="1627009" y="202692"/>
                  </a:lnTo>
                  <a:close/>
                </a:path>
                <a:path w="1731645" h="316229">
                  <a:moveTo>
                    <a:pt x="5613" y="0"/>
                  </a:moveTo>
                  <a:lnTo>
                    <a:pt x="0" y="37719"/>
                  </a:lnTo>
                  <a:lnTo>
                    <a:pt x="1615738" y="278113"/>
                  </a:lnTo>
                  <a:lnTo>
                    <a:pt x="1621374" y="240401"/>
                  </a:lnTo>
                  <a:lnTo>
                    <a:pt x="5613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20141" y="3906139"/>
            <a:ext cx="8299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0</a:t>
            </a:r>
            <a:r>
              <a:rPr sz="1800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00099"/>
                </a:solidFill>
                <a:latin typeface="Times New Roman"/>
                <a:cs typeface="Times New Roman"/>
              </a:rPr>
              <a:t>second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pc="-10" dirty="0"/>
              <a:t>Background</a:t>
            </a:r>
          </a:p>
          <a:p>
            <a:pPr>
              <a:lnSpc>
                <a:spcPct val="100000"/>
              </a:lnSpc>
              <a:spcBef>
                <a:spcPts val="1275"/>
              </a:spcBef>
              <a:buFont typeface="Times New Roman"/>
              <a:buChar char="•"/>
            </a:pPr>
            <a:endParaRPr spc="-10" dirty="0"/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dirty="0">
                <a:solidFill>
                  <a:srgbClr val="000099"/>
                </a:solidFill>
              </a:rPr>
              <a:t>Major</a:t>
            </a:r>
            <a:r>
              <a:rPr spc="-30" dirty="0">
                <a:solidFill>
                  <a:srgbClr val="000099"/>
                </a:solidFill>
              </a:rPr>
              <a:t> </a:t>
            </a:r>
            <a:r>
              <a:rPr dirty="0">
                <a:solidFill>
                  <a:srgbClr val="000099"/>
                </a:solidFill>
              </a:rPr>
              <a:t>modern</a:t>
            </a:r>
            <a:r>
              <a:rPr spc="-30" dirty="0">
                <a:solidFill>
                  <a:srgbClr val="000099"/>
                </a:solidFill>
              </a:rPr>
              <a:t> </a:t>
            </a:r>
            <a:r>
              <a:rPr dirty="0">
                <a:solidFill>
                  <a:srgbClr val="000099"/>
                </a:solidFill>
              </a:rPr>
              <a:t>wireless</a:t>
            </a:r>
            <a:r>
              <a:rPr spc="-15" dirty="0">
                <a:solidFill>
                  <a:srgbClr val="000099"/>
                </a:solidFill>
              </a:rPr>
              <a:t> </a:t>
            </a:r>
            <a:r>
              <a:rPr dirty="0">
                <a:solidFill>
                  <a:srgbClr val="000099"/>
                </a:solidFill>
              </a:rPr>
              <a:t>communication</a:t>
            </a:r>
            <a:r>
              <a:rPr spc="-60" dirty="0">
                <a:solidFill>
                  <a:srgbClr val="000099"/>
                </a:solidFill>
              </a:rPr>
              <a:t> </a:t>
            </a:r>
            <a:r>
              <a:rPr spc="-10" dirty="0">
                <a:solidFill>
                  <a:srgbClr val="000099"/>
                </a:solidFill>
              </a:rPr>
              <a:t>standards</a:t>
            </a:r>
          </a:p>
          <a:p>
            <a:pPr>
              <a:lnSpc>
                <a:spcPct val="100000"/>
              </a:lnSpc>
              <a:spcBef>
                <a:spcPts val="1275"/>
              </a:spcBef>
              <a:buFont typeface="Times New Roman"/>
              <a:buChar char="•"/>
            </a:pPr>
            <a:endParaRPr spc="-10" dirty="0">
              <a:solidFill>
                <a:srgbClr val="000099"/>
              </a:solidFill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dirty="0"/>
              <a:t>Basic</a:t>
            </a:r>
            <a:r>
              <a:rPr spc="-10" dirty="0"/>
              <a:t> Concepts</a:t>
            </a:r>
          </a:p>
          <a:p>
            <a:pPr>
              <a:lnSpc>
                <a:spcPct val="100000"/>
              </a:lnSpc>
              <a:spcBef>
                <a:spcPts val="1270"/>
              </a:spcBef>
              <a:buFont typeface="Times New Roman"/>
              <a:buChar char="•"/>
            </a:pPr>
            <a:endParaRPr spc="-10" dirty="0"/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Times New Roman"/>
              <a:buChar char="•"/>
              <a:tabLst>
                <a:tab pos="355600" algn="l"/>
              </a:tabLst>
            </a:pPr>
            <a:r>
              <a:rPr dirty="0"/>
              <a:t>Block</a:t>
            </a:r>
            <a:r>
              <a:rPr spc="-20" dirty="0"/>
              <a:t> </a:t>
            </a:r>
            <a:r>
              <a:rPr dirty="0"/>
              <a:t>diagrams</a:t>
            </a:r>
            <a:r>
              <a:rPr spc="-2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wireless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60" dirty="0"/>
              <a:t> </a:t>
            </a:r>
            <a:r>
              <a:rPr spc="-10" dirty="0"/>
              <a:t>system</a:t>
            </a: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54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UDP:</a:t>
            </a:r>
            <a:r>
              <a:rPr spc="-50" dirty="0"/>
              <a:t> </a:t>
            </a:r>
            <a:r>
              <a:rPr spc="-10" dirty="0"/>
              <a:t>REAL-</a:t>
            </a:r>
            <a:r>
              <a:rPr dirty="0"/>
              <a:t>TIME</a:t>
            </a:r>
            <a:r>
              <a:rPr spc="-45" dirty="0"/>
              <a:t> </a:t>
            </a:r>
            <a:r>
              <a:rPr dirty="0"/>
              <a:t>TRANSPORT</a:t>
            </a:r>
            <a:r>
              <a:rPr spc="-45" dirty="0"/>
              <a:t> </a:t>
            </a:r>
            <a:r>
              <a:rPr spc="-10" dirty="0"/>
              <a:t>PROTOCOL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6821805" cy="105283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42900" marR="2603500" indent="-342900" algn="r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429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Real-time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transport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protocol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(RTP)</a:t>
            </a:r>
            <a:endParaRPr sz="2000">
              <a:latin typeface="Times New Roman"/>
              <a:cs typeface="Times New Roman"/>
            </a:endParaRPr>
          </a:p>
          <a:p>
            <a:pPr marL="286385" marR="2663190" lvl="1" indent="-286385" algn="r">
              <a:lnSpc>
                <a:spcPct val="100000"/>
              </a:lnSpc>
              <a:spcBef>
                <a:spcPts val="440"/>
              </a:spcBef>
              <a:buChar char="–"/>
              <a:tabLst>
                <a:tab pos="2863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engine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real-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applications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Internet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telephony,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videoconferencing,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video-on-</a:t>
            </a:r>
            <a:r>
              <a:rPr sz="1800" dirty="0">
                <a:latin typeface="Times New Roman"/>
                <a:cs typeface="Times New Roman"/>
              </a:rPr>
              <a:t>demand, </a:t>
            </a:r>
            <a:r>
              <a:rPr sz="1800" spc="-20" dirty="0">
                <a:latin typeface="Times New Roman"/>
                <a:cs typeface="Times New Roman"/>
              </a:rPr>
              <a:t>etc.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0080" y="3038855"/>
            <a:ext cx="7956864" cy="2765346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55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TCP:</a:t>
            </a:r>
            <a:r>
              <a:rPr spc="-70" dirty="0"/>
              <a:t> </a:t>
            </a:r>
            <a:r>
              <a:rPr spc="-10" dirty="0"/>
              <a:t>SERVICES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91"/>
            <a:ext cx="7301865" cy="470471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5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Transmission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control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protocol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–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RFC</a:t>
            </a:r>
            <a:r>
              <a:rPr sz="2000" b="1" spc="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793,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1122,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1323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Reliable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end-to-</a:t>
            </a:r>
            <a:r>
              <a:rPr sz="1800" dirty="0">
                <a:latin typeface="Times New Roman"/>
                <a:cs typeface="Times New Roman"/>
              </a:rPr>
              <a:t>end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byte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stream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over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unreliable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internetwork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IP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gives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guarantee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 the delivery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datagram</a:t>
            </a:r>
            <a:endParaRPr sz="18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ts val="1939"/>
              </a:lnSpc>
              <a:spcBef>
                <a:spcPts val="47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It’s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up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TCP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guarantee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in-order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reliable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delivery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the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application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layer.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04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TCP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service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model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ts val="2055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Application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access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services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provided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 TCP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 creating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sockets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at</a:t>
            </a:r>
            <a:endParaRPr sz="1800">
              <a:latin typeface="Times New Roman"/>
              <a:cs typeface="Times New Roman"/>
            </a:endParaRPr>
          </a:p>
          <a:p>
            <a:pPr marL="756285">
              <a:lnSpc>
                <a:spcPts val="2055"/>
              </a:lnSpc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both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communication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parties</a:t>
            </a:r>
            <a:r>
              <a:rPr sz="1800" spc="-1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socket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associated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unique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port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number.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Connections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established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sockets.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9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socket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might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connections.</a:t>
            </a:r>
            <a:endParaRPr sz="1800">
              <a:latin typeface="Times New Roman"/>
              <a:cs typeface="Times New Roman"/>
            </a:endParaRPr>
          </a:p>
          <a:p>
            <a:pPr marL="1612900" marR="774700" indent="-228600">
              <a:lnSpc>
                <a:spcPts val="1939"/>
              </a:lnSpc>
              <a:spcBef>
                <a:spcPts val="465"/>
              </a:spcBef>
            </a:pP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4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several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connect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FTP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server simultaneously.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Byte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stream: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bytes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treated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equally.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ts val="2050"/>
              </a:lnSpc>
              <a:spcBef>
                <a:spcPts val="219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Full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duplex: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transmissions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occur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both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directions</a:t>
            </a:r>
            <a:endParaRPr sz="1800">
              <a:latin typeface="Times New Roman"/>
              <a:cs typeface="Times New Roman"/>
            </a:endParaRPr>
          </a:p>
          <a:p>
            <a:pPr marL="756285">
              <a:lnSpc>
                <a:spcPts val="2050"/>
              </a:lnSpc>
            </a:pPr>
            <a:r>
              <a:rPr sz="1800" spc="-10" dirty="0">
                <a:latin typeface="Times New Roman"/>
                <a:cs typeface="Times New Roman"/>
              </a:rPr>
              <a:t>simultaneously.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56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TCP:</a:t>
            </a:r>
            <a:r>
              <a:rPr spc="-70" dirty="0"/>
              <a:t> </a:t>
            </a:r>
            <a:r>
              <a:rPr spc="-10" dirty="0"/>
              <a:t>SERVICES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586980" cy="258953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Daemon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Server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programs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runs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background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FTP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daemon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associated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port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21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Internet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daemon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(inetd)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Attached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ports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waiting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connection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requests.</a:t>
            </a:r>
            <a:endParaRPr sz="18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When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connection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request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particular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application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inetd </a:t>
            </a:r>
            <a:r>
              <a:rPr sz="1800" dirty="0">
                <a:latin typeface="Times New Roman"/>
                <a:cs typeface="Times New Roman"/>
              </a:rPr>
              <a:t>will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fork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new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process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wake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up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corresponding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service daemon.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03932" y="3572255"/>
            <a:ext cx="4085844" cy="2627376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TCP:</a:t>
            </a:r>
            <a:r>
              <a:rPr spc="-70" dirty="0"/>
              <a:t> </a:t>
            </a:r>
            <a:r>
              <a:rPr spc="-10" dirty="0"/>
              <a:t>PROTOCOL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5844" y="3526688"/>
            <a:ext cx="6590030" cy="244030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290"/>
              </a:spcBef>
              <a:buFont typeface="Times New Roman"/>
              <a:buChar char="–"/>
              <a:tabLst>
                <a:tab pos="299085" algn="l"/>
              </a:tabLst>
            </a:pPr>
            <a:r>
              <a:rPr sz="1600" b="1" dirty="0">
                <a:latin typeface="Times New Roman"/>
                <a:cs typeface="Times New Roman"/>
              </a:rPr>
              <a:t>Source</a:t>
            </a:r>
            <a:r>
              <a:rPr sz="1600" b="1" spc="-5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port,</a:t>
            </a:r>
            <a:r>
              <a:rPr sz="1600" b="1" spc="-6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destination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spc="-20" dirty="0">
                <a:latin typeface="Times New Roman"/>
                <a:cs typeface="Times New Roman"/>
              </a:rPr>
              <a:t>port</a:t>
            </a:r>
            <a:endParaRPr sz="16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195"/>
              </a:spcBef>
              <a:buFont typeface="Times New Roman"/>
              <a:buChar char="•"/>
              <a:tabLst>
                <a:tab pos="697865" algn="l"/>
              </a:tabLst>
            </a:pPr>
            <a:r>
              <a:rPr sz="1600" b="1" spc="-10" dirty="0">
                <a:latin typeface="Times New Roman"/>
                <a:cs typeface="Times New Roman"/>
              </a:rPr>
              <a:t>16-</a:t>
            </a:r>
            <a:r>
              <a:rPr sz="1600" b="1" spc="-20" dirty="0">
                <a:latin typeface="Times New Roman"/>
                <a:cs typeface="Times New Roman"/>
              </a:rPr>
              <a:t>bit:</a:t>
            </a:r>
            <a:endParaRPr sz="16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190"/>
              </a:spcBef>
              <a:buFont typeface="Times New Roman"/>
              <a:buChar char="•"/>
              <a:tabLst>
                <a:tab pos="697865" algn="l"/>
              </a:tabLst>
            </a:pPr>
            <a:r>
              <a:rPr sz="1600" b="1" dirty="0">
                <a:latin typeface="Times New Roman"/>
                <a:cs typeface="Times New Roman"/>
              </a:rPr>
              <a:t>Specify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the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sockets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on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source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and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destination.</a:t>
            </a:r>
            <a:endParaRPr sz="16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190"/>
              </a:spcBef>
              <a:buFont typeface="Times New Roman"/>
              <a:buChar char="–"/>
              <a:tabLst>
                <a:tab pos="299085" algn="l"/>
              </a:tabLst>
            </a:pPr>
            <a:r>
              <a:rPr sz="1600" b="1" dirty="0">
                <a:latin typeface="Times New Roman"/>
                <a:cs typeface="Times New Roman"/>
              </a:rPr>
              <a:t>Sequence</a:t>
            </a:r>
            <a:r>
              <a:rPr sz="1600" b="1" spc="-9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number:</a:t>
            </a:r>
            <a:endParaRPr sz="16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195"/>
              </a:spcBef>
              <a:buFont typeface="Times New Roman"/>
              <a:buChar char="•"/>
              <a:tabLst>
                <a:tab pos="697865" algn="l"/>
              </a:tabLst>
            </a:pPr>
            <a:r>
              <a:rPr sz="1600" b="1" dirty="0">
                <a:latin typeface="Times New Roman"/>
                <a:cs typeface="Times New Roman"/>
              </a:rPr>
              <a:t>For</a:t>
            </a:r>
            <a:r>
              <a:rPr sz="1600" b="1" spc="-6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a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particular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connection,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each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byte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has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its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own</a:t>
            </a:r>
            <a:r>
              <a:rPr sz="1600" b="1" spc="-6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sequence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number</a:t>
            </a:r>
            <a:endParaRPr sz="16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195"/>
              </a:spcBef>
              <a:buFont typeface="Times New Roman"/>
              <a:buChar char="•"/>
              <a:tabLst>
                <a:tab pos="697865" algn="l"/>
              </a:tabLst>
            </a:pPr>
            <a:r>
              <a:rPr sz="1600" b="1" dirty="0">
                <a:latin typeface="Times New Roman"/>
                <a:cs typeface="Times New Roman"/>
              </a:rPr>
              <a:t>The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sequence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number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of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the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first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byte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in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the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payload</a:t>
            </a:r>
            <a:endParaRPr sz="16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190"/>
              </a:spcBef>
              <a:buFont typeface="Times New Roman"/>
              <a:buChar char="–"/>
              <a:tabLst>
                <a:tab pos="299085" algn="l"/>
              </a:tabLst>
            </a:pPr>
            <a:r>
              <a:rPr sz="1600" b="1" dirty="0">
                <a:latin typeface="Times New Roman"/>
                <a:cs typeface="Times New Roman"/>
              </a:rPr>
              <a:t>Acknowledge</a:t>
            </a:r>
            <a:r>
              <a:rPr sz="1600" b="1" spc="-6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number: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(Used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in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combination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with</a:t>
            </a:r>
            <a:r>
              <a:rPr sz="1600" b="1" spc="-6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the</a:t>
            </a:r>
            <a:r>
              <a:rPr sz="1600" b="1" spc="-10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ACK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flag)</a:t>
            </a:r>
            <a:endParaRPr sz="16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190"/>
              </a:spcBef>
              <a:buFont typeface="Times New Roman"/>
              <a:buChar char="•"/>
              <a:tabLst>
                <a:tab pos="697865" algn="l"/>
              </a:tabLst>
            </a:pPr>
            <a:r>
              <a:rPr sz="1600" b="1" dirty="0">
                <a:latin typeface="Times New Roman"/>
                <a:cs typeface="Times New Roman"/>
              </a:rPr>
              <a:t>All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bytes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(0,</a:t>
            </a:r>
            <a:r>
              <a:rPr sz="1600" b="1" spc="-10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Ack#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-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1)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have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been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successfully </a:t>
            </a:r>
            <a:r>
              <a:rPr sz="1600" b="1" spc="-10" dirty="0">
                <a:latin typeface="Times New Roman"/>
                <a:cs typeface="Times New Roman"/>
              </a:rPr>
              <a:t>received</a:t>
            </a:r>
            <a:endParaRPr sz="16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195"/>
              </a:spcBef>
              <a:buFont typeface="Times New Roman"/>
              <a:buChar char="•"/>
              <a:tabLst>
                <a:tab pos="697865" algn="l"/>
              </a:tabLst>
            </a:pPr>
            <a:r>
              <a:rPr sz="1600" b="1" dirty="0">
                <a:latin typeface="Times New Roman"/>
                <a:cs typeface="Times New Roman"/>
              </a:rPr>
              <a:t>The</a:t>
            </a:r>
            <a:r>
              <a:rPr sz="1600" b="1" spc="-5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next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expected byte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is</a:t>
            </a:r>
            <a:r>
              <a:rPr sz="1600" b="1" spc="-90" dirty="0">
                <a:latin typeface="Times New Roman"/>
                <a:cs typeface="Times New Roman"/>
              </a:rPr>
              <a:t> </a:t>
            </a:r>
            <a:r>
              <a:rPr sz="1600" b="1" spc="-20" dirty="0">
                <a:latin typeface="Times New Roman"/>
                <a:cs typeface="Times New Roman"/>
              </a:rPr>
              <a:t>Ack#.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87651" y="845819"/>
            <a:ext cx="5818632" cy="262280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r>
              <a:rPr spc="-25" dirty="0"/>
              <a:t>57</a:t>
            </a:r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TCP:</a:t>
            </a:r>
            <a:r>
              <a:rPr spc="-70" dirty="0"/>
              <a:t> </a:t>
            </a:r>
            <a:r>
              <a:rPr spc="-10" dirty="0"/>
              <a:t>PROTOCOL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8507" y="827532"/>
            <a:ext cx="5474208" cy="24688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64742" y="3469894"/>
            <a:ext cx="6873240" cy="2659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Times New Roman"/>
              <a:buChar char="–"/>
              <a:tabLst>
                <a:tab pos="299085" algn="l"/>
              </a:tabLst>
            </a:pPr>
            <a:r>
              <a:rPr sz="1600" b="1" dirty="0">
                <a:latin typeface="Times New Roman"/>
                <a:cs typeface="Times New Roman"/>
              </a:rPr>
              <a:t>TCP</a:t>
            </a:r>
            <a:r>
              <a:rPr sz="1600" b="1" spc="-10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header</a:t>
            </a:r>
            <a:r>
              <a:rPr sz="1600" b="1" spc="-5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length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(in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the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unit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of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32-</a:t>
            </a:r>
            <a:r>
              <a:rPr sz="1600" b="1" dirty="0">
                <a:latin typeface="Times New Roman"/>
                <a:cs typeface="Times New Roman"/>
              </a:rPr>
              <a:t>bit</a:t>
            </a:r>
            <a:r>
              <a:rPr sz="1600" b="1" spc="-10" dirty="0">
                <a:latin typeface="Times New Roman"/>
                <a:cs typeface="Times New Roman"/>
              </a:rPr>
              <a:t> word)</a:t>
            </a:r>
            <a:endParaRPr sz="16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buFont typeface="Times New Roman"/>
              <a:buChar char="•"/>
              <a:tabLst>
                <a:tab pos="697865" algn="l"/>
              </a:tabLst>
            </a:pPr>
            <a:r>
              <a:rPr sz="1600" b="1" dirty="0">
                <a:latin typeface="Times New Roman"/>
                <a:cs typeface="Times New Roman"/>
              </a:rPr>
              <a:t>How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many</a:t>
            </a:r>
            <a:r>
              <a:rPr sz="1600" b="1" spc="5" dirty="0">
                <a:latin typeface="Times New Roman"/>
                <a:cs typeface="Times New Roman"/>
              </a:rPr>
              <a:t> </a:t>
            </a:r>
            <a:r>
              <a:rPr sz="1600" b="1" spc="-20" dirty="0">
                <a:latin typeface="Times New Roman"/>
                <a:cs typeface="Times New Roman"/>
              </a:rPr>
              <a:t>32-</a:t>
            </a:r>
            <a:r>
              <a:rPr sz="1600" b="1" dirty="0">
                <a:latin typeface="Times New Roman"/>
                <a:cs typeface="Times New Roman"/>
              </a:rPr>
              <a:t>bit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words</a:t>
            </a:r>
            <a:r>
              <a:rPr sz="1600" b="1" spc="-5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are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in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the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TCP</a:t>
            </a:r>
            <a:r>
              <a:rPr sz="1600" b="1" spc="-10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header.</a:t>
            </a:r>
            <a:endParaRPr sz="16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5"/>
              </a:spcBef>
              <a:buFont typeface="Times New Roman"/>
              <a:buChar char="•"/>
              <a:tabLst>
                <a:tab pos="697865" algn="l"/>
              </a:tabLst>
            </a:pPr>
            <a:r>
              <a:rPr sz="1600" b="1" dirty="0">
                <a:latin typeface="Times New Roman"/>
                <a:cs typeface="Times New Roman"/>
              </a:rPr>
              <a:t>Fixed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header: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20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bytes.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Optional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header: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variable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length.</a:t>
            </a:r>
            <a:endParaRPr sz="16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Times New Roman"/>
              <a:buChar char="–"/>
              <a:tabLst>
                <a:tab pos="299085" algn="l"/>
              </a:tabLst>
            </a:pPr>
            <a:r>
              <a:rPr sz="1600" b="1" dirty="0">
                <a:latin typeface="Times New Roman"/>
                <a:cs typeface="Times New Roman"/>
              </a:rPr>
              <a:t>URG: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urgent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flag,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used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in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combination with</a:t>
            </a:r>
            <a:r>
              <a:rPr sz="1600" b="1" spc="-5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urgent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spc="-20" dirty="0">
                <a:latin typeface="Times New Roman"/>
                <a:cs typeface="Times New Roman"/>
              </a:rPr>
              <a:t>flag</a:t>
            </a:r>
            <a:endParaRPr sz="16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buFont typeface="Times New Roman"/>
              <a:buChar char="•"/>
              <a:tabLst>
                <a:tab pos="697865" algn="l"/>
              </a:tabLst>
            </a:pPr>
            <a:r>
              <a:rPr sz="1600" b="1" dirty="0">
                <a:latin typeface="Times New Roman"/>
                <a:cs typeface="Times New Roman"/>
              </a:rPr>
              <a:t>If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set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to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1,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indicating the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urgent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pointer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is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in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spc="-25" dirty="0">
                <a:latin typeface="Times New Roman"/>
                <a:cs typeface="Times New Roman"/>
              </a:rPr>
              <a:t>use</a:t>
            </a:r>
            <a:endParaRPr sz="16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Times New Roman"/>
              <a:buChar char="–"/>
              <a:tabLst>
                <a:tab pos="299085" algn="l"/>
              </a:tabLst>
            </a:pPr>
            <a:r>
              <a:rPr sz="1600" b="1" dirty="0">
                <a:latin typeface="Times New Roman"/>
                <a:cs typeface="Times New Roman"/>
              </a:rPr>
              <a:t>Urgent</a:t>
            </a:r>
            <a:r>
              <a:rPr sz="1600" b="1" spc="-5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pointer: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(relative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offset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from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the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seq#)</a:t>
            </a:r>
            <a:endParaRPr sz="16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buFont typeface="Times New Roman"/>
              <a:buChar char="•"/>
              <a:tabLst>
                <a:tab pos="697865" algn="l"/>
              </a:tabLst>
            </a:pPr>
            <a:r>
              <a:rPr sz="1600" b="1" dirty="0">
                <a:latin typeface="Times New Roman"/>
                <a:cs typeface="Times New Roman"/>
              </a:rPr>
              <a:t>pointing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to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a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byte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in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the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payload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starting</a:t>
            </a:r>
            <a:r>
              <a:rPr sz="1600" b="1" spc="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from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which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the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data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is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urgent</a:t>
            </a:r>
            <a:endParaRPr sz="16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buFont typeface="Times New Roman"/>
              <a:buChar char="•"/>
              <a:tabLst>
                <a:tab pos="697865" algn="l"/>
              </a:tabLst>
            </a:pPr>
            <a:r>
              <a:rPr sz="1600" b="1" dirty="0">
                <a:latin typeface="Times New Roman"/>
                <a:cs typeface="Times New Roman"/>
              </a:rPr>
              <a:t>TCP</a:t>
            </a:r>
            <a:r>
              <a:rPr sz="1600" b="1" spc="-10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will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be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notified</a:t>
            </a:r>
            <a:r>
              <a:rPr sz="1600" b="1" spc="1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by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application which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data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is</a:t>
            </a:r>
            <a:r>
              <a:rPr sz="1600" b="1" spc="-10" dirty="0">
                <a:latin typeface="Times New Roman"/>
                <a:cs typeface="Times New Roman"/>
              </a:rPr>
              <a:t> urgent</a:t>
            </a:r>
            <a:endParaRPr sz="16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tabLst>
                <a:tab pos="1155700" algn="l"/>
              </a:tabLst>
            </a:pPr>
            <a:r>
              <a:rPr sz="1600" spc="-50" dirty="0">
                <a:latin typeface="Times New Roman"/>
                <a:cs typeface="Times New Roman"/>
              </a:rPr>
              <a:t>–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b="1" dirty="0">
                <a:latin typeface="Times New Roman"/>
                <a:cs typeface="Times New Roman"/>
              </a:rPr>
              <a:t>E.g.</a:t>
            </a:r>
            <a:r>
              <a:rPr sz="1600" b="1" spc="-5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telnet,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ctrl+C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to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terminate</a:t>
            </a:r>
            <a:r>
              <a:rPr sz="1600" b="1" spc="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an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application.</a:t>
            </a:r>
            <a:endParaRPr sz="1600">
              <a:latin typeface="Times New Roman"/>
              <a:cs typeface="Times New Roman"/>
            </a:endParaRPr>
          </a:p>
          <a:p>
            <a:pPr marL="697865" marR="527050" lvl="1" indent="-228600">
              <a:lnSpc>
                <a:spcPts val="1540"/>
              </a:lnSpc>
              <a:spcBef>
                <a:spcPts val="370"/>
              </a:spcBef>
              <a:buFont typeface="Times New Roman"/>
              <a:buChar char="•"/>
              <a:tabLst>
                <a:tab pos="697865" algn="l"/>
              </a:tabLst>
            </a:pPr>
            <a:r>
              <a:rPr sz="1600" b="1" dirty="0">
                <a:latin typeface="Times New Roman"/>
                <a:cs typeface="Times New Roman"/>
              </a:rPr>
              <a:t>If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the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data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is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urgent,</a:t>
            </a:r>
            <a:r>
              <a:rPr sz="1600" b="1" spc="-5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TCP</a:t>
            </a:r>
            <a:r>
              <a:rPr sz="1600" b="1" spc="-10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cannot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hold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it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in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buffer.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Must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deliver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spc="-25" dirty="0">
                <a:latin typeface="Times New Roman"/>
                <a:cs typeface="Times New Roman"/>
              </a:rPr>
              <a:t>it </a:t>
            </a:r>
            <a:r>
              <a:rPr sz="1600" b="1" dirty="0">
                <a:latin typeface="Times New Roman"/>
                <a:cs typeface="Times New Roman"/>
              </a:rPr>
              <a:t>immediately</a:t>
            </a:r>
            <a:r>
              <a:rPr sz="1600" b="1" spc="2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even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if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the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sender</a:t>
            </a:r>
            <a:r>
              <a:rPr sz="1600" b="1" spc="-5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window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is</a:t>
            </a:r>
            <a:r>
              <a:rPr sz="1600" b="1" spc="-55" dirty="0">
                <a:latin typeface="Times New Roman"/>
                <a:cs typeface="Times New Roman"/>
              </a:rPr>
              <a:t> </a:t>
            </a:r>
            <a:r>
              <a:rPr sz="1600" b="1" spc="-25" dirty="0">
                <a:latin typeface="Times New Roman"/>
                <a:cs typeface="Times New Roman"/>
              </a:rPr>
              <a:t>0.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r>
              <a:rPr spc="-25" dirty="0"/>
              <a:t>58</a:t>
            </a:r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45844" y="3293135"/>
            <a:ext cx="7727950" cy="319786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299085" algn="l"/>
              </a:tabLst>
            </a:pPr>
            <a:r>
              <a:rPr sz="1600" dirty="0">
                <a:latin typeface="Times New Roman"/>
                <a:cs typeface="Times New Roman"/>
              </a:rPr>
              <a:t>Ack: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when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set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1,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Ack#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is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valid.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Otherwise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Ack#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will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ignored.</a:t>
            </a:r>
            <a:endParaRPr sz="16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299085" algn="l"/>
              </a:tabLst>
            </a:pPr>
            <a:r>
              <a:rPr sz="1600" dirty="0">
                <a:latin typeface="Times New Roman"/>
                <a:cs typeface="Times New Roman"/>
              </a:rPr>
              <a:t>PSH: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PUSH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flag</a:t>
            </a:r>
            <a:endParaRPr sz="16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697865" algn="l"/>
              </a:tabLst>
            </a:pPr>
            <a:r>
              <a:rPr sz="1600" dirty="0">
                <a:latin typeface="Times New Roman"/>
                <a:cs typeface="Times New Roman"/>
              </a:rPr>
              <a:t>When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set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1,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notify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TCP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entity to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send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out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data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immediately.</a:t>
            </a:r>
            <a:endParaRPr sz="16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697865" algn="l"/>
              </a:tabLst>
            </a:pPr>
            <a:r>
              <a:rPr sz="1600" dirty="0">
                <a:latin typeface="Times New Roman"/>
                <a:cs typeface="Times New Roman"/>
              </a:rPr>
              <a:t>E.g.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remote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login,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hit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enter.</a:t>
            </a:r>
            <a:endParaRPr sz="16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299085" algn="l"/>
              </a:tabLst>
            </a:pPr>
            <a:r>
              <a:rPr sz="1600" spc="-20" dirty="0">
                <a:latin typeface="Times New Roman"/>
                <a:cs typeface="Times New Roman"/>
              </a:rPr>
              <a:t>RST:</a:t>
            </a:r>
            <a:endParaRPr sz="16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697865" algn="l"/>
              </a:tabLst>
            </a:pPr>
            <a:r>
              <a:rPr sz="1600" dirty="0">
                <a:latin typeface="Times New Roman"/>
                <a:cs typeface="Times New Roman"/>
              </a:rPr>
              <a:t>when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set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1,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reset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connection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(due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crash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or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other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reasons).</a:t>
            </a:r>
            <a:endParaRPr sz="16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697865" algn="l"/>
              </a:tabLst>
            </a:pPr>
            <a:r>
              <a:rPr sz="1600" dirty="0">
                <a:latin typeface="Times New Roman"/>
                <a:cs typeface="Times New Roman"/>
              </a:rPr>
              <a:t>Also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used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reject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invalid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TCP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packets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(e.g.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delayed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duplicate).</a:t>
            </a:r>
            <a:endParaRPr sz="16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299085" algn="l"/>
              </a:tabLst>
            </a:pPr>
            <a:r>
              <a:rPr sz="1600" dirty="0">
                <a:latin typeface="Times New Roman"/>
                <a:cs typeface="Times New Roman"/>
              </a:rPr>
              <a:t>SYN:</a:t>
            </a:r>
            <a:r>
              <a:rPr sz="1600" spc="3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used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connection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establishment</a:t>
            </a:r>
            <a:endParaRPr sz="16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697865" algn="l"/>
              </a:tabLst>
            </a:pPr>
            <a:r>
              <a:rPr sz="1600" dirty="0">
                <a:latin typeface="Times New Roman"/>
                <a:cs typeface="Times New Roman"/>
              </a:rPr>
              <a:t>Connection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request: SYN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=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1,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ACK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=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0.</a:t>
            </a:r>
            <a:endParaRPr sz="16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697865" algn="l"/>
              </a:tabLst>
            </a:pPr>
            <a:r>
              <a:rPr sz="1600" dirty="0">
                <a:latin typeface="Times New Roman"/>
                <a:cs typeface="Times New Roman"/>
              </a:rPr>
              <a:t>Connection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accept: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SYN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=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1,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ACK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=</a:t>
            </a:r>
            <a:r>
              <a:rPr sz="1600" spc="-25" dirty="0">
                <a:latin typeface="Times New Roman"/>
                <a:cs typeface="Times New Roman"/>
              </a:rPr>
              <a:t> 1.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0"/>
              </a:spcBef>
            </a:pPr>
            <a:endParaRPr sz="16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b="1" dirty="0">
                <a:latin typeface="Times New Roman"/>
                <a:cs typeface="Times New Roman"/>
              </a:rPr>
              <a:t>CES440: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Introduction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59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TCP:</a:t>
            </a:r>
            <a:r>
              <a:rPr spc="-70" dirty="0"/>
              <a:t> </a:t>
            </a:r>
            <a:r>
              <a:rPr spc="-10" dirty="0"/>
              <a:t>PROTOCOL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8507" y="816863"/>
            <a:ext cx="5474208" cy="246887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069328" y="6484325"/>
            <a:ext cx="180340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b="1" dirty="0">
                <a:latin typeface="Times New Roman"/>
                <a:cs typeface="Times New Roman"/>
              </a:rPr>
              <a:t>Jingxian</a:t>
            </a:r>
            <a:r>
              <a:rPr sz="1400" b="1" spc="-9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Wu,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8/16/2005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60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TCP:</a:t>
            </a:r>
            <a:r>
              <a:rPr spc="-70" dirty="0"/>
              <a:t> </a:t>
            </a:r>
            <a:r>
              <a:rPr spc="-10" dirty="0"/>
              <a:t>PROTOCOL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8507" y="816863"/>
            <a:ext cx="5474208" cy="246887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45844" y="3304476"/>
            <a:ext cx="6854825" cy="128841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5"/>
              </a:spcBef>
              <a:buFont typeface="Times New Roman"/>
              <a:buChar char="–"/>
              <a:tabLst>
                <a:tab pos="299085" algn="l"/>
              </a:tabLst>
            </a:pPr>
            <a:r>
              <a:rPr sz="1800" b="1" dirty="0">
                <a:latin typeface="Times New Roman"/>
                <a:cs typeface="Times New Roman"/>
              </a:rPr>
              <a:t>FIN: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set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to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1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used for</a:t>
            </a:r>
            <a:r>
              <a:rPr sz="1800" b="1" spc="-5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connection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release.</a:t>
            </a:r>
            <a:endParaRPr sz="1800">
              <a:latin typeface="Times New Roman"/>
              <a:cs typeface="Times New Roman"/>
            </a:endParaRPr>
          </a:p>
          <a:p>
            <a:pPr marL="697865" marR="5080" lvl="1" indent="-228600">
              <a:lnSpc>
                <a:spcPct val="100000"/>
              </a:lnSpc>
              <a:spcBef>
                <a:spcPts val="434"/>
              </a:spcBef>
              <a:buFont typeface="Times New Roman"/>
              <a:buChar char="•"/>
              <a:tabLst>
                <a:tab pos="697865" algn="l"/>
              </a:tabLst>
            </a:pPr>
            <a:r>
              <a:rPr sz="1800" b="1" dirty="0">
                <a:latin typeface="Times New Roman"/>
                <a:cs typeface="Times New Roman"/>
              </a:rPr>
              <a:t>After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sending out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packet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with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FIN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=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1,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host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will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no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longer </a:t>
            </a:r>
            <a:r>
              <a:rPr sz="1800" b="1" dirty="0">
                <a:latin typeface="Times New Roman"/>
                <a:cs typeface="Times New Roman"/>
              </a:rPr>
              <a:t>transmit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more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data.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(but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will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continue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receive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data)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Font typeface="Times New Roman"/>
              <a:buChar char="–"/>
              <a:tabLst>
                <a:tab pos="299085" algn="l"/>
              </a:tabLst>
            </a:pPr>
            <a:r>
              <a:rPr sz="1800" b="1" dirty="0">
                <a:latin typeface="Times New Roman"/>
                <a:cs typeface="Times New Roman"/>
              </a:rPr>
              <a:t>Window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size: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used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for</a:t>
            </a:r>
            <a:r>
              <a:rPr sz="1800" b="1" spc="-6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flow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control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61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TCP:</a:t>
            </a:r>
            <a:r>
              <a:rPr spc="-70" dirty="0"/>
              <a:t> </a:t>
            </a:r>
            <a:r>
              <a:rPr spc="-10" dirty="0"/>
              <a:t>PROTOCOL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3691" y="816000"/>
            <a:ext cx="6473190" cy="114744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299085" algn="l"/>
              </a:tabLst>
            </a:pPr>
            <a:r>
              <a:rPr sz="1600" spc="-10" dirty="0">
                <a:latin typeface="Times New Roman"/>
                <a:cs typeface="Times New Roman"/>
              </a:rPr>
              <a:t>Checksum</a:t>
            </a:r>
            <a:endParaRPr sz="16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380"/>
              </a:spcBef>
              <a:buChar char="•"/>
              <a:tabLst>
                <a:tab pos="698500" algn="l"/>
              </a:tabLst>
            </a:pPr>
            <a:r>
              <a:rPr sz="1600" dirty="0">
                <a:latin typeface="Times New Roman"/>
                <a:cs typeface="Times New Roman"/>
              </a:rPr>
              <a:t>checks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TCP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header,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data,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part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IP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header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(source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IP,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dest.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IP,</a:t>
            </a:r>
            <a:endParaRPr sz="160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protocol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(6),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TCP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packet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length) </a:t>
            </a:r>
            <a:r>
              <a:rPr sz="1600" dirty="0">
                <a:latin typeface="Wingdings"/>
                <a:cs typeface="Wingdings"/>
              </a:rPr>
              <a:t>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violate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layered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structure</a:t>
            </a:r>
            <a:endParaRPr sz="16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390"/>
              </a:spcBef>
              <a:buChar char="•"/>
              <a:tabLst>
                <a:tab pos="698500" algn="l"/>
              </a:tabLst>
            </a:pPr>
            <a:r>
              <a:rPr sz="1600" dirty="0">
                <a:latin typeface="Times New Roman"/>
                <a:cs typeface="Times New Roman"/>
              </a:rPr>
              <a:t>Other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than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TCP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header,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following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fields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are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checked.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04644" y="2196083"/>
            <a:ext cx="4396739" cy="1336548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62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TCP:</a:t>
            </a:r>
            <a:r>
              <a:rPr spc="-114" dirty="0"/>
              <a:t> </a:t>
            </a:r>
            <a:r>
              <a:rPr dirty="0"/>
              <a:t>CONNECTION</a:t>
            </a:r>
            <a:r>
              <a:rPr spc="-120" dirty="0"/>
              <a:t> </a:t>
            </a:r>
            <a:r>
              <a:rPr spc="-10" dirty="0"/>
              <a:t>ESTABLISHMENT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606665" cy="536956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Service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primitives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Server: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LISTEN,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ACCEPT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Client: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CONNECT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Three-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way</a:t>
            </a:r>
            <a:r>
              <a:rPr sz="2000" b="1" spc="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handshake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9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After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CONNECT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called,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connection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request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packet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will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generated.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Connection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request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packet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(SYN 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ACK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=0,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Seq# =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x).</a:t>
            </a:r>
            <a:endParaRPr sz="1800">
              <a:latin typeface="Times New Roman"/>
              <a:cs typeface="Times New Roman"/>
            </a:endParaRPr>
          </a:p>
          <a:p>
            <a:pPr marL="1155700" marR="15875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When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connection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request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packet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arrives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receiver,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the </a:t>
            </a:r>
            <a:r>
              <a:rPr sz="1800" dirty="0">
                <a:latin typeface="Times New Roman"/>
                <a:cs typeface="Times New Roman"/>
              </a:rPr>
              <a:t>receiver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checks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LISTEN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ACCEPT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have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been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executed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25" dirty="0">
                <a:latin typeface="Times New Roman"/>
                <a:cs typeface="Times New Roman"/>
              </a:rPr>
              <a:t> the </a:t>
            </a:r>
            <a:r>
              <a:rPr sz="1800" spc="-10" dirty="0">
                <a:latin typeface="Times New Roman"/>
                <a:cs typeface="Times New Roman"/>
              </a:rPr>
              <a:t>port.</a:t>
            </a:r>
            <a:endParaRPr sz="1800">
              <a:latin typeface="Times New Roman"/>
              <a:cs typeface="Times New Roman"/>
            </a:endParaRPr>
          </a:p>
          <a:p>
            <a:pPr marL="1155700" marR="18542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accepts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request,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back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Ack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(SYN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ACK=1,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Ack#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= </a:t>
            </a:r>
            <a:r>
              <a:rPr sz="1800" dirty="0">
                <a:latin typeface="Times New Roman"/>
                <a:cs typeface="Times New Roman"/>
              </a:rPr>
              <a:t>x+1,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Seq# = </a:t>
            </a:r>
            <a:r>
              <a:rPr sz="1800" spc="-25" dirty="0">
                <a:latin typeface="Times New Roman"/>
                <a:cs typeface="Times New Roman"/>
              </a:rPr>
              <a:t>y)</a:t>
            </a:r>
            <a:endParaRPr sz="1800">
              <a:latin typeface="Times New Roman"/>
              <a:cs typeface="Times New Roman"/>
            </a:endParaRPr>
          </a:p>
          <a:p>
            <a:pPr marL="1612900" marR="5080" indent="-2286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4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Client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sends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back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Ack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(SYN=0,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ACK=1,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Ack#=y+1)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finish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three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way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handshake.</a:t>
            </a:r>
            <a:endParaRPr sz="1800">
              <a:latin typeface="Times New Roman"/>
              <a:cs typeface="Times New Roman"/>
            </a:endParaRPr>
          </a:p>
          <a:p>
            <a:pPr marL="1155700" marR="98679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server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rejects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request,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back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Rej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(RST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ACK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1, </a:t>
            </a:r>
            <a:r>
              <a:rPr sz="1800" spc="-10" dirty="0">
                <a:latin typeface="Times New Roman"/>
                <a:cs typeface="Times New Roman"/>
              </a:rPr>
              <a:t>Ack#=x+1)</a:t>
            </a:r>
            <a:endParaRPr sz="1800">
              <a:latin typeface="Times New Roman"/>
              <a:cs typeface="Times New Roman"/>
            </a:endParaRPr>
          </a:p>
          <a:p>
            <a:pPr marL="1155700" marR="445134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initial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sequence#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(x,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y)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assigned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based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clock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25" dirty="0">
                <a:latin typeface="Times New Roman"/>
                <a:cs typeface="Times New Roman"/>
              </a:rPr>
              <a:t> the </a:t>
            </a:r>
            <a:r>
              <a:rPr sz="1800" spc="-10" dirty="0">
                <a:latin typeface="Times New Roman"/>
                <a:cs typeface="Times New Roman"/>
              </a:rPr>
              <a:t>hosts.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63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APPLICATION</a:t>
            </a:r>
            <a:r>
              <a:rPr spc="-140" dirty="0"/>
              <a:t> </a:t>
            </a:r>
            <a:r>
              <a:rPr spc="-10" dirty="0"/>
              <a:t>LAYER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45844" y="847089"/>
            <a:ext cx="4594860" cy="167195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applications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directly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users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</a:tabLst>
            </a:pPr>
            <a:r>
              <a:rPr sz="1800" spc="-10" dirty="0">
                <a:latin typeface="Times New Roman"/>
                <a:cs typeface="Times New Roman"/>
              </a:rPr>
              <a:t>Examples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HTTP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(Hyper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Text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Transfer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Protocol)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697865" algn="l"/>
              </a:tabLst>
            </a:pPr>
            <a:r>
              <a:rPr sz="1800" dirty="0">
                <a:latin typeface="Times New Roman"/>
                <a:cs typeface="Times New Roman"/>
              </a:rPr>
              <a:t>FTP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(File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Transfer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Protocol)</a:t>
            </a:r>
            <a:endParaRPr sz="1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697865" algn="l"/>
              </a:tabLst>
            </a:pPr>
            <a:r>
              <a:rPr sz="1800" spc="-10" dirty="0">
                <a:latin typeface="Times New Roman"/>
                <a:cs typeface="Times New Roman"/>
              </a:rPr>
              <a:t>E-</a:t>
            </a:r>
            <a:r>
              <a:rPr sz="1800" spc="-20" dirty="0">
                <a:latin typeface="Times New Roman"/>
                <a:cs typeface="Times New Roman"/>
              </a:rPr>
              <a:t>mail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STANDARDS:</a:t>
            </a:r>
            <a:r>
              <a:rPr spc="-140" dirty="0"/>
              <a:t> </a:t>
            </a:r>
            <a:r>
              <a:rPr dirty="0"/>
              <a:t>MOBILE</a:t>
            </a:r>
            <a:r>
              <a:rPr spc="-114" dirty="0"/>
              <a:t> </a:t>
            </a:r>
            <a:r>
              <a:rPr dirty="0"/>
              <a:t>TELEPHONE</a:t>
            </a:r>
            <a:r>
              <a:rPr spc="-8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75640" y="824528"/>
            <a:ext cx="7552055" cy="538289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683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1st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generation: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analog</a:t>
            </a:r>
            <a:r>
              <a:rPr sz="24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voice</a:t>
            </a:r>
            <a:endParaRPr sz="24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68985" algn="l"/>
              </a:tabLst>
            </a:pPr>
            <a:r>
              <a:rPr sz="2000" dirty="0">
                <a:latin typeface="Times New Roman"/>
                <a:cs typeface="Times New Roman"/>
              </a:rPr>
              <a:t>Example: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Advanced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Mobile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Phone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(AMPS)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1140"/>
              </a:spcBef>
              <a:buFont typeface="Times New Roman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68300" indent="-342900">
              <a:lnSpc>
                <a:spcPct val="100000"/>
              </a:lnSpc>
              <a:spcBef>
                <a:spcPts val="5"/>
              </a:spcBef>
              <a:buFont typeface="Times New Roman"/>
              <a:buChar char="•"/>
              <a:tabLst>
                <a:tab pos="3683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2</a:t>
            </a:r>
            <a:r>
              <a:rPr sz="2400" b="1" baseline="24305" dirty="0">
                <a:solidFill>
                  <a:srgbClr val="000099"/>
                </a:solidFill>
                <a:latin typeface="Times New Roman"/>
                <a:cs typeface="Times New Roman"/>
              </a:rPr>
              <a:t>nd</a:t>
            </a:r>
            <a:r>
              <a:rPr sz="2400" b="1" spc="247" baseline="2430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generation: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digital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voice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narrowband</a:t>
            </a:r>
            <a:r>
              <a:rPr sz="24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  <a:p>
            <a:pPr marL="768985" marR="17780" lvl="1" indent="-287020">
              <a:lnSpc>
                <a:spcPct val="100000"/>
              </a:lnSpc>
              <a:spcBef>
                <a:spcPts val="495"/>
              </a:spcBef>
              <a:buChar char="–"/>
              <a:tabLst>
                <a:tab pos="768985" algn="l"/>
              </a:tabLst>
            </a:pPr>
            <a:r>
              <a:rPr sz="2000" dirty="0">
                <a:latin typeface="Times New Roman"/>
                <a:cs typeface="Times New Roman"/>
              </a:rPr>
              <a:t>Examples: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GSM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(T-Mobile,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Cingular,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AT&amp;T,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Verizon),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D-</a:t>
            </a:r>
            <a:r>
              <a:rPr sz="2000" spc="-20" dirty="0">
                <a:latin typeface="Times New Roman"/>
                <a:cs typeface="Times New Roman"/>
              </a:rPr>
              <a:t>AMPS </a:t>
            </a:r>
            <a:r>
              <a:rPr sz="2000" dirty="0">
                <a:latin typeface="Times New Roman"/>
                <a:cs typeface="Times New Roman"/>
              </a:rPr>
              <a:t>(AT&amp;T),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IS-95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(Interim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Standard-95)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(Sprint)</a:t>
            </a:r>
            <a:endParaRPr sz="20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68985" algn="l"/>
              </a:tabLst>
            </a:pPr>
            <a:r>
              <a:rPr sz="2000" dirty="0">
                <a:latin typeface="Times New Roman"/>
                <a:cs typeface="Times New Roman"/>
              </a:rPr>
              <a:t>2.5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generation: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EDGE,</a:t>
            </a:r>
            <a:r>
              <a:rPr sz="2000" spc="-20" dirty="0">
                <a:latin typeface="Times New Roman"/>
                <a:cs typeface="Times New Roman"/>
              </a:rPr>
              <a:t> GPRS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1140"/>
              </a:spcBef>
              <a:buFont typeface="Times New Roman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68300" indent="-342900">
              <a:lnSpc>
                <a:spcPct val="100000"/>
              </a:lnSpc>
              <a:buFont typeface="Times New Roman"/>
              <a:buChar char="•"/>
              <a:tabLst>
                <a:tab pos="3683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3</a:t>
            </a:r>
            <a:r>
              <a:rPr sz="2400" b="1" baseline="24305" dirty="0">
                <a:solidFill>
                  <a:srgbClr val="000099"/>
                </a:solidFill>
                <a:latin typeface="Times New Roman"/>
                <a:cs typeface="Times New Roman"/>
              </a:rPr>
              <a:t>rd</a:t>
            </a:r>
            <a:r>
              <a:rPr sz="2400" b="1" spc="262" baseline="2430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generation: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digital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voice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broadband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68985" algn="l"/>
              </a:tabLst>
            </a:pPr>
            <a:r>
              <a:rPr sz="2000" dirty="0">
                <a:latin typeface="Times New Roman"/>
                <a:cs typeface="Times New Roman"/>
              </a:rPr>
              <a:t>Examples: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WCDMA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(HSDPA),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cdma2000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(EV-</a:t>
            </a:r>
            <a:r>
              <a:rPr sz="2000" spc="-25" dirty="0">
                <a:latin typeface="Times New Roman"/>
                <a:cs typeface="Times New Roman"/>
              </a:rPr>
              <a:t>DO)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1140"/>
              </a:spcBef>
              <a:buFont typeface="Times New Roman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68300" indent="-342900">
              <a:lnSpc>
                <a:spcPct val="100000"/>
              </a:lnSpc>
              <a:buFont typeface="Times New Roman"/>
              <a:buChar char="•"/>
              <a:tabLst>
                <a:tab pos="3683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4</a:t>
            </a:r>
            <a:r>
              <a:rPr sz="2400" b="1" baseline="24305" dirty="0">
                <a:solidFill>
                  <a:srgbClr val="000099"/>
                </a:solidFill>
                <a:latin typeface="Times New Roman"/>
                <a:cs typeface="Times New Roman"/>
              </a:rPr>
              <a:t>th</a:t>
            </a:r>
            <a:r>
              <a:rPr sz="2400" b="1" spc="277" baseline="2430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generation: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broadband</a:t>
            </a:r>
            <a:r>
              <a:rPr sz="24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multimedia</a:t>
            </a:r>
            <a:r>
              <a:rPr sz="24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communication</a:t>
            </a:r>
            <a:endParaRPr sz="24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68985" algn="l"/>
              </a:tabLst>
            </a:pPr>
            <a:r>
              <a:rPr sz="2000" dirty="0">
                <a:latin typeface="Times New Roman"/>
                <a:cs typeface="Times New Roman"/>
              </a:rPr>
              <a:t>LTE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(long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term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evolution)</a:t>
            </a:r>
            <a:endParaRPr sz="20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68985" algn="l"/>
              </a:tabLst>
            </a:pPr>
            <a:r>
              <a:rPr sz="2000" dirty="0">
                <a:latin typeface="Times New Roman"/>
                <a:cs typeface="Times New Roman"/>
              </a:rPr>
              <a:t>LTE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advanced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(true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4G)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64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PROTOCOL:</a:t>
            </a:r>
            <a:r>
              <a:rPr spc="-85" dirty="0"/>
              <a:t> </a:t>
            </a:r>
            <a:r>
              <a:rPr dirty="0"/>
              <a:t>MAJOR</a:t>
            </a:r>
            <a:r>
              <a:rPr spc="-100" dirty="0"/>
              <a:t> </a:t>
            </a:r>
            <a:r>
              <a:rPr spc="-10" dirty="0"/>
              <a:t>CHALLENGES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325995" cy="335724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Major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challenges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layer: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dynamic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routing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Nodes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mobile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Distributed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multihop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wireless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time-</a:t>
            </a:r>
            <a:r>
              <a:rPr sz="1800" dirty="0">
                <a:latin typeface="Times New Roman"/>
                <a:cs typeface="Times New Roman"/>
              </a:rPr>
              <a:t>varying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topology.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MAC</a:t>
            </a:r>
            <a:r>
              <a:rPr sz="1800" spc="-10" dirty="0">
                <a:latin typeface="Times New Roman"/>
                <a:cs typeface="Times New Roman"/>
              </a:rPr>
              <a:t> sublayer: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Hidden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station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problem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Exposed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station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problem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Physical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layer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consumption.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Unreliable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wireless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link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8868" y="4273296"/>
            <a:ext cx="4654171" cy="2361091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65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1266189"/>
            <a:ext cx="3128645" cy="1794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BEBEBE"/>
                </a:solidFill>
                <a:latin typeface="Times New Roman"/>
                <a:cs typeface="Times New Roman"/>
              </a:rPr>
              <a:t>Ad</a:t>
            </a:r>
            <a:r>
              <a:rPr sz="2000" b="1" spc="-3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BEBEBE"/>
                </a:solidFill>
                <a:latin typeface="Times New Roman"/>
                <a:cs typeface="Times New Roman"/>
              </a:rPr>
              <a:t>hoc</a:t>
            </a:r>
            <a:r>
              <a:rPr sz="2000" b="1" spc="-3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BEBEBE"/>
                </a:solidFill>
                <a:latin typeface="Times New Roman"/>
                <a:cs typeface="Times New Roman"/>
              </a:rPr>
              <a:t>wireless</a:t>
            </a:r>
            <a:r>
              <a:rPr sz="2000" b="1" spc="-3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BEBEBE"/>
                </a:solidFill>
                <a:latin typeface="Times New Roman"/>
                <a:cs typeface="Times New Roman"/>
              </a:rPr>
              <a:t>networks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BEBEBE"/>
                </a:solidFill>
                <a:latin typeface="Times New Roman"/>
                <a:cs typeface="Times New Roman"/>
              </a:rPr>
              <a:t>Protocol</a:t>
            </a:r>
            <a:r>
              <a:rPr sz="2000" b="1" spc="-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BEBEBE"/>
                </a:solidFill>
                <a:latin typeface="Times New Roman"/>
                <a:cs typeface="Times New Roman"/>
              </a:rPr>
              <a:t>layers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252599"/>
                </a:solidFill>
                <a:latin typeface="Times New Roman"/>
                <a:cs typeface="Times New Roman"/>
              </a:rPr>
              <a:t>Cross-layer</a:t>
            </a:r>
            <a:r>
              <a:rPr sz="2000" b="1" spc="-50" dirty="0">
                <a:solidFill>
                  <a:srgbClr val="2525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252599"/>
                </a:solidFill>
                <a:latin typeface="Times New Roman"/>
                <a:cs typeface="Times New Roman"/>
              </a:rPr>
              <a:t>design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CROSS-</a:t>
            </a:r>
            <a:r>
              <a:rPr dirty="0"/>
              <a:t>LAYER</a:t>
            </a:r>
            <a:r>
              <a:rPr spc="30" dirty="0"/>
              <a:t> </a:t>
            </a:r>
            <a:r>
              <a:rPr spc="-10" dirty="0"/>
              <a:t>DESIGN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838330"/>
            <a:ext cx="7568565" cy="319278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Cross-layer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design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Perform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joint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optimization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across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protocol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layers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spc="-20" dirty="0">
                <a:latin typeface="Times New Roman"/>
                <a:cs typeface="Times New Roman"/>
              </a:rPr>
              <a:t>Why?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Layered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structure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works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well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conventional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wired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networks</a:t>
            </a:r>
            <a:endParaRPr sz="1800">
              <a:latin typeface="Times New Roman"/>
              <a:cs typeface="Times New Roman"/>
            </a:endParaRPr>
          </a:p>
          <a:p>
            <a:pPr marL="1155700" marR="393065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isolation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layers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doesn’t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work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very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well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wireless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hoc </a:t>
            </a:r>
            <a:r>
              <a:rPr sz="1800" spc="-10" dirty="0">
                <a:latin typeface="Times New Roman"/>
                <a:cs typeface="Times New Roman"/>
              </a:rPr>
              <a:t>network</a:t>
            </a:r>
            <a:endParaRPr sz="1800">
              <a:latin typeface="Times New Roman"/>
              <a:cs typeface="Times New Roman"/>
            </a:endParaRPr>
          </a:p>
          <a:p>
            <a:pPr marL="1612900" lvl="3" indent="-228600">
              <a:lnSpc>
                <a:spcPct val="100000"/>
              </a:lnSpc>
              <a:spcBef>
                <a:spcPts val="434"/>
              </a:spcBef>
              <a:buChar char="–"/>
              <a:tabLst>
                <a:tab pos="1612900" algn="l"/>
              </a:tabLst>
            </a:pPr>
            <a:r>
              <a:rPr sz="1800" dirty="0">
                <a:latin typeface="Times New Roman"/>
                <a:cs typeface="Times New Roman"/>
              </a:rPr>
              <a:t>Can’t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perform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optimization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across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layers</a:t>
            </a:r>
            <a:endParaRPr sz="1800">
              <a:latin typeface="Times New Roman"/>
              <a:cs typeface="Times New Roman"/>
            </a:endParaRPr>
          </a:p>
          <a:p>
            <a:pPr marL="1612900" marR="5080" lvl="3" indent="-228600">
              <a:lnSpc>
                <a:spcPct val="100000"/>
              </a:lnSpc>
              <a:spcBef>
                <a:spcPts val="430"/>
              </a:spcBef>
              <a:buChar char="–"/>
              <a:tabLst>
                <a:tab pos="16129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physical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structure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constantly </a:t>
            </a:r>
            <a:r>
              <a:rPr sz="1800" dirty="0">
                <a:latin typeface="Times New Roman"/>
                <a:cs typeface="Times New Roman"/>
              </a:rPr>
              <a:t>changing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layered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structure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might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able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respond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to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change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fast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enough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66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CROSS-</a:t>
            </a:r>
            <a:r>
              <a:rPr dirty="0"/>
              <a:t>LAYER</a:t>
            </a:r>
            <a:r>
              <a:rPr spc="30" dirty="0"/>
              <a:t> </a:t>
            </a:r>
            <a:r>
              <a:rPr spc="-10" dirty="0"/>
              <a:t>DESIGN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838330"/>
            <a:ext cx="7609840" cy="518668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Example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Physical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layer: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adaptive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modulation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(AMC)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Select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modulation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based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condition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layer:</a:t>
            </a:r>
            <a:endParaRPr sz="18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Adaptive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routing: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might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paths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source</a:t>
            </a:r>
            <a:r>
              <a:rPr sz="1800" spc="-25" dirty="0">
                <a:latin typeface="Times New Roman"/>
                <a:cs typeface="Times New Roman"/>
              </a:rPr>
              <a:t> and </a:t>
            </a:r>
            <a:r>
              <a:rPr sz="1800" dirty="0">
                <a:latin typeface="Times New Roman"/>
                <a:cs typeface="Times New Roman"/>
              </a:rPr>
              <a:t>destination.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Select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path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better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physical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layer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performance.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Example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Hybrid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Automatic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Retransmit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Request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(HARQ)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MAC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layer,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collision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during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transmission,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re-</a:t>
            </a:r>
            <a:r>
              <a:rPr sz="1800" spc="-10" dirty="0">
                <a:latin typeface="Times New Roman"/>
                <a:cs typeface="Times New Roman"/>
              </a:rPr>
              <a:t>transmit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Perform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maximal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ratio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combining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(MRC)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originally</a:t>
            </a:r>
            <a:endParaRPr sz="1800">
              <a:latin typeface="Times New Roman"/>
              <a:cs typeface="Times New Roman"/>
            </a:endParaRPr>
          </a:p>
          <a:p>
            <a:pPr marL="11557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transmitted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re-tx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physical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layer.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Example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9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Cooperative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diversity: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spatially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distributed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help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the</a:t>
            </a:r>
            <a:endParaRPr sz="18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forward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node</a:t>
            </a:r>
            <a:endParaRPr sz="1800">
              <a:latin typeface="Times New Roman"/>
              <a:cs typeface="Times New Roman"/>
            </a:endParaRPr>
          </a:p>
          <a:p>
            <a:pPr marL="756285" marR="97155" lvl="1" indent="-287020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diversity: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routes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through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a </a:t>
            </a:r>
            <a:r>
              <a:rPr sz="1800" dirty="0">
                <a:latin typeface="Times New Roman"/>
                <a:cs typeface="Times New Roman"/>
              </a:rPr>
              <a:t>single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packet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67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STANDARDS:</a:t>
            </a:r>
            <a:r>
              <a:rPr spc="-140" dirty="0"/>
              <a:t> </a:t>
            </a:r>
            <a:r>
              <a:rPr dirty="0"/>
              <a:t>MOBILE</a:t>
            </a:r>
            <a:r>
              <a:rPr spc="-114" dirty="0"/>
              <a:t> </a:t>
            </a:r>
            <a:r>
              <a:rPr dirty="0"/>
              <a:t>TELEPHONE</a:t>
            </a:r>
            <a:r>
              <a:rPr spc="-8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75640" y="824528"/>
            <a:ext cx="7398384" cy="504126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683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5</a:t>
            </a:r>
            <a:r>
              <a:rPr sz="2400" b="1" baseline="24305" dirty="0">
                <a:solidFill>
                  <a:srgbClr val="000099"/>
                </a:solidFill>
                <a:latin typeface="Times New Roman"/>
                <a:cs typeface="Times New Roman"/>
              </a:rPr>
              <a:t>th</a:t>
            </a:r>
            <a:r>
              <a:rPr sz="2400" b="1" spc="277" baseline="2430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generation: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seamless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wireless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coverage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everywhere</a:t>
            </a:r>
            <a:endParaRPr sz="24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68985" algn="l"/>
              </a:tabLst>
            </a:pPr>
            <a:r>
              <a:rPr sz="2000" dirty="0">
                <a:latin typeface="Times New Roman"/>
                <a:cs typeface="Times New Roman"/>
              </a:rPr>
              <a:t>Standard: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IMT-2020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(International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Mobile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Telecommunication</a:t>
            </a:r>
            <a:endParaRPr sz="2000">
              <a:latin typeface="Times New Roman"/>
              <a:cs typeface="Times New Roman"/>
            </a:endParaRPr>
          </a:p>
          <a:p>
            <a:pPr marL="768985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Times New Roman"/>
                <a:cs typeface="Times New Roman"/>
              </a:rPr>
              <a:t>2020)</a:t>
            </a:r>
            <a:endParaRPr sz="2000">
              <a:latin typeface="Times New Roman"/>
              <a:cs typeface="Times New Roman"/>
            </a:endParaRPr>
          </a:p>
          <a:p>
            <a:pPr marL="11684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6840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specifies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requirements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5G</a:t>
            </a:r>
            <a:endParaRPr sz="20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68985" algn="l"/>
              </a:tabLst>
            </a:pPr>
            <a:r>
              <a:rPr sz="2000" dirty="0">
                <a:latin typeface="Times New Roman"/>
                <a:cs typeface="Times New Roman"/>
              </a:rPr>
              <a:t>3GPP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actual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standards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meet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IMT-</a:t>
            </a:r>
            <a:r>
              <a:rPr sz="2000" spc="-20" dirty="0">
                <a:latin typeface="Times New Roman"/>
                <a:cs typeface="Times New Roman"/>
              </a:rPr>
              <a:t>2020</a:t>
            </a:r>
            <a:endParaRPr sz="2000">
              <a:latin typeface="Times New Roman"/>
              <a:cs typeface="Times New Roman"/>
            </a:endParaRPr>
          </a:p>
          <a:p>
            <a:pPr marL="768985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requirements</a:t>
            </a:r>
            <a:endParaRPr sz="2000">
              <a:latin typeface="Times New Roman"/>
              <a:cs typeface="Times New Roman"/>
            </a:endParaRPr>
          </a:p>
          <a:p>
            <a:pPr marL="11684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68400" algn="l"/>
              </a:tabLst>
            </a:pPr>
            <a:r>
              <a:rPr sz="2000" dirty="0">
                <a:latin typeface="Times New Roman"/>
                <a:cs typeface="Times New Roman"/>
              </a:rPr>
              <a:t>NR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(new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radio),</a:t>
            </a:r>
            <a:endParaRPr sz="2000">
              <a:latin typeface="Times New Roman"/>
              <a:cs typeface="Times New Roman"/>
            </a:endParaRPr>
          </a:p>
          <a:p>
            <a:pPr marL="11684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68400" algn="l"/>
              </a:tabLst>
            </a:pPr>
            <a:r>
              <a:rPr sz="2000" spc="-10" dirty="0">
                <a:latin typeface="Times New Roman"/>
                <a:cs typeface="Times New Roman"/>
              </a:rPr>
              <a:t>NB-</a:t>
            </a:r>
            <a:r>
              <a:rPr sz="2000" dirty="0">
                <a:latin typeface="Times New Roman"/>
                <a:cs typeface="Times New Roman"/>
              </a:rPr>
              <a:t>IoT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(narrowband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Internet-of-Things),</a:t>
            </a:r>
            <a:endParaRPr sz="2000">
              <a:latin typeface="Times New Roman"/>
              <a:cs typeface="Times New Roman"/>
            </a:endParaRPr>
          </a:p>
          <a:p>
            <a:pPr marL="1168400" marR="1570355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68400" algn="l"/>
              </a:tabLst>
            </a:pPr>
            <a:r>
              <a:rPr sz="2000" spc="-20" dirty="0">
                <a:latin typeface="Times New Roman"/>
                <a:cs typeface="Times New Roman"/>
              </a:rPr>
              <a:t>LTE-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(Long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term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evolution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– Machine</a:t>
            </a:r>
            <a:r>
              <a:rPr sz="2000" spc="-20" dirty="0">
                <a:latin typeface="Times New Roman"/>
                <a:cs typeface="Times New Roman"/>
              </a:rPr>
              <a:t> type </a:t>
            </a:r>
            <a:r>
              <a:rPr sz="2000" spc="-10" dirty="0">
                <a:latin typeface="Times New Roman"/>
                <a:cs typeface="Times New Roman"/>
              </a:rPr>
              <a:t>communications)</a:t>
            </a:r>
            <a:endParaRPr sz="20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68985" algn="l"/>
              </a:tabLst>
            </a:pPr>
            <a:r>
              <a:rPr sz="2000" dirty="0">
                <a:latin typeface="Times New Roman"/>
                <a:cs typeface="Times New Roman"/>
              </a:rPr>
              <a:t>Usage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scenarios:</a:t>
            </a:r>
            <a:endParaRPr sz="2000">
              <a:latin typeface="Times New Roman"/>
              <a:cs typeface="Times New Roman"/>
            </a:endParaRPr>
          </a:p>
          <a:p>
            <a:pPr marL="11684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68400" algn="l"/>
              </a:tabLst>
            </a:pPr>
            <a:r>
              <a:rPr sz="2000" dirty="0">
                <a:latin typeface="Times New Roman"/>
                <a:cs typeface="Times New Roman"/>
              </a:rPr>
              <a:t>Enhanced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Mobile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Broadband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(eMBB)</a:t>
            </a:r>
            <a:endParaRPr sz="2000">
              <a:latin typeface="Times New Roman"/>
              <a:cs typeface="Times New Roman"/>
            </a:endParaRPr>
          </a:p>
          <a:p>
            <a:pPr marL="11684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68400" algn="l"/>
              </a:tabLst>
            </a:pPr>
            <a:r>
              <a:rPr sz="2000" spc="-10" dirty="0">
                <a:latin typeface="Times New Roman"/>
                <a:cs typeface="Times New Roman"/>
              </a:rPr>
              <a:t>Ultra-</a:t>
            </a:r>
            <a:r>
              <a:rPr sz="2000" dirty="0">
                <a:latin typeface="Times New Roman"/>
                <a:cs typeface="Times New Roman"/>
              </a:rPr>
              <a:t>Reliable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Low-Latency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Communications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(URLLC)</a:t>
            </a:r>
            <a:endParaRPr sz="2000">
              <a:latin typeface="Times New Roman"/>
              <a:cs typeface="Times New Roman"/>
            </a:endParaRPr>
          </a:p>
          <a:p>
            <a:pPr marL="11684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68400" algn="l"/>
              </a:tabLst>
            </a:pPr>
            <a:r>
              <a:rPr sz="2000" dirty="0">
                <a:latin typeface="Times New Roman"/>
                <a:cs typeface="Times New Roman"/>
              </a:rPr>
              <a:t>Massive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Machine-</a:t>
            </a:r>
            <a:r>
              <a:rPr sz="2000" dirty="0">
                <a:latin typeface="Times New Roman"/>
                <a:cs typeface="Times New Roman"/>
              </a:rPr>
              <a:t>Type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Communications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(mMTC)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9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3502152"/>
            <a:ext cx="7053580" cy="3175000"/>
            <a:chOff x="237743" y="3502152"/>
            <a:chExt cx="7053580" cy="3175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2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6"/>
              <a:ext cx="1781556" cy="4754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9864" y="3502152"/>
              <a:ext cx="5239512" cy="28879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762243" y="5369052"/>
              <a:ext cx="1529080" cy="425450"/>
            </a:xfrm>
            <a:custGeom>
              <a:avLst/>
              <a:gdLst/>
              <a:ahLst/>
              <a:cxnLst/>
              <a:rect l="l" t="t" r="r" b="b"/>
              <a:pathLst>
                <a:path w="1529079" h="425450">
                  <a:moveTo>
                    <a:pt x="1528572" y="0"/>
                  </a:moveTo>
                  <a:lnTo>
                    <a:pt x="0" y="0"/>
                  </a:lnTo>
                  <a:lnTo>
                    <a:pt x="0" y="425196"/>
                  </a:lnTo>
                  <a:lnTo>
                    <a:pt x="1528572" y="425196"/>
                  </a:lnTo>
                  <a:lnTo>
                    <a:pt x="15285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STANDARDS:</a:t>
            </a:r>
            <a:r>
              <a:rPr spc="-140" dirty="0"/>
              <a:t> </a:t>
            </a:r>
            <a:r>
              <a:rPr dirty="0"/>
              <a:t>MOBILE</a:t>
            </a:r>
            <a:r>
              <a:rPr spc="-114" dirty="0"/>
              <a:t> </a:t>
            </a:r>
            <a:r>
              <a:rPr dirty="0"/>
              <a:t>TELEPHONE</a:t>
            </a:r>
            <a:r>
              <a:rPr spc="-8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88340" y="824001"/>
            <a:ext cx="6222365" cy="251142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AMPS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54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Advanced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Mobile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Phone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4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1983,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AT&amp;T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Analog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voice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(control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information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digital)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7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Division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Multiple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Access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(FDMA)</a:t>
            </a:r>
            <a:endParaRPr sz="2400">
              <a:latin typeface="Times New Roman"/>
              <a:cs typeface="Times New Roman"/>
            </a:endParaRPr>
          </a:p>
          <a:p>
            <a:pPr marL="1155700" indent="-228600">
              <a:lnSpc>
                <a:spcPct val="100000"/>
              </a:lnSpc>
              <a:spcBef>
                <a:spcPts val="254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Available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spectrum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divided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channels</a:t>
            </a:r>
            <a:endParaRPr sz="2000">
              <a:latin typeface="Times New Roman"/>
              <a:cs typeface="Times New Roman"/>
            </a:endParaRPr>
          </a:p>
          <a:p>
            <a:pPr marL="1155700" indent="-228600">
              <a:lnSpc>
                <a:spcPct val="100000"/>
              </a:lnSpc>
              <a:spcBef>
                <a:spcPts val="245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assigned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10" dirty="0">
                <a:latin typeface="Times New Roman"/>
                <a:cs typeface="Times New Roman"/>
              </a:rPr>
              <a:t>channel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42508" y="5399023"/>
            <a:ext cx="1290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00099"/>
                </a:solidFill>
                <a:latin typeface="Times New Roman"/>
                <a:cs typeface="Times New Roman"/>
              </a:rPr>
              <a:t>(c)</a:t>
            </a:r>
            <a:r>
              <a:rPr sz="12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12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multiplexed channel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71444" y="6219444"/>
            <a:ext cx="1661160" cy="425450"/>
          </a:xfrm>
          <a:custGeom>
            <a:avLst/>
            <a:gdLst/>
            <a:ahLst/>
            <a:cxnLst/>
            <a:rect l="l" t="t" r="r" b="b"/>
            <a:pathLst>
              <a:path w="1661160" h="425450">
                <a:moveTo>
                  <a:pt x="1661159" y="0"/>
                </a:moveTo>
                <a:lnTo>
                  <a:pt x="0" y="0"/>
                </a:lnTo>
                <a:lnTo>
                  <a:pt x="0" y="425195"/>
                </a:lnTo>
                <a:lnTo>
                  <a:pt x="1661159" y="425195"/>
                </a:lnTo>
                <a:lnTo>
                  <a:pt x="16611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249929" y="6250025"/>
            <a:ext cx="146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00099"/>
                </a:solidFill>
                <a:latin typeface="Times New Roman"/>
                <a:cs typeface="Times New Roman"/>
              </a:rPr>
              <a:t>(b) Bandwidths</a:t>
            </a:r>
            <a:r>
              <a:rPr sz="12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raised </a:t>
            </a:r>
            <a:r>
              <a:rPr sz="1200" b="1" dirty="0">
                <a:solidFill>
                  <a:srgbClr val="000099"/>
                </a:solidFill>
                <a:latin typeface="Times New Roman"/>
                <a:cs typeface="Times New Roman"/>
              </a:rPr>
              <a:t>in</a:t>
            </a:r>
            <a:r>
              <a:rPr sz="12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frequency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40992" y="6219444"/>
            <a:ext cx="1396365" cy="425450"/>
          </a:xfrm>
          <a:custGeom>
            <a:avLst/>
            <a:gdLst/>
            <a:ahLst/>
            <a:cxnLst/>
            <a:rect l="l" t="t" r="r" b="b"/>
            <a:pathLst>
              <a:path w="1396364" h="425450">
                <a:moveTo>
                  <a:pt x="1395983" y="0"/>
                </a:moveTo>
                <a:lnTo>
                  <a:pt x="0" y="0"/>
                </a:lnTo>
                <a:lnTo>
                  <a:pt x="0" y="425195"/>
                </a:lnTo>
                <a:lnTo>
                  <a:pt x="1395983" y="425195"/>
                </a:lnTo>
                <a:lnTo>
                  <a:pt x="13959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20620" y="6250025"/>
            <a:ext cx="1131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00099"/>
                </a:solidFill>
                <a:latin typeface="Times New Roman"/>
                <a:cs typeface="Times New Roman"/>
              </a:rPr>
              <a:t>(a)</a:t>
            </a:r>
            <a:r>
              <a:rPr sz="12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12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original</a:t>
            </a:r>
            <a:endParaRPr sz="12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12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bandwidths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3849623"/>
            <a:ext cx="8365490" cy="2827020"/>
            <a:chOff x="237743" y="3849623"/>
            <a:chExt cx="8365490" cy="28270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2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139" y="3849623"/>
              <a:ext cx="8244840" cy="245364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11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STANDARDS:</a:t>
            </a:r>
            <a:r>
              <a:rPr spc="-140" dirty="0"/>
              <a:t> </a:t>
            </a:r>
            <a:r>
              <a:rPr dirty="0"/>
              <a:t>MOBILE</a:t>
            </a:r>
            <a:r>
              <a:rPr spc="-114" dirty="0"/>
              <a:t> </a:t>
            </a:r>
            <a:r>
              <a:rPr dirty="0"/>
              <a:t>TELEPHONE</a:t>
            </a:r>
            <a:r>
              <a:rPr spc="-8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88340" y="838330"/>
            <a:ext cx="7537450" cy="268097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D-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AMPS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(IS-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54/136)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Digital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AMPS</a:t>
            </a:r>
            <a:endParaRPr sz="1800">
              <a:latin typeface="Times New Roman"/>
              <a:cs typeface="Times New Roman"/>
            </a:endParaRPr>
          </a:p>
          <a:p>
            <a:pPr marL="756285" marR="469900" lvl="1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Digital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voice: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analog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voice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digitalized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compressed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vocoder </a:t>
            </a:r>
            <a:r>
              <a:rPr sz="1800" dirty="0">
                <a:latin typeface="Times New Roman"/>
                <a:cs typeface="Times New Roman"/>
              </a:rPr>
              <a:t>before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Tx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Time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Division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Multiple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Access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(TDMA)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9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divided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frame,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frame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divided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slots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assigned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slots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TDMA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usually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top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FDMA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(30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KHz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channel,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6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channel)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STANDARDS:</a:t>
            </a:r>
            <a:r>
              <a:rPr spc="-140" dirty="0"/>
              <a:t> </a:t>
            </a:r>
            <a:r>
              <a:rPr dirty="0"/>
              <a:t>MOBILE</a:t>
            </a:r>
            <a:r>
              <a:rPr spc="-114" dirty="0"/>
              <a:t> </a:t>
            </a:r>
            <a:r>
              <a:rPr dirty="0"/>
              <a:t>TELEPHONE</a:t>
            </a:r>
            <a:r>
              <a:rPr spc="-8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75640" y="824528"/>
            <a:ext cx="6801484" cy="120015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683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GSM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(Global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System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for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Mobile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communication)</a:t>
            </a:r>
            <a:endParaRPr sz="24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6898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most widely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</a:t>
            </a:r>
            <a:r>
              <a:rPr sz="1950" baseline="25641" dirty="0">
                <a:latin typeface="Times New Roman"/>
                <a:cs typeface="Times New Roman"/>
              </a:rPr>
              <a:t>nd</a:t>
            </a:r>
            <a:r>
              <a:rPr sz="1950" spc="240" baseline="2564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generation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68985" algn="l"/>
              </a:tabLst>
            </a:pPr>
            <a:r>
              <a:rPr sz="2000" dirty="0">
                <a:latin typeface="Times New Roman"/>
                <a:cs typeface="Times New Roman"/>
              </a:rPr>
              <a:t>Similar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D-</a:t>
            </a:r>
            <a:r>
              <a:rPr sz="2000" dirty="0">
                <a:latin typeface="Times New Roman"/>
                <a:cs typeface="Times New Roman"/>
              </a:rPr>
              <a:t>AMPS,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different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format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8680" y="2633472"/>
            <a:ext cx="7391400" cy="332961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STANDARDS:</a:t>
            </a:r>
            <a:r>
              <a:rPr spc="-140" dirty="0"/>
              <a:t> </a:t>
            </a:r>
            <a:r>
              <a:rPr dirty="0"/>
              <a:t>MOBILE</a:t>
            </a:r>
            <a:r>
              <a:rPr spc="-114" dirty="0"/>
              <a:t> </a:t>
            </a:r>
            <a:r>
              <a:rPr dirty="0"/>
              <a:t>TELEPHONE</a:t>
            </a:r>
            <a:r>
              <a:rPr spc="-8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528"/>
            <a:ext cx="7670800" cy="450469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IS-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95</a:t>
            </a:r>
            <a:r>
              <a:rPr sz="2400" b="1" spc="-6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(Narrowband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CDMA)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Code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Division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Multiple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Access</a:t>
            </a:r>
            <a:endParaRPr sz="2000">
              <a:latin typeface="Times New Roman"/>
              <a:cs typeface="Times New Roman"/>
            </a:endParaRPr>
          </a:p>
          <a:p>
            <a:pPr marL="756285" marR="396240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Tx simultaneously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same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frequency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same </a:t>
            </a:r>
            <a:r>
              <a:rPr sz="2000" spc="-10" dirty="0">
                <a:latin typeface="Times New Roman"/>
                <a:cs typeface="Times New Roman"/>
              </a:rPr>
              <a:t>time.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Different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separate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different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users.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CDMA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assigned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unique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code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known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both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transmitter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(Tx)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(Rx)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Tx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same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frequency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time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Receiver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pick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 desired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signals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Also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called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spread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spectrum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(details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discussed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Ch. </a:t>
            </a:r>
            <a:r>
              <a:rPr sz="2000" spc="-25" dirty="0">
                <a:latin typeface="Times New Roman"/>
                <a:cs typeface="Times New Roman"/>
              </a:rPr>
              <a:t>9)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STANDARDS:</a:t>
            </a:r>
            <a:r>
              <a:rPr spc="-140" dirty="0"/>
              <a:t> </a:t>
            </a:r>
            <a:r>
              <a:rPr dirty="0"/>
              <a:t>MOBILE</a:t>
            </a:r>
            <a:r>
              <a:rPr spc="-114" dirty="0"/>
              <a:t> </a:t>
            </a:r>
            <a:r>
              <a:rPr dirty="0"/>
              <a:t>TELEPHONE</a:t>
            </a:r>
            <a:r>
              <a:rPr spc="-8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91"/>
            <a:ext cx="7652384" cy="369633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5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WCDMA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(Wideband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CDMA)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Also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called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UMTS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(Universal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Mobile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Telephone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System)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Proposed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Ericsson,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Standardized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3GPP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Will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mainly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Europe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Data: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HSDPA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(High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Downlink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Packet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Access,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1.8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Mbps-</a:t>
            </a:r>
            <a:r>
              <a:rPr sz="1800" dirty="0">
                <a:latin typeface="Times New Roman"/>
                <a:cs typeface="Times New Roman"/>
              </a:rPr>
              <a:t>7.2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Mbps)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34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cdma2000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Proposed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Qualcomm,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Standardized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0" dirty="0">
                <a:latin typeface="Times New Roman"/>
                <a:cs typeface="Times New Roman"/>
              </a:rPr>
              <a:t> 3GPP2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Will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mainly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North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America</a:t>
            </a:r>
            <a:endParaRPr sz="18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ts val="1939"/>
              </a:lnSpc>
              <a:spcBef>
                <a:spcPts val="46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Data: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1xEV-</a:t>
            </a:r>
            <a:r>
              <a:rPr sz="1800" dirty="0">
                <a:latin typeface="Times New Roman"/>
                <a:cs typeface="Times New Roman"/>
              </a:rPr>
              <a:t>DO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(Evolution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Optimization,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1x: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1.25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MHz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channel, </a:t>
            </a:r>
            <a:r>
              <a:rPr sz="1800" dirty="0">
                <a:latin typeface="Times New Roman"/>
                <a:cs typeface="Times New Roman"/>
              </a:rPr>
              <a:t>up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 4.9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Mbps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downlink)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04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Both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standards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use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CDMA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29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Only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some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detailed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technical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differences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STANDARDS:</a:t>
            </a:r>
            <a:r>
              <a:rPr spc="-140" dirty="0"/>
              <a:t> </a:t>
            </a:r>
            <a:r>
              <a:rPr dirty="0"/>
              <a:t>MOBILE</a:t>
            </a:r>
            <a:r>
              <a:rPr spc="-114" dirty="0"/>
              <a:t> </a:t>
            </a:r>
            <a:r>
              <a:rPr dirty="0"/>
              <a:t>TELEPHONE</a:t>
            </a:r>
            <a:r>
              <a:rPr spc="-8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824528"/>
            <a:ext cx="7916545" cy="474853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4G: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LTE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(long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term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evolution)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Standard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finalized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2008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First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LTE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North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America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launched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Verizon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2010.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upgrade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UMTS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Some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main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features</a:t>
            </a:r>
            <a:endParaRPr sz="2400">
              <a:latin typeface="Times New Roman"/>
              <a:cs typeface="Times New Roman"/>
            </a:endParaRPr>
          </a:p>
          <a:p>
            <a:pPr marL="756285" marR="967105" lvl="1" indent="-287020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OFDMA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(orthogonal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frequency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division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multiple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access)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for </a:t>
            </a:r>
            <a:r>
              <a:rPr sz="2000" dirty="0">
                <a:latin typeface="Times New Roman"/>
                <a:cs typeface="Times New Roman"/>
              </a:rPr>
              <a:t>downlink;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FDMA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uplink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Scalable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carrier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bandwidth: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1.4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MHz,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MHz,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MHz,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MHz,</a:t>
            </a:r>
            <a:endParaRPr sz="20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15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MHz 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20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MHz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Low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latency: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sub-5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ms latency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small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packets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optimal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conditions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Peak download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rate: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299.6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Mbps;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Peak upload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rate: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75.4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Mbps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Cell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size: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tens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meters radius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(femto 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picocells)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100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km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(62</a:t>
            </a:r>
            <a:endParaRPr sz="20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miles)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radius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marcocells.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(Typical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radius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–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30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kms)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15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STANDARDS:</a:t>
            </a:r>
            <a:r>
              <a:rPr spc="-140" dirty="0"/>
              <a:t> </a:t>
            </a:r>
            <a:r>
              <a:rPr dirty="0"/>
              <a:t>MOBILE</a:t>
            </a:r>
            <a:r>
              <a:rPr spc="-114" dirty="0"/>
              <a:t> </a:t>
            </a:r>
            <a:r>
              <a:rPr dirty="0"/>
              <a:t>TELEPHONE</a:t>
            </a:r>
            <a:r>
              <a:rPr spc="-8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824528"/>
            <a:ext cx="7357109" cy="150495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5G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IMT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2020: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issued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2015,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expected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completed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2020</a:t>
            </a:r>
            <a:endParaRPr sz="20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3GPP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Release-</a:t>
            </a:r>
            <a:r>
              <a:rPr sz="2000" dirty="0">
                <a:latin typeface="Times New Roman"/>
                <a:cs typeface="Times New Roman"/>
              </a:rPr>
              <a:t>15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completed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2019,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release-20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completed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2020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16</a:t>
            </a:r>
            <a:endParaRPr sz="1600">
              <a:latin typeface="Arial Black"/>
              <a:cs typeface="Arial Black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218" y="2267711"/>
            <a:ext cx="4984885" cy="42614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THEORY:</a:t>
            </a:r>
            <a:r>
              <a:rPr spc="-114" dirty="0"/>
              <a:t> </a:t>
            </a:r>
            <a:r>
              <a:rPr dirty="0"/>
              <a:t>FREQUENCY</a:t>
            </a:r>
            <a:r>
              <a:rPr spc="-114" dirty="0"/>
              <a:t> </a:t>
            </a:r>
            <a:r>
              <a:rPr dirty="0"/>
              <a:t>DOMAIN</a:t>
            </a:r>
            <a:r>
              <a:rPr spc="-120" dirty="0"/>
              <a:t> </a:t>
            </a:r>
            <a:r>
              <a:rPr spc="-10" dirty="0"/>
              <a:t>SIGNAL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900430"/>
            <a:ext cx="800735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Periodic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signal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can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be written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as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summation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 series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sinusoids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(Fourier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Series)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844" y="2170302"/>
            <a:ext cx="7257415" cy="134239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sinusoid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component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unique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frequency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sinusoid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component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called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“harmonic”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original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signal.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relationship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Fourier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series.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Fourier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series,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represent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“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Frequency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Domain</a:t>
            </a:r>
            <a:r>
              <a:rPr sz="1800" spc="-10" dirty="0">
                <a:latin typeface="Times New Roman"/>
                <a:cs typeface="Times New Roman"/>
              </a:rPr>
              <a:t>”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94689" y="1639447"/>
            <a:ext cx="286385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950" spc="-1540" dirty="0">
                <a:latin typeface="Symbol"/>
                <a:cs typeface="Symbol"/>
              </a:rPr>
              <a:t>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09168" y="1902691"/>
            <a:ext cx="153670" cy="326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50" dirty="0">
                <a:latin typeface="Times New Roman"/>
                <a:cs typeface="Times New Roman"/>
              </a:rPr>
              <a:t>2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47663" y="2050995"/>
            <a:ext cx="212788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85314" algn="l"/>
              </a:tabLst>
            </a:pPr>
            <a:r>
              <a:rPr sz="1150" i="1" spc="-25" dirty="0">
                <a:latin typeface="Times New Roman"/>
                <a:cs typeface="Times New Roman"/>
              </a:rPr>
              <a:t>n</a:t>
            </a:r>
            <a:r>
              <a:rPr sz="1150" spc="-25" dirty="0">
                <a:latin typeface="Symbol"/>
                <a:cs typeface="Symbol"/>
              </a:rPr>
              <a:t></a:t>
            </a:r>
            <a:r>
              <a:rPr sz="1150" spc="-25" dirty="0">
                <a:latin typeface="Times New Roman"/>
                <a:cs typeface="Times New Roman"/>
              </a:rPr>
              <a:t>1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i="1" spc="-25" dirty="0">
                <a:latin typeface="Times New Roman"/>
                <a:cs typeface="Times New Roman"/>
              </a:rPr>
              <a:t>n</a:t>
            </a:r>
            <a:r>
              <a:rPr sz="1150" spc="-25" dirty="0">
                <a:latin typeface="Symbol"/>
                <a:cs typeface="Symbol"/>
              </a:rPr>
              <a:t></a:t>
            </a:r>
            <a:r>
              <a:rPr sz="1150" spc="-25" dirty="0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51674" y="1873837"/>
            <a:ext cx="106934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1075" algn="l"/>
              </a:tabLst>
            </a:pPr>
            <a:r>
              <a:rPr sz="1150" i="1" spc="-50" dirty="0">
                <a:latin typeface="Times New Roman"/>
                <a:cs typeface="Times New Roman"/>
              </a:rPr>
              <a:t>n</a:t>
            </a:r>
            <a:r>
              <a:rPr sz="1150" i="1" dirty="0">
                <a:latin typeface="Times New Roman"/>
                <a:cs typeface="Times New Roman"/>
              </a:rPr>
              <a:t>	</a:t>
            </a:r>
            <a:r>
              <a:rPr sz="1150" i="1" spc="-50" dirty="0">
                <a:latin typeface="Times New Roman"/>
                <a:cs typeface="Times New Roman"/>
              </a:rPr>
              <a:t>n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23269" y="1707120"/>
            <a:ext cx="780415" cy="326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67970" algn="l"/>
              </a:tabLst>
            </a:pPr>
            <a:r>
              <a:rPr sz="1950" i="1" spc="-50" dirty="0">
                <a:latin typeface="Times New Roman"/>
                <a:cs typeface="Times New Roman"/>
              </a:rPr>
              <a:t>a</a:t>
            </a:r>
            <a:r>
              <a:rPr sz="1950" i="1" dirty="0">
                <a:latin typeface="Times New Roman"/>
                <a:cs typeface="Times New Roman"/>
              </a:rPr>
              <a:t>	</a:t>
            </a:r>
            <a:r>
              <a:rPr sz="1950" spc="-75" dirty="0">
                <a:latin typeface="Times New Roman"/>
                <a:cs typeface="Times New Roman"/>
              </a:rPr>
              <a:t>sin(</a:t>
            </a:r>
            <a:r>
              <a:rPr sz="1950" spc="-110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Times New Roman"/>
                <a:cs typeface="Times New Roman"/>
              </a:rPr>
              <a:t>2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38668" y="1556836"/>
            <a:ext cx="3293110" cy="5022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4445">
              <a:lnSpc>
                <a:spcPts val="795"/>
              </a:lnSpc>
              <a:spcBef>
                <a:spcPts val="100"/>
              </a:spcBef>
              <a:tabLst>
                <a:tab pos="3148330" algn="l"/>
              </a:tabLst>
            </a:pPr>
            <a:r>
              <a:rPr sz="1150" spc="-50" dirty="0">
                <a:latin typeface="Symbol"/>
                <a:cs typeface="Symbol"/>
              </a:rPr>
              <a:t>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-50" dirty="0">
                <a:latin typeface="Symbol"/>
                <a:cs typeface="Symbol"/>
              </a:rPr>
              <a:t></a:t>
            </a:r>
            <a:endParaRPr sz="1150">
              <a:latin typeface="Symbol"/>
              <a:cs typeface="Symbol"/>
            </a:endParaRPr>
          </a:p>
          <a:p>
            <a:pPr marL="50800">
              <a:lnSpc>
                <a:spcPts val="2955"/>
              </a:lnSpc>
            </a:pPr>
            <a:r>
              <a:rPr sz="1950" i="1" spc="50" dirty="0">
                <a:latin typeface="Times New Roman"/>
                <a:cs typeface="Times New Roman"/>
              </a:rPr>
              <a:t>s</a:t>
            </a:r>
            <a:r>
              <a:rPr sz="1950" spc="50" dirty="0">
                <a:latin typeface="Times New Roman"/>
                <a:cs typeface="Times New Roman"/>
              </a:rPr>
              <a:t>(</a:t>
            </a:r>
            <a:r>
              <a:rPr sz="1950" i="1" spc="50" dirty="0">
                <a:latin typeface="Times New Roman"/>
                <a:cs typeface="Times New Roman"/>
              </a:rPr>
              <a:t>t</a:t>
            </a:r>
            <a:r>
              <a:rPr sz="1950" spc="50" dirty="0">
                <a:latin typeface="Times New Roman"/>
                <a:cs typeface="Times New Roman"/>
              </a:rPr>
              <a:t>)</a:t>
            </a:r>
            <a:r>
              <a:rPr sz="1950" spc="-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</a:t>
            </a:r>
            <a:r>
              <a:rPr sz="1950" spc="120" dirty="0">
                <a:latin typeface="Times New Roman"/>
                <a:cs typeface="Times New Roman"/>
              </a:rPr>
              <a:t> </a:t>
            </a:r>
            <a:r>
              <a:rPr sz="2925" u="sng" baseline="3561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925" spc="-120" baseline="35612" dirty="0">
                <a:latin typeface="Times New Roman"/>
                <a:cs typeface="Times New Roman"/>
              </a:rPr>
              <a:t> </a:t>
            </a:r>
            <a:r>
              <a:rPr sz="1950" i="1" dirty="0">
                <a:latin typeface="Times New Roman"/>
                <a:cs typeface="Times New Roman"/>
              </a:rPr>
              <a:t>c</a:t>
            </a:r>
            <a:r>
              <a:rPr sz="1950" i="1" spc="-1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</a:t>
            </a:r>
            <a:r>
              <a:rPr sz="1950" spc="-145" dirty="0">
                <a:latin typeface="Times New Roman"/>
                <a:cs typeface="Times New Roman"/>
              </a:rPr>
              <a:t> </a:t>
            </a:r>
            <a:r>
              <a:rPr sz="4425" spc="-2310" baseline="-8474" dirty="0">
                <a:latin typeface="Symbol"/>
                <a:cs typeface="Symbol"/>
              </a:rPr>
              <a:t></a:t>
            </a:r>
            <a:endParaRPr sz="4425" baseline="-8474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63191" y="1693025"/>
            <a:ext cx="1456690" cy="3435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950" i="1" dirty="0">
                <a:latin typeface="Times New Roman"/>
                <a:cs typeface="Times New Roman"/>
              </a:rPr>
              <a:t>b</a:t>
            </a:r>
            <a:r>
              <a:rPr sz="1725" i="1" baseline="-24154" dirty="0">
                <a:latin typeface="Times New Roman"/>
                <a:cs typeface="Times New Roman"/>
              </a:rPr>
              <a:t>n</a:t>
            </a:r>
            <a:r>
              <a:rPr sz="1725" i="1" spc="150" baseline="-24154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cos(2</a:t>
            </a:r>
            <a:r>
              <a:rPr sz="2050" spc="-10" dirty="0">
                <a:latin typeface="Symbol"/>
                <a:cs typeface="Symbol"/>
              </a:rPr>
              <a:t></a:t>
            </a:r>
            <a:r>
              <a:rPr sz="1950" i="1" spc="-10" dirty="0">
                <a:latin typeface="Times New Roman"/>
                <a:cs typeface="Times New Roman"/>
              </a:rPr>
              <a:t>nf</a:t>
            </a:r>
            <a:r>
              <a:rPr sz="1725" i="1" spc="-15" baseline="-24154" dirty="0">
                <a:latin typeface="Times New Roman"/>
                <a:cs typeface="Times New Roman"/>
              </a:rPr>
              <a:t>n</a:t>
            </a:r>
            <a:r>
              <a:rPr sz="1950" i="1" spc="-10" dirty="0">
                <a:latin typeface="Times New Roman"/>
                <a:cs typeface="Times New Roman"/>
              </a:rPr>
              <a:t>t</a:t>
            </a:r>
            <a:r>
              <a:rPr sz="1950" spc="-10" dirty="0">
                <a:latin typeface="Times New Roman"/>
                <a:cs typeface="Times New Roman"/>
              </a:rPr>
              <a:t>)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76467" y="1693025"/>
            <a:ext cx="802005" cy="3435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50" dirty="0">
                <a:latin typeface="Symbol"/>
                <a:cs typeface="Symbol"/>
              </a:rPr>
              <a:t></a:t>
            </a:r>
            <a:r>
              <a:rPr sz="1950" i="1" dirty="0">
                <a:latin typeface="Times New Roman"/>
                <a:cs typeface="Times New Roman"/>
              </a:rPr>
              <a:t>nf</a:t>
            </a:r>
            <a:r>
              <a:rPr sz="1950" i="1" spc="195" dirty="0">
                <a:latin typeface="Times New Roman"/>
                <a:cs typeface="Times New Roman"/>
              </a:rPr>
              <a:t> </a:t>
            </a:r>
            <a:r>
              <a:rPr sz="1950" i="1" spc="75" dirty="0">
                <a:latin typeface="Times New Roman"/>
                <a:cs typeface="Times New Roman"/>
              </a:rPr>
              <a:t>t</a:t>
            </a:r>
            <a:r>
              <a:rPr sz="1950" spc="75" dirty="0">
                <a:latin typeface="Times New Roman"/>
                <a:cs typeface="Times New Roman"/>
              </a:rPr>
              <a:t>)</a:t>
            </a:r>
            <a:r>
              <a:rPr sz="1950" spc="-175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Symbol"/>
                <a:cs typeface="Symbol"/>
              </a:rPr>
              <a:t></a:t>
            </a:r>
            <a:endParaRPr sz="1950">
              <a:latin typeface="Symbol"/>
              <a:cs typeface="Symbo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907" y="3960014"/>
            <a:ext cx="3715062" cy="1362363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4695825" y="3775397"/>
            <a:ext cx="3595370" cy="2190115"/>
            <a:chOff x="4695825" y="3775397"/>
            <a:chExt cx="3595370" cy="219011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825" y="3775397"/>
              <a:ext cx="3595069" cy="174333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990489" y="5807020"/>
              <a:ext cx="37465" cy="21590"/>
            </a:xfrm>
            <a:custGeom>
              <a:avLst/>
              <a:gdLst/>
              <a:ahLst/>
              <a:cxnLst/>
              <a:rect l="l" t="t" r="r" b="b"/>
              <a:pathLst>
                <a:path w="37464" h="21589">
                  <a:moveTo>
                    <a:pt x="0" y="20994"/>
                  </a:moveTo>
                  <a:lnTo>
                    <a:pt x="37372" y="0"/>
                  </a:lnTo>
                </a:path>
              </a:pathLst>
            </a:custGeom>
            <a:ln w="12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27862" y="5812853"/>
              <a:ext cx="54610" cy="140335"/>
            </a:xfrm>
            <a:custGeom>
              <a:avLst/>
              <a:gdLst/>
              <a:ahLst/>
              <a:cxnLst/>
              <a:rect l="l" t="t" r="r" b="b"/>
              <a:pathLst>
                <a:path w="54610" h="140335">
                  <a:moveTo>
                    <a:pt x="0" y="0"/>
                  </a:moveTo>
                  <a:lnTo>
                    <a:pt x="54306" y="139950"/>
                  </a:lnTo>
                </a:path>
              </a:pathLst>
            </a:custGeom>
            <a:ln w="245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88592" y="5554525"/>
              <a:ext cx="920750" cy="398780"/>
            </a:xfrm>
            <a:custGeom>
              <a:avLst/>
              <a:gdLst/>
              <a:ahLst/>
              <a:cxnLst/>
              <a:rect l="l" t="t" r="r" b="b"/>
              <a:pathLst>
                <a:path w="920750" h="398779">
                  <a:moveTo>
                    <a:pt x="0" y="398279"/>
                  </a:moveTo>
                  <a:lnTo>
                    <a:pt x="71826" y="0"/>
                  </a:lnTo>
                </a:path>
                <a:path w="920750" h="398779">
                  <a:moveTo>
                    <a:pt x="71826" y="0"/>
                  </a:moveTo>
                  <a:lnTo>
                    <a:pt x="920300" y="0"/>
                  </a:lnTo>
                </a:path>
              </a:pathLst>
            </a:custGeom>
            <a:ln w="12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549146" y="5411773"/>
            <a:ext cx="1431290" cy="768985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443865">
              <a:lnSpc>
                <a:spcPct val="100000"/>
              </a:lnSpc>
              <a:spcBef>
                <a:spcPts val="439"/>
              </a:spcBef>
            </a:pPr>
            <a:r>
              <a:rPr sz="2350" i="1" spc="35" dirty="0">
                <a:latin typeface="Times New Roman"/>
                <a:cs typeface="Times New Roman"/>
              </a:rPr>
              <a:t>s</a:t>
            </a:r>
            <a:r>
              <a:rPr sz="2350" spc="35" dirty="0">
                <a:latin typeface="Times New Roman"/>
                <a:cs typeface="Times New Roman"/>
              </a:rPr>
              <a:t>(</a:t>
            </a:r>
            <a:r>
              <a:rPr sz="2350" i="1" spc="35" dirty="0">
                <a:latin typeface="Times New Roman"/>
                <a:cs typeface="Times New Roman"/>
              </a:rPr>
              <a:t>t</a:t>
            </a:r>
            <a:r>
              <a:rPr sz="2350" spc="35" dirty="0">
                <a:latin typeface="Times New Roman"/>
                <a:cs typeface="Times New Roman"/>
              </a:rPr>
              <a:t>)</a:t>
            </a: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Time</a:t>
            </a:r>
            <a:r>
              <a:rPr sz="2000" spc="-1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99"/>
                </a:solidFill>
                <a:latin typeface="Times New Roman"/>
                <a:cs typeface="Times New Roman"/>
              </a:rPr>
              <a:t>Domain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16481" y="5756999"/>
            <a:ext cx="635000" cy="227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37210" algn="l"/>
              </a:tabLst>
            </a:pPr>
            <a:r>
              <a:rPr sz="1300" i="1" spc="-50" dirty="0">
                <a:latin typeface="Times New Roman"/>
                <a:cs typeface="Times New Roman"/>
              </a:rPr>
              <a:t>n</a:t>
            </a:r>
            <a:r>
              <a:rPr sz="1300" i="1" dirty="0">
                <a:latin typeface="Times New Roman"/>
                <a:cs typeface="Times New Roman"/>
              </a:rPr>
              <a:t>	</a:t>
            </a:r>
            <a:r>
              <a:rPr sz="1300" i="1" spc="-50" dirty="0">
                <a:latin typeface="Times New Roman"/>
                <a:cs typeface="Times New Roman"/>
              </a:rPr>
              <a:t>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40425" y="5435691"/>
            <a:ext cx="32829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375" i="1" spc="112" baseline="-24691" dirty="0">
                <a:latin typeface="Times New Roman"/>
                <a:cs typeface="Times New Roman"/>
              </a:rPr>
              <a:t>a</a:t>
            </a:r>
            <a:r>
              <a:rPr sz="1300" spc="75" dirty="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72677" y="5564567"/>
            <a:ext cx="53022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250" dirty="0">
                <a:latin typeface="Symbol"/>
                <a:cs typeface="Symbol"/>
              </a:rPr>
              <a:t></a:t>
            </a:r>
            <a:r>
              <a:rPr sz="2250" spc="-190" dirty="0">
                <a:latin typeface="Times New Roman"/>
                <a:cs typeface="Times New Roman"/>
              </a:rPr>
              <a:t> </a:t>
            </a:r>
            <a:r>
              <a:rPr sz="2250" i="1" spc="55" dirty="0">
                <a:latin typeface="Times New Roman"/>
                <a:cs typeface="Times New Roman"/>
              </a:rPr>
              <a:t>b</a:t>
            </a:r>
            <a:r>
              <a:rPr sz="1950" spc="82" baseline="42735" dirty="0">
                <a:latin typeface="Times New Roman"/>
                <a:cs typeface="Times New Roman"/>
              </a:rPr>
              <a:t>2</a:t>
            </a:r>
            <a:endParaRPr sz="1950" baseline="42735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41234" y="5240273"/>
            <a:ext cx="1530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536546" y="3805678"/>
            <a:ext cx="829944" cy="338455"/>
            <a:chOff x="5536546" y="3805678"/>
            <a:chExt cx="829944" cy="338455"/>
          </a:xfrm>
        </p:grpSpPr>
        <p:sp>
          <p:nvSpPr>
            <p:cNvPr id="29" name="object 29"/>
            <p:cNvSpPr/>
            <p:nvPr/>
          </p:nvSpPr>
          <p:spPr>
            <a:xfrm>
              <a:off x="5541626" y="4015050"/>
              <a:ext cx="30480" cy="17780"/>
            </a:xfrm>
            <a:custGeom>
              <a:avLst/>
              <a:gdLst/>
              <a:ahLst/>
              <a:cxnLst/>
              <a:rect l="l" t="t" r="r" b="b"/>
              <a:pathLst>
                <a:path w="30479" h="17779">
                  <a:moveTo>
                    <a:pt x="0" y="17178"/>
                  </a:moveTo>
                  <a:lnTo>
                    <a:pt x="30078" y="0"/>
                  </a:lnTo>
                </a:path>
              </a:pathLst>
            </a:custGeom>
            <a:ln w="97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71705" y="4020157"/>
              <a:ext cx="43815" cy="113664"/>
            </a:xfrm>
            <a:custGeom>
              <a:avLst/>
              <a:gdLst/>
              <a:ahLst/>
              <a:cxnLst/>
              <a:rect l="l" t="t" r="r" b="b"/>
              <a:pathLst>
                <a:path w="43814" h="113664">
                  <a:moveTo>
                    <a:pt x="0" y="0"/>
                  </a:moveTo>
                  <a:lnTo>
                    <a:pt x="43707" y="113288"/>
                  </a:lnTo>
                </a:path>
              </a:pathLst>
            </a:custGeom>
            <a:ln w="197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20582" y="3810758"/>
              <a:ext cx="741045" cy="323215"/>
            </a:xfrm>
            <a:custGeom>
              <a:avLst/>
              <a:gdLst/>
              <a:ahLst/>
              <a:cxnLst/>
              <a:rect l="l" t="t" r="r" b="b"/>
              <a:pathLst>
                <a:path w="741045" h="323214">
                  <a:moveTo>
                    <a:pt x="0" y="322687"/>
                  </a:moveTo>
                  <a:lnTo>
                    <a:pt x="57808" y="0"/>
                  </a:lnTo>
                </a:path>
                <a:path w="741045" h="323214">
                  <a:moveTo>
                    <a:pt x="57808" y="0"/>
                  </a:moveTo>
                  <a:lnTo>
                    <a:pt x="740686" y="0"/>
                  </a:lnTo>
                </a:path>
              </a:pathLst>
            </a:custGeom>
            <a:ln w="98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224020" y="3973564"/>
            <a:ext cx="95250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-50" dirty="0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801516" y="3973564"/>
            <a:ext cx="95250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-50" dirty="0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54864" y="3711707"/>
            <a:ext cx="280670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75" i="1" spc="75" baseline="-25525" dirty="0">
                <a:latin typeface="Times New Roman"/>
                <a:cs typeface="Times New Roman"/>
              </a:rPr>
              <a:t>a</a:t>
            </a:r>
            <a:r>
              <a:rPr sz="1050" spc="50" dirty="0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22270" y="3817101"/>
            <a:ext cx="442595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50" dirty="0">
                <a:latin typeface="Symbol"/>
                <a:cs typeface="Symbol"/>
              </a:rPr>
              <a:t></a:t>
            </a:r>
            <a:r>
              <a:rPr sz="1850" spc="-175" dirty="0">
                <a:latin typeface="Times New Roman"/>
                <a:cs typeface="Times New Roman"/>
              </a:rPr>
              <a:t> </a:t>
            </a:r>
            <a:r>
              <a:rPr sz="1850" i="1" spc="35" dirty="0">
                <a:latin typeface="Times New Roman"/>
                <a:cs typeface="Times New Roman"/>
              </a:rPr>
              <a:t>b</a:t>
            </a:r>
            <a:r>
              <a:rPr sz="1575" spc="52" baseline="44973" dirty="0">
                <a:latin typeface="Times New Roman"/>
                <a:cs typeface="Times New Roman"/>
              </a:rPr>
              <a:t>2</a:t>
            </a:r>
            <a:endParaRPr sz="1575" baseline="44973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652837" y="4010025"/>
            <a:ext cx="1824355" cy="1900555"/>
            <a:chOff x="3652837" y="4010025"/>
            <a:chExt cx="1824355" cy="1900555"/>
          </a:xfrm>
        </p:grpSpPr>
        <p:sp>
          <p:nvSpPr>
            <p:cNvPr id="37" name="object 37"/>
            <p:cNvSpPr/>
            <p:nvPr/>
          </p:nvSpPr>
          <p:spPr>
            <a:xfrm>
              <a:off x="5161661" y="4010025"/>
              <a:ext cx="315595" cy="334010"/>
            </a:xfrm>
            <a:custGeom>
              <a:avLst/>
              <a:gdLst/>
              <a:ahLst/>
              <a:cxnLst/>
              <a:rect l="l" t="t" r="r" b="b"/>
              <a:pathLst>
                <a:path w="315595" h="334010">
                  <a:moveTo>
                    <a:pt x="246073" y="52610"/>
                  </a:moveTo>
                  <a:lnTo>
                    <a:pt x="0" y="314070"/>
                  </a:lnTo>
                  <a:lnTo>
                    <a:pt x="20827" y="333629"/>
                  </a:lnTo>
                  <a:lnTo>
                    <a:pt x="266856" y="72208"/>
                  </a:lnTo>
                  <a:lnTo>
                    <a:pt x="246073" y="52610"/>
                  </a:lnTo>
                  <a:close/>
                </a:path>
                <a:path w="315595" h="334010">
                  <a:moveTo>
                    <a:pt x="302558" y="42163"/>
                  </a:moveTo>
                  <a:lnTo>
                    <a:pt x="255904" y="42163"/>
                  </a:lnTo>
                  <a:lnTo>
                    <a:pt x="276605" y="61849"/>
                  </a:lnTo>
                  <a:lnTo>
                    <a:pt x="266856" y="72208"/>
                  </a:lnTo>
                  <a:lnTo>
                    <a:pt x="287654" y="91820"/>
                  </a:lnTo>
                  <a:lnTo>
                    <a:pt x="302558" y="42163"/>
                  </a:lnTo>
                  <a:close/>
                </a:path>
                <a:path w="315595" h="334010">
                  <a:moveTo>
                    <a:pt x="255904" y="42163"/>
                  </a:moveTo>
                  <a:lnTo>
                    <a:pt x="246073" y="52610"/>
                  </a:lnTo>
                  <a:lnTo>
                    <a:pt x="266856" y="72208"/>
                  </a:lnTo>
                  <a:lnTo>
                    <a:pt x="276605" y="61849"/>
                  </a:lnTo>
                  <a:lnTo>
                    <a:pt x="255904" y="42163"/>
                  </a:lnTo>
                  <a:close/>
                </a:path>
                <a:path w="315595" h="334010">
                  <a:moveTo>
                    <a:pt x="315213" y="0"/>
                  </a:moveTo>
                  <a:lnTo>
                    <a:pt x="225298" y="33019"/>
                  </a:lnTo>
                  <a:lnTo>
                    <a:pt x="246073" y="52610"/>
                  </a:lnTo>
                  <a:lnTo>
                    <a:pt x="255904" y="42163"/>
                  </a:lnTo>
                  <a:lnTo>
                    <a:pt x="302558" y="42163"/>
                  </a:lnTo>
                  <a:lnTo>
                    <a:pt x="315213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657600" y="5534025"/>
              <a:ext cx="1647825" cy="371475"/>
            </a:xfrm>
            <a:custGeom>
              <a:avLst/>
              <a:gdLst/>
              <a:ahLst/>
              <a:cxnLst/>
              <a:rect l="l" t="t" r="r" b="b"/>
              <a:pathLst>
                <a:path w="1647825" h="371475">
                  <a:moveTo>
                    <a:pt x="1235837" y="0"/>
                  </a:moveTo>
                  <a:lnTo>
                    <a:pt x="1235837" y="92862"/>
                  </a:lnTo>
                  <a:lnTo>
                    <a:pt x="0" y="92862"/>
                  </a:lnTo>
                  <a:lnTo>
                    <a:pt x="0" y="278599"/>
                  </a:lnTo>
                  <a:lnTo>
                    <a:pt x="1235837" y="278599"/>
                  </a:lnTo>
                  <a:lnTo>
                    <a:pt x="1235837" y="371475"/>
                  </a:lnTo>
                  <a:lnTo>
                    <a:pt x="1647825" y="185737"/>
                  </a:lnTo>
                  <a:lnTo>
                    <a:pt x="1235837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657600" y="5534025"/>
              <a:ext cx="1647825" cy="371475"/>
            </a:xfrm>
            <a:custGeom>
              <a:avLst/>
              <a:gdLst/>
              <a:ahLst/>
              <a:cxnLst/>
              <a:rect l="l" t="t" r="r" b="b"/>
              <a:pathLst>
                <a:path w="1647825" h="371475">
                  <a:moveTo>
                    <a:pt x="0" y="92862"/>
                  </a:moveTo>
                  <a:lnTo>
                    <a:pt x="1235837" y="92862"/>
                  </a:lnTo>
                  <a:lnTo>
                    <a:pt x="1235837" y="0"/>
                  </a:lnTo>
                  <a:lnTo>
                    <a:pt x="1647825" y="185737"/>
                  </a:lnTo>
                  <a:lnTo>
                    <a:pt x="1235837" y="371475"/>
                  </a:lnTo>
                  <a:lnTo>
                    <a:pt x="1235837" y="278599"/>
                  </a:lnTo>
                  <a:lnTo>
                    <a:pt x="0" y="278599"/>
                  </a:lnTo>
                  <a:lnTo>
                    <a:pt x="0" y="9286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540755" y="5973571"/>
            <a:ext cx="19761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000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99"/>
                </a:solidFill>
                <a:latin typeface="Times New Roman"/>
                <a:cs typeface="Times New Roman"/>
              </a:rPr>
              <a:t>Domain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2421635"/>
            <a:ext cx="7244080" cy="4255135"/>
            <a:chOff x="237743" y="2421635"/>
            <a:chExt cx="7244080" cy="42551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3664" y="2421635"/>
              <a:ext cx="5597651" cy="40005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STANDARDS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40" y="824528"/>
            <a:ext cx="6511925" cy="156591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5G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usage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scenarios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Enhanced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Mobile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Broadband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(eMBB)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</a:tabLst>
            </a:pPr>
            <a:r>
              <a:rPr sz="2000" spc="-10" dirty="0">
                <a:latin typeface="Times New Roman"/>
                <a:cs typeface="Times New Roman"/>
              </a:rPr>
              <a:t>Ultra-</a:t>
            </a:r>
            <a:r>
              <a:rPr sz="2000" dirty="0">
                <a:latin typeface="Times New Roman"/>
                <a:cs typeface="Times New Roman"/>
              </a:rPr>
              <a:t>Reliable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Low-</a:t>
            </a:r>
            <a:r>
              <a:rPr sz="2000" dirty="0">
                <a:latin typeface="Times New Roman"/>
                <a:cs typeface="Times New Roman"/>
              </a:rPr>
              <a:t>Latency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Communications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(URLLC)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Massive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Machine-</a:t>
            </a:r>
            <a:r>
              <a:rPr sz="2000" dirty="0">
                <a:latin typeface="Times New Roman"/>
                <a:cs typeface="Times New Roman"/>
              </a:rPr>
              <a:t>Type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Communications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(mMTC)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STANDARDS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0" y="898905"/>
            <a:ext cx="2578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5G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requirements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18</a:t>
            </a:r>
            <a:endParaRPr sz="1600">
              <a:latin typeface="Arial Black"/>
              <a:cs typeface="Arial Black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6789" y="1655635"/>
            <a:ext cx="8721750" cy="329374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STANDARDS:</a:t>
            </a:r>
            <a:r>
              <a:rPr spc="-105" dirty="0"/>
              <a:t> </a:t>
            </a:r>
            <a:r>
              <a:rPr dirty="0"/>
              <a:t>WIRELSS</a:t>
            </a:r>
            <a:r>
              <a:rPr spc="-55" dirty="0"/>
              <a:t> </a:t>
            </a:r>
            <a:r>
              <a:rPr spc="-25" dirty="0"/>
              <a:t>LAN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6271"/>
            <a:ext cx="7440930" cy="570103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7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IEEE 802.11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(WiFi)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204"/>
              </a:spcBef>
              <a:tabLst>
                <a:tab pos="756285" algn="l"/>
              </a:tabLst>
            </a:pPr>
            <a:r>
              <a:rPr sz="1600" spc="-50" dirty="0">
                <a:latin typeface="Times New Roman"/>
                <a:cs typeface="Times New Roman"/>
              </a:rPr>
              <a:t>–</a:t>
            </a:r>
            <a:r>
              <a:rPr sz="1600" dirty="0">
                <a:latin typeface="Times New Roman"/>
                <a:cs typeface="Times New Roman"/>
              </a:rPr>
              <a:t>	IEEE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802.11a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(Oct.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1999)</a:t>
            </a:r>
            <a:endParaRPr sz="1600">
              <a:latin typeface="Times New Roman"/>
              <a:cs typeface="Times New Roman"/>
            </a:endParaRPr>
          </a:p>
          <a:p>
            <a:pPr marL="1155700" lvl="1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Times New Roman"/>
                <a:cs typeface="Times New Roman"/>
              </a:rPr>
              <a:t>Operating at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5.8GHz,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up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54Mbps</a:t>
            </a:r>
            <a:endParaRPr sz="1600">
              <a:latin typeface="Times New Roman"/>
              <a:cs typeface="Times New Roman"/>
            </a:endParaRPr>
          </a:p>
          <a:p>
            <a:pPr marL="1155700" lvl="1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Times New Roman"/>
                <a:cs typeface="Times New Roman"/>
              </a:rPr>
              <a:t>Orthogonal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Frequency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Division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Multiplex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(OFDM)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90"/>
              </a:spcBef>
              <a:tabLst>
                <a:tab pos="756285" algn="l"/>
              </a:tabLst>
            </a:pPr>
            <a:r>
              <a:rPr sz="1600" spc="-50" dirty="0">
                <a:latin typeface="Times New Roman"/>
                <a:cs typeface="Times New Roman"/>
              </a:rPr>
              <a:t>–</a:t>
            </a:r>
            <a:r>
              <a:rPr sz="1600" dirty="0">
                <a:latin typeface="Times New Roman"/>
                <a:cs typeface="Times New Roman"/>
              </a:rPr>
              <a:t>	IEEE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802.11b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(Oct.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1999)</a:t>
            </a:r>
            <a:endParaRPr sz="1600">
              <a:latin typeface="Times New Roman"/>
              <a:cs typeface="Times New Roman"/>
            </a:endParaRPr>
          </a:p>
          <a:p>
            <a:pPr marL="1155700" lvl="1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Times New Roman"/>
                <a:cs typeface="Times New Roman"/>
              </a:rPr>
              <a:t>Operating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2.4GHz,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up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11Mbps</a:t>
            </a:r>
            <a:endParaRPr sz="1600">
              <a:latin typeface="Times New Roman"/>
              <a:cs typeface="Times New Roman"/>
            </a:endParaRPr>
          </a:p>
          <a:p>
            <a:pPr marL="1155700" lvl="1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Times New Roman"/>
                <a:cs typeface="Times New Roman"/>
              </a:rPr>
              <a:t>Direct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Sequence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Spread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Spectrum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(DSSS,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CDMA)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90"/>
              </a:spcBef>
              <a:tabLst>
                <a:tab pos="756285" algn="l"/>
              </a:tabLst>
            </a:pPr>
            <a:r>
              <a:rPr sz="1600" spc="-50" dirty="0">
                <a:latin typeface="Times New Roman"/>
                <a:cs typeface="Times New Roman"/>
              </a:rPr>
              <a:t>–</a:t>
            </a:r>
            <a:r>
              <a:rPr sz="1600" dirty="0">
                <a:latin typeface="Times New Roman"/>
                <a:cs typeface="Times New Roman"/>
              </a:rPr>
              <a:t>	IEEE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802.11g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(Jun.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2003)</a:t>
            </a:r>
            <a:endParaRPr sz="1600">
              <a:latin typeface="Times New Roman"/>
              <a:cs typeface="Times New Roman"/>
            </a:endParaRPr>
          </a:p>
          <a:p>
            <a:pPr marL="1155700" lvl="1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Times New Roman"/>
                <a:cs typeface="Times New Roman"/>
              </a:rPr>
              <a:t>Operating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2.4GHz,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up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54Mbps</a:t>
            </a:r>
            <a:endParaRPr sz="1600">
              <a:latin typeface="Times New Roman"/>
              <a:cs typeface="Times New Roman"/>
            </a:endParaRPr>
          </a:p>
          <a:p>
            <a:pPr marL="1155700" lvl="1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155700" algn="l"/>
              </a:tabLst>
            </a:pPr>
            <a:r>
              <a:rPr sz="1600" spc="-20" dirty="0">
                <a:latin typeface="Times New Roman"/>
                <a:cs typeface="Times New Roman"/>
              </a:rPr>
              <a:t>OFDM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95"/>
              </a:spcBef>
              <a:tabLst>
                <a:tab pos="756285" algn="l"/>
              </a:tabLst>
            </a:pPr>
            <a:r>
              <a:rPr sz="1600" spc="-50" dirty="0">
                <a:latin typeface="Times New Roman"/>
                <a:cs typeface="Times New Roman"/>
              </a:rPr>
              <a:t>–</a:t>
            </a:r>
            <a:r>
              <a:rPr sz="1600" dirty="0">
                <a:latin typeface="Times New Roman"/>
                <a:cs typeface="Times New Roman"/>
              </a:rPr>
              <a:t>	IEEE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802.11n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(2009)</a:t>
            </a:r>
            <a:endParaRPr sz="1600">
              <a:latin typeface="Times New Roman"/>
              <a:cs typeface="Times New Roman"/>
            </a:endParaRPr>
          </a:p>
          <a:p>
            <a:pPr marL="1155700" lvl="1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Times New Roman"/>
                <a:cs typeface="Times New Roman"/>
              </a:rPr>
              <a:t>Operating at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2.4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GHz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or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5.8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GHz,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up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540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Mbps</a:t>
            </a:r>
            <a:endParaRPr sz="1600">
              <a:latin typeface="Times New Roman"/>
              <a:cs typeface="Times New Roman"/>
            </a:endParaRPr>
          </a:p>
          <a:p>
            <a:pPr marL="1155700" lvl="1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Times New Roman"/>
                <a:cs typeface="Times New Roman"/>
              </a:rPr>
              <a:t>Channel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bandwidth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up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40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MHz</a:t>
            </a:r>
            <a:endParaRPr sz="1600">
              <a:latin typeface="Times New Roman"/>
              <a:cs typeface="Times New Roman"/>
            </a:endParaRPr>
          </a:p>
          <a:p>
            <a:pPr marL="1155700" lvl="1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Times New Roman"/>
                <a:cs typeface="Times New Roman"/>
              </a:rPr>
              <a:t>MIMO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(Multiple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input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multiple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output,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up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4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x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4)</a:t>
            </a:r>
            <a:endParaRPr sz="1600">
              <a:latin typeface="Times New Roman"/>
              <a:cs typeface="Times New Roman"/>
            </a:endParaRPr>
          </a:p>
          <a:p>
            <a:pPr marL="756285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</a:tabLst>
            </a:pPr>
            <a:r>
              <a:rPr sz="1600" dirty="0">
                <a:latin typeface="Times New Roman"/>
                <a:cs typeface="Times New Roman"/>
              </a:rPr>
              <a:t>IEEE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802.11ac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(2011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present)</a:t>
            </a:r>
            <a:endParaRPr sz="1600">
              <a:latin typeface="Times New Roman"/>
              <a:cs typeface="Times New Roman"/>
            </a:endParaRPr>
          </a:p>
          <a:p>
            <a:pPr marL="1155700" lvl="1" indent="-228600">
              <a:lnSpc>
                <a:spcPts val="1825"/>
              </a:lnSpc>
              <a:spcBef>
                <a:spcPts val="190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Times New Roman"/>
                <a:cs typeface="Times New Roman"/>
              </a:rPr>
              <a:t>Operating at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5.8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GHz,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up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1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Gbps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multi-</a:t>
            </a:r>
            <a:r>
              <a:rPr sz="1600" dirty="0">
                <a:latin typeface="Times New Roman"/>
                <a:cs typeface="Times New Roman"/>
              </a:rPr>
              <a:t>station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WLAN,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upto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500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Mbps</a:t>
            </a:r>
            <a:endParaRPr sz="1600">
              <a:latin typeface="Times New Roman"/>
              <a:cs typeface="Times New Roman"/>
            </a:endParaRPr>
          </a:p>
          <a:p>
            <a:pPr marL="1155700">
              <a:lnSpc>
                <a:spcPts val="1825"/>
              </a:lnSpc>
            </a:pP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single</a:t>
            </a:r>
            <a:r>
              <a:rPr sz="1600" spc="-20" dirty="0">
                <a:latin typeface="Times New Roman"/>
                <a:cs typeface="Times New Roman"/>
              </a:rPr>
              <a:t> link</a:t>
            </a:r>
            <a:endParaRPr sz="1600">
              <a:latin typeface="Times New Roman"/>
              <a:cs typeface="Times New Roman"/>
            </a:endParaRPr>
          </a:p>
          <a:p>
            <a:pPr marL="1155700" marR="182880" lvl="1" indent="-228600">
              <a:lnSpc>
                <a:spcPts val="1730"/>
              </a:lnSpc>
              <a:spcBef>
                <a:spcPts val="409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Times New Roman"/>
                <a:cs typeface="Times New Roman"/>
              </a:rPr>
              <a:t>Wider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bandwidth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(up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160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MHz),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MIMO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(up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8x8),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multi-</a:t>
            </a:r>
            <a:r>
              <a:rPr sz="1600" dirty="0">
                <a:latin typeface="Times New Roman"/>
                <a:cs typeface="Times New Roman"/>
              </a:rPr>
              <a:t>user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MIMO, </a:t>
            </a:r>
            <a:r>
              <a:rPr sz="1600" dirty="0">
                <a:latin typeface="Times New Roman"/>
                <a:cs typeface="Times New Roman"/>
              </a:rPr>
              <a:t>high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density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modulation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(upto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256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QAM)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80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IEEE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802.11ad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(2014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present)</a:t>
            </a:r>
            <a:endParaRPr sz="1800">
              <a:latin typeface="Times New Roman"/>
              <a:cs typeface="Times New Roman"/>
            </a:endParaRPr>
          </a:p>
          <a:p>
            <a:pPr marL="1155700" lvl="1" indent="-228600">
              <a:lnSpc>
                <a:spcPct val="100000"/>
              </a:lnSpc>
              <a:spcBef>
                <a:spcPts val="219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60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GHz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carrier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frequency,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upto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7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Gbps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(WiGig)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pc="-10" dirty="0"/>
              <a:t>Background</a:t>
            </a:r>
          </a:p>
          <a:p>
            <a:pPr>
              <a:lnSpc>
                <a:spcPct val="100000"/>
              </a:lnSpc>
              <a:spcBef>
                <a:spcPts val="1275"/>
              </a:spcBef>
              <a:buFont typeface="Times New Roman"/>
              <a:buChar char="•"/>
            </a:pPr>
            <a:endParaRPr spc="-10" dirty="0"/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dirty="0"/>
              <a:t>Major</a:t>
            </a:r>
            <a:r>
              <a:rPr spc="-30" dirty="0"/>
              <a:t> </a:t>
            </a:r>
            <a:r>
              <a:rPr dirty="0"/>
              <a:t>modern</a:t>
            </a:r>
            <a:r>
              <a:rPr spc="-30" dirty="0"/>
              <a:t> </a:t>
            </a:r>
            <a:r>
              <a:rPr dirty="0"/>
              <a:t>wireless</a:t>
            </a:r>
            <a:r>
              <a:rPr spc="-15" dirty="0"/>
              <a:t> </a:t>
            </a:r>
            <a:r>
              <a:rPr dirty="0"/>
              <a:t>communication</a:t>
            </a:r>
            <a:r>
              <a:rPr spc="-60" dirty="0"/>
              <a:t> </a:t>
            </a:r>
            <a:r>
              <a:rPr spc="-10" dirty="0"/>
              <a:t>standards</a:t>
            </a:r>
          </a:p>
          <a:p>
            <a:pPr>
              <a:lnSpc>
                <a:spcPct val="100000"/>
              </a:lnSpc>
              <a:spcBef>
                <a:spcPts val="1275"/>
              </a:spcBef>
              <a:buFont typeface="Times New Roman"/>
              <a:buChar char="•"/>
            </a:pPr>
            <a:endParaRPr spc="-10" dirty="0"/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dirty="0">
                <a:solidFill>
                  <a:srgbClr val="000099"/>
                </a:solidFill>
              </a:rPr>
              <a:t>Basic</a:t>
            </a:r>
            <a:r>
              <a:rPr spc="-10" dirty="0">
                <a:solidFill>
                  <a:srgbClr val="000099"/>
                </a:solidFill>
              </a:rPr>
              <a:t> concepts</a:t>
            </a:r>
          </a:p>
          <a:p>
            <a:pPr>
              <a:lnSpc>
                <a:spcPct val="100000"/>
              </a:lnSpc>
              <a:spcBef>
                <a:spcPts val="1270"/>
              </a:spcBef>
              <a:buFont typeface="Times New Roman"/>
              <a:buChar char="•"/>
            </a:pPr>
            <a:endParaRPr spc="-10" dirty="0">
              <a:solidFill>
                <a:srgbClr val="000099"/>
              </a:solidFill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Times New Roman"/>
              <a:buChar char="•"/>
              <a:tabLst>
                <a:tab pos="355600" algn="l"/>
              </a:tabLst>
            </a:pPr>
            <a:r>
              <a:rPr dirty="0"/>
              <a:t>Block</a:t>
            </a:r>
            <a:r>
              <a:rPr spc="-20" dirty="0"/>
              <a:t> </a:t>
            </a:r>
            <a:r>
              <a:rPr dirty="0"/>
              <a:t>diagrams</a:t>
            </a:r>
            <a:r>
              <a:rPr spc="-2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wireless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60" dirty="0"/>
              <a:t> </a:t>
            </a:r>
            <a:r>
              <a:rPr spc="-10" dirty="0"/>
              <a:t>system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21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CONCEPTS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98905"/>
            <a:ext cx="7301230" cy="493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In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most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wireless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communication</a:t>
            </a:r>
            <a:r>
              <a:rPr sz="24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systems,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wireless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communication</a:t>
            </a:r>
            <a:r>
              <a:rPr sz="24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occurs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between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mobile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station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(MS)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base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station</a:t>
            </a:r>
            <a:r>
              <a:rPr sz="24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(BS)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MS: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Cell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phone,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wireless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laptop,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wireless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PDA,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etc.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BS: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wireless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access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point,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wireless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router,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etc.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1140"/>
              </a:spcBef>
              <a:buFont typeface="Times New Roman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Downlink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Radio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channel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transmission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MS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Also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called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forward</a:t>
            </a:r>
            <a:r>
              <a:rPr sz="20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link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1145"/>
              </a:spcBef>
              <a:buFont typeface="Times New Roman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Uplink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Radio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channel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transmission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MS to</a:t>
            </a:r>
            <a:r>
              <a:rPr sz="2000" spc="-25" dirty="0">
                <a:latin typeface="Times New Roman"/>
                <a:cs typeface="Times New Roman"/>
              </a:rPr>
              <a:t> BS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Also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called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reverse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link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6201155"/>
            <a:ext cx="1781810" cy="475615"/>
            <a:chOff x="237743" y="6201155"/>
            <a:chExt cx="1781810" cy="47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71" y="6214871"/>
              <a:ext cx="1007363" cy="440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6201155"/>
              <a:ext cx="1781556" cy="4754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CONCEPTS:</a:t>
            </a:r>
            <a:r>
              <a:rPr spc="-60" dirty="0"/>
              <a:t> </a:t>
            </a:r>
            <a:r>
              <a:rPr dirty="0"/>
              <a:t>SIMPLEX</a:t>
            </a:r>
            <a:r>
              <a:rPr spc="-40" dirty="0"/>
              <a:t> </a:t>
            </a:r>
            <a:r>
              <a:rPr dirty="0"/>
              <a:t>AND</a:t>
            </a:r>
            <a:r>
              <a:rPr spc="-90" dirty="0"/>
              <a:t> </a:t>
            </a:r>
            <a:r>
              <a:rPr spc="-10" dirty="0"/>
              <a:t>DUPLEX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528"/>
            <a:ext cx="6838315" cy="3907154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Simplex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Communication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occurs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direction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E.g.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paging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Half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Duplex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Tx can occur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either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direction,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way at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E.g.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Walki-Talki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(police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radio)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Full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Duplex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Tx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occur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both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direction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simultaneously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E.g.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Telephone.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Two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simplex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Full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Duplex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CONCEPTS:FDD</a:t>
            </a:r>
            <a:r>
              <a:rPr spc="-70" dirty="0"/>
              <a:t> </a:t>
            </a:r>
            <a:r>
              <a:rPr dirty="0"/>
              <a:t>V.S</a:t>
            </a:r>
            <a:r>
              <a:rPr spc="-85" dirty="0"/>
              <a:t> </a:t>
            </a:r>
            <a:r>
              <a:rPr spc="-25" dirty="0"/>
              <a:t>TDD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6172200" cy="7232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Division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Duplex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(FDD)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Two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distinct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frequencies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downlink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uplink.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7540" y="2520613"/>
            <a:ext cx="7694295" cy="3284854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406400" indent="-342900">
              <a:lnSpc>
                <a:spcPct val="100000"/>
              </a:lnSpc>
              <a:spcBef>
                <a:spcPts val="595"/>
              </a:spcBef>
              <a:buFont typeface="Times New Roman"/>
              <a:buChar char="•"/>
              <a:tabLst>
                <a:tab pos="4064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Time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Division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Duplex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(TDD)</a:t>
            </a:r>
            <a:endParaRPr sz="2000">
              <a:latin typeface="Times New Roman"/>
              <a:cs typeface="Times New Roman"/>
            </a:endParaRPr>
          </a:p>
          <a:p>
            <a:pPr marL="807085" marR="30480" lvl="1" indent="-287020">
              <a:lnSpc>
                <a:spcPct val="100000"/>
              </a:lnSpc>
              <a:spcBef>
                <a:spcPts val="445"/>
              </a:spcBef>
              <a:buChar char="–"/>
              <a:tabLst>
                <a:tab pos="807085" algn="l"/>
              </a:tabLst>
            </a:pPr>
            <a:r>
              <a:rPr sz="1800" dirty="0">
                <a:latin typeface="Times New Roman"/>
                <a:cs typeface="Times New Roman"/>
              </a:rPr>
              <a:t>Two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distinct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sets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slots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downlink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uplink</a:t>
            </a:r>
            <a:endParaRPr sz="1800">
              <a:latin typeface="Times New Roman"/>
              <a:cs typeface="Times New Roman"/>
            </a:endParaRPr>
          </a:p>
          <a:p>
            <a:pPr marL="406400" indent="-342900">
              <a:lnSpc>
                <a:spcPts val="3100"/>
              </a:lnSpc>
              <a:buFont typeface="Times New Roman"/>
              <a:buChar char="•"/>
              <a:tabLst>
                <a:tab pos="406400" algn="l"/>
                <a:tab pos="1076325" algn="l"/>
                <a:tab pos="1516380" algn="l"/>
                <a:tab pos="3452495" algn="l"/>
              </a:tabLst>
            </a:pPr>
            <a:r>
              <a:rPr sz="20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TDD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4725" spc="-75" baseline="-4409" dirty="0">
                <a:latin typeface="Symbol"/>
                <a:cs typeface="Symbol"/>
              </a:rPr>
              <a:t></a:t>
            </a:r>
            <a:r>
              <a:rPr sz="4725" baseline="-4409" dirty="0">
                <a:latin typeface="Times New Roman"/>
                <a:cs typeface="Times New Roman"/>
              </a:rPr>
              <a:t>	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TDMA,</a:t>
            </a:r>
            <a:r>
              <a:rPr sz="20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FDD</a:t>
            </a:r>
            <a:r>
              <a:rPr sz="2000" b="1" spc="4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725" spc="-75" baseline="-7054" dirty="0">
                <a:latin typeface="Symbol"/>
                <a:cs typeface="Symbol"/>
              </a:rPr>
              <a:t></a:t>
            </a:r>
            <a:r>
              <a:rPr sz="4725" baseline="-7054" dirty="0">
                <a:latin typeface="Times New Roman"/>
                <a:cs typeface="Times New Roman"/>
              </a:rPr>
              <a:t>	</a:t>
            </a:r>
            <a:r>
              <a:rPr sz="20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FDMA</a:t>
            </a:r>
            <a:endParaRPr sz="2000">
              <a:latin typeface="Times New Roman"/>
              <a:cs typeface="Times New Roman"/>
            </a:endParaRPr>
          </a:p>
          <a:p>
            <a:pPr marL="807085" lvl="1" indent="-286385">
              <a:lnSpc>
                <a:spcPct val="100000"/>
              </a:lnSpc>
              <a:spcBef>
                <a:spcPts val="209"/>
              </a:spcBef>
              <a:buChar char="–"/>
              <a:tabLst>
                <a:tab pos="807085" algn="l"/>
              </a:tabLst>
            </a:pPr>
            <a:r>
              <a:rPr sz="1800" dirty="0">
                <a:latin typeface="Times New Roman"/>
                <a:cs typeface="Times New Roman"/>
              </a:rPr>
              <a:t>TDMA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FDMA: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time/frequency</a:t>
            </a:r>
            <a:endParaRPr sz="1800">
              <a:latin typeface="Times New Roman"/>
              <a:cs typeface="Times New Roman"/>
            </a:endParaRPr>
          </a:p>
          <a:p>
            <a:pPr marL="807085" marR="104139" lvl="1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807085" algn="l"/>
              </a:tabLst>
            </a:pPr>
            <a:r>
              <a:rPr sz="1800" dirty="0">
                <a:latin typeface="Times New Roman"/>
                <a:cs typeface="Times New Roman"/>
              </a:rPr>
              <a:t>TDD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FDD: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uplink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downlink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(belonging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user)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different time/frequency</a:t>
            </a:r>
            <a:endParaRPr sz="1800">
              <a:latin typeface="Times New Roman"/>
              <a:cs typeface="Times New Roman"/>
            </a:endParaRPr>
          </a:p>
          <a:p>
            <a:pPr marL="8070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807085" algn="l"/>
              </a:tabLst>
            </a:pPr>
            <a:r>
              <a:rPr sz="1800" dirty="0">
                <a:latin typeface="Times New Roman"/>
                <a:cs typeface="Times New Roman"/>
              </a:rPr>
              <a:t>TDD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FDMA,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TDMA,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CDMA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systems</a:t>
            </a:r>
            <a:endParaRPr sz="1800">
              <a:latin typeface="Times New Roman"/>
              <a:cs typeface="Times New Roman"/>
            </a:endParaRPr>
          </a:p>
          <a:p>
            <a:pPr marL="8070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807085" algn="l"/>
              </a:tabLst>
            </a:pPr>
            <a:r>
              <a:rPr sz="1800" dirty="0">
                <a:latin typeface="Times New Roman"/>
                <a:cs typeface="Times New Roman"/>
              </a:rPr>
              <a:t>FDD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FDMA,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TDMA,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CDMA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systems</a:t>
            </a:r>
            <a:endParaRPr sz="1800">
              <a:latin typeface="Times New Roman"/>
              <a:cs typeface="Times New Roman"/>
            </a:endParaRPr>
          </a:p>
          <a:p>
            <a:pPr marL="8070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807085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FDD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TDMA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system.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3311" y="1658111"/>
            <a:ext cx="5933440" cy="847725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109855" rIns="0" bIns="0" rtlCol="0">
            <a:spAutoFit/>
          </a:bodyPr>
          <a:lstStyle/>
          <a:p>
            <a:pPr marR="1543050" algn="r">
              <a:lnSpc>
                <a:spcPct val="100000"/>
              </a:lnSpc>
              <a:spcBef>
                <a:spcPts val="865"/>
              </a:spcBef>
            </a:pPr>
            <a:r>
              <a:rPr sz="2000" b="1" dirty="0">
                <a:latin typeface="Times New Roman"/>
                <a:cs typeface="Times New Roman"/>
              </a:rPr>
              <a:t>e.g.</a:t>
            </a:r>
            <a:r>
              <a:rPr sz="2000" b="1" spc="-1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AMPS: </a:t>
            </a:r>
            <a:r>
              <a:rPr sz="2000" dirty="0">
                <a:latin typeface="Times New Roman"/>
                <a:cs typeface="Times New Roman"/>
              </a:rPr>
              <a:t>forward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link: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824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~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849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MHz</a:t>
            </a:r>
            <a:endParaRPr sz="2000">
              <a:latin typeface="Times New Roman"/>
              <a:cs typeface="Times New Roman"/>
            </a:endParaRPr>
          </a:p>
          <a:p>
            <a:pPr marR="1539875" algn="r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reverse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link: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869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~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894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MHz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CONCEPTS:</a:t>
            </a:r>
            <a:r>
              <a:rPr spc="-95" dirty="0"/>
              <a:t> </a:t>
            </a:r>
            <a:r>
              <a:rPr spc="-10" dirty="0"/>
              <a:t>CELLUAR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528"/>
            <a:ext cx="7444740" cy="407797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Motivations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Early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mobile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phone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single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high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Tx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tower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cover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large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spatial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(high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tower,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high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power)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Limited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spectrum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support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small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users.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How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support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simultaneous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communications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practically</a:t>
            </a:r>
            <a:endParaRPr sz="20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unlimited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users?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40"/>
              </a:spcBef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  <a:tab pos="2748915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Solution: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cellular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	concept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with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reuse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Many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Tx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towers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(base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station)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covers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certain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area: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cell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Frequencies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 reused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area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9971" y="3461003"/>
            <a:ext cx="3211067" cy="29596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CONCEPTS:</a:t>
            </a:r>
            <a:r>
              <a:rPr spc="-95" dirty="0"/>
              <a:t> </a:t>
            </a:r>
            <a:r>
              <a:rPr spc="-10" dirty="0"/>
              <a:t>CELLULAR</a:t>
            </a:r>
          </a:p>
        </p:txBody>
      </p:sp>
      <p:sp>
        <p:nvSpPr>
          <p:cNvPr id="8" name="object 8"/>
          <p:cNvSpPr/>
          <p:nvPr/>
        </p:nvSpPr>
        <p:spPr>
          <a:xfrm>
            <a:off x="4562855" y="4000500"/>
            <a:ext cx="4114800" cy="1664335"/>
          </a:xfrm>
          <a:custGeom>
            <a:avLst/>
            <a:gdLst/>
            <a:ahLst/>
            <a:cxnLst/>
            <a:rect l="l" t="t" r="r" b="b"/>
            <a:pathLst>
              <a:path w="4114800" h="1664335">
                <a:moveTo>
                  <a:pt x="4114800" y="0"/>
                </a:moveTo>
                <a:lnTo>
                  <a:pt x="0" y="0"/>
                </a:lnTo>
                <a:lnTo>
                  <a:pt x="0" y="1664208"/>
                </a:lnTo>
                <a:lnTo>
                  <a:pt x="4114800" y="1664208"/>
                </a:lnTo>
                <a:lnTo>
                  <a:pt x="4114800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8340" y="824528"/>
            <a:ext cx="7963534" cy="469265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Cellular</a:t>
            </a:r>
            <a:r>
              <a:rPr sz="24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Concept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with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Reuse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entire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coverage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divided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cells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base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(BS)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center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10" dirty="0">
                <a:latin typeface="Times New Roman"/>
                <a:cs typeface="Times New Roman"/>
              </a:rPr>
              <a:t> cell.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Communication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occurs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Mobile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Stations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(MS)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cell.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same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frequency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(channels)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reused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nearby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cells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Wingdings"/>
                <a:cs typeface="Wingdings"/>
              </a:rPr>
              <a:t></a:t>
            </a:r>
            <a:endParaRPr sz="2000">
              <a:latin typeface="Wingdings"/>
              <a:cs typeface="Wingdings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solidFill>
                  <a:srgbClr val="006600"/>
                </a:solidFill>
                <a:latin typeface="Times New Roman"/>
                <a:cs typeface="Times New Roman"/>
              </a:rPr>
              <a:t>Frequency</a:t>
            </a:r>
            <a:r>
              <a:rPr sz="2000" spc="-4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6600"/>
                </a:solidFill>
                <a:latin typeface="Times New Roman"/>
                <a:cs typeface="Times New Roman"/>
              </a:rPr>
              <a:t>Reuse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But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not</a:t>
            </a:r>
            <a:r>
              <a:rPr sz="20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by adjacent</a:t>
            </a:r>
            <a:r>
              <a:rPr sz="20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cells!</a:t>
            </a:r>
            <a:r>
              <a:rPr sz="2000" dirty="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Reduce</a:t>
            </a:r>
            <a:r>
              <a:rPr sz="20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co-channel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interference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(CCI).</a:t>
            </a:r>
            <a:endParaRPr sz="20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buClr>
                <a:srgbClr val="FF0000"/>
              </a:buClr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330"/>
              </a:spcBef>
              <a:buClr>
                <a:srgbClr val="FF0000"/>
              </a:buClr>
              <a:buFont typeface="Times New Roman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4308475" lvl="3" indent="-342265">
              <a:lnSpc>
                <a:spcPct val="100000"/>
              </a:lnSpc>
              <a:buFont typeface="Times New Roman"/>
              <a:buChar char="•"/>
              <a:tabLst>
                <a:tab pos="4308475" algn="l"/>
              </a:tabLst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Hexagonal</a:t>
            </a:r>
            <a:r>
              <a:rPr sz="18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shape</a:t>
            </a:r>
            <a:r>
              <a:rPr sz="18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only</a:t>
            </a:r>
            <a:r>
              <a:rPr sz="18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for</a:t>
            </a:r>
            <a:r>
              <a:rPr sz="18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endParaRPr sz="1800">
              <a:latin typeface="Times New Roman"/>
              <a:cs typeface="Times New Roman"/>
            </a:endParaRPr>
          </a:p>
          <a:p>
            <a:pPr marL="4309110">
              <a:lnSpc>
                <a:spcPct val="100000"/>
              </a:lnSpc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convenience</a:t>
            </a:r>
            <a:r>
              <a:rPr sz="1800" b="1" spc="-7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18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analysis</a:t>
            </a:r>
            <a:endParaRPr sz="1800">
              <a:latin typeface="Times New Roman"/>
              <a:cs typeface="Times New Roman"/>
            </a:endParaRPr>
          </a:p>
          <a:p>
            <a:pPr marL="4709795" lvl="4" indent="-286385">
              <a:lnSpc>
                <a:spcPct val="100000"/>
              </a:lnSpc>
              <a:spcBef>
                <a:spcPts val="395"/>
              </a:spcBef>
              <a:buChar char="–"/>
              <a:tabLst>
                <a:tab pos="4709795" algn="l"/>
              </a:tabLst>
            </a:pPr>
            <a:r>
              <a:rPr sz="1600" dirty="0">
                <a:latin typeface="Times New Roman"/>
                <a:cs typeface="Times New Roman"/>
              </a:rPr>
              <a:t>Circle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leaves</a:t>
            </a:r>
            <a:r>
              <a:rPr sz="1600" spc="-20" dirty="0">
                <a:latin typeface="Times New Roman"/>
                <a:cs typeface="Times New Roman"/>
              </a:rPr>
              <a:t> gaps</a:t>
            </a:r>
            <a:endParaRPr sz="1600">
              <a:latin typeface="Times New Roman"/>
              <a:cs typeface="Times New Roman"/>
            </a:endParaRPr>
          </a:p>
          <a:p>
            <a:pPr marL="4308475" lvl="3" indent="-342265">
              <a:lnSpc>
                <a:spcPct val="100000"/>
              </a:lnSpc>
              <a:spcBef>
                <a:spcPts val="425"/>
              </a:spcBef>
              <a:buFont typeface="Times New Roman"/>
              <a:buChar char="•"/>
              <a:tabLst>
                <a:tab pos="4308475" algn="l"/>
              </a:tabLst>
            </a:pP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Actual</a:t>
            </a:r>
            <a:r>
              <a:rPr sz="18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cell</a:t>
            </a:r>
            <a:r>
              <a:rPr sz="18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“footprint”</a:t>
            </a:r>
            <a:r>
              <a:rPr sz="18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18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amorphous</a:t>
            </a:r>
            <a:endParaRPr sz="1800">
              <a:latin typeface="Times New Roman"/>
              <a:cs typeface="Times New Roman"/>
            </a:endParaRPr>
          </a:p>
          <a:p>
            <a:pPr marL="4709795" lvl="4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4709795" algn="l"/>
              </a:tabLst>
            </a:pPr>
            <a:r>
              <a:rPr sz="1600" dirty="0">
                <a:latin typeface="Times New Roman"/>
                <a:cs typeface="Times New Roman"/>
              </a:rPr>
              <a:t>No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specific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shape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CONCEPTS:</a:t>
            </a:r>
            <a:r>
              <a:rPr spc="-95" dirty="0"/>
              <a:t> </a:t>
            </a:r>
            <a:r>
              <a:rPr spc="-10" dirty="0"/>
              <a:t>CELLULAR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528"/>
            <a:ext cx="7633334" cy="3834129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85"/>
              </a:spcBef>
              <a:buFont typeface="Times New Roman"/>
              <a:buChar char="•"/>
              <a:tabLst>
                <a:tab pos="469900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Cluster</a:t>
            </a:r>
            <a:endParaRPr sz="2400">
              <a:latin typeface="Times New Roman"/>
              <a:cs typeface="Times New Roman"/>
            </a:endParaRPr>
          </a:p>
          <a:p>
            <a:pPr marL="850900" lvl="1" indent="-381000">
              <a:lnSpc>
                <a:spcPct val="100000"/>
              </a:lnSpc>
              <a:spcBef>
                <a:spcPts val="495"/>
              </a:spcBef>
              <a:buChar char="–"/>
              <a:tabLst>
                <a:tab pos="850900" algn="l"/>
              </a:tabLst>
            </a:pPr>
            <a:r>
              <a:rPr sz="2000" dirty="0">
                <a:latin typeface="Times New Roman"/>
                <a:cs typeface="Times New Roman"/>
              </a:rPr>
              <a:t>Cluster: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Group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i="1" dirty="0">
                <a:latin typeface="Times New Roman"/>
                <a:cs typeface="Times New Roman"/>
              </a:rPr>
              <a:t>N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cells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complete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available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channels.</a:t>
            </a:r>
            <a:endParaRPr sz="2000">
              <a:latin typeface="Times New Roman"/>
              <a:cs typeface="Times New Roman"/>
            </a:endParaRPr>
          </a:p>
          <a:p>
            <a:pPr marL="850900" lvl="1" indent="-381000">
              <a:lnSpc>
                <a:spcPct val="100000"/>
              </a:lnSpc>
              <a:spcBef>
                <a:spcPts val="484"/>
              </a:spcBef>
              <a:buChar char="–"/>
              <a:tabLst>
                <a:tab pos="850900" algn="l"/>
              </a:tabLst>
            </a:pPr>
            <a:r>
              <a:rPr sz="2000" dirty="0">
                <a:latin typeface="Times New Roman"/>
                <a:cs typeface="Times New Roman"/>
              </a:rPr>
              <a:t>Cells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belonging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same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clusters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different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frequencies</a:t>
            </a:r>
            <a:endParaRPr sz="20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60"/>
              </a:spcBef>
              <a:buFont typeface="Times New Roman"/>
              <a:buChar char="•"/>
              <a:tabLst>
                <a:tab pos="4699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For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hexagonal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cells,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cluster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size</a:t>
            </a:r>
            <a:r>
              <a:rPr sz="2400" b="1" spc="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000099"/>
                </a:solidFill>
                <a:latin typeface="Times New Roman"/>
                <a:cs typeface="Times New Roman"/>
              </a:rPr>
              <a:t>N</a:t>
            </a:r>
            <a:r>
              <a:rPr sz="2400" b="1" i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must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satisfy</a:t>
            </a:r>
            <a:endParaRPr sz="2400">
              <a:latin typeface="Times New Roman"/>
              <a:cs typeface="Times New Roman"/>
            </a:endParaRPr>
          </a:p>
          <a:p>
            <a:pPr marL="850900" lvl="1" indent="-381000">
              <a:lnSpc>
                <a:spcPct val="100000"/>
              </a:lnSpc>
              <a:spcBef>
                <a:spcPts val="505"/>
              </a:spcBef>
              <a:buFont typeface="Times New Roman"/>
              <a:buChar char="–"/>
              <a:tabLst>
                <a:tab pos="850900" algn="l"/>
                <a:tab pos="2919095" algn="l"/>
              </a:tabLst>
            </a:pPr>
            <a:r>
              <a:rPr sz="2000" i="1" dirty="0">
                <a:latin typeface="Times New Roman"/>
                <a:cs typeface="Times New Roman"/>
              </a:rPr>
              <a:t>N</a:t>
            </a:r>
            <a:r>
              <a:rPr sz="2000" i="1" spc="-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=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i^2 + i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j</a:t>
            </a:r>
            <a:r>
              <a:rPr sz="2000" i="1" spc="-2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+ </a:t>
            </a:r>
            <a:r>
              <a:rPr sz="2000" i="1" spc="-25" dirty="0">
                <a:latin typeface="Times New Roman"/>
                <a:cs typeface="Times New Roman"/>
              </a:rPr>
              <a:t>j^2</a:t>
            </a:r>
            <a:r>
              <a:rPr sz="2000" i="1" dirty="0">
                <a:latin typeface="Times New Roman"/>
                <a:cs typeface="Times New Roman"/>
              </a:rPr>
              <a:t>	</a:t>
            </a:r>
            <a:r>
              <a:rPr sz="2000" dirty="0">
                <a:latin typeface="Times New Roman"/>
                <a:cs typeface="Times New Roman"/>
              </a:rPr>
              <a:t>where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i,</a:t>
            </a:r>
            <a:r>
              <a:rPr sz="2000" i="1" spc="-2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j</a:t>
            </a:r>
            <a:r>
              <a:rPr sz="2000" i="1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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 marL="850900" lvl="1" indent="-381000">
              <a:lnSpc>
                <a:spcPct val="100000"/>
              </a:lnSpc>
              <a:spcBef>
                <a:spcPts val="484"/>
              </a:spcBef>
              <a:buChar char="–"/>
              <a:tabLst>
                <a:tab pos="850900" algn="l"/>
              </a:tabLst>
            </a:pPr>
            <a:r>
              <a:rPr sz="2000" dirty="0">
                <a:latin typeface="Times New Roman"/>
                <a:cs typeface="Times New Roman"/>
              </a:rPr>
              <a:t>typical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N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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7,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12</a:t>
            </a:r>
            <a:endParaRPr sz="2000">
              <a:latin typeface="Times New Roman"/>
              <a:cs typeface="Times New Roman"/>
            </a:endParaRPr>
          </a:p>
          <a:p>
            <a:pPr marL="1308100" lvl="2" indent="-381000">
              <a:lnSpc>
                <a:spcPct val="100000"/>
              </a:lnSpc>
              <a:spcBef>
                <a:spcPts val="465"/>
              </a:spcBef>
              <a:buChar char="•"/>
              <a:tabLst>
                <a:tab pos="1308100" algn="l"/>
              </a:tabLst>
            </a:pP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i,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j</a:t>
            </a:r>
            <a:r>
              <a:rPr sz="2000" dirty="0">
                <a:latin typeface="Times New Roman"/>
                <a:cs typeface="Times New Roman"/>
              </a:rPr>
              <a:t>)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(1,1)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N</a:t>
            </a:r>
            <a:r>
              <a:rPr sz="2000" i="1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1+1+1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 </a:t>
            </a:r>
            <a:r>
              <a:rPr sz="2000" spc="-50" dirty="0"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  <a:p>
            <a:pPr marL="1308100" lvl="2" indent="-381000">
              <a:lnSpc>
                <a:spcPct val="100000"/>
              </a:lnSpc>
              <a:spcBef>
                <a:spcPts val="480"/>
              </a:spcBef>
              <a:buChar char="•"/>
              <a:tabLst>
                <a:tab pos="1308100" algn="l"/>
              </a:tabLst>
            </a:pP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i,</a:t>
            </a:r>
            <a:r>
              <a:rPr sz="2000" i="1" spc="-3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j</a:t>
            </a:r>
            <a:r>
              <a:rPr sz="2000" dirty="0">
                <a:latin typeface="Times New Roman"/>
                <a:cs typeface="Times New Roman"/>
              </a:rPr>
              <a:t>) 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(1,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2)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N</a:t>
            </a:r>
            <a:r>
              <a:rPr sz="2000" i="1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1+2+4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 </a:t>
            </a:r>
            <a:r>
              <a:rPr sz="2000" spc="-50" dirty="0">
                <a:latin typeface="Times New Roman"/>
                <a:cs typeface="Times New Roman"/>
              </a:rPr>
              <a:t>7</a:t>
            </a:r>
            <a:endParaRPr sz="2000">
              <a:latin typeface="Times New Roman"/>
              <a:cs typeface="Times New Roman"/>
            </a:endParaRPr>
          </a:p>
          <a:p>
            <a:pPr marL="1308100" lvl="2" indent="-381000">
              <a:lnSpc>
                <a:spcPct val="100000"/>
              </a:lnSpc>
              <a:spcBef>
                <a:spcPts val="480"/>
              </a:spcBef>
              <a:buChar char="•"/>
              <a:tabLst>
                <a:tab pos="1308100" algn="l"/>
              </a:tabLst>
            </a:pP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i,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j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=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(2,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2)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N</a:t>
            </a:r>
            <a:r>
              <a:rPr sz="2000" i="1" spc="-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=</a:t>
            </a:r>
            <a:r>
              <a:rPr sz="2000" i="1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4+4+4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12</a:t>
            </a:r>
            <a:endParaRPr sz="2000">
              <a:latin typeface="Times New Roman"/>
              <a:cs typeface="Times New Roman"/>
            </a:endParaRPr>
          </a:p>
          <a:p>
            <a:pPr marL="1308100" lvl="2" indent="-381000">
              <a:lnSpc>
                <a:spcPct val="100000"/>
              </a:lnSpc>
              <a:spcBef>
                <a:spcPts val="484"/>
              </a:spcBef>
              <a:buChar char="•"/>
              <a:tabLst>
                <a:tab pos="1308100" algn="l"/>
              </a:tabLst>
            </a:pP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i,</a:t>
            </a:r>
            <a:r>
              <a:rPr sz="2000" i="1" spc="-3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j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=</a:t>
            </a:r>
            <a:r>
              <a:rPr sz="2000" i="1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(2,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3)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N =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4+6+9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19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40" y="4703826"/>
            <a:ext cx="2294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4699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Cell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radius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i="1" spc="-25" dirty="0">
                <a:solidFill>
                  <a:srgbClr val="000099"/>
                </a:solidFill>
                <a:latin typeface="Times New Roman"/>
                <a:cs typeface="Times New Roman"/>
              </a:rPr>
              <a:t>R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5844" y="5071149"/>
            <a:ext cx="2450465" cy="75819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580"/>
              </a:spcBef>
              <a:buChar char="–"/>
              <a:tabLst>
                <a:tab pos="393065" algn="l"/>
              </a:tabLst>
            </a:pPr>
            <a:r>
              <a:rPr sz="2000" dirty="0">
                <a:latin typeface="Times New Roman"/>
                <a:cs typeface="Times New Roman"/>
              </a:rPr>
              <a:t>AMPS: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~ 20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km</a:t>
            </a:r>
            <a:endParaRPr sz="2000">
              <a:latin typeface="Times New Roman"/>
              <a:cs typeface="Times New Roman"/>
            </a:endParaRPr>
          </a:p>
          <a:p>
            <a:pPr marL="393065" indent="-380365">
              <a:lnSpc>
                <a:spcPct val="100000"/>
              </a:lnSpc>
              <a:spcBef>
                <a:spcPts val="484"/>
              </a:spcBef>
              <a:buChar char="–"/>
              <a:tabLst>
                <a:tab pos="393065" algn="l"/>
              </a:tabLst>
            </a:pPr>
            <a:r>
              <a:rPr sz="2000" dirty="0">
                <a:latin typeface="Times New Roman"/>
                <a:cs typeface="Times New Roman"/>
              </a:rPr>
              <a:t>WCDMA: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 ~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km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8944" y="2959987"/>
            <a:ext cx="2296668" cy="248374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4128920" y="4800600"/>
            <a:ext cx="1315085" cy="1371600"/>
            <a:chOff x="4128920" y="4800600"/>
            <a:chExt cx="1315085" cy="137160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8920" y="4800600"/>
              <a:ext cx="1314807" cy="1371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744974" y="5077206"/>
              <a:ext cx="285115" cy="524510"/>
            </a:xfrm>
            <a:custGeom>
              <a:avLst/>
              <a:gdLst/>
              <a:ahLst/>
              <a:cxnLst/>
              <a:rect l="l" t="t" r="r" b="b"/>
              <a:pathLst>
                <a:path w="285114" h="524510">
                  <a:moveTo>
                    <a:pt x="0" y="524256"/>
                  </a:moveTo>
                  <a:lnTo>
                    <a:pt x="284988" y="0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864100" y="5214620"/>
            <a:ext cx="1492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34305" y="5068061"/>
            <a:ext cx="0" cy="515620"/>
          </a:xfrm>
          <a:custGeom>
            <a:avLst/>
            <a:gdLst/>
            <a:ahLst/>
            <a:cxnLst/>
            <a:rect l="l" t="t" r="r" b="b"/>
            <a:pathLst>
              <a:path h="515620">
                <a:moveTo>
                  <a:pt x="0" y="515112"/>
                </a:moveTo>
                <a:lnTo>
                  <a:pt x="0" y="0"/>
                </a:lnTo>
              </a:path>
            </a:pathLst>
          </a:custGeom>
          <a:ln w="28956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569078" y="4823536"/>
            <a:ext cx="3543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25" dirty="0">
                <a:solidFill>
                  <a:srgbClr val="00CC00"/>
                </a:solidFill>
                <a:latin typeface="Times New Roman"/>
                <a:cs typeface="Times New Roman"/>
              </a:rPr>
              <a:t>x=?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6</a:t>
            </a:r>
            <a:endParaRPr sz="1600">
              <a:latin typeface="Arial Black"/>
              <a:cs typeface="Arial Blac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76287" y="3595687"/>
            <a:ext cx="6819900" cy="1343025"/>
            <a:chOff x="776287" y="3595687"/>
            <a:chExt cx="6819900" cy="1343025"/>
          </a:xfrm>
        </p:grpSpPr>
        <p:sp>
          <p:nvSpPr>
            <p:cNvPr id="7" name="object 7"/>
            <p:cNvSpPr/>
            <p:nvPr/>
          </p:nvSpPr>
          <p:spPr>
            <a:xfrm>
              <a:off x="781050" y="3600450"/>
              <a:ext cx="6810375" cy="1333500"/>
            </a:xfrm>
            <a:custGeom>
              <a:avLst/>
              <a:gdLst/>
              <a:ahLst/>
              <a:cxnLst/>
              <a:rect l="l" t="t" r="r" b="b"/>
              <a:pathLst>
                <a:path w="6810375" h="1333500">
                  <a:moveTo>
                    <a:pt x="6810375" y="0"/>
                  </a:moveTo>
                  <a:lnTo>
                    <a:pt x="0" y="0"/>
                  </a:lnTo>
                  <a:lnTo>
                    <a:pt x="0" y="1333500"/>
                  </a:lnTo>
                  <a:lnTo>
                    <a:pt x="6810375" y="1333500"/>
                  </a:lnTo>
                  <a:lnTo>
                    <a:pt x="6810375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1050" y="3600450"/>
              <a:ext cx="6810375" cy="1333500"/>
            </a:xfrm>
            <a:custGeom>
              <a:avLst/>
              <a:gdLst/>
              <a:ahLst/>
              <a:cxnLst/>
              <a:rect l="l" t="t" r="r" b="b"/>
              <a:pathLst>
                <a:path w="6810375" h="1333500">
                  <a:moveTo>
                    <a:pt x="0" y="1333500"/>
                  </a:moveTo>
                  <a:lnTo>
                    <a:pt x="6810375" y="1333500"/>
                  </a:lnTo>
                  <a:lnTo>
                    <a:pt x="6810375" y="0"/>
                  </a:lnTo>
                  <a:lnTo>
                    <a:pt x="0" y="0"/>
                  </a:lnTo>
                  <a:lnTo>
                    <a:pt x="0" y="1333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57237" y="1976437"/>
            <a:ext cx="6819900" cy="1343025"/>
            <a:chOff x="757237" y="1976437"/>
            <a:chExt cx="6819900" cy="1343025"/>
          </a:xfrm>
        </p:grpSpPr>
        <p:sp>
          <p:nvSpPr>
            <p:cNvPr id="10" name="object 10"/>
            <p:cNvSpPr/>
            <p:nvPr/>
          </p:nvSpPr>
          <p:spPr>
            <a:xfrm>
              <a:off x="762000" y="1981200"/>
              <a:ext cx="6810375" cy="1333500"/>
            </a:xfrm>
            <a:custGeom>
              <a:avLst/>
              <a:gdLst/>
              <a:ahLst/>
              <a:cxnLst/>
              <a:rect l="l" t="t" r="r" b="b"/>
              <a:pathLst>
                <a:path w="6810375" h="1333500">
                  <a:moveTo>
                    <a:pt x="6810375" y="0"/>
                  </a:moveTo>
                  <a:lnTo>
                    <a:pt x="0" y="0"/>
                  </a:lnTo>
                  <a:lnTo>
                    <a:pt x="0" y="1333500"/>
                  </a:lnTo>
                  <a:lnTo>
                    <a:pt x="6810375" y="1333500"/>
                  </a:lnTo>
                  <a:lnTo>
                    <a:pt x="6810375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2000" y="1981200"/>
              <a:ext cx="6810375" cy="1333500"/>
            </a:xfrm>
            <a:custGeom>
              <a:avLst/>
              <a:gdLst/>
              <a:ahLst/>
              <a:cxnLst/>
              <a:rect l="l" t="t" r="r" b="b"/>
              <a:pathLst>
                <a:path w="6810375" h="1333500">
                  <a:moveTo>
                    <a:pt x="0" y="1333500"/>
                  </a:moveTo>
                  <a:lnTo>
                    <a:pt x="6810375" y="1333500"/>
                  </a:lnTo>
                  <a:lnTo>
                    <a:pt x="6810375" y="0"/>
                  </a:lnTo>
                  <a:lnTo>
                    <a:pt x="0" y="0"/>
                  </a:lnTo>
                  <a:lnTo>
                    <a:pt x="0" y="1333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58241" y="343661"/>
            <a:ext cx="7541259" cy="1497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FOURIER</a:t>
            </a:r>
            <a:r>
              <a:rPr sz="2400" spc="-65" dirty="0">
                <a:latin typeface="Arial Black"/>
                <a:cs typeface="Arial Black"/>
              </a:rPr>
              <a:t> </a:t>
            </a:r>
            <a:r>
              <a:rPr sz="2400" spc="-10" dirty="0">
                <a:latin typeface="Arial Black"/>
                <a:cs typeface="Arial Black"/>
              </a:rPr>
              <a:t>TRANSFORM</a:t>
            </a:r>
            <a:endParaRPr sz="2400">
              <a:latin typeface="Arial Black"/>
              <a:cs typeface="Arial Black"/>
            </a:endParaRPr>
          </a:p>
          <a:p>
            <a:pPr marL="685800" marR="5080">
              <a:lnSpc>
                <a:spcPct val="100000"/>
              </a:lnSpc>
              <a:spcBef>
                <a:spcPts val="1505"/>
              </a:spcBef>
            </a:pPr>
            <a:r>
              <a:rPr sz="2000" b="1" dirty="0">
                <a:latin typeface="Times New Roman"/>
                <a:cs typeface="Times New Roman"/>
              </a:rPr>
              <a:t>Let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g</a:t>
            </a:r>
            <a:r>
              <a:rPr sz="2000" b="1" dirty="0">
                <a:latin typeface="Times New Roman"/>
                <a:cs typeface="Times New Roman"/>
              </a:rPr>
              <a:t>(</a:t>
            </a:r>
            <a:r>
              <a:rPr sz="2000" b="1" i="1" dirty="0">
                <a:latin typeface="Times New Roman"/>
                <a:cs typeface="Times New Roman"/>
              </a:rPr>
              <a:t>t</a:t>
            </a:r>
            <a:r>
              <a:rPr sz="2000" b="1" dirty="0">
                <a:latin typeface="Times New Roman"/>
                <a:cs typeface="Times New Roman"/>
              </a:rPr>
              <a:t>)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be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 non-periodic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deterministic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signal,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expressed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spc="-25" dirty="0">
                <a:latin typeface="Times New Roman"/>
                <a:cs typeface="Times New Roman"/>
              </a:rPr>
              <a:t>as </a:t>
            </a:r>
            <a:r>
              <a:rPr sz="2000" b="1" dirty="0">
                <a:latin typeface="Times New Roman"/>
                <a:cs typeface="Times New Roman"/>
              </a:rPr>
              <a:t>function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t</a:t>
            </a:r>
            <a:r>
              <a:rPr sz="2000" b="1" dirty="0">
                <a:latin typeface="Times New Roman"/>
                <a:cs typeface="Times New Roman"/>
              </a:rPr>
              <a:t>. Its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frequency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domain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representation,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G</a:t>
            </a:r>
            <a:r>
              <a:rPr sz="2000" b="1" dirty="0">
                <a:latin typeface="Times New Roman"/>
                <a:cs typeface="Times New Roman"/>
              </a:rPr>
              <a:t>(</a:t>
            </a:r>
            <a:r>
              <a:rPr sz="2000" b="1" i="1" dirty="0">
                <a:latin typeface="Times New Roman"/>
                <a:cs typeface="Times New Roman"/>
              </a:rPr>
              <a:t>f</a:t>
            </a:r>
            <a:r>
              <a:rPr sz="2000" b="1" dirty="0">
                <a:latin typeface="Times New Roman"/>
                <a:cs typeface="Times New Roman"/>
              </a:rPr>
              <a:t>)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,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can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spc="-25" dirty="0">
                <a:latin typeface="Times New Roman"/>
                <a:cs typeface="Times New Roman"/>
              </a:rPr>
              <a:t>be </a:t>
            </a:r>
            <a:r>
              <a:rPr sz="2000" b="1" dirty="0">
                <a:latin typeface="Times New Roman"/>
                <a:cs typeface="Times New Roman"/>
              </a:rPr>
              <a:t>obtained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from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Fourier</a:t>
            </a:r>
            <a:r>
              <a:rPr sz="2000" b="1" spc="-10" dirty="0">
                <a:latin typeface="Times New Roman"/>
                <a:cs typeface="Times New Roman"/>
              </a:rPr>
              <a:t> transform.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24930" y="2494578"/>
            <a:ext cx="240665" cy="242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400" spc="-25" dirty="0">
                <a:latin typeface="Symbol"/>
                <a:cs typeface="Symbol"/>
              </a:rPr>
              <a:t>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2093" y="2006400"/>
            <a:ext cx="4472305" cy="1020444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70"/>
              </a:spcBef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Fourier</a:t>
            </a:r>
            <a:r>
              <a:rPr sz="2000" b="1" spc="-8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transform</a:t>
            </a:r>
            <a:endParaRPr sz="2000">
              <a:latin typeface="Times New Roman"/>
              <a:cs typeface="Times New Roman"/>
            </a:endParaRPr>
          </a:p>
          <a:p>
            <a:pPr marL="694690" algn="ctr">
              <a:lnSpc>
                <a:spcPct val="100000"/>
              </a:lnSpc>
              <a:spcBef>
                <a:spcPts val="680"/>
              </a:spcBef>
            </a:pPr>
            <a:r>
              <a:rPr sz="2400" i="1" spc="75" dirty="0">
                <a:latin typeface="Times New Roman"/>
                <a:cs typeface="Times New Roman"/>
              </a:rPr>
              <a:t>G</a:t>
            </a:r>
            <a:r>
              <a:rPr sz="2400" spc="75" dirty="0">
                <a:latin typeface="Times New Roman"/>
                <a:cs typeface="Times New Roman"/>
              </a:rPr>
              <a:t>(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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5475" baseline="-13698" dirty="0">
                <a:latin typeface="Symbol"/>
                <a:cs typeface="Symbol"/>
              </a:rPr>
              <a:t></a:t>
            </a:r>
            <a:r>
              <a:rPr sz="2100" baseline="-53571" dirty="0">
                <a:latin typeface="Symbol"/>
                <a:cs typeface="Symbol"/>
              </a:rPr>
              <a:t></a:t>
            </a:r>
            <a:r>
              <a:rPr sz="2100" spc="232" baseline="-53571" dirty="0">
                <a:latin typeface="Times New Roman"/>
                <a:cs typeface="Times New Roman"/>
              </a:rPr>
              <a:t> </a:t>
            </a:r>
            <a:r>
              <a:rPr sz="2400" i="1" spc="100" dirty="0">
                <a:latin typeface="Times New Roman"/>
                <a:cs typeface="Times New Roman"/>
              </a:rPr>
              <a:t>g</a:t>
            </a:r>
            <a:r>
              <a:rPr sz="2400" spc="100" dirty="0">
                <a:latin typeface="Times New Roman"/>
                <a:cs typeface="Times New Roman"/>
              </a:rPr>
              <a:t>(</a:t>
            </a:r>
            <a:r>
              <a:rPr sz="2400" i="1" spc="100" dirty="0">
                <a:latin typeface="Times New Roman"/>
                <a:cs typeface="Times New Roman"/>
              </a:rPr>
              <a:t>t</a:t>
            </a:r>
            <a:r>
              <a:rPr sz="2400" spc="100" dirty="0">
                <a:latin typeface="Times New Roman"/>
                <a:cs typeface="Times New Roman"/>
              </a:rPr>
              <a:t>)</a:t>
            </a:r>
            <a:r>
              <a:rPr sz="2400" spc="-2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exp(</a:t>
            </a:r>
            <a:r>
              <a:rPr sz="2400" dirty="0">
                <a:latin typeface="Symbol"/>
                <a:cs typeface="Symbol"/>
              </a:rPr>
              <a:t>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j</a:t>
            </a:r>
            <a:r>
              <a:rPr sz="2400" spc="-10" dirty="0">
                <a:latin typeface="Times New Roman"/>
                <a:cs typeface="Times New Roman"/>
              </a:rPr>
              <a:t>2</a:t>
            </a:r>
            <a:r>
              <a:rPr sz="2550" spc="-10" dirty="0">
                <a:latin typeface="Symbol"/>
                <a:cs typeface="Symbol"/>
              </a:rPr>
              <a:t></a:t>
            </a:r>
            <a:r>
              <a:rPr sz="2400" i="1" spc="-10" dirty="0">
                <a:latin typeface="Times New Roman"/>
                <a:cs typeface="Times New Roman"/>
              </a:rPr>
              <a:t>ft</a:t>
            </a:r>
            <a:r>
              <a:rPr sz="2400" spc="-10" dirty="0">
                <a:latin typeface="Times New Roman"/>
                <a:cs typeface="Times New Roman"/>
              </a:rPr>
              <a:t>)</a:t>
            </a:r>
            <a:r>
              <a:rPr sz="2400" i="1" spc="-10" dirty="0">
                <a:latin typeface="Times New Roman"/>
                <a:cs typeface="Times New Roman"/>
              </a:rPr>
              <a:t>dt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50333" y="4094777"/>
            <a:ext cx="240029" cy="242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400" spc="-25" dirty="0">
                <a:latin typeface="Symbol"/>
                <a:cs typeface="Symbol"/>
              </a:rPr>
              <a:t>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5842" y="3548201"/>
            <a:ext cx="4251325" cy="107886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35"/>
              </a:spcBef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Inverse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Fourier</a:t>
            </a:r>
            <a:r>
              <a:rPr sz="20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transform</a:t>
            </a:r>
            <a:endParaRPr sz="2000">
              <a:latin typeface="Times New Roman"/>
              <a:cs typeface="Times New Roman"/>
            </a:endParaRPr>
          </a:p>
          <a:p>
            <a:pPr marL="676275" algn="ctr">
              <a:lnSpc>
                <a:spcPct val="100000"/>
              </a:lnSpc>
              <a:spcBef>
                <a:spcPts val="975"/>
              </a:spcBef>
            </a:pPr>
            <a:r>
              <a:rPr sz="2400" i="1" spc="100" dirty="0">
                <a:latin typeface="Times New Roman"/>
                <a:cs typeface="Times New Roman"/>
              </a:rPr>
              <a:t>g</a:t>
            </a:r>
            <a:r>
              <a:rPr sz="2400" spc="100" dirty="0">
                <a:latin typeface="Times New Roman"/>
                <a:cs typeface="Times New Roman"/>
              </a:rPr>
              <a:t>(</a:t>
            </a:r>
            <a:r>
              <a:rPr sz="2400" i="1" spc="100" dirty="0">
                <a:latin typeface="Times New Roman"/>
                <a:cs typeface="Times New Roman"/>
              </a:rPr>
              <a:t>t</a:t>
            </a:r>
            <a:r>
              <a:rPr sz="2400" spc="100" dirty="0">
                <a:latin typeface="Times New Roman"/>
                <a:cs typeface="Times New Roman"/>
              </a:rPr>
              <a:t>)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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5475" spc="-82" baseline="-13698" dirty="0">
                <a:latin typeface="Symbol"/>
                <a:cs typeface="Symbol"/>
              </a:rPr>
              <a:t></a:t>
            </a:r>
            <a:r>
              <a:rPr sz="2100" spc="-82" baseline="-53571" dirty="0">
                <a:latin typeface="Symbol"/>
                <a:cs typeface="Symbol"/>
              </a:rPr>
              <a:t></a:t>
            </a:r>
            <a:r>
              <a:rPr sz="2100" spc="-60" baseline="-53571" dirty="0">
                <a:latin typeface="Times New Roman"/>
                <a:cs typeface="Times New Roman"/>
              </a:rPr>
              <a:t> </a:t>
            </a:r>
            <a:r>
              <a:rPr sz="2400" i="1" spc="75" dirty="0">
                <a:latin typeface="Times New Roman"/>
                <a:cs typeface="Times New Roman"/>
              </a:rPr>
              <a:t>G</a:t>
            </a:r>
            <a:r>
              <a:rPr sz="2400" spc="75" dirty="0">
                <a:latin typeface="Times New Roman"/>
                <a:cs typeface="Times New Roman"/>
              </a:rPr>
              <a:t>(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3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exp(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j</a:t>
            </a:r>
            <a:r>
              <a:rPr sz="2400" spc="-10" dirty="0">
                <a:latin typeface="Times New Roman"/>
                <a:cs typeface="Times New Roman"/>
              </a:rPr>
              <a:t>2</a:t>
            </a:r>
            <a:r>
              <a:rPr sz="2550" spc="-10" dirty="0">
                <a:latin typeface="Symbol"/>
                <a:cs typeface="Symbol"/>
              </a:rPr>
              <a:t></a:t>
            </a:r>
            <a:r>
              <a:rPr sz="2400" i="1" spc="-10" dirty="0">
                <a:latin typeface="Times New Roman"/>
                <a:cs typeface="Times New Roman"/>
              </a:rPr>
              <a:t>ft</a:t>
            </a:r>
            <a:r>
              <a:rPr sz="2400" spc="-10" dirty="0">
                <a:latin typeface="Times New Roman"/>
                <a:cs typeface="Times New Roman"/>
              </a:rPr>
              <a:t>)</a:t>
            </a:r>
            <a:r>
              <a:rPr sz="2400" i="1" spc="-10" dirty="0">
                <a:latin typeface="Times New Roman"/>
                <a:cs typeface="Times New Roman"/>
              </a:rPr>
              <a:t>dt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88369" y="5294993"/>
            <a:ext cx="969644" cy="405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500" i="1" spc="110" dirty="0">
                <a:latin typeface="Times New Roman"/>
                <a:cs typeface="Times New Roman"/>
              </a:rPr>
              <a:t>j</a:t>
            </a:r>
            <a:r>
              <a:rPr sz="2175" spc="165" baseline="42145" dirty="0">
                <a:latin typeface="Times New Roman"/>
                <a:cs typeface="Times New Roman"/>
              </a:rPr>
              <a:t>2</a:t>
            </a:r>
            <a:r>
              <a:rPr sz="2175" spc="660" baseline="42145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Symbol"/>
                <a:cs typeface="Symbol"/>
              </a:rPr>
              <a:t></a:t>
            </a:r>
            <a:r>
              <a:rPr sz="2500" spc="-75" dirty="0">
                <a:latin typeface="Times New Roman"/>
                <a:cs typeface="Times New Roman"/>
              </a:rPr>
              <a:t> </a:t>
            </a:r>
            <a:r>
              <a:rPr sz="2500" spc="-25" dirty="0">
                <a:latin typeface="Symbol"/>
                <a:cs typeface="Symbol"/>
              </a:rPr>
              <a:t></a:t>
            </a:r>
            <a:r>
              <a:rPr sz="2500" spc="-25" dirty="0">
                <a:latin typeface="Times New Roman"/>
                <a:cs typeface="Times New Roman"/>
              </a:rPr>
              <a:t>1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28638" y="5278128"/>
            <a:ext cx="3421379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50" dirty="0">
                <a:latin typeface="Times New Roman"/>
                <a:cs typeface="Times New Roman"/>
              </a:rPr>
              <a:t>exp(</a:t>
            </a:r>
            <a:r>
              <a:rPr sz="2450" spc="60" dirty="0">
                <a:latin typeface="Times New Roman"/>
                <a:cs typeface="Times New Roman"/>
              </a:rPr>
              <a:t> </a:t>
            </a:r>
            <a:r>
              <a:rPr sz="2450" i="1" dirty="0">
                <a:latin typeface="Times New Roman"/>
                <a:cs typeface="Times New Roman"/>
              </a:rPr>
              <a:t>jx</a:t>
            </a:r>
            <a:r>
              <a:rPr sz="2450" dirty="0">
                <a:latin typeface="Times New Roman"/>
                <a:cs typeface="Times New Roman"/>
              </a:rPr>
              <a:t>)</a:t>
            </a:r>
            <a:r>
              <a:rPr sz="2450" spc="-35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Symbol"/>
                <a:cs typeface="Symbol"/>
              </a:rPr>
              <a:t></a:t>
            </a:r>
            <a:r>
              <a:rPr sz="2450" spc="-90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Times New Roman"/>
                <a:cs typeface="Times New Roman"/>
              </a:rPr>
              <a:t>cos(</a:t>
            </a:r>
            <a:r>
              <a:rPr sz="2450" i="1" dirty="0">
                <a:latin typeface="Times New Roman"/>
                <a:cs typeface="Times New Roman"/>
              </a:rPr>
              <a:t>x</a:t>
            </a:r>
            <a:r>
              <a:rPr sz="2450" dirty="0">
                <a:latin typeface="Times New Roman"/>
                <a:cs typeface="Times New Roman"/>
              </a:rPr>
              <a:t>)</a:t>
            </a:r>
            <a:r>
              <a:rPr sz="2450" spc="-200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Symbol"/>
                <a:cs typeface="Symbol"/>
              </a:rPr>
              <a:t></a:t>
            </a:r>
            <a:r>
              <a:rPr sz="2450" spc="330" dirty="0">
                <a:latin typeface="Times New Roman"/>
                <a:cs typeface="Times New Roman"/>
              </a:rPr>
              <a:t> </a:t>
            </a:r>
            <a:r>
              <a:rPr sz="2450" i="1" dirty="0">
                <a:latin typeface="Times New Roman"/>
                <a:cs typeface="Times New Roman"/>
              </a:rPr>
              <a:t>j</a:t>
            </a:r>
            <a:r>
              <a:rPr sz="2450" i="1" spc="-215" dirty="0">
                <a:latin typeface="Times New Roman"/>
                <a:cs typeface="Times New Roman"/>
              </a:rPr>
              <a:t> </a:t>
            </a:r>
            <a:r>
              <a:rPr sz="2450" spc="-20" dirty="0">
                <a:latin typeface="Symbol"/>
                <a:cs typeface="Symbol"/>
              </a:rPr>
              <a:t></a:t>
            </a:r>
            <a:r>
              <a:rPr sz="2450" spc="-20" dirty="0">
                <a:latin typeface="Times New Roman"/>
                <a:cs typeface="Times New Roman"/>
              </a:rPr>
              <a:t>sin(</a:t>
            </a:r>
            <a:r>
              <a:rPr sz="2450" spc="-15" dirty="0">
                <a:latin typeface="Times New Roman"/>
                <a:cs typeface="Times New Roman"/>
              </a:rPr>
              <a:t> </a:t>
            </a:r>
            <a:r>
              <a:rPr sz="2450" i="1" spc="-25" dirty="0">
                <a:latin typeface="Times New Roman"/>
                <a:cs typeface="Times New Roman"/>
              </a:rPr>
              <a:t>x</a:t>
            </a:r>
            <a:r>
              <a:rPr sz="2450" spc="-25" dirty="0">
                <a:latin typeface="Times New Roman"/>
                <a:cs typeface="Times New Roman"/>
              </a:rPr>
              <a:t>)</a:t>
            </a:r>
            <a:endParaRPr sz="24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CONCEPTS:</a:t>
            </a:r>
            <a:r>
              <a:rPr spc="-95" dirty="0"/>
              <a:t> </a:t>
            </a:r>
            <a:r>
              <a:rPr spc="-10" dirty="0"/>
              <a:t>CELLULAR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900430"/>
            <a:ext cx="20612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Reuse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factor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i="1" spc="-25" dirty="0">
                <a:solidFill>
                  <a:srgbClr val="000099"/>
                </a:solidFill>
                <a:latin typeface="Times New Roman"/>
                <a:cs typeface="Times New Roman"/>
              </a:rPr>
              <a:t>Q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276600" y="1117091"/>
            <a:ext cx="668020" cy="574675"/>
            <a:chOff x="3276600" y="1117091"/>
            <a:chExt cx="668020" cy="574675"/>
          </a:xfrm>
        </p:grpSpPr>
        <p:sp>
          <p:nvSpPr>
            <p:cNvPr id="9" name="object 9"/>
            <p:cNvSpPr/>
            <p:nvPr/>
          </p:nvSpPr>
          <p:spPr>
            <a:xfrm>
              <a:off x="3276600" y="1117091"/>
              <a:ext cx="668020" cy="574675"/>
            </a:xfrm>
            <a:custGeom>
              <a:avLst/>
              <a:gdLst/>
              <a:ahLst/>
              <a:cxnLst/>
              <a:rect l="l" t="t" r="r" b="b"/>
              <a:pathLst>
                <a:path w="668020" h="574675">
                  <a:moveTo>
                    <a:pt x="667512" y="0"/>
                  </a:moveTo>
                  <a:lnTo>
                    <a:pt x="0" y="0"/>
                  </a:lnTo>
                  <a:lnTo>
                    <a:pt x="0" y="574548"/>
                  </a:lnTo>
                  <a:lnTo>
                    <a:pt x="667512" y="574548"/>
                  </a:lnTo>
                  <a:lnTo>
                    <a:pt x="667512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95598" y="1410019"/>
              <a:ext cx="197485" cy="0"/>
            </a:xfrm>
            <a:custGeom>
              <a:avLst/>
              <a:gdLst/>
              <a:ahLst/>
              <a:cxnLst/>
              <a:rect l="l" t="t" r="r" b="b"/>
              <a:pathLst>
                <a:path w="197485">
                  <a:moveTo>
                    <a:pt x="0" y="0"/>
                  </a:moveTo>
                  <a:lnTo>
                    <a:pt x="196934" y="0"/>
                  </a:lnTo>
                </a:path>
              </a:pathLst>
            </a:custGeom>
            <a:ln w="9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276600" y="1117091"/>
            <a:ext cx="668020" cy="57467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26034">
              <a:lnSpc>
                <a:spcPts val="1695"/>
              </a:lnSpc>
              <a:spcBef>
                <a:spcPts val="1040"/>
              </a:spcBef>
            </a:pPr>
            <a:r>
              <a:rPr sz="1700" i="1" dirty="0">
                <a:latin typeface="Times New Roman"/>
                <a:cs typeface="Times New Roman"/>
              </a:rPr>
              <a:t>Q</a:t>
            </a:r>
            <a:r>
              <a:rPr sz="1700" i="1" spc="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200" dirty="0">
                <a:latin typeface="Times New Roman"/>
                <a:cs typeface="Times New Roman"/>
              </a:rPr>
              <a:t> </a:t>
            </a:r>
            <a:r>
              <a:rPr sz="2550" i="1" spc="-75" baseline="35947" dirty="0">
                <a:latin typeface="Times New Roman"/>
                <a:cs typeface="Times New Roman"/>
              </a:rPr>
              <a:t>D</a:t>
            </a:r>
            <a:endParaRPr sz="2550" baseline="35947">
              <a:latin typeface="Times New Roman"/>
              <a:cs typeface="Times New Roman"/>
            </a:endParaRPr>
          </a:p>
          <a:p>
            <a:pPr marR="73025" algn="r">
              <a:lnSpc>
                <a:spcPts val="1695"/>
              </a:lnSpc>
            </a:pPr>
            <a:r>
              <a:rPr sz="1700" i="1" spc="-50" dirty="0">
                <a:latin typeface="Times New Roman"/>
                <a:cs typeface="Times New Roman"/>
              </a:rPr>
              <a:t>R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2291" y="1751557"/>
            <a:ext cx="4055745" cy="123380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320"/>
              </a:spcBef>
              <a:buFont typeface="Times New Roman"/>
              <a:buChar char="–"/>
              <a:tabLst>
                <a:tab pos="299085" algn="l"/>
              </a:tabLst>
            </a:pP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distance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cells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same</a:t>
            </a:r>
            <a:endParaRPr sz="1800">
              <a:latin typeface="Times New Roman"/>
              <a:cs typeface="Times New Roman"/>
            </a:endParaRPr>
          </a:p>
          <a:p>
            <a:pPr marL="12700" indent="571500">
              <a:lnSpc>
                <a:spcPct val="100000"/>
              </a:lnSpc>
              <a:spcBef>
                <a:spcPts val="215"/>
              </a:spcBef>
            </a:pPr>
            <a:r>
              <a:rPr sz="1800" spc="-10" dirty="0">
                <a:latin typeface="Times New Roman"/>
                <a:cs typeface="Times New Roman"/>
              </a:rPr>
              <a:t>frequency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219"/>
              </a:spcBef>
              <a:buFont typeface="Times New Roman"/>
              <a:buChar char="–"/>
              <a:tabLst>
                <a:tab pos="299085" algn="l"/>
              </a:tabLst>
            </a:pP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cell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radius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hexagonal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cells,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132576" y="1022603"/>
            <a:ext cx="2765425" cy="2771140"/>
            <a:chOff x="6132576" y="1022603"/>
            <a:chExt cx="2765425" cy="277114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32576" y="1022603"/>
              <a:ext cx="2765407" cy="277064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870954" y="2029205"/>
              <a:ext cx="848994" cy="1010919"/>
            </a:xfrm>
            <a:custGeom>
              <a:avLst/>
              <a:gdLst/>
              <a:ahLst/>
              <a:cxnLst/>
              <a:rect l="l" t="t" r="r" b="b"/>
              <a:pathLst>
                <a:path w="848995" h="1010919">
                  <a:moveTo>
                    <a:pt x="0" y="0"/>
                  </a:moveTo>
                  <a:lnTo>
                    <a:pt x="848868" y="1010412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258557" y="2385186"/>
            <a:ext cx="172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861809" y="1782317"/>
            <a:ext cx="152400" cy="266700"/>
          </a:xfrm>
          <a:custGeom>
            <a:avLst/>
            <a:gdLst/>
            <a:ahLst/>
            <a:cxnLst/>
            <a:rect l="l" t="t" r="r" b="b"/>
            <a:pathLst>
              <a:path w="152400" h="266700">
                <a:moveTo>
                  <a:pt x="0" y="266700"/>
                </a:moveTo>
                <a:lnTo>
                  <a:pt x="152400" y="0"/>
                </a:lnTo>
              </a:path>
            </a:pathLst>
          </a:custGeom>
          <a:ln w="28956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810882" y="1717624"/>
            <a:ext cx="1498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solidFill>
                  <a:srgbClr val="00CC00"/>
                </a:solidFill>
                <a:latin typeface="Times New Roman"/>
                <a:cs typeface="Times New Roman"/>
              </a:rPr>
              <a:t>R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610611" y="2983992"/>
            <a:ext cx="1333500" cy="574675"/>
            <a:chOff x="2610611" y="2983992"/>
            <a:chExt cx="1333500" cy="574675"/>
          </a:xfrm>
        </p:grpSpPr>
        <p:sp>
          <p:nvSpPr>
            <p:cNvPr id="20" name="object 20"/>
            <p:cNvSpPr/>
            <p:nvPr/>
          </p:nvSpPr>
          <p:spPr>
            <a:xfrm>
              <a:off x="2610611" y="2983992"/>
              <a:ext cx="1333500" cy="574675"/>
            </a:xfrm>
            <a:custGeom>
              <a:avLst/>
              <a:gdLst/>
              <a:ahLst/>
              <a:cxnLst/>
              <a:rect l="l" t="t" r="r" b="b"/>
              <a:pathLst>
                <a:path w="1333500" h="574675">
                  <a:moveTo>
                    <a:pt x="1333500" y="0"/>
                  </a:moveTo>
                  <a:lnTo>
                    <a:pt x="0" y="0"/>
                  </a:lnTo>
                  <a:lnTo>
                    <a:pt x="0" y="574548"/>
                  </a:lnTo>
                  <a:lnTo>
                    <a:pt x="1333500" y="574548"/>
                  </a:lnTo>
                  <a:lnTo>
                    <a:pt x="133350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28993" y="3265622"/>
              <a:ext cx="465455" cy="15875"/>
            </a:xfrm>
            <a:custGeom>
              <a:avLst/>
              <a:gdLst/>
              <a:ahLst/>
              <a:cxnLst/>
              <a:rect l="l" t="t" r="r" b="b"/>
              <a:pathLst>
                <a:path w="465454" h="15875">
                  <a:moveTo>
                    <a:pt x="0" y="11297"/>
                  </a:moveTo>
                  <a:lnTo>
                    <a:pt x="196517" y="11297"/>
                  </a:lnTo>
                </a:path>
                <a:path w="465454" h="15875">
                  <a:moveTo>
                    <a:pt x="436937" y="15819"/>
                  </a:moveTo>
                  <a:lnTo>
                    <a:pt x="465019" y="0"/>
                  </a:lnTo>
                </a:path>
              </a:pathLst>
            </a:custGeom>
            <a:ln w="90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94012" y="3270145"/>
              <a:ext cx="41275" cy="74930"/>
            </a:xfrm>
            <a:custGeom>
              <a:avLst/>
              <a:gdLst/>
              <a:ahLst/>
              <a:cxnLst/>
              <a:rect l="l" t="t" r="r" b="b"/>
              <a:pathLst>
                <a:path w="41275" h="74929">
                  <a:moveTo>
                    <a:pt x="0" y="0"/>
                  </a:moveTo>
                  <a:lnTo>
                    <a:pt x="41204" y="74575"/>
                  </a:lnTo>
                </a:path>
              </a:pathLst>
            </a:custGeom>
            <a:ln w="185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39733" y="3122313"/>
              <a:ext cx="361315" cy="222885"/>
            </a:xfrm>
            <a:custGeom>
              <a:avLst/>
              <a:gdLst/>
              <a:ahLst/>
              <a:cxnLst/>
              <a:rect l="l" t="t" r="r" b="b"/>
              <a:pathLst>
                <a:path w="361314" h="222885">
                  <a:moveTo>
                    <a:pt x="0" y="222407"/>
                  </a:moveTo>
                  <a:lnTo>
                    <a:pt x="54346" y="0"/>
                  </a:lnTo>
                </a:path>
                <a:path w="361314" h="222885">
                  <a:moveTo>
                    <a:pt x="54346" y="0"/>
                  </a:moveTo>
                  <a:lnTo>
                    <a:pt x="360878" y="0"/>
                  </a:lnTo>
                </a:path>
              </a:pathLst>
            </a:custGeom>
            <a:ln w="90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586526" y="3099835"/>
            <a:ext cx="1317625" cy="46100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800">
              <a:lnSpc>
                <a:spcPts val="1695"/>
              </a:lnSpc>
              <a:spcBef>
                <a:spcPts val="125"/>
              </a:spcBef>
              <a:tabLst>
                <a:tab pos="1014094" algn="l"/>
              </a:tabLst>
            </a:pPr>
            <a:r>
              <a:rPr sz="1700" i="1" dirty="0">
                <a:latin typeface="Times New Roman"/>
                <a:cs typeface="Times New Roman"/>
              </a:rPr>
              <a:t>Q</a:t>
            </a:r>
            <a:r>
              <a:rPr sz="1700" i="1" spc="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204" dirty="0">
                <a:latin typeface="Times New Roman"/>
                <a:cs typeface="Times New Roman"/>
              </a:rPr>
              <a:t> </a:t>
            </a:r>
            <a:r>
              <a:rPr sz="2550" i="1" baseline="35947" dirty="0">
                <a:latin typeface="Times New Roman"/>
                <a:cs typeface="Times New Roman"/>
              </a:rPr>
              <a:t>D</a:t>
            </a:r>
            <a:r>
              <a:rPr sz="2550" i="1" spc="270" baseline="35947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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25" dirty="0">
                <a:latin typeface="Times New Roman"/>
                <a:cs typeface="Times New Roman"/>
              </a:rPr>
              <a:t>3</a:t>
            </a:r>
            <a:r>
              <a:rPr sz="1700" i="1" spc="-25" dirty="0">
                <a:latin typeface="Times New Roman"/>
                <a:cs typeface="Times New Roman"/>
              </a:rPr>
              <a:t>N</a:t>
            </a:r>
            <a:endParaRPr sz="1700">
              <a:latin typeface="Times New Roman"/>
              <a:cs typeface="Times New Roman"/>
            </a:endParaRPr>
          </a:p>
          <a:p>
            <a:pPr marR="222250" algn="ctr">
              <a:lnSpc>
                <a:spcPts val="1695"/>
              </a:lnSpc>
            </a:pPr>
            <a:r>
              <a:rPr sz="1700" i="1" spc="-50" dirty="0">
                <a:latin typeface="Times New Roman"/>
                <a:cs typeface="Times New Roman"/>
              </a:rPr>
              <a:t>R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06900" y="3359607"/>
            <a:ext cx="10471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cluster</a:t>
            </a:r>
            <a:r>
              <a:rPr sz="1800" spc="-20" dirty="0">
                <a:latin typeface="Times New Roman"/>
                <a:cs typeface="Times New Roman"/>
              </a:rPr>
              <a:t> size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896105" y="3239261"/>
            <a:ext cx="462280" cy="284480"/>
          </a:xfrm>
          <a:custGeom>
            <a:avLst/>
            <a:gdLst/>
            <a:ahLst/>
            <a:cxnLst/>
            <a:rect l="l" t="t" r="r" b="b"/>
            <a:pathLst>
              <a:path w="462279" h="284479">
                <a:moveTo>
                  <a:pt x="70347" y="30964"/>
                </a:moveTo>
                <a:lnTo>
                  <a:pt x="60165" y="47846"/>
                </a:lnTo>
                <a:lnTo>
                  <a:pt x="452120" y="284352"/>
                </a:lnTo>
                <a:lnTo>
                  <a:pt x="462280" y="267335"/>
                </a:lnTo>
                <a:lnTo>
                  <a:pt x="70347" y="30964"/>
                </a:lnTo>
                <a:close/>
              </a:path>
              <a:path w="462279" h="284479">
                <a:moveTo>
                  <a:pt x="0" y="0"/>
                </a:moveTo>
                <a:lnTo>
                  <a:pt x="45593" y="72009"/>
                </a:lnTo>
                <a:lnTo>
                  <a:pt x="60165" y="47846"/>
                </a:lnTo>
                <a:lnTo>
                  <a:pt x="49276" y="41275"/>
                </a:lnTo>
                <a:lnTo>
                  <a:pt x="59436" y="24384"/>
                </a:lnTo>
                <a:lnTo>
                  <a:pt x="74316" y="24384"/>
                </a:lnTo>
                <a:lnTo>
                  <a:pt x="84963" y="6730"/>
                </a:lnTo>
                <a:lnTo>
                  <a:pt x="0" y="0"/>
                </a:lnTo>
                <a:close/>
              </a:path>
              <a:path w="462279" h="284479">
                <a:moveTo>
                  <a:pt x="59436" y="24384"/>
                </a:moveTo>
                <a:lnTo>
                  <a:pt x="49276" y="41275"/>
                </a:lnTo>
                <a:lnTo>
                  <a:pt x="60165" y="47846"/>
                </a:lnTo>
                <a:lnTo>
                  <a:pt x="70347" y="30964"/>
                </a:lnTo>
                <a:lnTo>
                  <a:pt x="59436" y="24384"/>
                </a:lnTo>
                <a:close/>
              </a:path>
              <a:path w="462279" h="284479">
                <a:moveTo>
                  <a:pt x="74316" y="24384"/>
                </a:moveTo>
                <a:lnTo>
                  <a:pt x="59436" y="24384"/>
                </a:lnTo>
                <a:lnTo>
                  <a:pt x="70347" y="30964"/>
                </a:lnTo>
                <a:lnTo>
                  <a:pt x="74316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45844" y="3732657"/>
            <a:ext cx="1762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E.g.</a:t>
            </a:r>
            <a:r>
              <a:rPr sz="1800" i="1" spc="-2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 =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7,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Q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=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975156" y="3775088"/>
            <a:ext cx="358140" cy="233679"/>
            <a:chOff x="2975156" y="3775088"/>
            <a:chExt cx="358140" cy="233679"/>
          </a:xfrm>
        </p:grpSpPr>
        <p:sp>
          <p:nvSpPr>
            <p:cNvPr id="29" name="object 29"/>
            <p:cNvSpPr/>
            <p:nvPr/>
          </p:nvSpPr>
          <p:spPr>
            <a:xfrm>
              <a:off x="2979610" y="3920759"/>
              <a:ext cx="28575" cy="16510"/>
            </a:xfrm>
            <a:custGeom>
              <a:avLst/>
              <a:gdLst/>
              <a:ahLst/>
              <a:cxnLst/>
              <a:rect l="l" t="t" r="r" b="b"/>
              <a:pathLst>
                <a:path w="28575" h="16510">
                  <a:moveTo>
                    <a:pt x="0" y="16371"/>
                  </a:moveTo>
                  <a:lnTo>
                    <a:pt x="28163" y="0"/>
                  </a:lnTo>
                </a:path>
              </a:pathLst>
            </a:custGeom>
            <a:ln w="89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07773" y="3925627"/>
              <a:ext cx="41275" cy="73660"/>
            </a:xfrm>
            <a:custGeom>
              <a:avLst/>
              <a:gdLst/>
              <a:ahLst/>
              <a:cxnLst/>
              <a:rect l="l" t="t" r="r" b="b"/>
              <a:pathLst>
                <a:path w="41275" h="73660">
                  <a:moveTo>
                    <a:pt x="0" y="0"/>
                  </a:moveTo>
                  <a:lnTo>
                    <a:pt x="40883" y="73446"/>
                  </a:lnTo>
                </a:path>
              </a:pathLst>
            </a:custGeom>
            <a:ln w="185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053199" y="3779624"/>
              <a:ext cx="280035" cy="219710"/>
            </a:xfrm>
            <a:custGeom>
              <a:avLst/>
              <a:gdLst/>
              <a:ahLst/>
              <a:cxnLst/>
              <a:rect l="l" t="t" r="r" b="b"/>
              <a:pathLst>
                <a:path w="280035" h="219710">
                  <a:moveTo>
                    <a:pt x="0" y="219448"/>
                  </a:moveTo>
                  <a:lnTo>
                    <a:pt x="54056" y="0"/>
                  </a:lnTo>
                </a:path>
                <a:path w="280035" h="219710">
                  <a:moveTo>
                    <a:pt x="54056" y="0"/>
                  </a:moveTo>
                  <a:lnTo>
                    <a:pt x="279818" y="0"/>
                  </a:lnTo>
                </a:path>
              </a:pathLst>
            </a:custGeom>
            <a:ln w="89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108635" y="3756473"/>
            <a:ext cx="861694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dirty="0">
                <a:latin typeface="Times New Roman"/>
                <a:cs typeface="Times New Roman"/>
              </a:rPr>
              <a:t>21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Times New Roman"/>
                <a:cs typeface="Times New Roman"/>
              </a:rPr>
              <a:t>4.58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4255" y="4838700"/>
            <a:ext cx="8077200" cy="1292860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50165" rIns="0" bIns="0" rtlCol="0">
            <a:spAutoFit/>
          </a:bodyPr>
          <a:lstStyle/>
          <a:p>
            <a:pPr marL="834390" indent="-286385">
              <a:lnSpc>
                <a:spcPct val="100000"/>
              </a:lnSpc>
              <a:spcBef>
                <a:spcPts val="395"/>
              </a:spcBef>
              <a:buFont typeface="Times New Roman"/>
              <a:buChar char="–"/>
              <a:tabLst>
                <a:tab pos="834390" algn="l"/>
                <a:tab pos="6517005" algn="l"/>
              </a:tabLst>
            </a:pPr>
            <a:r>
              <a:rPr sz="1800" i="1" dirty="0">
                <a:latin typeface="Times New Roman"/>
                <a:cs typeface="Times New Roman"/>
              </a:rPr>
              <a:t>Q</a:t>
            </a:r>
            <a:r>
              <a:rPr sz="1800" i="1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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spatial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separation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relative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cell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coverage </a:t>
            </a:r>
            <a:r>
              <a:rPr sz="1800" dirty="0">
                <a:latin typeface="Symbol"/>
                <a:cs typeface="Symbol"/>
              </a:rPr>
              <a:t>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CCI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2000" dirty="0">
                <a:latin typeface="Symbol"/>
                <a:cs typeface="Symbol"/>
              </a:rPr>
              <a:t>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Good</a:t>
            </a:r>
            <a:endParaRPr sz="2000">
              <a:latin typeface="Times New Roman"/>
              <a:cs typeface="Times New Roman"/>
            </a:endParaRPr>
          </a:p>
          <a:p>
            <a:pPr marL="834390" indent="-286385">
              <a:lnSpc>
                <a:spcPts val="2055"/>
              </a:lnSpc>
              <a:spcBef>
                <a:spcPts val="320"/>
              </a:spcBef>
              <a:buFont typeface="Times New Roman"/>
              <a:buChar char="–"/>
              <a:tabLst>
                <a:tab pos="834390" algn="l"/>
              </a:tabLst>
            </a:pPr>
            <a:r>
              <a:rPr sz="1800" i="1" dirty="0">
                <a:latin typeface="Times New Roman"/>
                <a:cs typeface="Times New Roman"/>
              </a:rPr>
              <a:t>Q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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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bigger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cluster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size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less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reuse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(or,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less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clusters)</a:t>
            </a:r>
            <a:endParaRPr sz="1800">
              <a:latin typeface="Times New Roman"/>
              <a:cs typeface="Times New Roman"/>
            </a:endParaRPr>
          </a:p>
          <a:p>
            <a:pPr marL="834390">
              <a:lnSpc>
                <a:spcPts val="2055"/>
              </a:lnSpc>
            </a:pP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smaller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capacity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less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00CC00"/>
                </a:solidFill>
                <a:latin typeface="Times New Roman"/>
                <a:cs typeface="Times New Roman"/>
              </a:rPr>
              <a:t>Bad</a:t>
            </a:r>
            <a:endParaRPr sz="1800">
              <a:latin typeface="Times New Roman"/>
              <a:cs typeface="Times New Roman"/>
            </a:endParaRPr>
          </a:p>
          <a:p>
            <a:pPr marL="834390" indent="-286385">
              <a:lnSpc>
                <a:spcPct val="100000"/>
              </a:lnSpc>
              <a:spcBef>
                <a:spcPts val="219"/>
              </a:spcBef>
              <a:buChar char="–"/>
              <a:tabLst>
                <a:tab pos="834390" algn="l"/>
              </a:tabLst>
            </a:pPr>
            <a:r>
              <a:rPr sz="1800" spc="-10" dirty="0">
                <a:latin typeface="Times New Roman"/>
                <a:cs typeface="Times New Roman"/>
              </a:rPr>
              <a:t>Tradeoff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between: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voice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quality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capacity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CONCEPTS:</a:t>
            </a:r>
            <a:r>
              <a:rPr spc="-95" dirty="0"/>
              <a:t> </a:t>
            </a:r>
            <a:r>
              <a:rPr spc="-10" dirty="0"/>
              <a:t>CELLULAR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543165" cy="48761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Advantages</a:t>
            </a:r>
            <a:r>
              <a:rPr sz="20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Cell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with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Reuse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Limited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resource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reused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support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unlimited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number</a:t>
            </a:r>
            <a:r>
              <a:rPr sz="1800" spc="-25" dirty="0">
                <a:latin typeface="Times New Roman"/>
                <a:cs typeface="Times New Roman"/>
              </a:rPr>
              <a:t> of</a:t>
            </a:r>
            <a:endParaRPr sz="18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1800" spc="-10" dirty="0">
                <a:latin typeface="Times New Roman"/>
                <a:cs typeface="Times New Roman"/>
              </a:rPr>
              <a:t>users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cell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support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only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limited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number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users</a:t>
            </a:r>
            <a:endParaRPr sz="1800">
              <a:latin typeface="Times New Roman"/>
              <a:cs typeface="Times New Roman"/>
            </a:endParaRPr>
          </a:p>
          <a:p>
            <a:pPr marL="1155700" marR="19685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number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users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supported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increase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linearly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the </a:t>
            </a:r>
            <a:r>
              <a:rPr sz="1800" dirty="0">
                <a:latin typeface="Times New Roman"/>
                <a:cs typeface="Times New Roman"/>
              </a:rPr>
              <a:t>number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cells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only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covers one </a:t>
            </a:r>
            <a:r>
              <a:rPr sz="1800" spc="-20" dirty="0">
                <a:latin typeface="Times New Roman"/>
                <a:cs typeface="Times New Roman"/>
              </a:rPr>
              <a:t>cell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Smaller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Tx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Less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interference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other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systems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Smaller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Tx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Longer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battery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life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cell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further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divided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smaller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cells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support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users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spc="-10" dirty="0">
                <a:latin typeface="Times New Roman"/>
                <a:cs typeface="Times New Roman"/>
              </a:rPr>
              <a:t>Upgradability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7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Disadvantage:</a:t>
            </a:r>
            <a:endParaRPr sz="20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Cells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sharing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will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interfere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other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co-channel </a:t>
            </a:r>
            <a:r>
              <a:rPr sz="1800" dirty="0">
                <a:latin typeface="Times New Roman"/>
                <a:cs typeface="Times New Roman"/>
              </a:rPr>
              <a:t>interference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(CCI)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We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want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cells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sharing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frequencies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further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away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possible.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pc="-10" dirty="0"/>
              <a:t>Background</a:t>
            </a:r>
          </a:p>
          <a:p>
            <a:pPr>
              <a:lnSpc>
                <a:spcPct val="100000"/>
              </a:lnSpc>
              <a:spcBef>
                <a:spcPts val="1275"/>
              </a:spcBef>
              <a:buFont typeface="Times New Roman"/>
              <a:buChar char="•"/>
            </a:pPr>
            <a:endParaRPr spc="-10" dirty="0"/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dirty="0"/>
              <a:t>Major</a:t>
            </a:r>
            <a:r>
              <a:rPr spc="-30" dirty="0"/>
              <a:t> </a:t>
            </a:r>
            <a:r>
              <a:rPr dirty="0"/>
              <a:t>modern</a:t>
            </a:r>
            <a:r>
              <a:rPr spc="-30" dirty="0"/>
              <a:t> </a:t>
            </a:r>
            <a:r>
              <a:rPr dirty="0"/>
              <a:t>wireless</a:t>
            </a:r>
            <a:r>
              <a:rPr spc="-15" dirty="0"/>
              <a:t> </a:t>
            </a:r>
            <a:r>
              <a:rPr dirty="0"/>
              <a:t>communication</a:t>
            </a:r>
            <a:r>
              <a:rPr spc="-60" dirty="0"/>
              <a:t> </a:t>
            </a:r>
            <a:r>
              <a:rPr spc="-10" dirty="0"/>
              <a:t>standards</a:t>
            </a:r>
          </a:p>
          <a:p>
            <a:pPr>
              <a:lnSpc>
                <a:spcPct val="100000"/>
              </a:lnSpc>
              <a:spcBef>
                <a:spcPts val="1275"/>
              </a:spcBef>
              <a:buFont typeface="Times New Roman"/>
              <a:buChar char="•"/>
            </a:pPr>
            <a:endParaRPr spc="-10" dirty="0"/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dirty="0"/>
              <a:t>Basic</a:t>
            </a:r>
            <a:r>
              <a:rPr spc="-10" dirty="0"/>
              <a:t> Concepts</a:t>
            </a:r>
          </a:p>
          <a:p>
            <a:pPr>
              <a:lnSpc>
                <a:spcPct val="100000"/>
              </a:lnSpc>
              <a:spcBef>
                <a:spcPts val="1270"/>
              </a:spcBef>
              <a:buFont typeface="Times New Roman"/>
              <a:buChar char="•"/>
            </a:pPr>
            <a:endParaRPr spc="-10" dirty="0"/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Times New Roman"/>
              <a:buChar char="•"/>
              <a:tabLst>
                <a:tab pos="355600" algn="l"/>
              </a:tabLst>
            </a:pPr>
            <a:r>
              <a:rPr dirty="0">
                <a:solidFill>
                  <a:srgbClr val="000066"/>
                </a:solidFill>
              </a:rPr>
              <a:t>Block</a:t>
            </a:r>
            <a:r>
              <a:rPr spc="-20" dirty="0">
                <a:solidFill>
                  <a:srgbClr val="000066"/>
                </a:solidFill>
              </a:rPr>
              <a:t> </a:t>
            </a:r>
            <a:r>
              <a:rPr dirty="0">
                <a:solidFill>
                  <a:srgbClr val="000066"/>
                </a:solidFill>
              </a:rPr>
              <a:t>diagrams</a:t>
            </a:r>
            <a:r>
              <a:rPr spc="-20" dirty="0">
                <a:solidFill>
                  <a:srgbClr val="000066"/>
                </a:solidFill>
              </a:rPr>
              <a:t> </a:t>
            </a:r>
            <a:r>
              <a:rPr dirty="0">
                <a:solidFill>
                  <a:srgbClr val="000066"/>
                </a:solidFill>
              </a:rPr>
              <a:t>of</a:t>
            </a:r>
            <a:r>
              <a:rPr spc="-30" dirty="0">
                <a:solidFill>
                  <a:srgbClr val="000066"/>
                </a:solidFill>
              </a:rPr>
              <a:t> </a:t>
            </a:r>
            <a:r>
              <a:rPr dirty="0">
                <a:solidFill>
                  <a:srgbClr val="000066"/>
                </a:solidFill>
              </a:rPr>
              <a:t>a</a:t>
            </a:r>
            <a:r>
              <a:rPr spc="-20" dirty="0">
                <a:solidFill>
                  <a:srgbClr val="000066"/>
                </a:solidFill>
              </a:rPr>
              <a:t> </a:t>
            </a:r>
            <a:r>
              <a:rPr dirty="0">
                <a:solidFill>
                  <a:srgbClr val="000066"/>
                </a:solidFill>
              </a:rPr>
              <a:t>wireless</a:t>
            </a:r>
            <a:r>
              <a:rPr spc="-25" dirty="0">
                <a:solidFill>
                  <a:srgbClr val="000066"/>
                </a:solidFill>
              </a:rPr>
              <a:t> </a:t>
            </a:r>
            <a:r>
              <a:rPr dirty="0">
                <a:solidFill>
                  <a:srgbClr val="000066"/>
                </a:solidFill>
              </a:rPr>
              <a:t>communication</a:t>
            </a:r>
            <a:r>
              <a:rPr spc="-60" dirty="0">
                <a:solidFill>
                  <a:srgbClr val="000066"/>
                </a:solidFill>
              </a:rPr>
              <a:t> </a:t>
            </a:r>
            <a:r>
              <a:rPr spc="-10" dirty="0">
                <a:solidFill>
                  <a:srgbClr val="000066"/>
                </a:solidFill>
              </a:rPr>
              <a:t>system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3429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28950" y="1333880"/>
            <a:ext cx="3702050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Electrical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Engineering</a:t>
            </a: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Times New Roman"/>
                <a:cs typeface="Times New Roman"/>
              </a:rPr>
              <a:t>University</a:t>
            </a:r>
            <a:r>
              <a:rPr sz="1600" b="1" spc="-5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of</a:t>
            </a:r>
            <a:r>
              <a:rPr sz="1600" b="1" spc="-9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Arkansas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5625" y="1419225"/>
            <a:ext cx="1571625" cy="381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92504" y="2366898"/>
            <a:ext cx="7290434" cy="936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985" algn="r">
              <a:lnSpc>
                <a:spcPts val="3345"/>
              </a:lnSpc>
              <a:spcBef>
                <a:spcPts val="95"/>
              </a:spcBef>
            </a:pPr>
            <a:r>
              <a:rPr sz="2800" dirty="0">
                <a:latin typeface="Arial Black"/>
                <a:cs typeface="Arial Black"/>
              </a:rPr>
              <a:t>ELEG</a:t>
            </a:r>
            <a:r>
              <a:rPr sz="2800" spc="-50" dirty="0">
                <a:latin typeface="Arial Black"/>
                <a:cs typeface="Arial Black"/>
              </a:rPr>
              <a:t> </a:t>
            </a:r>
            <a:r>
              <a:rPr sz="2800" dirty="0">
                <a:latin typeface="Arial Black"/>
                <a:cs typeface="Arial Black"/>
              </a:rPr>
              <a:t>5693</a:t>
            </a:r>
            <a:r>
              <a:rPr sz="2800" spc="-75" dirty="0">
                <a:latin typeface="Arial Black"/>
                <a:cs typeface="Arial Black"/>
              </a:rPr>
              <a:t> </a:t>
            </a:r>
            <a:r>
              <a:rPr sz="2800" dirty="0">
                <a:latin typeface="Arial Black"/>
                <a:cs typeface="Arial Black"/>
              </a:rPr>
              <a:t>Wireless</a:t>
            </a:r>
            <a:r>
              <a:rPr sz="2800" spc="-65" dirty="0">
                <a:latin typeface="Arial Black"/>
                <a:cs typeface="Arial Black"/>
              </a:rPr>
              <a:t> </a:t>
            </a:r>
            <a:r>
              <a:rPr sz="2800" spc="-10" dirty="0">
                <a:latin typeface="Arial Black"/>
                <a:cs typeface="Arial Black"/>
              </a:rPr>
              <a:t>Communications</a:t>
            </a:r>
            <a:endParaRPr sz="2800">
              <a:latin typeface="Arial Black"/>
              <a:cs typeface="Arial Black"/>
            </a:endParaRPr>
          </a:p>
          <a:p>
            <a:pPr marR="5080" algn="r">
              <a:lnSpc>
                <a:spcPts val="3825"/>
              </a:lnSpc>
            </a:pPr>
            <a:r>
              <a:rPr sz="3200" dirty="0">
                <a:latin typeface="Arial Black"/>
                <a:cs typeface="Arial Black"/>
              </a:rPr>
              <a:t>Propagation</a:t>
            </a:r>
            <a:r>
              <a:rPr sz="3200" spc="-2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and Noise</a:t>
            </a:r>
            <a:r>
              <a:rPr sz="3200" spc="-2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Part </a:t>
            </a:r>
            <a:r>
              <a:rPr sz="3200" spc="-60" dirty="0">
                <a:latin typeface="Arial Black"/>
                <a:cs typeface="Arial Black"/>
              </a:rPr>
              <a:t>I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70472" y="3696208"/>
            <a:ext cx="2308860" cy="74549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630"/>
              </a:spcBef>
            </a:pPr>
            <a:r>
              <a:rPr sz="2100" dirty="0">
                <a:solidFill>
                  <a:srgbClr val="000099"/>
                </a:solidFill>
                <a:latin typeface="Arial Black"/>
                <a:cs typeface="Arial Black"/>
              </a:rPr>
              <a:t>Dr.</a:t>
            </a:r>
            <a:r>
              <a:rPr sz="2100" spc="-20" dirty="0">
                <a:solidFill>
                  <a:srgbClr val="000099"/>
                </a:solidFill>
                <a:latin typeface="Arial Black"/>
                <a:cs typeface="Arial Black"/>
              </a:rPr>
              <a:t> </a:t>
            </a:r>
            <a:r>
              <a:rPr sz="2100" dirty="0">
                <a:solidFill>
                  <a:srgbClr val="000099"/>
                </a:solidFill>
                <a:latin typeface="Arial Black"/>
                <a:cs typeface="Arial Black"/>
              </a:rPr>
              <a:t>Jingxian</a:t>
            </a:r>
            <a:r>
              <a:rPr sz="2100" spc="-30" dirty="0">
                <a:solidFill>
                  <a:srgbClr val="000099"/>
                </a:solidFill>
                <a:latin typeface="Arial Black"/>
                <a:cs typeface="Arial Black"/>
              </a:rPr>
              <a:t> </a:t>
            </a:r>
            <a:r>
              <a:rPr sz="2100" spc="-25" dirty="0">
                <a:solidFill>
                  <a:srgbClr val="000099"/>
                </a:solidFill>
                <a:latin typeface="Arial Black"/>
                <a:cs typeface="Arial Black"/>
              </a:rPr>
              <a:t>Wu</a:t>
            </a:r>
            <a:endParaRPr sz="2100">
              <a:latin typeface="Arial Black"/>
              <a:cs typeface="Arial Black"/>
            </a:endParaRPr>
          </a:p>
          <a:p>
            <a:pPr marR="5080" algn="r">
              <a:lnSpc>
                <a:spcPct val="100000"/>
              </a:lnSpc>
              <a:spcBef>
                <a:spcPts val="455"/>
              </a:spcBef>
            </a:pPr>
            <a:r>
              <a:rPr sz="1800" spc="-10" dirty="0">
                <a:solidFill>
                  <a:srgbClr val="000099"/>
                </a:solidFill>
                <a:latin typeface="Arial Black"/>
                <a:cs typeface="Arial Black"/>
                <a:hlinkClick r:id="rId3"/>
              </a:rPr>
              <a:t>wuj@uark.edu</a:t>
            </a:r>
            <a:endParaRPr sz="1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5754"/>
            <a:ext cx="3342640" cy="30988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Wireless</a:t>
            </a:r>
            <a:r>
              <a:rPr sz="24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channel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Path 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loss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Shadowing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Small</a:t>
            </a:r>
            <a:r>
              <a:rPr sz="24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scale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Channel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classifications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Noise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interference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Simulation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model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588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31</a:t>
            </a:r>
            <a:endParaRPr sz="1600">
              <a:latin typeface="Arial Black"/>
              <a:cs typeface="Arial Blac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23837" y="3700081"/>
            <a:ext cx="6887845" cy="2295525"/>
            <a:chOff x="223837" y="3700081"/>
            <a:chExt cx="6887845" cy="2295525"/>
          </a:xfrm>
        </p:grpSpPr>
        <p:sp>
          <p:nvSpPr>
            <p:cNvPr id="7" name="object 7"/>
            <p:cNvSpPr/>
            <p:nvPr/>
          </p:nvSpPr>
          <p:spPr>
            <a:xfrm>
              <a:off x="228600" y="3704844"/>
              <a:ext cx="6878320" cy="2286000"/>
            </a:xfrm>
            <a:custGeom>
              <a:avLst/>
              <a:gdLst/>
              <a:ahLst/>
              <a:cxnLst/>
              <a:rect l="l" t="t" r="r" b="b"/>
              <a:pathLst>
                <a:path w="6878320" h="2286000">
                  <a:moveTo>
                    <a:pt x="6877811" y="0"/>
                  </a:moveTo>
                  <a:lnTo>
                    <a:pt x="0" y="0"/>
                  </a:lnTo>
                  <a:lnTo>
                    <a:pt x="0" y="2285999"/>
                  </a:lnTo>
                  <a:lnTo>
                    <a:pt x="6877811" y="2285999"/>
                  </a:lnTo>
                  <a:lnTo>
                    <a:pt x="6877811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8600" y="3704844"/>
              <a:ext cx="6878320" cy="2286000"/>
            </a:xfrm>
            <a:custGeom>
              <a:avLst/>
              <a:gdLst/>
              <a:ahLst/>
              <a:cxnLst/>
              <a:rect l="l" t="t" r="r" b="b"/>
              <a:pathLst>
                <a:path w="6878320" h="2286000">
                  <a:moveTo>
                    <a:pt x="0" y="2285999"/>
                  </a:moveTo>
                  <a:lnTo>
                    <a:pt x="6877811" y="2285999"/>
                  </a:lnTo>
                  <a:lnTo>
                    <a:pt x="6877811" y="0"/>
                  </a:lnTo>
                  <a:lnTo>
                    <a:pt x="0" y="0"/>
                  </a:lnTo>
                  <a:lnTo>
                    <a:pt x="0" y="22859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85737" y="891349"/>
            <a:ext cx="6887845" cy="1571625"/>
            <a:chOff x="185737" y="891349"/>
            <a:chExt cx="6887845" cy="1571625"/>
          </a:xfrm>
        </p:grpSpPr>
        <p:sp>
          <p:nvSpPr>
            <p:cNvPr id="10" name="object 10"/>
            <p:cNvSpPr/>
            <p:nvPr/>
          </p:nvSpPr>
          <p:spPr>
            <a:xfrm>
              <a:off x="190500" y="896111"/>
              <a:ext cx="6878320" cy="1562100"/>
            </a:xfrm>
            <a:custGeom>
              <a:avLst/>
              <a:gdLst/>
              <a:ahLst/>
              <a:cxnLst/>
              <a:rect l="l" t="t" r="r" b="b"/>
              <a:pathLst>
                <a:path w="6878320" h="1562100">
                  <a:moveTo>
                    <a:pt x="6877811" y="0"/>
                  </a:moveTo>
                  <a:lnTo>
                    <a:pt x="0" y="0"/>
                  </a:lnTo>
                  <a:lnTo>
                    <a:pt x="0" y="1562100"/>
                  </a:lnTo>
                  <a:lnTo>
                    <a:pt x="6877811" y="1562100"/>
                  </a:lnTo>
                  <a:lnTo>
                    <a:pt x="6877811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500" y="896111"/>
              <a:ext cx="6878320" cy="1562100"/>
            </a:xfrm>
            <a:custGeom>
              <a:avLst/>
              <a:gdLst/>
              <a:ahLst/>
              <a:cxnLst/>
              <a:rect l="l" t="t" r="r" b="b"/>
              <a:pathLst>
                <a:path w="6878320" h="1562100">
                  <a:moveTo>
                    <a:pt x="0" y="1562100"/>
                  </a:moveTo>
                  <a:lnTo>
                    <a:pt x="6877811" y="1562100"/>
                  </a:lnTo>
                  <a:lnTo>
                    <a:pt x="6877811" y="0"/>
                  </a:lnTo>
                  <a:lnTo>
                    <a:pt x="0" y="0"/>
                  </a:lnTo>
                  <a:lnTo>
                    <a:pt x="0" y="15621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58241" y="377189"/>
            <a:ext cx="842751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 smtClean="0"/>
              <a:t>BLOCK</a:t>
            </a:r>
            <a:r>
              <a:rPr sz="2000" spc="-105" dirty="0" smtClean="0"/>
              <a:t> </a:t>
            </a:r>
            <a:r>
              <a:rPr sz="2000" spc="-10" dirty="0" smtClean="0"/>
              <a:t>DIAGRAM</a:t>
            </a:r>
            <a:r>
              <a:rPr lang="fr-FR" sz="2000" spc="-10" dirty="0" smtClean="0"/>
              <a:t> of WIRELESS COMMUNIICATION SYSTEM  </a:t>
            </a:r>
            <a:endParaRPr sz="2000" spc="-10" dirty="0"/>
          </a:p>
        </p:txBody>
      </p:sp>
      <p:sp>
        <p:nvSpPr>
          <p:cNvPr id="13" name="object 13"/>
          <p:cNvSpPr txBox="1"/>
          <p:nvPr/>
        </p:nvSpPr>
        <p:spPr>
          <a:xfrm>
            <a:off x="448055" y="1200911"/>
            <a:ext cx="1790700" cy="628015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153035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1205"/>
              </a:spcBef>
            </a:pPr>
            <a:r>
              <a:rPr sz="2000" b="1" dirty="0">
                <a:latin typeface="Times New Roman"/>
                <a:cs typeface="Times New Roman"/>
              </a:rPr>
              <a:t>Source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Coding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52344" y="1200911"/>
            <a:ext cx="1790700" cy="628015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15303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1205"/>
              </a:spcBef>
            </a:pPr>
            <a:r>
              <a:rPr sz="2000" b="1" dirty="0">
                <a:latin typeface="Times New Roman"/>
                <a:cs typeface="Times New Roman"/>
              </a:rPr>
              <a:t>Channel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Coding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05400" y="1200911"/>
            <a:ext cx="1790700" cy="628015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153035" rIns="0" bIns="0" rtlCol="0">
            <a:spAutoFit/>
          </a:bodyPr>
          <a:lstStyle/>
          <a:p>
            <a:pPr marL="258445">
              <a:lnSpc>
                <a:spcPct val="100000"/>
              </a:lnSpc>
              <a:spcBef>
                <a:spcPts val="1205"/>
              </a:spcBef>
            </a:pPr>
            <a:r>
              <a:rPr sz="2000" b="1" spc="-10" dirty="0">
                <a:latin typeface="Times New Roman"/>
                <a:cs typeface="Times New Roman"/>
              </a:rPr>
              <a:t>Modulation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43343" y="2695955"/>
            <a:ext cx="1790700" cy="628015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15367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1210"/>
              </a:spcBef>
            </a:pPr>
            <a:r>
              <a:rPr sz="2000" b="1" spc="-10" dirty="0">
                <a:latin typeface="Times New Roman"/>
                <a:cs typeface="Times New Roman"/>
              </a:rPr>
              <a:t>Channel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72455" y="3953255"/>
            <a:ext cx="1790700" cy="628015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15367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210"/>
              </a:spcBef>
            </a:pPr>
            <a:r>
              <a:rPr sz="2000" b="1" spc="-10" dirty="0">
                <a:latin typeface="Times New Roman"/>
                <a:cs typeface="Times New Roman"/>
              </a:rPr>
              <a:t>Demodulation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72455" y="4953000"/>
            <a:ext cx="1790700" cy="62992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154305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1215"/>
              </a:spcBef>
            </a:pPr>
            <a:r>
              <a:rPr sz="2000" b="1" spc="-10" dirty="0">
                <a:latin typeface="Times New Roman"/>
                <a:cs typeface="Times New Roman"/>
              </a:rPr>
              <a:t>Equalization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28544" y="3924300"/>
            <a:ext cx="1839595" cy="695325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20383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605"/>
              </a:spcBef>
            </a:pPr>
            <a:r>
              <a:rPr sz="1800" b="1" dirty="0">
                <a:latin typeface="Times New Roman"/>
                <a:cs typeface="Times New Roman"/>
              </a:rPr>
              <a:t>Channel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Decoding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8055" y="3924300"/>
            <a:ext cx="1819910" cy="6858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19939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570"/>
              </a:spcBef>
            </a:pPr>
            <a:r>
              <a:rPr sz="1800" b="1" dirty="0">
                <a:latin typeface="Times New Roman"/>
                <a:cs typeface="Times New Roman"/>
              </a:rPr>
              <a:t>Source</a:t>
            </a:r>
            <a:r>
              <a:rPr sz="1800" b="1" spc="-7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Decoding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238756" y="1476755"/>
            <a:ext cx="5638800" cy="1219200"/>
          </a:xfrm>
          <a:custGeom>
            <a:avLst/>
            <a:gdLst/>
            <a:ahLst/>
            <a:cxnLst/>
            <a:rect l="l" t="t" r="r" b="b"/>
            <a:pathLst>
              <a:path w="5638800" h="1219200">
                <a:moveTo>
                  <a:pt x="514350" y="38100"/>
                </a:moveTo>
                <a:lnTo>
                  <a:pt x="501650" y="31750"/>
                </a:lnTo>
                <a:lnTo>
                  <a:pt x="438150" y="0"/>
                </a:lnTo>
                <a:lnTo>
                  <a:pt x="438150" y="31750"/>
                </a:lnTo>
                <a:lnTo>
                  <a:pt x="0" y="31750"/>
                </a:lnTo>
                <a:lnTo>
                  <a:pt x="0" y="44450"/>
                </a:lnTo>
                <a:lnTo>
                  <a:pt x="438150" y="44450"/>
                </a:lnTo>
                <a:lnTo>
                  <a:pt x="438150" y="76200"/>
                </a:lnTo>
                <a:lnTo>
                  <a:pt x="501650" y="44450"/>
                </a:lnTo>
                <a:lnTo>
                  <a:pt x="514350" y="38100"/>
                </a:lnTo>
                <a:close/>
              </a:path>
              <a:path w="5638800" h="1219200">
                <a:moveTo>
                  <a:pt x="2866263" y="38100"/>
                </a:moveTo>
                <a:lnTo>
                  <a:pt x="2853563" y="31750"/>
                </a:lnTo>
                <a:lnTo>
                  <a:pt x="2790063" y="0"/>
                </a:lnTo>
                <a:lnTo>
                  <a:pt x="2790063" y="31750"/>
                </a:lnTo>
                <a:lnTo>
                  <a:pt x="2304288" y="31750"/>
                </a:lnTo>
                <a:lnTo>
                  <a:pt x="2304288" y="44450"/>
                </a:lnTo>
                <a:lnTo>
                  <a:pt x="2790063" y="44450"/>
                </a:lnTo>
                <a:lnTo>
                  <a:pt x="2790063" y="76200"/>
                </a:lnTo>
                <a:lnTo>
                  <a:pt x="2853563" y="44450"/>
                </a:lnTo>
                <a:lnTo>
                  <a:pt x="2866263" y="38100"/>
                </a:lnTo>
                <a:close/>
              </a:path>
              <a:path w="5638800" h="1219200">
                <a:moveTo>
                  <a:pt x="5638419" y="1143000"/>
                </a:moveTo>
                <a:lnTo>
                  <a:pt x="5606669" y="1143000"/>
                </a:lnTo>
                <a:lnTo>
                  <a:pt x="5606669" y="44450"/>
                </a:lnTo>
                <a:lnTo>
                  <a:pt x="5606669" y="38100"/>
                </a:lnTo>
                <a:lnTo>
                  <a:pt x="5606669" y="31750"/>
                </a:lnTo>
                <a:lnTo>
                  <a:pt x="4657344" y="31750"/>
                </a:lnTo>
                <a:lnTo>
                  <a:pt x="4657344" y="44450"/>
                </a:lnTo>
                <a:lnTo>
                  <a:pt x="5593969" y="44450"/>
                </a:lnTo>
                <a:lnTo>
                  <a:pt x="5593969" y="1143000"/>
                </a:lnTo>
                <a:lnTo>
                  <a:pt x="5562219" y="1143000"/>
                </a:lnTo>
                <a:lnTo>
                  <a:pt x="5600319" y="1219200"/>
                </a:lnTo>
                <a:lnTo>
                  <a:pt x="5632069" y="1155700"/>
                </a:lnTo>
                <a:lnTo>
                  <a:pt x="5638419" y="1143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67712" y="3323844"/>
            <a:ext cx="5578475" cy="1949450"/>
          </a:xfrm>
          <a:custGeom>
            <a:avLst/>
            <a:gdLst/>
            <a:ahLst/>
            <a:cxnLst/>
            <a:rect l="l" t="t" r="r" b="b"/>
            <a:pathLst>
              <a:path w="5578475" h="1949450">
                <a:moveTo>
                  <a:pt x="561975" y="941705"/>
                </a:moveTo>
                <a:lnTo>
                  <a:pt x="76263" y="937628"/>
                </a:lnTo>
                <a:lnTo>
                  <a:pt x="76581" y="905891"/>
                </a:lnTo>
                <a:lnTo>
                  <a:pt x="0" y="943356"/>
                </a:lnTo>
                <a:lnTo>
                  <a:pt x="75819" y="982091"/>
                </a:lnTo>
                <a:lnTo>
                  <a:pt x="76136" y="950328"/>
                </a:lnTo>
                <a:lnTo>
                  <a:pt x="561975" y="954405"/>
                </a:lnTo>
                <a:lnTo>
                  <a:pt x="561975" y="941705"/>
                </a:lnTo>
                <a:close/>
              </a:path>
              <a:path w="5578475" h="1949450">
                <a:moveTo>
                  <a:pt x="1486154" y="1893824"/>
                </a:moveTo>
                <a:lnTo>
                  <a:pt x="1473454" y="1893824"/>
                </a:lnTo>
                <a:lnTo>
                  <a:pt x="1473454" y="1949450"/>
                </a:lnTo>
                <a:lnTo>
                  <a:pt x="1481328" y="1949450"/>
                </a:lnTo>
                <a:lnTo>
                  <a:pt x="1481328" y="1938274"/>
                </a:lnTo>
                <a:lnTo>
                  <a:pt x="1486154" y="1943100"/>
                </a:lnTo>
                <a:lnTo>
                  <a:pt x="1486154" y="1936750"/>
                </a:lnTo>
                <a:lnTo>
                  <a:pt x="1486154" y="1893824"/>
                </a:lnTo>
                <a:close/>
              </a:path>
              <a:path w="5578475" h="1949450">
                <a:moveTo>
                  <a:pt x="1486154" y="1804924"/>
                </a:moveTo>
                <a:lnTo>
                  <a:pt x="1473454" y="1804924"/>
                </a:lnTo>
                <a:lnTo>
                  <a:pt x="1473454" y="1855724"/>
                </a:lnTo>
                <a:lnTo>
                  <a:pt x="1486154" y="1855724"/>
                </a:lnTo>
                <a:lnTo>
                  <a:pt x="1486154" y="1804924"/>
                </a:lnTo>
                <a:close/>
              </a:path>
              <a:path w="5578475" h="1949450">
                <a:moveTo>
                  <a:pt x="1486154" y="1716024"/>
                </a:moveTo>
                <a:lnTo>
                  <a:pt x="1473454" y="1716024"/>
                </a:lnTo>
                <a:lnTo>
                  <a:pt x="1473454" y="1766824"/>
                </a:lnTo>
                <a:lnTo>
                  <a:pt x="1486154" y="1766824"/>
                </a:lnTo>
                <a:lnTo>
                  <a:pt x="1486154" y="1716024"/>
                </a:lnTo>
                <a:close/>
              </a:path>
              <a:path w="5578475" h="1949450">
                <a:moveTo>
                  <a:pt x="1486154" y="1627124"/>
                </a:moveTo>
                <a:lnTo>
                  <a:pt x="1473454" y="1627124"/>
                </a:lnTo>
                <a:lnTo>
                  <a:pt x="1473454" y="1677924"/>
                </a:lnTo>
                <a:lnTo>
                  <a:pt x="1486154" y="1677924"/>
                </a:lnTo>
                <a:lnTo>
                  <a:pt x="1486154" y="1627124"/>
                </a:lnTo>
                <a:close/>
              </a:path>
              <a:path w="5578475" h="1949450">
                <a:moveTo>
                  <a:pt x="1486154" y="1538224"/>
                </a:moveTo>
                <a:lnTo>
                  <a:pt x="1473454" y="1538224"/>
                </a:lnTo>
                <a:lnTo>
                  <a:pt x="1473454" y="1589024"/>
                </a:lnTo>
                <a:lnTo>
                  <a:pt x="1486154" y="1589024"/>
                </a:lnTo>
                <a:lnTo>
                  <a:pt x="1486154" y="1538224"/>
                </a:lnTo>
                <a:close/>
              </a:path>
              <a:path w="5578475" h="1949450">
                <a:moveTo>
                  <a:pt x="1486154" y="1449324"/>
                </a:moveTo>
                <a:lnTo>
                  <a:pt x="1473454" y="1449324"/>
                </a:lnTo>
                <a:lnTo>
                  <a:pt x="1473454" y="1500124"/>
                </a:lnTo>
                <a:lnTo>
                  <a:pt x="1486154" y="1500124"/>
                </a:lnTo>
                <a:lnTo>
                  <a:pt x="1486154" y="1449324"/>
                </a:lnTo>
                <a:close/>
              </a:path>
              <a:path w="5578475" h="1949450">
                <a:moveTo>
                  <a:pt x="1517904" y="1371600"/>
                </a:moveTo>
                <a:lnTo>
                  <a:pt x="1512316" y="1360424"/>
                </a:lnTo>
                <a:lnTo>
                  <a:pt x="1479804" y="1295400"/>
                </a:lnTo>
                <a:lnTo>
                  <a:pt x="1441704" y="1371600"/>
                </a:lnTo>
                <a:lnTo>
                  <a:pt x="1473454" y="1371600"/>
                </a:lnTo>
                <a:lnTo>
                  <a:pt x="1473454" y="1411224"/>
                </a:lnTo>
                <a:lnTo>
                  <a:pt x="1486154" y="1411224"/>
                </a:lnTo>
                <a:lnTo>
                  <a:pt x="1486154" y="1371600"/>
                </a:lnTo>
                <a:lnTo>
                  <a:pt x="1517904" y="1371600"/>
                </a:lnTo>
                <a:close/>
              </a:path>
              <a:path w="5578475" h="1949450">
                <a:moveTo>
                  <a:pt x="1570228" y="1936750"/>
                </a:moveTo>
                <a:lnTo>
                  <a:pt x="1519428" y="1936750"/>
                </a:lnTo>
                <a:lnTo>
                  <a:pt x="1519428" y="1949450"/>
                </a:lnTo>
                <a:lnTo>
                  <a:pt x="1570228" y="1949450"/>
                </a:lnTo>
                <a:lnTo>
                  <a:pt x="1570228" y="1936750"/>
                </a:lnTo>
                <a:close/>
              </a:path>
              <a:path w="5578475" h="1949450">
                <a:moveTo>
                  <a:pt x="1659128" y="1936750"/>
                </a:moveTo>
                <a:lnTo>
                  <a:pt x="1608328" y="1936750"/>
                </a:lnTo>
                <a:lnTo>
                  <a:pt x="1608328" y="1949450"/>
                </a:lnTo>
                <a:lnTo>
                  <a:pt x="1659128" y="1949450"/>
                </a:lnTo>
                <a:lnTo>
                  <a:pt x="1659128" y="1936750"/>
                </a:lnTo>
                <a:close/>
              </a:path>
              <a:path w="5578475" h="1949450">
                <a:moveTo>
                  <a:pt x="1748028" y="1936750"/>
                </a:moveTo>
                <a:lnTo>
                  <a:pt x="1697228" y="1936750"/>
                </a:lnTo>
                <a:lnTo>
                  <a:pt x="1697228" y="1949450"/>
                </a:lnTo>
                <a:lnTo>
                  <a:pt x="1748028" y="1949450"/>
                </a:lnTo>
                <a:lnTo>
                  <a:pt x="1748028" y="1936750"/>
                </a:lnTo>
                <a:close/>
              </a:path>
              <a:path w="5578475" h="1949450">
                <a:moveTo>
                  <a:pt x="1836928" y="1936750"/>
                </a:moveTo>
                <a:lnTo>
                  <a:pt x="1786128" y="1936750"/>
                </a:lnTo>
                <a:lnTo>
                  <a:pt x="1786128" y="1949450"/>
                </a:lnTo>
                <a:lnTo>
                  <a:pt x="1836928" y="1949450"/>
                </a:lnTo>
                <a:lnTo>
                  <a:pt x="1836928" y="1936750"/>
                </a:lnTo>
                <a:close/>
              </a:path>
              <a:path w="5578475" h="1949450">
                <a:moveTo>
                  <a:pt x="1925828" y="1936750"/>
                </a:moveTo>
                <a:lnTo>
                  <a:pt x="1875028" y="1936750"/>
                </a:lnTo>
                <a:lnTo>
                  <a:pt x="1875028" y="1949450"/>
                </a:lnTo>
                <a:lnTo>
                  <a:pt x="1925828" y="1949450"/>
                </a:lnTo>
                <a:lnTo>
                  <a:pt x="1925828" y="1936750"/>
                </a:lnTo>
                <a:close/>
              </a:path>
              <a:path w="5578475" h="1949450">
                <a:moveTo>
                  <a:pt x="2014728" y="1936750"/>
                </a:moveTo>
                <a:lnTo>
                  <a:pt x="1963928" y="1936750"/>
                </a:lnTo>
                <a:lnTo>
                  <a:pt x="1963928" y="1949450"/>
                </a:lnTo>
                <a:lnTo>
                  <a:pt x="2014728" y="1949450"/>
                </a:lnTo>
                <a:lnTo>
                  <a:pt x="2014728" y="1936750"/>
                </a:lnTo>
                <a:close/>
              </a:path>
              <a:path w="5578475" h="1949450">
                <a:moveTo>
                  <a:pt x="2103628" y="1936750"/>
                </a:moveTo>
                <a:lnTo>
                  <a:pt x="2052828" y="1936750"/>
                </a:lnTo>
                <a:lnTo>
                  <a:pt x="2052828" y="1949450"/>
                </a:lnTo>
                <a:lnTo>
                  <a:pt x="2103628" y="1949450"/>
                </a:lnTo>
                <a:lnTo>
                  <a:pt x="2103628" y="1936750"/>
                </a:lnTo>
                <a:close/>
              </a:path>
              <a:path w="5578475" h="1949450">
                <a:moveTo>
                  <a:pt x="2192528" y="1936750"/>
                </a:moveTo>
                <a:lnTo>
                  <a:pt x="2141728" y="1936750"/>
                </a:lnTo>
                <a:lnTo>
                  <a:pt x="2141728" y="1949450"/>
                </a:lnTo>
                <a:lnTo>
                  <a:pt x="2192528" y="1949450"/>
                </a:lnTo>
                <a:lnTo>
                  <a:pt x="2192528" y="1936750"/>
                </a:lnTo>
                <a:close/>
              </a:path>
              <a:path w="5578475" h="1949450">
                <a:moveTo>
                  <a:pt x="2281428" y="1936750"/>
                </a:moveTo>
                <a:lnTo>
                  <a:pt x="2230628" y="1936750"/>
                </a:lnTo>
                <a:lnTo>
                  <a:pt x="2230628" y="1949450"/>
                </a:lnTo>
                <a:lnTo>
                  <a:pt x="2281428" y="1949450"/>
                </a:lnTo>
                <a:lnTo>
                  <a:pt x="2281428" y="1936750"/>
                </a:lnTo>
                <a:close/>
              </a:path>
              <a:path w="5578475" h="1949450">
                <a:moveTo>
                  <a:pt x="2370328" y="1936750"/>
                </a:moveTo>
                <a:lnTo>
                  <a:pt x="2319528" y="1936750"/>
                </a:lnTo>
                <a:lnTo>
                  <a:pt x="2319528" y="1949450"/>
                </a:lnTo>
                <a:lnTo>
                  <a:pt x="2370328" y="1949450"/>
                </a:lnTo>
                <a:lnTo>
                  <a:pt x="2370328" y="1936750"/>
                </a:lnTo>
                <a:close/>
              </a:path>
              <a:path w="5578475" h="1949450">
                <a:moveTo>
                  <a:pt x="2459228" y="1936750"/>
                </a:moveTo>
                <a:lnTo>
                  <a:pt x="2408428" y="1936750"/>
                </a:lnTo>
                <a:lnTo>
                  <a:pt x="2408428" y="1949450"/>
                </a:lnTo>
                <a:lnTo>
                  <a:pt x="2459228" y="1949450"/>
                </a:lnTo>
                <a:lnTo>
                  <a:pt x="2459228" y="1936750"/>
                </a:lnTo>
                <a:close/>
              </a:path>
              <a:path w="5578475" h="1949450">
                <a:moveTo>
                  <a:pt x="2548128" y="1936750"/>
                </a:moveTo>
                <a:lnTo>
                  <a:pt x="2497328" y="1936750"/>
                </a:lnTo>
                <a:lnTo>
                  <a:pt x="2497328" y="1949450"/>
                </a:lnTo>
                <a:lnTo>
                  <a:pt x="2548128" y="1949450"/>
                </a:lnTo>
                <a:lnTo>
                  <a:pt x="2548128" y="1936750"/>
                </a:lnTo>
                <a:close/>
              </a:path>
              <a:path w="5578475" h="1949450">
                <a:moveTo>
                  <a:pt x="2637028" y="1936750"/>
                </a:moveTo>
                <a:lnTo>
                  <a:pt x="2586228" y="1936750"/>
                </a:lnTo>
                <a:lnTo>
                  <a:pt x="2586228" y="1949450"/>
                </a:lnTo>
                <a:lnTo>
                  <a:pt x="2637028" y="1949450"/>
                </a:lnTo>
                <a:lnTo>
                  <a:pt x="2637028" y="1936750"/>
                </a:lnTo>
                <a:close/>
              </a:path>
              <a:path w="5578475" h="1949450">
                <a:moveTo>
                  <a:pt x="2725928" y="1936750"/>
                </a:moveTo>
                <a:lnTo>
                  <a:pt x="2675128" y="1936750"/>
                </a:lnTo>
                <a:lnTo>
                  <a:pt x="2675128" y="1949450"/>
                </a:lnTo>
                <a:lnTo>
                  <a:pt x="2725928" y="1949450"/>
                </a:lnTo>
                <a:lnTo>
                  <a:pt x="2725928" y="1936750"/>
                </a:lnTo>
                <a:close/>
              </a:path>
              <a:path w="5578475" h="1949450">
                <a:moveTo>
                  <a:pt x="2814828" y="1936750"/>
                </a:moveTo>
                <a:lnTo>
                  <a:pt x="2764028" y="1936750"/>
                </a:lnTo>
                <a:lnTo>
                  <a:pt x="2764028" y="1949450"/>
                </a:lnTo>
                <a:lnTo>
                  <a:pt x="2814828" y="1949450"/>
                </a:lnTo>
                <a:lnTo>
                  <a:pt x="2814828" y="1936750"/>
                </a:lnTo>
                <a:close/>
              </a:path>
              <a:path w="5578475" h="1949450">
                <a:moveTo>
                  <a:pt x="2903728" y="1936750"/>
                </a:moveTo>
                <a:lnTo>
                  <a:pt x="2852928" y="1936750"/>
                </a:lnTo>
                <a:lnTo>
                  <a:pt x="2852928" y="1949450"/>
                </a:lnTo>
                <a:lnTo>
                  <a:pt x="2903728" y="1949450"/>
                </a:lnTo>
                <a:lnTo>
                  <a:pt x="2903728" y="1936750"/>
                </a:lnTo>
                <a:close/>
              </a:path>
              <a:path w="5578475" h="1949450">
                <a:moveTo>
                  <a:pt x="2905125" y="937006"/>
                </a:moveTo>
                <a:lnTo>
                  <a:pt x="2646299" y="937006"/>
                </a:lnTo>
                <a:lnTo>
                  <a:pt x="2646299" y="941705"/>
                </a:lnTo>
                <a:lnTo>
                  <a:pt x="2476500" y="941705"/>
                </a:lnTo>
                <a:lnTo>
                  <a:pt x="2476500" y="909955"/>
                </a:lnTo>
                <a:lnTo>
                  <a:pt x="2400300" y="948055"/>
                </a:lnTo>
                <a:lnTo>
                  <a:pt x="2476500" y="986155"/>
                </a:lnTo>
                <a:lnTo>
                  <a:pt x="2476500" y="954405"/>
                </a:lnTo>
                <a:lnTo>
                  <a:pt x="2658999" y="954405"/>
                </a:lnTo>
                <a:lnTo>
                  <a:pt x="2658999" y="949706"/>
                </a:lnTo>
                <a:lnTo>
                  <a:pt x="2905125" y="949706"/>
                </a:lnTo>
                <a:lnTo>
                  <a:pt x="2905125" y="943356"/>
                </a:lnTo>
                <a:lnTo>
                  <a:pt x="2905125" y="941705"/>
                </a:lnTo>
                <a:lnTo>
                  <a:pt x="2905125" y="937006"/>
                </a:lnTo>
                <a:close/>
              </a:path>
              <a:path w="5578475" h="1949450">
                <a:moveTo>
                  <a:pt x="3805682" y="1435100"/>
                </a:moveTo>
                <a:lnTo>
                  <a:pt x="3792982" y="1435100"/>
                </a:lnTo>
                <a:lnTo>
                  <a:pt x="3792982" y="1485900"/>
                </a:lnTo>
                <a:lnTo>
                  <a:pt x="3805682" y="1485900"/>
                </a:lnTo>
                <a:lnTo>
                  <a:pt x="3805682" y="1435100"/>
                </a:lnTo>
                <a:close/>
              </a:path>
              <a:path w="5578475" h="1949450">
                <a:moveTo>
                  <a:pt x="3805682" y="1346200"/>
                </a:moveTo>
                <a:lnTo>
                  <a:pt x="3792982" y="1346200"/>
                </a:lnTo>
                <a:lnTo>
                  <a:pt x="3792982" y="1397000"/>
                </a:lnTo>
                <a:lnTo>
                  <a:pt x="3805682" y="1397000"/>
                </a:lnTo>
                <a:lnTo>
                  <a:pt x="3805682" y="1346200"/>
                </a:lnTo>
                <a:close/>
              </a:path>
              <a:path w="5578475" h="1949450">
                <a:moveTo>
                  <a:pt x="3805682" y="1257300"/>
                </a:moveTo>
                <a:lnTo>
                  <a:pt x="3792982" y="1257300"/>
                </a:lnTo>
                <a:lnTo>
                  <a:pt x="3792982" y="1308100"/>
                </a:lnTo>
                <a:lnTo>
                  <a:pt x="3805682" y="1308100"/>
                </a:lnTo>
                <a:lnTo>
                  <a:pt x="3805682" y="1257300"/>
                </a:lnTo>
                <a:close/>
              </a:path>
              <a:path w="5578475" h="1949450">
                <a:moveTo>
                  <a:pt x="3837432" y="1552575"/>
                </a:moveTo>
                <a:lnTo>
                  <a:pt x="3805682" y="1552575"/>
                </a:lnTo>
                <a:lnTo>
                  <a:pt x="3805682" y="1524000"/>
                </a:lnTo>
                <a:lnTo>
                  <a:pt x="3792982" y="1524000"/>
                </a:lnTo>
                <a:lnTo>
                  <a:pt x="3792982" y="1552575"/>
                </a:lnTo>
                <a:lnTo>
                  <a:pt x="3761232" y="1552575"/>
                </a:lnTo>
                <a:lnTo>
                  <a:pt x="3799332" y="1628775"/>
                </a:lnTo>
                <a:lnTo>
                  <a:pt x="3831082" y="1565275"/>
                </a:lnTo>
                <a:lnTo>
                  <a:pt x="3837432" y="1552575"/>
                </a:lnTo>
                <a:close/>
              </a:path>
              <a:path w="5578475" h="1949450">
                <a:moveTo>
                  <a:pt x="5578094" y="0"/>
                </a:moveTo>
                <a:lnTo>
                  <a:pt x="5565394" y="0"/>
                </a:lnTo>
                <a:lnTo>
                  <a:pt x="5565394" y="936625"/>
                </a:lnTo>
                <a:lnTo>
                  <a:pt x="4771644" y="936625"/>
                </a:lnTo>
                <a:lnTo>
                  <a:pt x="4771644" y="904875"/>
                </a:lnTo>
                <a:lnTo>
                  <a:pt x="4695444" y="942975"/>
                </a:lnTo>
                <a:lnTo>
                  <a:pt x="4771644" y="981075"/>
                </a:lnTo>
                <a:lnTo>
                  <a:pt x="4771644" y="949325"/>
                </a:lnTo>
                <a:lnTo>
                  <a:pt x="5578094" y="949325"/>
                </a:lnTo>
                <a:lnTo>
                  <a:pt x="5578094" y="942987"/>
                </a:lnTo>
                <a:lnTo>
                  <a:pt x="5578094" y="936625"/>
                </a:lnTo>
                <a:lnTo>
                  <a:pt x="55780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77139" y="2006930"/>
            <a:ext cx="15957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Times New Roman"/>
                <a:cs typeface="Times New Roman"/>
              </a:rPr>
              <a:t>Transmitter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4992" y="5465775"/>
            <a:ext cx="1160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Receiver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2244" y="438658"/>
            <a:ext cx="8221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fr-FR" dirty="0" smtClean="0"/>
              <a:t>CHAPTER 2</a:t>
            </a:r>
            <a:r>
              <a:rPr dirty="0" smtClean="0"/>
              <a:t>:</a:t>
            </a:r>
            <a:r>
              <a:rPr spc="-95" dirty="0" smtClean="0"/>
              <a:t> </a:t>
            </a:r>
            <a:r>
              <a:rPr lang="en-US" i="1" dirty="0">
                <a:solidFill>
                  <a:srgbClr val="FF0000"/>
                </a:solidFill>
                <a:latin typeface="+mj-lt"/>
              </a:rPr>
              <a:t>Path Loss, Shadowing, and </a:t>
            </a:r>
            <a:r>
              <a:rPr lang="en-US" i="1" dirty="0" smtClean="0">
                <a:solidFill>
                  <a:srgbClr val="FF0000"/>
                </a:solidFill>
                <a:latin typeface="+mj-lt"/>
              </a:rPr>
              <a:t>Multipath</a:t>
            </a:r>
            <a:r>
              <a:rPr lang="en-US" i="1" dirty="0">
                <a:solidFill>
                  <a:srgbClr val="FF0000"/>
                </a:solidFill>
              </a:rPr>
              <a:t/>
            </a:r>
            <a:br>
              <a:rPr lang="en-US" i="1" dirty="0">
                <a:solidFill>
                  <a:srgbClr val="FF0000"/>
                </a:solidFill>
              </a:rPr>
            </a:br>
            <a:endParaRPr spc="-10" dirty="0"/>
          </a:p>
        </p:txBody>
      </p:sp>
      <p:grpSp>
        <p:nvGrpSpPr>
          <p:cNvPr id="7" name="object 7"/>
          <p:cNvGrpSpPr/>
          <p:nvPr/>
        </p:nvGrpSpPr>
        <p:grpSpPr>
          <a:xfrm>
            <a:off x="1752600" y="1219200"/>
            <a:ext cx="6089650" cy="4464685"/>
            <a:chOff x="1687576" y="901637"/>
            <a:chExt cx="6089650" cy="4464685"/>
          </a:xfrm>
        </p:grpSpPr>
        <p:sp>
          <p:nvSpPr>
            <p:cNvPr id="8" name="object 8"/>
            <p:cNvSpPr/>
            <p:nvPr/>
          </p:nvSpPr>
          <p:spPr>
            <a:xfrm>
              <a:off x="1810766" y="2273300"/>
              <a:ext cx="0" cy="218440"/>
            </a:xfrm>
            <a:custGeom>
              <a:avLst/>
              <a:gdLst/>
              <a:ahLst/>
              <a:cxnLst/>
              <a:rect l="l" t="t" r="r" b="b"/>
              <a:pathLst>
                <a:path h="218439">
                  <a:moveTo>
                    <a:pt x="0" y="218439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B9C1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65172" y="2501900"/>
              <a:ext cx="120650" cy="58419"/>
            </a:xfrm>
            <a:custGeom>
              <a:avLst/>
              <a:gdLst/>
              <a:ahLst/>
              <a:cxnLst/>
              <a:rect l="l" t="t" r="r" b="b"/>
              <a:pathLst>
                <a:path w="120650" h="58419">
                  <a:moveTo>
                    <a:pt x="0" y="0"/>
                  </a:moveTo>
                  <a:lnTo>
                    <a:pt x="120141" y="0"/>
                  </a:lnTo>
                </a:path>
                <a:path w="120650" h="58419">
                  <a:moveTo>
                    <a:pt x="0" y="58420"/>
                  </a:moveTo>
                  <a:lnTo>
                    <a:pt x="120141" y="58420"/>
                  </a:lnTo>
                </a:path>
              </a:pathLst>
            </a:custGeom>
            <a:ln w="19050">
              <a:solidFill>
                <a:srgbClr val="CCD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87576" y="2479294"/>
              <a:ext cx="622935" cy="113030"/>
            </a:xfrm>
            <a:custGeom>
              <a:avLst/>
              <a:gdLst/>
              <a:ahLst/>
              <a:cxnLst/>
              <a:rect l="l" t="t" r="r" b="b"/>
              <a:pathLst>
                <a:path w="622935" h="113030">
                  <a:moveTo>
                    <a:pt x="561086" y="0"/>
                  </a:moveTo>
                  <a:lnTo>
                    <a:pt x="61594" y="0"/>
                  </a:lnTo>
                  <a:lnTo>
                    <a:pt x="0" y="41655"/>
                  </a:lnTo>
                  <a:lnTo>
                    <a:pt x="61594" y="113029"/>
                  </a:lnTo>
                  <a:lnTo>
                    <a:pt x="561086" y="113029"/>
                  </a:lnTo>
                  <a:lnTo>
                    <a:pt x="622807" y="41655"/>
                  </a:lnTo>
                  <a:lnTo>
                    <a:pt x="561086" y="0"/>
                  </a:lnTo>
                  <a:close/>
                </a:path>
              </a:pathLst>
            </a:custGeom>
            <a:solidFill>
              <a:srgbClr val="DDE4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7901" y="2589529"/>
              <a:ext cx="502284" cy="38735"/>
            </a:xfrm>
            <a:custGeom>
              <a:avLst/>
              <a:gdLst/>
              <a:ahLst/>
              <a:cxnLst/>
              <a:rect l="l" t="t" r="r" b="b"/>
              <a:pathLst>
                <a:path w="502285" h="38735">
                  <a:moveTo>
                    <a:pt x="502031" y="0"/>
                  </a:moveTo>
                  <a:lnTo>
                    <a:pt x="0" y="0"/>
                  </a:lnTo>
                  <a:lnTo>
                    <a:pt x="251079" y="38481"/>
                  </a:lnTo>
                  <a:lnTo>
                    <a:pt x="5020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02587" y="2597657"/>
              <a:ext cx="202565" cy="1101090"/>
            </a:xfrm>
            <a:custGeom>
              <a:avLst/>
              <a:gdLst/>
              <a:ahLst/>
              <a:cxnLst/>
              <a:rect l="l" t="t" r="r" b="b"/>
              <a:pathLst>
                <a:path w="202564" h="1101089">
                  <a:moveTo>
                    <a:pt x="118237" y="0"/>
                  </a:moveTo>
                  <a:lnTo>
                    <a:pt x="84836" y="0"/>
                  </a:lnTo>
                  <a:lnTo>
                    <a:pt x="0" y="1100581"/>
                  </a:lnTo>
                  <a:lnTo>
                    <a:pt x="202311" y="1100581"/>
                  </a:lnTo>
                  <a:lnTo>
                    <a:pt x="118237" y="0"/>
                  </a:lnTo>
                  <a:close/>
                </a:path>
              </a:pathLst>
            </a:custGeom>
            <a:solidFill>
              <a:srgbClr val="CCD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25244" y="3690620"/>
              <a:ext cx="354965" cy="17780"/>
            </a:xfrm>
            <a:custGeom>
              <a:avLst/>
              <a:gdLst/>
              <a:ahLst/>
              <a:cxnLst/>
              <a:rect l="l" t="t" r="r" b="b"/>
              <a:pathLst>
                <a:path w="354964" h="17779">
                  <a:moveTo>
                    <a:pt x="354583" y="0"/>
                  </a:moveTo>
                  <a:lnTo>
                    <a:pt x="0" y="0"/>
                  </a:lnTo>
                  <a:lnTo>
                    <a:pt x="0" y="17271"/>
                  </a:lnTo>
                  <a:lnTo>
                    <a:pt x="354583" y="17271"/>
                  </a:lnTo>
                  <a:lnTo>
                    <a:pt x="354583" y="0"/>
                  </a:lnTo>
                  <a:close/>
                </a:path>
              </a:pathLst>
            </a:custGeom>
            <a:solidFill>
              <a:srgbClr val="8E92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87576" y="2522981"/>
              <a:ext cx="622935" cy="69850"/>
            </a:xfrm>
            <a:custGeom>
              <a:avLst/>
              <a:gdLst/>
              <a:ahLst/>
              <a:cxnLst/>
              <a:rect l="l" t="t" r="r" b="b"/>
              <a:pathLst>
                <a:path w="622935" h="69850">
                  <a:moveTo>
                    <a:pt x="622807" y="0"/>
                  </a:moveTo>
                  <a:lnTo>
                    <a:pt x="0" y="0"/>
                  </a:lnTo>
                  <a:lnTo>
                    <a:pt x="61594" y="69341"/>
                  </a:lnTo>
                  <a:lnTo>
                    <a:pt x="561086" y="69341"/>
                  </a:lnTo>
                  <a:lnTo>
                    <a:pt x="622807" y="0"/>
                  </a:lnTo>
                  <a:close/>
                </a:path>
              </a:pathLst>
            </a:custGeom>
            <a:solidFill>
              <a:srgbClr val="9A9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86076" y="2364105"/>
              <a:ext cx="0" cy="375920"/>
            </a:xfrm>
            <a:custGeom>
              <a:avLst/>
              <a:gdLst/>
              <a:ahLst/>
              <a:cxnLst/>
              <a:rect l="l" t="t" r="r" b="b"/>
              <a:pathLst>
                <a:path h="375919">
                  <a:moveTo>
                    <a:pt x="0" y="0"/>
                  </a:moveTo>
                  <a:lnTo>
                    <a:pt x="0" y="375666"/>
                  </a:lnTo>
                </a:path>
              </a:pathLst>
            </a:custGeom>
            <a:ln w="19050">
              <a:solidFill>
                <a:srgbClr val="B9C1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0209" y="901637"/>
              <a:ext cx="1148583" cy="202678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8261" y="3728973"/>
              <a:ext cx="1033401" cy="16367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1651" y="3652773"/>
              <a:ext cx="1425575" cy="88265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140966" y="1605533"/>
              <a:ext cx="2165350" cy="758190"/>
            </a:xfrm>
            <a:custGeom>
              <a:avLst/>
              <a:gdLst/>
              <a:ahLst/>
              <a:cxnLst/>
              <a:rect l="l" t="t" r="r" b="b"/>
              <a:pathLst>
                <a:path w="2165350" h="758189">
                  <a:moveTo>
                    <a:pt x="2165096" y="0"/>
                  </a:moveTo>
                  <a:lnTo>
                    <a:pt x="1240282" y="333628"/>
                  </a:lnTo>
                  <a:lnTo>
                    <a:pt x="1479931" y="157987"/>
                  </a:lnTo>
                  <a:lnTo>
                    <a:pt x="0" y="757808"/>
                  </a:lnTo>
                  <a:lnTo>
                    <a:pt x="1161414" y="331088"/>
                  </a:lnTo>
                  <a:lnTo>
                    <a:pt x="913383" y="496569"/>
                  </a:lnTo>
                  <a:lnTo>
                    <a:pt x="216509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40966" y="1605533"/>
              <a:ext cx="2165350" cy="758190"/>
            </a:xfrm>
            <a:custGeom>
              <a:avLst/>
              <a:gdLst/>
              <a:ahLst/>
              <a:cxnLst/>
              <a:rect l="l" t="t" r="r" b="b"/>
              <a:pathLst>
                <a:path w="2165350" h="758189">
                  <a:moveTo>
                    <a:pt x="2165096" y="0"/>
                  </a:moveTo>
                  <a:lnTo>
                    <a:pt x="913383" y="496569"/>
                  </a:lnTo>
                  <a:lnTo>
                    <a:pt x="1161414" y="331088"/>
                  </a:lnTo>
                  <a:lnTo>
                    <a:pt x="0" y="757808"/>
                  </a:lnTo>
                  <a:lnTo>
                    <a:pt x="1479931" y="157987"/>
                  </a:lnTo>
                  <a:lnTo>
                    <a:pt x="1240282" y="333628"/>
                  </a:lnTo>
                  <a:lnTo>
                    <a:pt x="2165096" y="0"/>
                  </a:lnTo>
                </a:path>
              </a:pathLst>
            </a:custGeom>
            <a:ln w="127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52548" y="2694177"/>
              <a:ext cx="1139190" cy="1132840"/>
            </a:xfrm>
            <a:custGeom>
              <a:avLst/>
              <a:gdLst/>
              <a:ahLst/>
              <a:cxnLst/>
              <a:rect l="l" t="t" r="r" b="b"/>
              <a:pathLst>
                <a:path w="1139189" h="1132839">
                  <a:moveTo>
                    <a:pt x="0" y="0"/>
                  </a:moveTo>
                  <a:lnTo>
                    <a:pt x="623951" y="600837"/>
                  </a:lnTo>
                  <a:lnTo>
                    <a:pt x="443738" y="496697"/>
                  </a:lnTo>
                  <a:lnTo>
                    <a:pt x="1139189" y="1132332"/>
                  </a:lnTo>
                  <a:lnTo>
                    <a:pt x="646302" y="651891"/>
                  </a:lnTo>
                  <a:lnTo>
                    <a:pt x="830326" y="747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52548" y="2694177"/>
              <a:ext cx="1139190" cy="1132840"/>
            </a:xfrm>
            <a:custGeom>
              <a:avLst/>
              <a:gdLst/>
              <a:ahLst/>
              <a:cxnLst/>
              <a:rect l="l" t="t" r="r" b="b"/>
              <a:pathLst>
                <a:path w="1139189" h="1132839">
                  <a:moveTo>
                    <a:pt x="1139189" y="1132332"/>
                  </a:moveTo>
                  <a:lnTo>
                    <a:pt x="443738" y="496697"/>
                  </a:lnTo>
                  <a:lnTo>
                    <a:pt x="623951" y="600837"/>
                  </a:lnTo>
                  <a:lnTo>
                    <a:pt x="0" y="0"/>
                  </a:lnTo>
                  <a:lnTo>
                    <a:pt x="830326" y="747395"/>
                  </a:lnTo>
                  <a:lnTo>
                    <a:pt x="646302" y="651891"/>
                  </a:lnTo>
                  <a:lnTo>
                    <a:pt x="1139189" y="1132332"/>
                  </a:lnTo>
                </a:path>
              </a:pathLst>
            </a:custGeom>
            <a:ln w="127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49699" y="3796791"/>
              <a:ext cx="1950720" cy="344805"/>
            </a:xfrm>
            <a:custGeom>
              <a:avLst/>
              <a:gdLst/>
              <a:ahLst/>
              <a:cxnLst/>
              <a:rect l="l" t="t" r="r" b="b"/>
              <a:pathLst>
                <a:path w="1950720" h="344804">
                  <a:moveTo>
                    <a:pt x="1950339" y="0"/>
                  </a:moveTo>
                  <a:lnTo>
                    <a:pt x="1115949" y="155828"/>
                  </a:lnTo>
                  <a:lnTo>
                    <a:pt x="1343278" y="38480"/>
                  </a:lnTo>
                  <a:lnTo>
                    <a:pt x="0" y="344677"/>
                  </a:lnTo>
                  <a:lnTo>
                    <a:pt x="1048639" y="142239"/>
                  </a:lnTo>
                  <a:lnTo>
                    <a:pt x="815466" y="249808"/>
                  </a:lnTo>
                  <a:lnTo>
                    <a:pt x="195033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49699" y="3796791"/>
              <a:ext cx="1950720" cy="344805"/>
            </a:xfrm>
            <a:custGeom>
              <a:avLst/>
              <a:gdLst/>
              <a:ahLst/>
              <a:cxnLst/>
              <a:rect l="l" t="t" r="r" b="b"/>
              <a:pathLst>
                <a:path w="1950720" h="344804">
                  <a:moveTo>
                    <a:pt x="1950339" y="0"/>
                  </a:moveTo>
                  <a:lnTo>
                    <a:pt x="815466" y="249808"/>
                  </a:lnTo>
                  <a:lnTo>
                    <a:pt x="1048639" y="142239"/>
                  </a:lnTo>
                  <a:lnTo>
                    <a:pt x="0" y="344677"/>
                  </a:lnTo>
                  <a:lnTo>
                    <a:pt x="1343278" y="38480"/>
                  </a:lnTo>
                  <a:lnTo>
                    <a:pt x="1115949" y="155828"/>
                  </a:lnTo>
                  <a:lnTo>
                    <a:pt x="1950339" y="0"/>
                  </a:lnTo>
                </a:path>
              </a:pathLst>
            </a:custGeom>
            <a:ln w="126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628259" y="1575815"/>
              <a:ext cx="1127125" cy="1929130"/>
            </a:xfrm>
            <a:custGeom>
              <a:avLst/>
              <a:gdLst/>
              <a:ahLst/>
              <a:cxnLst/>
              <a:rect l="l" t="t" r="r" b="b"/>
              <a:pathLst>
                <a:path w="1127125" h="1929129">
                  <a:moveTo>
                    <a:pt x="0" y="0"/>
                  </a:moveTo>
                  <a:lnTo>
                    <a:pt x="624839" y="1015746"/>
                  </a:lnTo>
                  <a:lnTo>
                    <a:pt x="416178" y="869061"/>
                  </a:lnTo>
                  <a:lnTo>
                    <a:pt x="1126743" y="1929130"/>
                  </a:lnTo>
                  <a:lnTo>
                    <a:pt x="635380" y="1114552"/>
                  </a:lnTo>
                  <a:lnTo>
                    <a:pt x="852804" y="1241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28259" y="1575815"/>
              <a:ext cx="1127125" cy="1929130"/>
            </a:xfrm>
            <a:custGeom>
              <a:avLst/>
              <a:gdLst/>
              <a:ahLst/>
              <a:cxnLst/>
              <a:rect l="l" t="t" r="r" b="b"/>
              <a:pathLst>
                <a:path w="1127125" h="1929129">
                  <a:moveTo>
                    <a:pt x="1126743" y="1929130"/>
                  </a:moveTo>
                  <a:lnTo>
                    <a:pt x="416178" y="869061"/>
                  </a:lnTo>
                  <a:lnTo>
                    <a:pt x="624839" y="1015746"/>
                  </a:lnTo>
                  <a:lnTo>
                    <a:pt x="0" y="0"/>
                  </a:lnTo>
                  <a:lnTo>
                    <a:pt x="852804" y="1241679"/>
                  </a:lnTo>
                  <a:lnTo>
                    <a:pt x="635380" y="1114552"/>
                  </a:lnTo>
                  <a:lnTo>
                    <a:pt x="1126743" y="1929130"/>
                  </a:lnTo>
                </a:path>
              </a:pathLst>
            </a:custGeom>
            <a:ln w="127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41981" y="2657094"/>
              <a:ext cx="3432175" cy="953135"/>
            </a:xfrm>
            <a:custGeom>
              <a:avLst/>
              <a:gdLst/>
              <a:ahLst/>
              <a:cxnLst/>
              <a:rect l="l" t="t" r="r" b="b"/>
              <a:pathLst>
                <a:path w="3432175" h="953135">
                  <a:moveTo>
                    <a:pt x="0" y="0"/>
                  </a:moveTo>
                  <a:lnTo>
                    <a:pt x="1852548" y="475106"/>
                  </a:lnTo>
                  <a:lnTo>
                    <a:pt x="1414526" y="506094"/>
                  </a:lnTo>
                  <a:lnTo>
                    <a:pt x="3432175" y="952880"/>
                  </a:lnTo>
                  <a:lnTo>
                    <a:pt x="1960371" y="563626"/>
                  </a:lnTo>
                  <a:lnTo>
                    <a:pt x="2392680" y="506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641981" y="2657094"/>
              <a:ext cx="3432175" cy="953135"/>
            </a:xfrm>
            <a:custGeom>
              <a:avLst/>
              <a:gdLst/>
              <a:ahLst/>
              <a:cxnLst/>
              <a:rect l="l" t="t" r="r" b="b"/>
              <a:pathLst>
                <a:path w="3432175" h="953135">
                  <a:moveTo>
                    <a:pt x="3432175" y="952880"/>
                  </a:moveTo>
                  <a:lnTo>
                    <a:pt x="1414526" y="506094"/>
                  </a:lnTo>
                  <a:lnTo>
                    <a:pt x="1852548" y="475106"/>
                  </a:lnTo>
                  <a:lnTo>
                    <a:pt x="0" y="0"/>
                  </a:lnTo>
                  <a:lnTo>
                    <a:pt x="2392680" y="506094"/>
                  </a:lnTo>
                  <a:lnTo>
                    <a:pt x="1960371" y="563626"/>
                  </a:lnTo>
                  <a:lnTo>
                    <a:pt x="3432175" y="952880"/>
                  </a:lnTo>
                </a:path>
              </a:pathLst>
            </a:custGeom>
            <a:ln w="126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CHANNEL:</a:t>
            </a:r>
            <a:r>
              <a:rPr spc="-95" dirty="0"/>
              <a:t> </a:t>
            </a:r>
            <a:r>
              <a:rPr spc="-10" dirty="0"/>
              <a:t>PROPAGATION</a:t>
            </a:r>
            <a:r>
              <a:rPr spc="-85" dirty="0"/>
              <a:t> </a:t>
            </a:r>
            <a:r>
              <a:rPr spc="-10" dirty="0"/>
              <a:t>MODES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074"/>
            <a:ext cx="7492365" cy="401701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Free-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space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(line-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of-sight)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clear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transmission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path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transmitter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(Tx)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and</a:t>
            </a:r>
            <a:endParaRPr sz="20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receiver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(Rx).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E.g.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satellite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Reflection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bouncing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electromagnetic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waves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surrounding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objects</a:t>
            </a:r>
            <a:endParaRPr sz="2000">
              <a:latin typeface="Times New Roman"/>
              <a:cs typeface="Times New Roman"/>
            </a:endParaRPr>
          </a:p>
          <a:p>
            <a:pPr marL="756285" marR="107759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Size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reflecting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objects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must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large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compared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wavelength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10" dirty="0">
                <a:latin typeface="Times New Roman"/>
                <a:cs typeface="Times New Roman"/>
              </a:rPr>
              <a:t>signal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Reflecting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surface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must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smooth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compared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wavelength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of</a:t>
            </a:r>
            <a:endParaRPr sz="20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Times New Roman"/>
                <a:cs typeface="Times New Roman"/>
              </a:rPr>
              <a:t>signal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E.g.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ground,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building,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walls,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windows,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lakes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8241" y="377189"/>
            <a:ext cx="842751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CHANNEL:</a:t>
            </a:r>
            <a:r>
              <a:rPr spc="-90" dirty="0"/>
              <a:t> </a:t>
            </a:r>
            <a:r>
              <a:rPr spc="-10" dirty="0"/>
              <a:t>PROPAGATION</a:t>
            </a:r>
            <a:r>
              <a:rPr spc="-90" dirty="0"/>
              <a:t> </a:t>
            </a:r>
            <a:r>
              <a:rPr dirty="0"/>
              <a:t>MODES</a:t>
            </a:r>
            <a:r>
              <a:rPr spc="-70" dirty="0"/>
              <a:t> </a:t>
            </a:r>
            <a:endParaRPr spc="-10" dirty="0"/>
          </a:p>
        </p:txBody>
      </p:sp>
      <p:sp>
        <p:nvSpPr>
          <p:cNvPr id="7" name="object 7"/>
          <p:cNvSpPr txBox="1"/>
          <p:nvPr/>
        </p:nvSpPr>
        <p:spPr>
          <a:xfrm>
            <a:off x="688340" y="824001"/>
            <a:ext cx="7225665" cy="507238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Diffraction</a:t>
            </a:r>
            <a:endParaRPr sz="2400" dirty="0">
              <a:latin typeface="Times New Roman"/>
              <a:cs typeface="Times New Roman"/>
            </a:endParaRPr>
          </a:p>
          <a:p>
            <a:pPr marL="756285" marR="94615" lvl="1" indent="-287020">
              <a:lnSpc>
                <a:spcPts val="2160"/>
              </a:lnSpc>
              <a:spcBef>
                <a:spcPts val="53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bending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electromagnetic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waves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around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objects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(such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as </a:t>
            </a:r>
            <a:r>
              <a:rPr sz="2000" dirty="0">
                <a:latin typeface="Times New Roman"/>
                <a:cs typeface="Times New Roman"/>
              </a:rPr>
              <a:t>buildings),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through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objects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(such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trees).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1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Due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diffraction,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propagate</a:t>
            </a:r>
            <a:endParaRPr sz="2000" dirty="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Around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curved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surface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Earth</a:t>
            </a:r>
            <a:endParaRPr sz="2000" dirty="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1155700" algn="l"/>
              </a:tabLst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Beyond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horizon</a:t>
            </a:r>
            <a:endParaRPr sz="2000" dirty="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1155700" algn="l"/>
              </a:tabLst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Behind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obstructions</a:t>
            </a:r>
            <a:endParaRPr sz="20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Scattering</a:t>
            </a:r>
            <a:endParaRPr sz="2400" dirty="0">
              <a:latin typeface="Times New Roman"/>
              <a:cs typeface="Times New Roman"/>
            </a:endParaRPr>
          </a:p>
          <a:p>
            <a:pPr marL="756285" marR="293370" lvl="1" indent="-287020">
              <a:lnSpc>
                <a:spcPts val="2160"/>
              </a:lnSpc>
              <a:spcBef>
                <a:spcPts val="52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Electromagnetic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waveforms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incident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rough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complex </a:t>
            </a:r>
            <a:r>
              <a:rPr sz="2000" dirty="0">
                <a:latin typeface="Times New Roman"/>
                <a:cs typeface="Times New Roman"/>
              </a:rPr>
              <a:t>surfaces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scattered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many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directions</a:t>
            </a:r>
            <a:endParaRPr sz="2000" dirty="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1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Relfection: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smooth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surface,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direction</a:t>
            </a:r>
            <a:endParaRPr sz="2000" dirty="0">
              <a:latin typeface="Times New Roman"/>
              <a:cs typeface="Times New Roman"/>
            </a:endParaRPr>
          </a:p>
          <a:p>
            <a:pPr marL="355600" marR="848994" indent="-343535">
              <a:lnSpc>
                <a:spcPts val="2590"/>
              </a:lnSpc>
              <a:spcBef>
                <a:spcPts val="6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Refraction</a:t>
            </a:r>
            <a:r>
              <a:rPr sz="24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(not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common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in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terrestrial</a:t>
            </a:r>
            <a:r>
              <a:rPr sz="2400" b="1" spc="-6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wireless communication).</a:t>
            </a:r>
            <a:endParaRPr sz="2400" dirty="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ts val="216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Electromagnetic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waves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bend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move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medium</a:t>
            </a:r>
            <a:r>
              <a:rPr sz="2000" spc="-25" dirty="0">
                <a:latin typeface="Times New Roman"/>
                <a:cs typeface="Times New Roman"/>
              </a:rPr>
              <a:t> to </a:t>
            </a:r>
            <a:r>
              <a:rPr sz="2000" spc="-10" dirty="0">
                <a:latin typeface="Times New Roman"/>
                <a:cs typeface="Times New Roman"/>
              </a:rPr>
              <a:t>another.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CHANNEL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2214889"/>
            <a:ext cx="7589520" cy="238315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Wireless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channel: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propagation,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noise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4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interference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59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Propagation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effects: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line-</a:t>
            </a:r>
            <a:r>
              <a:rPr sz="2000" spc="-10" dirty="0">
                <a:latin typeface="Times New Roman"/>
                <a:cs typeface="Times New Roman"/>
              </a:rPr>
              <a:t>of-</a:t>
            </a:r>
            <a:r>
              <a:rPr sz="2000" dirty="0">
                <a:latin typeface="Times New Roman"/>
                <a:cs typeface="Times New Roman"/>
              </a:rPr>
              <a:t>sight,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reflection,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diffraction,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scattering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Induced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transmission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desired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itself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ts val="2280"/>
              </a:lnSpc>
              <a:spcBef>
                <a:spcPts val="24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Impairments: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large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scale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fading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(path</a:t>
            </a:r>
            <a:r>
              <a:rPr sz="20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loss,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shadowing),</a:t>
            </a:r>
            <a:r>
              <a:rPr sz="2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small</a:t>
            </a:r>
            <a:endParaRPr sz="2000">
              <a:latin typeface="Times New Roman"/>
              <a:cs typeface="Times New Roman"/>
            </a:endParaRPr>
          </a:p>
          <a:p>
            <a:pPr marL="1155700">
              <a:lnSpc>
                <a:spcPts val="2280"/>
              </a:lnSpc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scale</a:t>
            </a:r>
            <a:r>
              <a:rPr sz="20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fading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Unique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wireless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communication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Noise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interference: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unwanted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electrical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interfering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with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2305" y="4511355"/>
            <a:ext cx="5159375" cy="103187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000" dirty="0">
                <a:latin typeface="Times New Roman"/>
                <a:cs typeface="Times New Roman"/>
              </a:rPr>
              <a:t>desired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signal.</a:t>
            </a:r>
            <a:endParaRPr sz="2000">
              <a:latin typeface="Times New Roman"/>
              <a:cs typeface="Times New Roman"/>
            </a:endParaRPr>
          </a:p>
          <a:p>
            <a:pPr marL="411480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411480" algn="l"/>
              </a:tabLst>
            </a:pPr>
            <a:r>
              <a:rPr sz="2000" dirty="0">
                <a:latin typeface="Times New Roman"/>
                <a:cs typeface="Times New Roman"/>
              </a:rPr>
              <a:t>Thermal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noise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(movements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electrons)</a:t>
            </a:r>
            <a:endParaRPr sz="2000">
              <a:latin typeface="Times New Roman"/>
              <a:cs typeface="Times New Roman"/>
            </a:endParaRPr>
          </a:p>
          <a:p>
            <a:pPr marL="411480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411480" algn="l"/>
              </a:tabLst>
            </a:pPr>
            <a:r>
              <a:rPr sz="2000" dirty="0">
                <a:latin typeface="Times New Roman"/>
                <a:cs typeface="Times New Roman"/>
              </a:rPr>
              <a:t>Automobile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ignition,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electrical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machinery,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etc.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2994" y="5547461"/>
            <a:ext cx="67354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000" dirty="0">
                <a:latin typeface="Times New Roman"/>
                <a:cs typeface="Times New Roman"/>
              </a:rPr>
              <a:t>Interferences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same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frequency.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4262" y="1117600"/>
            <a:ext cx="6753225" cy="822325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35560" rIns="0" bIns="0" rtlCol="0">
            <a:spAutoFit/>
          </a:bodyPr>
          <a:lstStyle/>
          <a:p>
            <a:pPr marL="166370" marR="87630" indent="234315">
              <a:lnSpc>
                <a:spcPct val="100000"/>
              </a:lnSpc>
              <a:spcBef>
                <a:spcPts val="280"/>
              </a:spcBef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Channel:</a:t>
            </a:r>
            <a:r>
              <a:rPr sz="24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sz="24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collection</a:t>
            </a:r>
            <a:r>
              <a:rPr sz="2400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4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propagation</a:t>
            </a:r>
            <a:r>
              <a:rPr sz="2400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effects</a:t>
            </a:r>
            <a:r>
              <a:rPr sz="2400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0099"/>
                </a:solidFill>
                <a:latin typeface="Times New Roman"/>
                <a:cs typeface="Times New Roman"/>
              </a:rPr>
              <a:t>and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other</a:t>
            </a:r>
            <a:r>
              <a:rPr sz="24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signal</a:t>
            </a:r>
            <a:r>
              <a:rPr sz="2400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impairments</a:t>
            </a:r>
            <a:r>
              <a:rPr sz="2400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caused</a:t>
            </a:r>
            <a:r>
              <a:rPr sz="2400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by</a:t>
            </a:r>
            <a:r>
              <a:rPr sz="2400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99"/>
                </a:solidFill>
                <a:latin typeface="Times New Roman"/>
                <a:cs typeface="Times New Roman"/>
              </a:rPr>
              <a:t>environments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37400" y="4562475"/>
            <a:ext cx="1663700" cy="825500"/>
          </a:xfrm>
          <a:custGeom>
            <a:avLst/>
            <a:gdLst/>
            <a:ahLst/>
            <a:cxnLst/>
            <a:rect l="l" t="t" r="r" b="b"/>
            <a:pathLst>
              <a:path w="1663700" h="825500">
                <a:moveTo>
                  <a:pt x="1663700" y="0"/>
                </a:moveTo>
                <a:lnTo>
                  <a:pt x="0" y="0"/>
                </a:lnTo>
                <a:lnTo>
                  <a:pt x="0" y="825500"/>
                </a:lnTo>
                <a:lnTo>
                  <a:pt x="1663700" y="825500"/>
                </a:lnTo>
                <a:lnTo>
                  <a:pt x="16637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217156" y="4590669"/>
            <a:ext cx="128524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Times New Roman"/>
                <a:cs typeface="Times New Roman"/>
              </a:rPr>
              <a:t>Present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all </a:t>
            </a:r>
            <a:r>
              <a:rPr sz="1600" spc="-10" dirty="0">
                <a:latin typeface="Times New Roman"/>
                <a:cs typeface="Times New Roman"/>
              </a:rPr>
              <a:t>communication systems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29325" y="4933950"/>
            <a:ext cx="1143000" cy="474345"/>
          </a:xfrm>
          <a:custGeom>
            <a:avLst/>
            <a:gdLst/>
            <a:ahLst/>
            <a:cxnLst/>
            <a:rect l="l" t="t" r="r" b="b"/>
            <a:pathLst>
              <a:path w="1143000" h="474345">
                <a:moveTo>
                  <a:pt x="1114425" y="114300"/>
                </a:moveTo>
                <a:lnTo>
                  <a:pt x="986790" y="120523"/>
                </a:lnTo>
                <a:lnTo>
                  <a:pt x="1005471" y="153746"/>
                </a:lnTo>
                <a:lnTo>
                  <a:pt x="495427" y="440563"/>
                </a:lnTo>
                <a:lnTo>
                  <a:pt x="514223" y="473837"/>
                </a:lnTo>
                <a:lnTo>
                  <a:pt x="1024128" y="186918"/>
                </a:lnTo>
                <a:lnTo>
                  <a:pt x="1042797" y="220091"/>
                </a:lnTo>
                <a:lnTo>
                  <a:pt x="1094041" y="144399"/>
                </a:lnTo>
                <a:lnTo>
                  <a:pt x="1114425" y="114300"/>
                </a:lnTo>
                <a:close/>
              </a:path>
              <a:path w="1143000" h="474345">
                <a:moveTo>
                  <a:pt x="1143000" y="57150"/>
                </a:moveTo>
                <a:lnTo>
                  <a:pt x="1104900" y="38100"/>
                </a:lnTo>
                <a:lnTo>
                  <a:pt x="1028700" y="0"/>
                </a:lnTo>
                <a:lnTo>
                  <a:pt x="1028700" y="38100"/>
                </a:lnTo>
                <a:lnTo>
                  <a:pt x="0" y="38100"/>
                </a:lnTo>
                <a:lnTo>
                  <a:pt x="0" y="76200"/>
                </a:lnTo>
                <a:lnTo>
                  <a:pt x="1028700" y="76200"/>
                </a:lnTo>
                <a:lnTo>
                  <a:pt x="1028700" y="114300"/>
                </a:lnTo>
                <a:lnTo>
                  <a:pt x="1104900" y="76200"/>
                </a:lnTo>
                <a:lnTo>
                  <a:pt x="1143000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FOURIER</a:t>
            </a:r>
            <a:r>
              <a:rPr spc="-65" dirty="0"/>
              <a:t> </a:t>
            </a:r>
            <a:r>
              <a:rPr spc="-10" dirty="0"/>
              <a:t>TRANSFORM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074"/>
            <a:ext cx="5588000" cy="149415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Example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1: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95"/>
              </a:spcBef>
              <a:tabLst>
                <a:tab pos="3598545" algn="l"/>
              </a:tabLst>
            </a:pPr>
            <a:r>
              <a:rPr sz="2000" dirty="0">
                <a:latin typeface="Times New Roman"/>
                <a:cs typeface="Times New Roman"/>
              </a:rPr>
              <a:t>Find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Fourier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transform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of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850" i="1" spc="120" baseline="2923" dirty="0">
                <a:latin typeface="Times New Roman"/>
                <a:cs typeface="Times New Roman"/>
              </a:rPr>
              <a:t>g</a:t>
            </a:r>
            <a:r>
              <a:rPr sz="2850" spc="120" baseline="2923" dirty="0">
                <a:latin typeface="Times New Roman"/>
                <a:cs typeface="Times New Roman"/>
              </a:rPr>
              <a:t>(</a:t>
            </a:r>
            <a:r>
              <a:rPr sz="2850" i="1" spc="120" baseline="2923" dirty="0">
                <a:latin typeface="Times New Roman"/>
                <a:cs typeface="Times New Roman"/>
              </a:rPr>
              <a:t>t</a:t>
            </a:r>
            <a:r>
              <a:rPr sz="2850" spc="120" baseline="2923" dirty="0">
                <a:latin typeface="Times New Roman"/>
                <a:cs typeface="Times New Roman"/>
              </a:rPr>
              <a:t>)</a:t>
            </a:r>
            <a:r>
              <a:rPr sz="2850" baseline="2923" dirty="0">
                <a:latin typeface="Times New Roman"/>
                <a:cs typeface="Times New Roman"/>
              </a:rPr>
              <a:t> </a:t>
            </a:r>
            <a:r>
              <a:rPr sz="2850" spc="75" baseline="2923" dirty="0">
                <a:latin typeface="Symbol"/>
                <a:cs typeface="Symbol"/>
              </a:rPr>
              <a:t></a:t>
            </a:r>
            <a:r>
              <a:rPr sz="2850" spc="-60" baseline="2923" dirty="0">
                <a:latin typeface="Times New Roman"/>
                <a:cs typeface="Times New Roman"/>
              </a:rPr>
              <a:t> </a:t>
            </a:r>
            <a:r>
              <a:rPr sz="2850" baseline="2923" dirty="0">
                <a:latin typeface="Times New Roman"/>
                <a:cs typeface="Times New Roman"/>
              </a:rPr>
              <a:t>exp(</a:t>
            </a:r>
            <a:r>
              <a:rPr sz="2850" baseline="2923" dirty="0">
                <a:latin typeface="Symbol"/>
                <a:cs typeface="Symbol"/>
              </a:rPr>
              <a:t></a:t>
            </a:r>
            <a:r>
              <a:rPr sz="2850" i="1" baseline="2923" dirty="0">
                <a:latin typeface="Times New Roman"/>
                <a:cs typeface="Times New Roman"/>
              </a:rPr>
              <a:t>t</a:t>
            </a:r>
            <a:r>
              <a:rPr sz="2850" baseline="2923" dirty="0">
                <a:latin typeface="Times New Roman"/>
                <a:cs typeface="Times New Roman"/>
              </a:rPr>
              <a:t>)</a:t>
            </a:r>
            <a:r>
              <a:rPr sz="2850" spc="7" baseline="2923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&gt;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35"/>
              </a:spcBef>
            </a:pP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800" spc="-20" dirty="0">
                <a:latin typeface="Times New Roman"/>
                <a:cs typeface="Times New Roman"/>
              </a:rPr>
              <a:t>Sol.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5754"/>
            <a:ext cx="3342640" cy="357982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Wireless</a:t>
            </a:r>
            <a:r>
              <a:rPr sz="2400" b="1" spc="-6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channel</a:t>
            </a: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Path </a:t>
            </a:r>
            <a:r>
              <a:rPr sz="2400" b="1" spc="-20" dirty="0" smtClean="0">
                <a:solidFill>
                  <a:srgbClr val="000099"/>
                </a:solidFill>
                <a:latin typeface="Times New Roman"/>
                <a:cs typeface="Times New Roman"/>
              </a:rPr>
              <a:t>loss</a:t>
            </a:r>
            <a:r>
              <a:rPr lang="fr-FR" sz="2400" b="1" spc="-20" dirty="0" smtClean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lang="fr-FR" sz="2400" b="1" spc="-20" dirty="0" err="1" smtClean="0">
                <a:solidFill>
                  <a:srgbClr val="000099"/>
                </a:solidFill>
                <a:latin typeface="Times New Roman"/>
                <a:cs typeface="Times New Roman"/>
              </a:rPr>
              <a:t>Models</a:t>
            </a: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 smtClean="0">
                <a:solidFill>
                  <a:srgbClr val="B1B1B1"/>
                </a:solidFill>
                <a:latin typeface="Times New Roman"/>
                <a:cs typeface="Times New Roman"/>
              </a:rPr>
              <a:t>Shadowing</a:t>
            </a:r>
            <a:r>
              <a:rPr lang="fr-FR" sz="2400" b="1" spc="-10" dirty="0" smtClean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lang="fr-FR" sz="2400" b="1" spc="-10" dirty="0" err="1" smtClean="0">
                <a:solidFill>
                  <a:srgbClr val="B1B1B1"/>
                </a:solidFill>
                <a:latin typeface="Times New Roman"/>
                <a:cs typeface="Times New Roman"/>
              </a:rPr>
              <a:t>Multipath</a:t>
            </a:r>
            <a:r>
              <a:rPr lang="fr-FR" sz="2400" b="1" spc="-10" dirty="0" smtClean="0">
                <a:solidFill>
                  <a:srgbClr val="B1B1B1"/>
                </a:solidFill>
                <a:latin typeface="Times New Roman"/>
                <a:cs typeface="Times New Roman"/>
              </a:rPr>
              <a:t> Fading </a:t>
            </a:r>
            <a:endParaRPr sz="2400" dirty="0" smtClean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 smtClean="0">
                <a:solidFill>
                  <a:srgbClr val="B1B1B1"/>
                </a:solidFill>
                <a:latin typeface="Times New Roman"/>
                <a:cs typeface="Times New Roman"/>
              </a:rPr>
              <a:t>Small</a:t>
            </a:r>
            <a:r>
              <a:rPr sz="2400" b="1" spc="-5" dirty="0" smtClean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scale</a:t>
            </a:r>
            <a:r>
              <a:rPr sz="2400" b="1" spc="-2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fading</a:t>
            </a: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Channel</a:t>
            </a:r>
            <a:r>
              <a:rPr sz="2400" b="1" spc="-3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classifications</a:t>
            </a: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Noise</a:t>
            </a:r>
            <a:r>
              <a:rPr sz="2400" b="1" spc="-4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and</a:t>
            </a:r>
            <a:r>
              <a:rPr sz="2400" b="1" spc="-3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interference</a:t>
            </a: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Simulation</a:t>
            </a:r>
            <a:r>
              <a:rPr sz="2400" b="1" spc="-2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model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PATH</a:t>
            </a:r>
            <a:r>
              <a:rPr spc="-80" dirty="0"/>
              <a:t> </a:t>
            </a:r>
            <a:r>
              <a:rPr spc="-20" dirty="0"/>
              <a:t>LOSS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59993" y="828932"/>
            <a:ext cx="7506970" cy="7232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Path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loss: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power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loss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during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signal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propagation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from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Tx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to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Rx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Only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portion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Tx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will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captured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receiver.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66887" y="3490912"/>
            <a:ext cx="5715000" cy="838200"/>
            <a:chOff x="1766887" y="3490912"/>
            <a:chExt cx="5715000" cy="838200"/>
          </a:xfrm>
        </p:grpSpPr>
        <p:sp>
          <p:nvSpPr>
            <p:cNvPr id="9" name="object 9"/>
            <p:cNvSpPr/>
            <p:nvPr/>
          </p:nvSpPr>
          <p:spPr>
            <a:xfrm>
              <a:off x="1771650" y="3495675"/>
              <a:ext cx="5705475" cy="828675"/>
            </a:xfrm>
            <a:custGeom>
              <a:avLst/>
              <a:gdLst/>
              <a:ahLst/>
              <a:cxnLst/>
              <a:rect l="l" t="t" r="r" b="b"/>
              <a:pathLst>
                <a:path w="5705475" h="828675">
                  <a:moveTo>
                    <a:pt x="5705475" y="0"/>
                  </a:moveTo>
                  <a:lnTo>
                    <a:pt x="0" y="0"/>
                  </a:lnTo>
                  <a:lnTo>
                    <a:pt x="0" y="828675"/>
                  </a:lnTo>
                  <a:lnTo>
                    <a:pt x="5705475" y="828675"/>
                  </a:lnTo>
                  <a:lnTo>
                    <a:pt x="5705475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1650" y="3495675"/>
              <a:ext cx="5705475" cy="828675"/>
            </a:xfrm>
            <a:custGeom>
              <a:avLst/>
              <a:gdLst/>
              <a:ahLst/>
              <a:cxnLst/>
              <a:rect l="l" t="t" r="r" b="b"/>
              <a:pathLst>
                <a:path w="5705475" h="828675">
                  <a:moveTo>
                    <a:pt x="0" y="828675"/>
                  </a:moveTo>
                  <a:lnTo>
                    <a:pt x="5705475" y="828675"/>
                  </a:lnTo>
                  <a:lnTo>
                    <a:pt x="5705475" y="0"/>
                  </a:lnTo>
                  <a:lnTo>
                    <a:pt x="0" y="0"/>
                  </a:lnTo>
                  <a:lnTo>
                    <a:pt x="0" y="8286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40728" y="3893449"/>
              <a:ext cx="274320" cy="0"/>
            </a:xfrm>
            <a:custGeom>
              <a:avLst/>
              <a:gdLst/>
              <a:ahLst/>
              <a:cxnLst/>
              <a:rect l="l" t="t" r="r" b="b"/>
              <a:pathLst>
                <a:path w="274320">
                  <a:moveTo>
                    <a:pt x="0" y="0"/>
                  </a:moveTo>
                  <a:lnTo>
                    <a:pt x="274125" y="0"/>
                  </a:lnTo>
                </a:path>
              </a:pathLst>
            </a:custGeom>
            <a:ln w="10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983792" y="3860107"/>
            <a:ext cx="85725" cy="1993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1100" i="1" spc="-50" dirty="0">
                <a:latin typeface="Times New Roman"/>
                <a:cs typeface="Times New Roman"/>
              </a:rPr>
              <a:t>p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64952" y="3888702"/>
            <a:ext cx="16510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950" i="1" spc="-50" dirty="0">
                <a:latin typeface="Times New Roman"/>
                <a:cs typeface="Times New Roman"/>
              </a:rPr>
              <a:t>P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34862" y="3694797"/>
            <a:ext cx="15176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950" i="1" spc="-50" dirty="0">
                <a:latin typeface="Times New Roman"/>
                <a:cs typeface="Times New Roman"/>
              </a:rPr>
              <a:t>L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17411" y="3538064"/>
            <a:ext cx="494665" cy="715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925" baseline="-35612" dirty="0">
                <a:latin typeface="Symbol"/>
                <a:cs typeface="Symbol"/>
              </a:rPr>
              <a:t></a:t>
            </a:r>
            <a:r>
              <a:rPr sz="2925" spc="315" baseline="-35612" dirty="0">
                <a:latin typeface="Times New Roman"/>
                <a:cs typeface="Times New Roman"/>
              </a:rPr>
              <a:t> </a:t>
            </a:r>
            <a:r>
              <a:rPr sz="1950" i="1" spc="-25" dirty="0">
                <a:latin typeface="Times New Roman"/>
                <a:cs typeface="Times New Roman"/>
              </a:rPr>
              <a:t>P</a:t>
            </a:r>
            <a:r>
              <a:rPr sz="1650" i="1" spc="-37" baseline="-25252" dirty="0">
                <a:latin typeface="Times New Roman"/>
                <a:cs typeface="Times New Roman"/>
              </a:rPr>
              <a:t>T</a:t>
            </a:r>
            <a:endParaRPr sz="1650" baseline="-25252">
              <a:latin typeface="Times New Roman"/>
              <a:cs typeface="Times New Roman"/>
            </a:endParaRPr>
          </a:p>
          <a:p>
            <a:pPr marR="30480" algn="r">
              <a:lnSpc>
                <a:spcPct val="100000"/>
              </a:lnSpc>
              <a:spcBef>
                <a:spcPts val="1755"/>
              </a:spcBef>
            </a:pPr>
            <a:r>
              <a:rPr sz="1100" i="1" spc="-50" dirty="0">
                <a:latin typeface="Times New Roman"/>
                <a:cs typeface="Times New Roman"/>
              </a:rPr>
              <a:t>R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00150" y="1852612"/>
            <a:ext cx="4886325" cy="800100"/>
            <a:chOff x="1200150" y="1852612"/>
            <a:chExt cx="4886325" cy="800100"/>
          </a:xfrm>
        </p:grpSpPr>
        <p:sp>
          <p:nvSpPr>
            <p:cNvPr id="17" name="object 17"/>
            <p:cNvSpPr/>
            <p:nvPr/>
          </p:nvSpPr>
          <p:spPr>
            <a:xfrm>
              <a:off x="2152650" y="1857375"/>
              <a:ext cx="3362325" cy="790575"/>
            </a:xfrm>
            <a:custGeom>
              <a:avLst/>
              <a:gdLst/>
              <a:ahLst/>
              <a:cxnLst/>
              <a:rect l="l" t="t" r="r" b="b"/>
              <a:pathLst>
                <a:path w="3362325" h="790575">
                  <a:moveTo>
                    <a:pt x="0" y="0"/>
                  </a:moveTo>
                  <a:lnTo>
                    <a:pt x="476250" y="0"/>
                  </a:lnTo>
                </a:path>
                <a:path w="3362325" h="790575">
                  <a:moveTo>
                    <a:pt x="9525" y="0"/>
                  </a:moveTo>
                  <a:lnTo>
                    <a:pt x="209550" y="314325"/>
                  </a:lnTo>
                </a:path>
                <a:path w="3362325" h="790575">
                  <a:moveTo>
                    <a:pt x="485775" y="0"/>
                  </a:moveTo>
                  <a:lnTo>
                    <a:pt x="209550" y="314325"/>
                  </a:lnTo>
                </a:path>
                <a:path w="3362325" h="790575">
                  <a:moveTo>
                    <a:pt x="209550" y="295275"/>
                  </a:moveTo>
                  <a:lnTo>
                    <a:pt x="209550" y="771525"/>
                  </a:lnTo>
                </a:path>
                <a:path w="3362325" h="790575">
                  <a:moveTo>
                    <a:pt x="2876550" y="19050"/>
                  </a:moveTo>
                  <a:lnTo>
                    <a:pt x="3352800" y="19050"/>
                  </a:lnTo>
                </a:path>
                <a:path w="3362325" h="790575">
                  <a:moveTo>
                    <a:pt x="2886075" y="19050"/>
                  </a:moveTo>
                  <a:lnTo>
                    <a:pt x="3086100" y="333375"/>
                  </a:lnTo>
                </a:path>
                <a:path w="3362325" h="790575">
                  <a:moveTo>
                    <a:pt x="3362325" y="19050"/>
                  </a:moveTo>
                  <a:lnTo>
                    <a:pt x="3086100" y="333375"/>
                  </a:lnTo>
                </a:path>
                <a:path w="3362325" h="790575">
                  <a:moveTo>
                    <a:pt x="3086100" y="314325"/>
                  </a:moveTo>
                  <a:lnTo>
                    <a:pt x="3086100" y="79057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676271" y="1919351"/>
              <a:ext cx="2334260" cy="153670"/>
            </a:xfrm>
            <a:custGeom>
              <a:avLst/>
              <a:gdLst/>
              <a:ahLst/>
              <a:cxnLst/>
              <a:rect l="l" t="t" r="r" b="b"/>
              <a:pathLst>
                <a:path w="2334260" h="153669">
                  <a:moveTo>
                    <a:pt x="2259584" y="77215"/>
                  </a:moveTo>
                  <a:lnTo>
                    <a:pt x="2257972" y="110505"/>
                  </a:lnTo>
                  <a:lnTo>
                    <a:pt x="2270633" y="111125"/>
                  </a:lnTo>
                  <a:lnTo>
                    <a:pt x="2270252" y="120650"/>
                  </a:lnTo>
                  <a:lnTo>
                    <a:pt x="2257481" y="120650"/>
                  </a:lnTo>
                  <a:lnTo>
                    <a:pt x="2255901" y="153288"/>
                  </a:lnTo>
                  <a:lnTo>
                    <a:pt x="2330124" y="120650"/>
                  </a:lnTo>
                  <a:lnTo>
                    <a:pt x="2270252" y="120650"/>
                  </a:lnTo>
                  <a:lnTo>
                    <a:pt x="2257511" y="120025"/>
                  </a:lnTo>
                  <a:lnTo>
                    <a:pt x="2331544" y="120025"/>
                  </a:lnTo>
                  <a:lnTo>
                    <a:pt x="2333879" y="118999"/>
                  </a:lnTo>
                  <a:lnTo>
                    <a:pt x="2259584" y="77215"/>
                  </a:lnTo>
                  <a:close/>
                </a:path>
                <a:path w="2334260" h="153669">
                  <a:moveTo>
                    <a:pt x="2257972" y="110505"/>
                  </a:moveTo>
                  <a:lnTo>
                    <a:pt x="2257511" y="120025"/>
                  </a:lnTo>
                  <a:lnTo>
                    <a:pt x="2270252" y="120650"/>
                  </a:lnTo>
                  <a:lnTo>
                    <a:pt x="2270633" y="111125"/>
                  </a:lnTo>
                  <a:lnTo>
                    <a:pt x="2257972" y="110505"/>
                  </a:lnTo>
                  <a:close/>
                </a:path>
                <a:path w="2334260" h="153669">
                  <a:moveTo>
                    <a:pt x="508" y="0"/>
                  </a:moveTo>
                  <a:lnTo>
                    <a:pt x="0" y="9398"/>
                  </a:lnTo>
                  <a:lnTo>
                    <a:pt x="2257511" y="120025"/>
                  </a:lnTo>
                  <a:lnTo>
                    <a:pt x="2257972" y="110505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66875" y="2647950"/>
              <a:ext cx="4419600" cy="0"/>
            </a:xfrm>
            <a:custGeom>
              <a:avLst/>
              <a:gdLst/>
              <a:ahLst/>
              <a:cxnLst/>
              <a:rect l="l" t="t" r="r" b="b"/>
              <a:pathLst>
                <a:path w="4419600">
                  <a:moveTo>
                    <a:pt x="0" y="0"/>
                  </a:moveTo>
                  <a:lnTo>
                    <a:pt x="441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00150" y="1929637"/>
              <a:ext cx="3771900" cy="718820"/>
            </a:xfrm>
            <a:custGeom>
              <a:avLst/>
              <a:gdLst/>
              <a:ahLst/>
              <a:cxnLst/>
              <a:rect l="l" t="t" r="r" b="b"/>
              <a:pathLst>
                <a:path w="3771900" h="718819">
                  <a:moveTo>
                    <a:pt x="838835" y="18161"/>
                  </a:moveTo>
                  <a:lnTo>
                    <a:pt x="837565" y="8763"/>
                  </a:lnTo>
                  <a:lnTo>
                    <a:pt x="75031" y="104089"/>
                  </a:lnTo>
                  <a:lnTo>
                    <a:pt x="70866" y="70993"/>
                  </a:lnTo>
                  <a:lnTo>
                    <a:pt x="0" y="118237"/>
                  </a:lnTo>
                  <a:lnTo>
                    <a:pt x="80391" y="146558"/>
                  </a:lnTo>
                  <a:lnTo>
                    <a:pt x="76415" y="115062"/>
                  </a:lnTo>
                  <a:lnTo>
                    <a:pt x="76212" y="113487"/>
                  </a:lnTo>
                  <a:lnTo>
                    <a:pt x="838835" y="18161"/>
                  </a:lnTo>
                  <a:close/>
                </a:path>
                <a:path w="3771900" h="718819">
                  <a:moveTo>
                    <a:pt x="2581275" y="718312"/>
                  </a:moveTo>
                  <a:lnTo>
                    <a:pt x="2563279" y="687578"/>
                  </a:lnTo>
                  <a:lnTo>
                    <a:pt x="2538222" y="644779"/>
                  </a:lnTo>
                  <a:lnTo>
                    <a:pt x="2520099" y="672655"/>
                  </a:lnTo>
                  <a:lnTo>
                    <a:pt x="1488440" y="0"/>
                  </a:lnTo>
                  <a:lnTo>
                    <a:pt x="1483360" y="7874"/>
                  </a:lnTo>
                  <a:lnTo>
                    <a:pt x="2514892" y="680656"/>
                  </a:lnTo>
                  <a:lnTo>
                    <a:pt x="2496693" y="708660"/>
                  </a:lnTo>
                  <a:lnTo>
                    <a:pt x="2581275" y="718312"/>
                  </a:lnTo>
                  <a:close/>
                </a:path>
                <a:path w="3771900" h="718819">
                  <a:moveTo>
                    <a:pt x="3771900" y="127762"/>
                  </a:moveTo>
                  <a:lnTo>
                    <a:pt x="3686683" y="127000"/>
                  </a:lnTo>
                  <a:lnTo>
                    <a:pt x="3701288" y="156959"/>
                  </a:lnTo>
                  <a:lnTo>
                    <a:pt x="2579243" y="704469"/>
                  </a:lnTo>
                  <a:lnTo>
                    <a:pt x="2583307" y="713105"/>
                  </a:lnTo>
                  <a:lnTo>
                    <a:pt x="3705453" y="165481"/>
                  </a:lnTo>
                  <a:lnTo>
                    <a:pt x="3720084" y="195453"/>
                  </a:lnTo>
                  <a:lnTo>
                    <a:pt x="3753815" y="151384"/>
                  </a:lnTo>
                  <a:lnTo>
                    <a:pt x="3771900" y="1277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64591" y="2700985"/>
            <a:ext cx="67722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Path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loss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defined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as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ratio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between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signal</a:t>
            </a:r>
            <a:r>
              <a:rPr sz="20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power</a:t>
            </a:r>
            <a:r>
              <a:rPr sz="20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at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transmitter</a:t>
            </a:r>
            <a:r>
              <a:rPr sz="2000" b="1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</a:t>
            </a:r>
            <a:r>
              <a:rPr sz="2000" b="1" i="1" dirty="0">
                <a:solidFill>
                  <a:srgbClr val="000099"/>
                </a:solidFill>
                <a:latin typeface="Times New Roman"/>
                <a:cs typeface="Times New Roman"/>
              </a:rPr>
              <a:t>P</a:t>
            </a:r>
            <a:r>
              <a:rPr sz="1000" b="1" i="1" dirty="0">
                <a:solidFill>
                  <a:srgbClr val="000099"/>
                </a:solidFill>
                <a:latin typeface="Times New Roman"/>
                <a:cs typeface="Times New Roman"/>
              </a:rPr>
              <a:t>T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)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signal</a:t>
            </a:r>
            <a:r>
              <a:rPr sz="20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power</a:t>
            </a:r>
            <a:r>
              <a:rPr sz="20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at</a:t>
            </a:r>
            <a:r>
              <a:rPr sz="20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receiver</a:t>
            </a:r>
            <a:r>
              <a:rPr sz="20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(</a:t>
            </a:r>
            <a:r>
              <a:rPr sz="2000" b="1" i="1" spc="-10" dirty="0">
                <a:solidFill>
                  <a:srgbClr val="000099"/>
                </a:solidFill>
                <a:latin typeface="Times New Roman"/>
                <a:cs typeface="Times New Roman"/>
              </a:rPr>
              <a:t>P</a:t>
            </a:r>
            <a:r>
              <a:rPr sz="1000" b="1" i="1" spc="-10" dirty="0">
                <a:solidFill>
                  <a:srgbClr val="000099"/>
                </a:solidFill>
                <a:latin typeface="Times New Roman"/>
                <a:cs typeface="Times New Roman"/>
              </a:rPr>
              <a:t>R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).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900237" y="4719637"/>
            <a:ext cx="5715000" cy="838200"/>
            <a:chOff x="1900237" y="4719637"/>
            <a:chExt cx="5715000" cy="838200"/>
          </a:xfrm>
        </p:grpSpPr>
        <p:sp>
          <p:nvSpPr>
            <p:cNvPr id="23" name="object 23"/>
            <p:cNvSpPr/>
            <p:nvPr/>
          </p:nvSpPr>
          <p:spPr>
            <a:xfrm>
              <a:off x="1905000" y="4724400"/>
              <a:ext cx="5705475" cy="828675"/>
            </a:xfrm>
            <a:custGeom>
              <a:avLst/>
              <a:gdLst/>
              <a:ahLst/>
              <a:cxnLst/>
              <a:rect l="l" t="t" r="r" b="b"/>
              <a:pathLst>
                <a:path w="5705475" h="828675">
                  <a:moveTo>
                    <a:pt x="5705475" y="0"/>
                  </a:moveTo>
                  <a:lnTo>
                    <a:pt x="0" y="0"/>
                  </a:lnTo>
                  <a:lnTo>
                    <a:pt x="0" y="828675"/>
                  </a:lnTo>
                  <a:lnTo>
                    <a:pt x="5705475" y="828675"/>
                  </a:lnTo>
                  <a:lnTo>
                    <a:pt x="5705475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05000" y="4724400"/>
              <a:ext cx="5705475" cy="828675"/>
            </a:xfrm>
            <a:custGeom>
              <a:avLst/>
              <a:gdLst/>
              <a:ahLst/>
              <a:cxnLst/>
              <a:rect l="l" t="t" r="r" b="b"/>
              <a:pathLst>
                <a:path w="5705475" h="828675">
                  <a:moveTo>
                    <a:pt x="0" y="828675"/>
                  </a:moveTo>
                  <a:lnTo>
                    <a:pt x="5705475" y="828675"/>
                  </a:lnTo>
                  <a:lnTo>
                    <a:pt x="5705475" y="0"/>
                  </a:lnTo>
                  <a:lnTo>
                    <a:pt x="0" y="0"/>
                  </a:lnTo>
                  <a:lnTo>
                    <a:pt x="0" y="8286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47787" y="5122174"/>
              <a:ext cx="274320" cy="0"/>
            </a:xfrm>
            <a:custGeom>
              <a:avLst/>
              <a:gdLst/>
              <a:ahLst/>
              <a:cxnLst/>
              <a:rect l="l" t="t" r="r" b="b"/>
              <a:pathLst>
                <a:path w="274320">
                  <a:moveTo>
                    <a:pt x="0" y="0"/>
                  </a:moveTo>
                  <a:lnTo>
                    <a:pt x="274218" y="0"/>
                  </a:lnTo>
                </a:path>
              </a:pathLst>
            </a:custGeom>
            <a:ln w="10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992350" y="5282227"/>
            <a:ext cx="103505" cy="1993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1100" i="1" spc="-50" dirty="0">
                <a:latin typeface="Times New Roman"/>
                <a:cs typeface="Times New Roman"/>
              </a:rPr>
              <a:t>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267756" y="5088832"/>
            <a:ext cx="86995" cy="1993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1100" i="1" spc="-50" dirty="0">
                <a:latin typeface="Times New Roman"/>
                <a:cs typeface="Times New Roman"/>
              </a:rPr>
              <a:t>p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170696" y="5088832"/>
            <a:ext cx="434340" cy="1993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  <a:tabLst>
                <a:tab pos="330200" algn="l"/>
              </a:tabLst>
            </a:pPr>
            <a:r>
              <a:rPr sz="1100" spc="40" dirty="0">
                <a:latin typeface="Times New Roman"/>
                <a:cs typeface="Times New Roman"/>
              </a:rPr>
              <a:t>10</a:t>
            </a:r>
            <a:r>
              <a:rPr sz="1100" dirty="0">
                <a:latin typeface="Times New Roman"/>
                <a:cs typeface="Times New Roman"/>
              </a:rPr>
              <a:t>	</a:t>
            </a:r>
            <a:r>
              <a:rPr sz="1100" i="1" spc="-50" dirty="0">
                <a:latin typeface="Times New Roman"/>
                <a:cs typeface="Times New Roman"/>
              </a:rPr>
              <a:t>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44764" y="5088832"/>
            <a:ext cx="414020" cy="1993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  <a:tabLst>
                <a:tab pos="318135" algn="l"/>
              </a:tabLst>
            </a:pPr>
            <a:r>
              <a:rPr sz="1100" spc="40" dirty="0">
                <a:latin typeface="Times New Roman"/>
                <a:cs typeface="Times New Roman"/>
              </a:rPr>
              <a:t>10</a:t>
            </a:r>
            <a:r>
              <a:rPr sz="1100" dirty="0">
                <a:latin typeface="Times New Roman"/>
                <a:cs typeface="Times New Roman"/>
              </a:rPr>
              <a:t>	</a:t>
            </a:r>
            <a:r>
              <a:rPr sz="1100" i="1" spc="-50" dirty="0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615046" y="4766789"/>
            <a:ext cx="488315" cy="542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30480" algn="r">
              <a:lnSpc>
                <a:spcPts val="2030"/>
              </a:lnSpc>
              <a:spcBef>
                <a:spcPts val="105"/>
              </a:spcBef>
            </a:pPr>
            <a:r>
              <a:rPr sz="1950" i="1" spc="-25" dirty="0">
                <a:latin typeface="Times New Roman"/>
                <a:cs typeface="Times New Roman"/>
              </a:rPr>
              <a:t>P</a:t>
            </a:r>
            <a:r>
              <a:rPr sz="1650" i="1" spc="-37" baseline="-25252" dirty="0">
                <a:latin typeface="Times New Roman"/>
                <a:cs typeface="Times New Roman"/>
              </a:rPr>
              <a:t>T</a:t>
            </a:r>
            <a:endParaRPr sz="1650" baseline="-25252">
              <a:latin typeface="Times New Roman"/>
              <a:cs typeface="Times New Roman"/>
            </a:endParaRPr>
          </a:p>
          <a:p>
            <a:pPr marR="67310" algn="r">
              <a:lnSpc>
                <a:spcPts val="2030"/>
              </a:lnSpc>
            </a:pPr>
            <a:r>
              <a:rPr sz="1100" spc="65" dirty="0">
                <a:latin typeface="Times New Roman"/>
                <a:cs typeface="Times New Roman"/>
              </a:rPr>
              <a:t>10</a:t>
            </a:r>
            <a:r>
              <a:rPr sz="1100" spc="315" dirty="0">
                <a:latin typeface="Times New Roman"/>
                <a:cs typeface="Times New Roman"/>
              </a:rPr>
              <a:t> </a:t>
            </a:r>
            <a:r>
              <a:rPr sz="2925" i="1" spc="-75" baseline="-29914" dirty="0">
                <a:latin typeface="Times New Roman"/>
                <a:cs typeface="Times New Roman"/>
              </a:rPr>
              <a:t>P</a:t>
            </a:r>
            <a:endParaRPr sz="2925" baseline="-29914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156224" y="4923019"/>
            <a:ext cx="139382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1224915" algn="l"/>
              </a:tabLst>
            </a:pPr>
            <a:r>
              <a:rPr sz="1950" i="1" dirty="0">
                <a:latin typeface="Times New Roman"/>
                <a:cs typeface="Times New Roman"/>
              </a:rPr>
              <a:t>P</a:t>
            </a:r>
            <a:r>
              <a:rPr sz="1950" i="1" spc="35" dirty="0">
                <a:latin typeface="Times New Roman"/>
                <a:cs typeface="Times New Roman"/>
              </a:rPr>
              <a:t>  </a:t>
            </a:r>
            <a:r>
              <a:rPr sz="1950" dirty="0">
                <a:latin typeface="Symbol"/>
                <a:cs typeface="Symbol"/>
              </a:rPr>
              <a:t></a:t>
            </a:r>
            <a:r>
              <a:rPr sz="1950" dirty="0">
                <a:latin typeface="Times New Roman"/>
                <a:cs typeface="Times New Roman"/>
              </a:rPr>
              <a:t>10</a:t>
            </a:r>
            <a:r>
              <a:rPr sz="1950" spc="-275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Times New Roman"/>
                <a:cs typeface="Times New Roman"/>
              </a:rPr>
              <a:t>log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i="1" spc="-50" dirty="0">
                <a:latin typeface="Times New Roman"/>
                <a:cs typeface="Times New Roman"/>
              </a:rPr>
              <a:t>P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187873" y="4923019"/>
            <a:ext cx="76771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Symbol"/>
                <a:cs typeface="Symbol"/>
              </a:rPr>
              <a:t></a:t>
            </a:r>
            <a:r>
              <a:rPr sz="1950" spc="-26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10</a:t>
            </a:r>
            <a:r>
              <a:rPr sz="1950" spc="-280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Times New Roman"/>
                <a:cs typeface="Times New Roman"/>
              </a:rPr>
              <a:t>log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118550" y="4923019"/>
            <a:ext cx="153289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950" i="1" dirty="0">
                <a:latin typeface="Times New Roman"/>
                <a:cs typeface="Times New Roman"/>
              </a:rPr>
              <a:t>L</a:t>
            </a:r>
            <a:r>
              <a:rPr sz="1950" i="1" spc="47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(</a:t>
            </a:r>
            <a:r>
              <a:rPr sz="1950" i="1" dirty="0">
                <a:latin typeface="Times New Roman"/>
                <a:cs typeface="Times New Roman"/>
              </a:rPr>
              <a:t>dB</a:t>
            </a:r>
            <a:r>
              <a:rPr sz="1950" dirty="0">
                <a:latin typeface="Times New Roman"/>
                <a:cs typeface="Times New Roman"/>
              </a:rPr>
              <a:t>)</a:t>
            </a:r>
            <a:r>
              <a:rPr sz="1950" spc="-2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Symbol"/>
                <a:cs typeface="Symbol"/>
              </a:rPr>
              <a:t></a:t>
            </a:r>
            <a:r>
              <a:rPr sz="1950" spc="-254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10</a:t>
            </a:r>
            <a:r>
              <a:rPr sz="1950" spc="-280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Times New Roman"/>
                <a:cs typeface="Times New Roman"/>
              </a:rPr>
              <a:t>log</a:t>
            </a:r>
            <a:endParaRPr sz="1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PATHLOSS:</a:t>
            </a:r>
            <a:r>
              <a:rPr spc="-185" dirty="0"/>
              <a:t> </a:t>
            </a:r>
            <a:r>
              <a:rPr spc="-10" dirty="0"/>
              <a:t>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688340" y="824074"/>
                <a:ext cx="7147559" cy="5547929"/>
              </a:xfrm>
              <a:prstGeom prst="rect">
                <a:avLst/>
              </a:prstGeom>
            </p:spPr>
            <p:txBody>
              <a:bodyPr vert="horz" wrap="square" lIns="0" tIns="87630" rIns="0" bIns="0" rtlCol="0">
                <a:spAutoFit/>
              </a:bodyPr>
              <a:lstStyle/>
              <a:p>
                <a:pPr marL="355600" indent="-342900">
                  <a:lnSpc>
                    <a:spcPct val="100000"/>
                  </a:lnSpc>
                  <a:spcBef>
                    <a:spcPts val="690"/>
                  </a:spcBef>
                  <a:buFont typeface="Times New Roman"/>
                  <a:buChar char="•"/>
                  <a:tabLst>
                    <a:tab pos="355600" algn="l"/>
                  </a:tabLst>
                </a:pPr>
                <a:r>
                  <a:rPr sz="2400" b="1" spc="-10" dirty="0">
                    <a:solidFill>
                      <a:srgbClr val="000099"/>
                    </a:solidFill>
                    <a:latin typeface="Times New Roman"/>
                    <a:cs typeface="Times New Roman"/>
                  </a:rPr>
                  <a:t>Free-</a:t>
                </a:r>
                <a:r>
                  <a:rPr sz="2400" b="1" dirty="0">
                    <a:solidFill>
                      <a:srgbClr val="000099"/>
                    </a:solidFill>
                    <a:latin typeface="Times New Roman"/>
                    <a:cs typeface="Times New Roman"/>
                  </a:rPr>
                  <a:t>space</a:t>
                </a:r>
                <a:r>
                  <a:rPr sz="2400" b="1" spc="-45" dirty="0">
                    <a:solidFill>
                      <a:srgbClr val="00009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400" b="1" dirty="0">
                    <a:solidFill>
                      <a:srgbClr val="000099"/>
                    </a:solidFill>
                    <a:latin typeface="Times New Roman"/>
                    <a:cs typeface="Times New Roman"/>
                  </a:rPr>
                  <a:t>path</a:t>
                </a:r>
                <a:r>
                  <a:rPr sz="2400" b="1" spc="-20" dirty="0">
                    <a:solidFill>
                      <a:srgbClr val="00009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400" b="1" dirty="0">
                    <a:solidFill>
                      <a:srgbClr val="000099"/>
                    </a:solidFill>
                    <a:latin typeface="Times New Roman"/>
                    <a:cs typeface="Times New Roman"/>
                  </a:rPr>
                  <a:t>loss</a:t>
                </a:r>
                <a:r>
                  <a:rPr sz="2400" b="1" spc="-25" dirty="0">
                    <a:solidFill>
                      <a:srgbClr val="00009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400" b="1" spc="-10" dirty="0">
                    <a:solidFill>
                      <a:srgbClr val="000099"/>
                    </a:solidFill>
                    <a:latin typeface="Times New Roman"/>
                    <a:cs typeface="Times New Roman"/>
                  </a:rPr>
                  <a:t>model</a:t>
                </a:r>
                <a:endParaRPr sz="2400" dirty="0">
                  <a:latin typeface="Times New Roman"/>
                  <a:cs typeface="Times New Roman"/>
                </a:endParaRPr>
              </a:p>
              <a:p>
                <a:pPr marL="756285" lvl="1" indent="-286385">
                  <a:lnSpc>
                    <a:spcPct val="100000"/>
                  </a:lnSpc>
                  <a:spcBef>
                    <a:spcPts val="495"/>
                  </a:spcBef>
                  <a:buChar char="–"/>
                  <a:tabLst>
                    <a:tab pos="756285" algn="l"/>
                  </a:tabLst>
                </a:pPr>
                <a:r>
                  <a:rPr sz="2000" dirty="0">
                    <a:latin typeface="Times New Roman"/>
                    <a:cs typeface="Times New Roman"/>
                  </a:rPr>
                  <a:t>Clear,</a:t>
                </a:r>
                <a:r>
                  <a:rPr sz="2000" spc="-15" dirty="0">
                    <a:latin typeface="Times New Roman"/>
                    <a:cs typeface="Times New Roman"/>
                  </a:rPr>
                  <a:t> </a:t>
                </a:r>
                <a:r>
                  <a:rPr sz="2000" dirty="0">
                    <a:latin typeface="Times New Roman"/>
                    <a:cs typeface="Times New Roman"/>
                  </a:rPr>
                  <a:t>unobstructed</a:t>
                </a:r>
                <a:r>
                  <a:rPr sz="2000" spc="-50" dirty="0">
                    <a:latin typeface="Times New Roman"/>
                    <a:cs typeface="Times New Roman"/>
                  </a:rPr>
                  <a:t> </a:t>
                </a:r>
                <a:r>
                  <a:rPr sz="2000" spc="-20" dirty="0">
                    <a:latin typeface="Times New Roman"/>
                    <a:cs typeface="Times New Roman"/>
                  </a:rPr>
                  <a:t>LOS.</a:t>
                </a:r>
                <a:endParaRPr sz="2000" dirty="0">
                  <a:latin typeface="Times New Roman"/>
                  <a:cs typeface="Times New Roman"/>
                </a:endParaRPr>
              </a:p>
              <a:p>
                <a:pPr marL="756285" lvl="1" indent="-286385">
                  <a:lnSpc>
                    <a:spcPct val="100000"/>
                  </a:lnSpc>
                  <a:spcBef>
                    <a:spcPts val="480"/>
                  </a:spcBef>
                  <a:buChar char="–"/>
                  <a:tabLst>
                    <a:tab pos="756285" algn="l"/>
                  </a:tabLst>
                </a:pPr>
                <a:r>
                  <a:rPr sz="2000" dirty="0">
                    <a:latin typeface="Times New Roman"/>
                    <a:cs typeface="Times New Roman"/>
                  </a:rPr>
                  <a:t>Doesn’t</a:t>
                </a:r>
                <a:r>
                  <a:rPr sz="2000" spc="-45" dirty="0">
                    <a:latin typeface="Times New Roman"/>
                    <a:cs typeface="Times New Roman"/>
                  </a:rPr>
                  <a:t> </a:t>
                </a:r>
                <a:r>
                  <a:rPr sz="2000" dirty="0">
                    <a:latin typeface="Times New Roman"/>
                    <a:cs typeface="Times New Roman"/>
                  </a:rPr>
                  <a:t>consider</a:t>
                </a:r>
                <a:r>
                  <a:rPr sz="2000" spc="-45" dirty="0">
                    <a:latin typeface="Times New Roman"/>
                    <a:cs typeface="Times New Roman"/>
                  </a:rPr>
                  <a:t> </a:t>
                </a:r>
                <a:r>
                  <a:rPr sz="2000" dirty="0">
                    <a:latin typeface="Times New Roman"/>
                    <a:cs typeface="Times New Roman"/>
                  </a:rPr>
                  <a:t>surrounding</a:t>
                </a:r>
                <a:r>
                  <a:rPr sz="2000" spc="-40" dirty="0">
                    <a:latin typeface="Times New Roman"/>
                    <a:cs typeface="Times New Roman"/>
                  </a:rPr>
                  <a:t> </a:t>
                </a:r>
                <a:r>
                  <a:rPr sz="2000" spc="-10" dirty="0">
                    <a:latin typeface="Times New Roman"/>
                    <a:cs typeface="Times New Roman"/>
                  </a:rPr>
                  <a:t>objects.</a:t>
                </a:r>
                <a:endParaRPr sz="2000" dirty="0">
                  <a:latin typeface="Times New Roman"/>
                  <a:cs typeface="Times New Roman"/>
                </a:endParaRPr>
              </a:p>
              <a:p>
                <a:pPr marL="756285" lvl="1" indent="-286385">
                  <a:lnSpc>
                    <a:spcPct val="100000"/>
                  </a:lnSpc>
                  <a:spcBef>
                    <a:spcPts val="480"/>
                  </a:spcBef>
                  <a:buChar char="–"/>
                  <a:tabLst>
                    <a:tab pos="756285" algn="l"/>
                  </a:tabLst>
                </a:pPr>
                <a:r>
                  <a:rPr sz="2000" dirty="0">
                    <a:latin typeface="Times New Roman"/>
                    <a:cs typeface="Times New Roman"/>
                  </a:rPr>
                  <a:t>Highly</a:t>
                </a:r>
                <a:r>
                  <a:rPr sz="2000" spc="-50" dirty="0">
                    <a:latin typeface="Times New Roman"/>
                    <a:cs typeface="Times New Roman"/>
                  </a:rPr>
                  <a:t> </a:t>
                </a:r>
                <a:r>
                  <a:rPr sz="2000" dirty="0">
                    <a:latin typeface="Times New Roman"/>
                    <a:cs typeface="Times New Roman"/>
                  </a:rPr>
                  <a:t>simplified</a:t>
                </a:r>
                <a:r>
                  <a:rPr sz="2000" spc="-30" dirty="0">
                    <a:latin typeface="Times New Roman"/>
                    <a:cs typeface="Times New Roman"/>
                  </a:rPr>
                  <a:t> </a:t>
                </a:r>
                <a:r>
                  <a:rPr sz="2000" spc="-20" dirty="0" smtClean="0">
                    <a:latin typeface="Times New Roman"/>
                    <a:cs typeface="Times New Roman"/>
                  </a:rPr>
                  <a:t>model</a:t>
                </a:r>
                <a:r>
                  <a:rPr lang="fr-FR" sz="2000" spc="-20" dirty="0" smtClean="0">
                    <a:latin typeface="Times New Roman"/>
                    <a:cs typeface="Times New Roman"/>
                  </a:rPr>
                  <a:t> </a:t>
                </a:r>
              </a:p>
              <a:p>
                <a:pPr marL="756285" lvl="1" indent="-286385">
                  <a:lnSpc>
                    <a:spcPct val="100000"/>
                  </a:lnSpc>
                  <a:spcBef>
                    <a:spcPts val="480"/>
                  </a:spcBef>
                  <a:buChar char="–"/>
                  <a:tabLst>
                    <a:tab pos="756285" algn="l"/>
                  </a:tabLst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Received signal is</a:t>
                </a:r>
                <a:endParaRPr lang="fr-FR" sz="2000" spc="-2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ℜ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ad>
                                <m:radPr>
                                  <m:degHide m:val="on"/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endChr m:val=""/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4"/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4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Receiver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 is</a:t>
                </a:r>
                <a:endParaRPr lang="fr-F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69900" lvl="3">
                  <a:spcBef>
                    <a:spcPts val="480"/>
                  </a:spcBef>
                  <a:tabLst>
                    <a:tab pos="756285" algn="l"/>
                  </a:tabLst>
                </a:pPr>
                <a:endParaRPr lang="fr-FR" sz="2000" spc="-20" dirty="0" smtClean="0">
                  <a:latin typeface="Times New Roman"/>
                  <a:cs typeface="Times New Roman"/>
                </a:endParaRPr>
              </a:p>
              <a:p>
                <a:pPr marL="756285" lvl="5" indent="-286385">
                  <a:spcBef>
                    <a:spcPts val="480"/>
                  </a:spcBef>
                  <a:buChar char="–"/>
                  <a:tabLst>
                    <a:tab pos="756285" algn="l"/>
                  </a:tabLst>
                </a:pPr>
                <a:endParaRPr lang="fr-FR" sz="2000" spc="-20" dirty="0" smtClean="0">
                  <a:latin typeface="Times New Roman"/>
                  <a:cs typeface="Times New Roman"/>
                </a:endParaRPr>
              </a:p>
              <a:p>
                <a:pPr marL="469900" lvl="1">
                  <a:lnSpc>
                    <a:spcPct val="100000"/>
                  </a:lnSpc>
                  <a:spcBef>
                    <a:spcPts val="480"/>
                  </a:spcBef>
                  <a:tabLst>
                    <a:tab pos="756285" algn="l"/>
                  </a:tabLst>
                </a:pPr>
                <a:endParaRPr lang="fr-FR" sz="2000" spc="-20" dirty="0">
                  <a:latin typeface="Times New Roman"/>
                  <a:cs typeface="Times New Roman"/>
                </a:endParaRPr>
              </a:p>
              <a:p>
                <a:pPr marL="469900" lvl="1">
                  <a:lnSpc>
                    <a:spcPct val="100000"/>
                  </a:lnSpc>
                  <a:spcBef>
                    <a:spcPts val="480"/>
                  </a:spcBef>
                  <a:tabLst>
                    <a:tab pos="756285" algn="l"/>
                  </a:tabLst>
                </a:pPr>
                <a:endParaRPr sz="20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0" y="824074"/>
                <a:ext cx="7147559" cy="5547929"/>
              </a:xfrm>
              <a:prstGeom prst="rect">
                <a:avLst/>
              </a:prstGeom>
              <a:blipFill>
                <a:blip r:embed="rId3"/>
                <a:stretch>
                  <a:fillRect l="-2304" t="-1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7285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PATHLOSS:</a:t>
            </a:r>
            <a:r>
              <a:rPr spc="-185" dirty="0"/>
              <a:t> </a:t>
            </a:r>
            <a:r>
              <a:rPr spc="-10" dirty="0"/>
              <a:t>MODELS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78641" y="838200"/>
            <a:ext cx="5179060" cy="639534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65"/>
              </a:spcBef>
              <a:buFont typeface="Times New Roman"/>
              <a:buChar char="•"/>
              <a:tabLst>
                <a:tab pos="355600" algn="l"/>
              </a:tabLst>
            </a:pPr>
            <a:r>
              <a:rPr lang="fr-FR" sz="2400" b="1" spc="-20" dirty="0" err="1" smtClean="0">
                <a:solidFill>
                  <a:srgbClr val="000099"/>
                </a:solidFill>
                <a:latin typeface="Times New Roman"/>
                <a:cs typeface="Times New Roman"/>
              </a:rPr>
              <a:t>Two</a:t>
            </a:r>
            <a:r>
              <a:rPr lang="fr-FR" sz="2400" b="1" spc="-20" dirty="0" smtClean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 smtClean="0">
                <a:solidFill>
                  <a:srgbClr val="000099"/>
                </a:solidFill>
                <a:latin typeface="Times New Roman"/>
                <a:cs typeface="Times New Roman"/>
              </a:rPr>
              <a:t>Ray-</a:t>
            </a:r>
            <a:r>
              <a:rPr sz="2400" b="1" dirty="0" smtClean="0">
                <a:solidFill>
                  <a:srgbClr val="000099"/>
                </a:solidFill>
                <a:latin typeface="Times New Roman"/>
                <a:cs typeface="Times New Roman"/>
              </a:rPr>
              <a:t>tracing</a:t>
            </a:r>
            <a:r>
              <a:rPr sz="2400" b="1" spc="-20" dirty="0" smtClean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models</a:t>
            </a:r>
            <a:endParaRPr sz="2400" dirty="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Consider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effects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reflection,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diffraction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surrounding environment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More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complex,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depends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site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geometry</a:t>
            </a:r>
            <a:r>
              <a:rPr lang="fr-FR" sz="2000" spc="-10" dirty="0" smtClean="0">
                <a:latin typeface="Times New Roman"/>
                <a:cs typeface="Times New Roman"/>
              </a:rPr>
              <a:t> </a:t>
            </a: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endParaRPr lang="fr-FR" sz="2000" spc="-1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endParaRPr lang="fr-FR" sz="2000" spc="-10" dirty="0" smtClean="0">
              <a:latin typeface="Times New Roman"/>
              <a:cs typeface="Times New Roman"/>
            </a:endParaRPr>
          </a:p>
          <a:p>
            <a:pPr marL="469900" lvl="1">
              <a:lnSpc>
                <a:spcPct val="100000"/>
              </a:lnSpc>
              <a:spcBef>
                <a:spcPts val="480"/>
              </a:spcBef>
              <a:tabLst>
                <a:tab pos="756285" algn="l"/>
              </a:tabLst>
            </a:pPr>
            <a:endParaRPr lang="fr-FR" sz="2000" spc="-10" dirty="0" smtClean="0">
              <a:latin typeface="Times New Roman"/>
              <a:cs typeface="Times New Roman"/>
            </a:endParaRPr>
          </a:p>
          <a:p>
            <a:pPr marL="756285" lvl="1" indent="-286385">
              <a:spcBef>
                <a:spcPts val="480"/>
              </a:spcBef>
              <a:buFontTx/>
              <a:buChar char="–"/>
              <a:tabLst>
                <a:tab pos="756285" algn="l"/>
              </a:tabLst>
            </a:pPr>
            <a:r>
              <a:rPr lang="fr-F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small distances, power falls off proportional to d2 (free space loss on both paths). for asymptotically large d, d1 ≈ d0 ≈ d, G1 ≈ G0, received power given by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6285" lvl="1" indent="-286385">
              <a:spcBef>
                <a:spcPts val="480"/>
              </a:spcBef>
              <a:buFontTx/>
              <a:buChar char="–"/>
              <a:tabLst>
                <a:tab pos="756285" algn="l"/>
              </a:tabLst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6285" lvl="1" indent="-286385">
              <a:spcBef>
                <a:spcPts val="480"/>
              </a:spcBef>
              <a:buFontTx/>
              <a:buChar char="–"/>
              <a:tabLst>
                <a:tab pos="756285" algn="l"/>
              </a:tabLst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6285" lvl="1" indent="-286385">
              <a:spcBef>
                <a:spcPts val="480"/>
              </a:spcBef>
              <a:buFontTx/>
              <a:buChar char="–"/>
              <a:tabLst>
                <a:tab pos="756285" algn="l"/>
              </a:tabLs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/>
              <a:t>Above dc, power falls off proportional to d 4 and is independent of signal wavelength (frequency)</a:t>
            </a:r>
          </a:p>
          <a:p>
            <a:pPr marL="756285" lvl="1" indent="-286385">
              <a:spcBef>
                <a:spcPts val="480"/>
              </a:spcBef>
              <a:buFontTx/>
              <a:buChar char="–"/>
              <a:tabLst>
                <a:tab pos="756285" algn="l"/>
              </a:tabLst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203" y="5025384"/>
            <a:ext cx="3408797" cy="105718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9" y="1060759"/>
            <a:ext cx="3610645" cy="26044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6911" y="2413491"/>
            <a:ext cx="5509158" cy="7869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30" y="2552298"/>
            <a:ext cx="5440673" cy="545160"/>
          </a:xfrm>
          <a:prstGeom prst="rect">
            <a:avLst/>
          </a:prstGeom>
          <a:effectLst>
            <a:softEdge rad="0"/>
          </a:effectLst>
        </p:spPr>
      </p:pic>
      <p:sp>
        <p:nvSpPr>
          <p:cNvPr id="14" name="Rectangle 13"/>
          <p:cNvSpPr/>
          <p:nvPr/>
        </p:nvSpPr>
        <p:spPr>
          <a:xfrm>
            <a:off x="294529" y="4767067"/>
            <a:ext cx="5471539" cy="683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6971" y="4775691"/>
            <a:ext cx="1482399" cy="60222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94312" y="1600026"/>
            <a:ext cx="2068003" cy="828675"/>
          </a:xfrm>
          <a:custGeom>
            <a:avLst/>
            <a:gdLst/>
            <a:ahLst/>
            <a:cxnLst/>
            <a:rect l="l" t="t" r="r" b="b"/>
            <a:pathLst>
              <a:path w="5076825" h="828675">
                <a:moveTo>
                  <a:pt x="0" y="828675"/>
                </a:moveTo>
                <a:lnTo>
                  <a:pt x="5076825" y="828675"/>
                </a:lnTo>
                <a:lnTo>
                  <a:pt x="5076825" y="0"/>
                </a:lnTo>
                <a:lnTo>
                  <a:pt x="0" y="0"/>
                </a:lnTo>
                <a:lnTo>
                  <a:pt x="0" y="8286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8241" y="377189"/>
            <a:ext cx="842751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PATH</a:t>
            </a:r>
            <a:r>
              <a:rPr spc="-95" dirty="0"/>
              <a:t> </a:t>
            </a:r>
            <a:r>
              <a:rPr dirty="0"/>
              <a:t>LOSS:</a:t>
            </a:r>
            <a:r>
              <a:rPr spc="-75" dirty="0"/>
              <a:t> </a:t>
            </a:r>
            <a:r>
              <a:rPr lang="fr-FR" dirty="0" smtClean="0"/>
              <a:t>EXPONENT</a:t>
            </a:r>
            <a:r>
              <a:rPr spc="-100" dirty="0" smtClean="0"/>
              <a:t> </a:t>
            </a:r>
            <a:r>
              <a:rPr spc="-10" dirty="0"/>
              <a:t>MODEL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22380" y="901007"/>
            <a:ext cx="6953884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general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model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capturing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essence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path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loss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in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various environment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62929" y="2627232"/>
            <a:ext cx="226695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lang="fr-FR" sz="2000" i="1" spc="-25" dirty="0" err="1" smtClean="0">
                <a:latin typeface="Times New Roman"/>
                <a:cs typeface="Times New Roman"/>
              </a:rPr>
              <a:t>d</a:t>
            </a:r>
            <a:r>
              <a:rPr lang="fr-FR" sz="1725" spc="-37" baseline="-24154" dirty="0" err="1">
                <a:latin typeface="Times New Roman"/>
                <a:cs typeface="Times New Roman"/>
              </a:rPr>
              <a:t>r</a:t>
            </a:r>
            <a:endParaRPr sz="1725" baseline="-24154" dirty="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82520" y="2648838"/>
            <a:ext cx="394335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Times New Roman"/>
                <a:cs typeface="Times New Roman"/>
              </a:rPr>
              <a:t>: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reference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distance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(typically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1 </a:t>
            </a:r>
            <a:r>
              <a:rPr sz="1600" spc="-10" dirty="0">
                <a:latin typeface="Times New Roman"/>
                <a:cs typeface="Times New Roman"/>
              </a:rPr>
              <a:t>meter)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1894" y="2970871"/>
            <a:ext cx="5308774" cy="3606757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939800">
              <a:lnSpc>
                <a:spcPct val="100000"/>
              </a:lnSpc>
              <a:spcBef>
                <a:spcPts val="1125"/>
              </a:spcBef>
            </a:pPr>
            <a:r>
              <a:rPr sz="3150" baseline="13227" dirty="0">
                <a:latin typeface="Symbol"/>
                <a:cs typeface="Symbol"/>
              </a:rPr>
              <a:t></a:t>
            </a:r>
            <a:r>
              <a:rPr sz="1150" dirty="0">
                <a:latin typeface="Times New Roman"/>
                <a:cs typeface="Times New Roman"/>
              </a:rPr>
              <a:t>0</a:t>
            </a:r>
            <a:r>
              <a:rPr sz="1150" spc="310" dirty="0">
                <a:latin typeface="Times New Roman"/>
                <a:cs typeface="Times New Roman"/>
              </a:rPr>
              <a:t> </a:t>
            </a:r>
            <a:r>
              <a:rPr sz="3000" baseline="1388" dirty="0">
                <a:latin typeface="Times New Roman"/>
                <a:cs typeface="Times New Roman"/>
              </a:rPr>
              <a:t>:</a:t>
            </a:r>
            <a:r>
              <a:rPr sz="3000" spc="-15" baseline="1388" dirty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unitless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constant equal to the path gain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/Pt at distance d =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39800">
              <a:lnSpc>
                <a:spcPct val="100000"/>
              </a:lnSpc>
              <a:spcBef>
                <a:spcPts val="1125"/>
              </a:spcBef>
            </a:pPr>
            <a:r>
              <a:rPr lang="el-GR" sz="3200" dirty="0" smtClean="0"/>
              <a:t>γ</a:t>
            </a:r>
            <a:r>
              <a:rPr lang="fr-FR" sz="3000" i="1" baseline="15277" dirty="0" smtClean="0">
                <a:latin typeface="Times New Roman"/>
                <a:cs typeface="Times New Roman"/>
              </a:rPr>
              <a:t> </a:t>
            </a:r>
            <a:r>
              <a:rPr lang="fr-FR" sz="3000" i="1" dirty="0" smtClean="0">
                <a:latin typeface="Times New Roman"/>
                <a:cs typeface="Times New Roman"/>
              </a:rPr>
              <a:t> </a:t>
            </a:r>
            <a:r>
              <a:rPr sz="2000" dirty="0" smtClean="0">
                <a:latin typeface="Times New Roman"/>
                <a:cs typeface="Times New Roman"/>
              </a:rPr>
              <a:t>:</a:t>
            </a:r>
            <a:r>
              <a:rPr sz="2000" spc="-15" dirty="0" smtClean="0">
                <a:latin typeface="Times New Roman"/>
                <a:cs typeface="Times New Roman"/>
              </a:rPr>
              <a:t> </a:t>
            </a:r>
            <a:r>
              <a:rPr sz="1600" dirty="0" smtClean="0">
                <a:latin typeface="Times New Roman"/>
                <a:cs typeface="Times New Roman"/>
              </a:rPr>
              <a:t>path</a:t>
            </a:r>
            <a:r>
              <a:rPr sz="1600" spc="5" dirty="0" smtClean="0">
                <a:latin typeface="Times New Roman"/>
                <a:cs typeface="Times New Roman"/>
              </a:rPr>
              <a:t> </a:t>
            </a:r>
            <a:r>
              <a:rPr sz="1600" dirty="0" smtClean="0">
                <a:latin typeface="Times New Roman"/>
                <a:cs typeface="Times New Roman"/>
              </a:rPr>
              <a:t>loss</a:t>
            </a:r>
            <a:r>
              <a:rPr sz="1600" spc="-15" dirty="0" smtClean="0">
                <a:latin typeface="Times New Roman"/>
                <a:cs typeface="Times New Roman"/>
              </a:rPr>
              <a:t> </a:t>
            </a:r>
            <a:r>
              <a:rPr sz="1600" dirty="0" smtClean="0">
                <a:latin typeface="Times New Roman"/>
                <a:cs typeface="Times New Roman"/>
              </a:rPr>
              <a:t>exponent</a:t>
            </a:r>
            <a:r>
              <a:rPr sz="1600" spc="-40" dirty="0" smtClean="0">
                <a:latin typeface="Times New Roman"/>
                <a:cs typeface="Times New Roman"/>
              </a:rPr>
              <a:t> </a:t>
            </a:r>
            <a:r>
              <a:rPr sz="1600" dirty="0" smtClean="0">
                <a:latin typeface="Times New Roman"/>
                <a:cs typeface="Times New Roman"/>
              </a:rPr>
              <a:t>(can</a:t>
            </a:r>
            <a:r>
              <a:rPr sz="1600" spc="-10" dirty="0" smtClean="0">
                <a:latin typeface="Times New Roman"/>
                <a:cs typeface="Times New Roman"/>
              </a:rPr>
              <a:t> </a:t>
            </a:r>
            <a:r>
              <a:rPr sz="1600" dirty="0" smtClean="0">
                <a:latin typeface="Times New Roman"/>
                <a:cs typeface="Times New Roman"/>
              </a:rPr>
              <a:t>be</a:t>
            </a:r>
            <a:r>
              <a:rPr sz="1600" spc="5" dirty="0" smtClean="0">
                <a:latin typeface="Times New Roman"/>
                <a:cs typeface="Times New Roman"/>
              </a:rPr>
              <a:t> </a:t>
            </a:r>
            <a:r>
              <a:rPr sz="1600" dirty="0" smtClean="0">
                <a:latin typeface="Times New Roman"/>
                <a:cs typeface="Times New Roman"/>
              </a:rPr>
              <a:t>obtained</a:t>
            </a:r>
            <a:r>
              <a:rPr sz="1600" spc="-40" dirty="0" smtClean="0">
                <a:latin typeface="Times New Roman"/>
                <a:cs typeface="Times New Roman"/>
              </a:rPr>
              <a:t> </a:t>
            </a:r>
            <a:r>
              <a:rPr sz="1600" dirty="0" smtClean="0">
                <a:latin typeface="Times New Roman"/>
                <a:cs typeface="Times New Roman"/>
              </a:rPr>
              <a:t>through</a:t>
            </a:r>
            <a:r>
              <a:rPr sz="1600" spc="-35" dirty="0" smtClean="0">
                <a:latin typeface="Times New Roman"/>
                <a:cs typeface="Times New Roman"/>
              </a:rPr>
              <a:t> </a:t>
            </a:r>
            <a:r>
              <a:rPr sz="1600" spc="-10" dirty="0" smtClean="0">
                <a:latin typeface="Times New Roman"/>
                <a:cs typeface="Times New Roman"/>
              </a:rPr>
              <a:t>measurement)</a:t>
            </a:r>
            <a:endParaRPr sz="1600" dirty="0" smtClean="0">
              <a:latin typeface="Times New Roman"/>
              <a:cs typeface="Times New Roman"/>
            </a:endParaRPr>
          </a:p>
          <a:p>
            <a:pPr marL="1028700">
              <a:lnSpc>
                <a:spcPct val="100000"/>
              </a:lnSpc>
              <a:spcBef>
                <a:spcPts val="775"/>
              </a:spcBef>
              <a:tabLst>
                <a:tab pos="1291590" algn="l"/>
              </a:tabLst>
            </a:pPr>
            <a:r>
              <a:rPr lang="fr-FR" sz="3075" i="1" spc="-75" baseline="5420" dirty="0" smtClean="0">
                <a:latin typeface="Times New Roman"/>
                <a:cs typeface="Times New Roman"/>
              </a:rPr>
              <a:t>d</a:t>
            </a:r>
            <a:r>
              <a:rPr sz="3075" i="1" baseline="5420" dirty="0">
                <a:latin typeface="Times New Roman"/>
                <a:cs typeface="Times New Roman"/>
              </a:rPr>
              <a:t>	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distance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between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transmitter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receiver</a:t>
            </a:r>
            <a:endParaRPr sz="1600" dirty="0">
              <a:latin typeface="Times New Roman"/>
              <a:cs typeface="Times New Roman"/>
            </a:endParaRPr>
          </a:p>
          <a:p>
            <a:pPr marL="393065" indent="-342265">
              <a:lnSpc>
                <a:spcPct val="100000"/>
              </a:lnSpc>
              <a:spcBef>
                <a:spcPts val="855"/>
              </a:spcBef>
              <a:buFont typeface="Times New Roman"/>
              <a:buChar char="•"/>
              <a:tabLst>
                <a:tab pos="393065" algn="l"/>
              </a:tabLst>
            </a:pPr>
            <a:r>
              <a:rPr lang="fr-FR" sz="2000" b="1" i="1" dirty="0" smtClean="0">
                <a:solidFill>
                  <a:srgbClr val="000099"/>
                </a:solidFill>
                <a:latin typeface="Times New Roman"/>
                <a:cs typeface="Times New Roman"/>
              </a:rPr>
              <a:t> Multi </a:t>
            </a:r>
            <a:r>
              <a:rPr lang="fr-FR" sz="2000" b="1" i="1" dirty="0" err="1" smtClean="0">
                <a:solidFill>
                  <a:srgbClr val="000099"/>
                </a:solidFill>
                <a:latin typeface="Times New Roman"/>
                <a:cs typeface="Times New Roman"/>
              </a:rPr>
              <a:t>Slope</a:t>
            </a:r>
            <a:endParaRPr sz="2000" dirty="0">
              <a:latin typeface="Times New Roman"/>
              <a:cs typeface="Times New Roman"/>
            </a:endParaRPr>
          </a:p>
          <a:p>
            <a:pPr marL="508000">
              <a:lnSpc>
                <a:spcPct val="100000"/>
              </a:lnSpc>
              <a:spcBef>
                <a:spcPts val="480"/>
              </a:spcBef>
              <a:tabLst>
                <a:tab pos="7943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multi-slope path loss model, which is piecewise linear in dB, generalizes the single-slope model by allowing for different path loss exponents at different distances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957" y="1695451"/>
            <a:ext cx="1666875" cy="619125"/>
          </a:xfrm>
          <a:prstGeom prst="rect">
            <a:avLst/>
          </a:prstGeom>
        </p:spPr>
      </p:pic>
      <p:grpSp>
        <p:nvGrpSpPr>
          <p:cNvPr id="23" name="Group 4"/>
          <p:cNvGrpSpPr/>
          <p:nvPr/>
        </p:nvGrpSpPr>
        <p:grpSpPr>
          <a:xfrm>
            <a:off x="5649913" y="1284266"/>
            <a:ext cx="3494087" cy="2012950"/>
            <a:chOff x="2887" y="1848"/>
            <a:chExt cx="2201" cy="1268"/>
          </a:xfrm>
        </p:grpSpPr>
        <p:grpSp>
          <p:nvGrpSpPr>
            <p:cNvPr id="24" name="Group 5"/>
            <p:cNvGrpSpPr/>
            <p:nvPr/>
          </p:nvGrpSpPr>
          <p:grpSpPr>
            <a:xfrm>
              <a:off x="2887" y="1848"/>
              <a:ext cx="2201" cy="1268"/>
              <a:chOff x="3703" y="1752"/>
              <a:chExt cx="1481" cy="860"/>
            </a:xfrm>
          </p:grpSpPr>
          <p:sp>
            <p:nvSpPr>
              <p:cNvPr id="28" name="Rectangle 6" descr="Granite"/>
              <p:cNvSpPr>
                <a:spLocks noChangeArrowheads="1"/>
              </p:cNvSpPr>
              <p:nvPr/>
            </p:nvSpPr>
            <p:spPr bwMode="auto">
              <a:xfrm>
                <a:off x="4368" y="1883"/>
                <a:ext cx="180" cy="288"/>
              </a:xfrm>
              <a:prstGeom prst="rect">
                <a:avLst/>
              </a:prstGeom>
              <a:blipFill dpi="0" rotWithShape="0">
                <a:blip r:embed="rId4"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29" name="Group 7"/>
              <p:cNvGrpSpPr/>
              <p:nvPr/>
            </p:nvGrpSpPr>
            <p:grpSpPr>
              <a:xfrm>
                <a:off x="3703" y="2184"/>
                <a:ext cx="1404" cy="309"/>
                <a:chOff x="3451" y="1236"/>
                <a:chExt cx="1404" cy="309"/>
              </a:xfrm>
            </p:grpSpPr>
            <p:grpSp>
              <p:nvGrpSpPr>
                <p:cNvPr id="40" name="Group 8"/>
                <p:cNvGrpSpPr/>
                <p:nvPr/>
              </p:nvGrpSpPr>
              <p:grpSpPr>
                <a:xfrm>
                  <a:off x="3451" y="1248"/>
                  <a:ext cx="144" cy="297"/>
                  <a:chOff x="805" y="3660"/>
                  <a:chExt cx="144" cy="297"/>
                </a:xfrm>
              </p:grpSpPr>
              <p:sp>
                <p:nvSpPr>
                  <p:cNvPr id="45" name="Line 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76" y="3765"/>
                    <a:ext cx="0" cy="192"/>
                  </a:xfrm>
                  <a:prstGeom prst="line">
                    <a:avLst/>
                  </a:prstGeom>
                  <a:noFill/>
                  <a:ln w="28575">
                    <a:solidFill>
                      <a:schemeClr val="bg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46" name="AutoShape 10"/>
                  <p:cNvSpPr>
                    <a:spLocks noChangeArrowheads="1"/>
                  </p:cNvSpPr>
                  <p:nvPr/>
                </p:nvSpPr>
                <p:spPr bwMode="auto">
                  <a:xfrm>
                    <a:off x="805" y="3660"/>
                    <a:ext cx="144" cy="1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500 w 21600"/>
                      <a:gd name="T13" fmla="*/ 4500 h 21600"/>
                      <a:gd name="T14" fmla="*/ 17100 w 21600"/>
                      <a:gd name="T15" fmla="*/ 171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12700">
                    <a:solidFill>
                      <a:schemeClr val="bg2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</p:grpSp>
            <p:grpSp>
              <p:nvGrpSpPr>
                <p:cNvPr id="41" name="Group 11"/>
                <p:cNvGrpSpPr/>
                <p:nvPr/>
              </p:nvGrpSpPr>
              <p:grpSpPr>
                <a:xfrm>
                  <a:off x="4711" y="1236"/>
                  <a:ext cx="144" cy="297"/>
                  <a:chOff x="805" y="3660"/>
                  <a:chExt cx="144" cy="297"/>
                </a:xfrm>
              </p:grpSpPr>
              <p:sp>
                <p:nvSpPr>
                  <p:cNvPr id="43" name="Line 1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76" y="3765"/>
                    <a:ext cx="0" cy="192"/>
                  </a:xfrm>
                  <a:prstGeom prst="line">
                    <a:avLst/>
                  </a:prstGeom>
                  <a:noFill/>
                  <a:ln w="28575">
                    <a:solidFill>
                      <a:schemeClr val="bg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44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805" y="3660"/>
                    <a:ext cx="144" cy="1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500 w 21600"/>
                      <a:gd name="T13" fmla="*/ 4500 h 21600"/>
                      <a:gd name="T14" fmla="*/ 17100 w 21600"/>
                      <a:gd name="T15" fmla="*/ 171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12700">
                    <a:solidFill>
                      <a:schemeClr val="bg2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</p:grpSp>
            <p:sp>
              <p:nvSpPr>
                <p:cNvPr id="42" name="Line 14"/>
                <p:cNvSpPr>
                  <a:spLocks noChangeShapeType="1"/>
                </p:cNvSpPr>
                <p:nvPr/>
              </p:nvSpPr>
              <p:spPr bwMode="auto">
                <a:xfrm>
                  <a:off x="3672" y="1308"/>
                  <a:ext cx="984" cy="0"/>
                </a:xfrm>
                <a:prstGeom prst="line">
                  <a:avLst/>
                </a:prstGeom>
                <a:noFill/>
                <a:ln w="12700">
                  <a:solidFill>
                    <a:srgbClr val="CC0000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30" name="Line 15"/>
              <p:cNvSpPr>
                <a:spLocks noChangeShapeType="1"/>
              </p:cNvSpPr>
              <p:nvPr/>
            </p:nvSpPr>
            <p:spPr bwMode="auto">
              <a:xfrm flipV="1">
                <a:off x="3960" y="1968"/>
                <a:ext cx="492" cy="264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Line 16"/>
              <p:cNvSpPr>
                <a:spLocks noChangeShapeType="1"/>
              </p:cNvSpPr>
              <p:nvPr/>
            </p:nvSpPr>
            <p:spPr bwMode="auto">
              <a:xfrm>
                <a:off x="4428" y="1980"/>
                <a:ext cx="444" cy="216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Line 17"/>
              <p:cNvSpPr>
                <a:spLocks noChangeShapeType="1"/>
              </p:cNvSpPr>
              <p:nvPr/>
            </p:nvSpPr>
            <p:spPr bwMode="auto">
              <a:xfrm>
                <a:off x="3960" y="2256"/>
                <a:ext cx="540" cy="300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" name="Line 18"/>
              <p:cNvSpPr>
                <a:spLocks noChangeShapeType="1"/>
              </p:cNvSpPr>
              <p:nvPr/>
            </p:nvSpPr>
            <p:spPr bwMode="auto">
              <a:xfrm flipV="1">
                <a:off x="4500" y="2316"/>
                <a:ext cx="396" cy="240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Rectangle 19" descr="10%"/>
              <p:cNvSpPr>
                <a:spLocks noChangeArrowheads="1"/>
              </p:cNvSpPr>
              <p:nvPr/>
            </p:nvSpPr>
            <p:spPr bwMode="auto">
              <a:xfrm>
                <a:off x="4284" y="2556"/>
                <a:ext cx="456" cy="56"/>
              </a:xfrm>
              <a:prstGeom prst="rect">
                <a:avLst/>
              </a:prstGeom>
              <a:pattFill prst="pct10">
                <a:fgClr>
                  <a:schemeClr val="accent1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" name="Rectangle 20" descr="Denim"/>
              <p:cNvSpPr>
                <a:spLocks noChangeArrowheads="1"/>
              </p:cNvSpPr>
              <p:nvPr/>
            </p:nvSpPr>
            <p:spPr bwMode="auto">
              <a:xfrm>
                <a:off x="4728" y="1752"/>
                <a:ext cx="180" cy="288"/>
              </a:xfrm>
              <a:prstGeom prst="rect">
                <a:avLst/>
              </a:prstGeom>
              <a:blipFill dpi="0" rotWithShape="0">
                <a:blip r:embed="rId5"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" name="Line 21"/>
              <p:cNvSpPr>
                <a:spLocks noChangeShapeType="1"/>
              </p:cNvSpPr>
              <p:nvPr/>
            </p:nvSpPr>
            <p:spPr bwMode="auto">
              <a:xfrm flipV="1">
                <a:off x="3972" y="1896"/>
                <a:ext cx="840" cy="312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" name="Line 22"/>
              <p:cNvSpPr>
                <a:spLocks noChangeShapeType="1"/>
              </p:cNvSpPr>
              <p:nvPr/>
            </p:nvSpPr>
            <p:spPr bwMode="auto">
              <a:xfrm>
                <a:off x="4848" y="1896"/>
                <a:ext cx="336" cy="216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" name="Line 23"/>
              <p:cNvSpPr>
                <a:spLocks noChangeShapeType="1"/>
              </p:cNvSpPr>
              <p:nvPr/>
            </p:nvSpPr>
            <p:spPr bwMode="auto">
              <a:xfrm>
                <a:off x="4836" y="1896"/>
                <a:ext cx="180" cy="252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" name="Line 24"/>
              <p:cNvSpPr>
                <a:spLocks noChangeShapeType="1"/>
              </p:cNvSpPr>
              <p:nvPr/>
            </p:nvSpPr>
            <p:spPr bwMode="auto">
              <a:xfrm>
                <a:off x="4848" y="1884"/>
                <a:ext cx="276" cy="84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3264" y="2160"/>
              <a:ext cx="168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 flipV="1">
              <a:off x="3132" y="2160"/>
              <a:ext cx="288" cy="432"/>
            </a:xfrm>
            <a:prstGeom prst="line">
              <a:avLst/>
            </a:prstGeom>
            <a:noFill/>
            <a:ln w="12700">
              <a:solidFill>
                <a:srgbClr val="0099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>
              <a:off x="3432" y="2160"/>
              <a:ext cx="1248" cy="312"/>
            </a:xfrm>
            <a:prstGeom prst="line">
              <a:avLst/>
            </a:prstGeom>
            <a:noFill/>
            <a:ln w="12700">
              <a:solidFill>
                <a:srgbClr val="0099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pic>
        <p:nvPicPr>
          <p:cNvPr id="47" name="Imag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7422" y="3682849"/>
            <a:ext cx="3167062" cy="2213688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19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5754"/>
            <a:ext cx="3342640" cy="30988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Wireless</a:t>
            </a:r>
            <a:r>
              <a:rPr sz="2400" b="1" spc="-6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channel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Path </a:t>
            </a:r>
            <a:r>
              <a:rPr sz="2400" b="1" spc="-20" dirty="0">
                <a:solidFill>
                  <a:srgbClr val="B1B1B1"/>
                </a:solidFill>
                <a:latin typeface="Times New Roman"/>
                <a:cs typeface="Times New Roman"/>
              </a:rPr>
              <a:t>loss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Shadowing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Small</a:t>
            </a:r>
            <a:r>
              <a:rPr sz="2400" b="1" spc="-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scale</a:t>
            </a:r>
            <a:r>
              <a:rPr sz="2400" b="1" spc="-2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fading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Channel</a:t>
            </a:r>
            <a:r>
              <a:rPr sz="2400" b="1" spc="-3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classifications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Noise</a:t>
            </a:r>
            <a:r>
              <a:rPr sz="2400" b="1" spc="-4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and</a:t>
            </a:r>
            <a:r>
              <a:rPr sz="2400" b="1" spc="-35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interference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B1B1B1"/>
                </a:solidFill>
                <a:latin typeface="Times New Roman"/>
                <a:cs typeface="Times New Roman"/>
              </a:rPr>
              <a:t>Simulation</a:t>
            </a:r>
            <a:r>
              <a:rPr sz="2400" b="1" spc="-20" dirty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B1B1B1"/>
                </a:solidFill>
                <a:latin typeface="Times New Roman"/>
                <a:cs typeface="Times New Roman"/>
              </a:rPr>
              <a:t>model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SHADOWING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12799" y="1143000"/>
            <a:ext cx="7543165" cy="3553537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Shadowing: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Caused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large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obstructions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distant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MS</a:t>
            </a:r>
            <a:endParaRPr sz="18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 smtClean="0">
                <a:latin typeface="Times New Roman"/>
                <a:cs typeface="Times New Roman"/>
              </a:rPr>
              <a:t>Effects</a:t>
            </a:r>
            <a:r>
              <a:rPr sz="1800" spc="-35" dirty="0" smtClean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shadowing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random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due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random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#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type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obstructions.</a:t>
            </a:r>
            <a:endParaRPr sz="18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existence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shadowing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verified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through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field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measurement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lang="fr-FR" sz="1800" spc="-10" dirty="0" smtClean="0">
                <a:latin typeface="Times New Roman"/>
                <a:cs typeface="Times New Roman"/>
              </a:rPr>
              <a:t>   </a:t>
            </a: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lang="fr-FR" spc="-10" dirty="0">
                <a:latin typeface="Times New Roman"/>
                <a:cs typeface="Times New Roman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 follows a log-normal distribution </a:t>
            </a: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6" indent="-342900">
              <a:buFont typeface="Arial" panose="020B0604020202020204" pitchFamily="34" charset="0"/>
              <a:buChar char="•"/>
            </a:pPr>
            <a:endParaRPr lang="en-US" sz="20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lvl="4" indent="-342900">
              <a:spcBef>
                <a:spcPts val="430"/>
              </a:spcBef>
              <a:buFont typeface="Arial" panose="020B0604020202020204" pitchFamily="34" charset="0"/>
              <a:buChar char="•"/>
              <a:tabLst>
                <a:tab pos="756285" algn="l"/>
              </a:tabLst>
            </a:pPr>
            <a:endParaRPr lang="fr-FR" sz="20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endParaRPr lang="fr-FR" sz="1800" spc="-10" dirty="0" smtClean="0">
              <a:latin typeface="Times New Roman"/>
              <a:cs typeface="Times New Roman"/>
            </a:endParaRPr>
          </a:p>
          <a:p>
            <a:pPr marL="469900" lvl="1">
              <a:lnSpc>
                <a:spcPct val="100000"/>
              </a:lnSpc>
              <a:spcBef>
                <a:spcPts val="430"/>
              </a:spcBef>
              <a:tabLst>
                <a:tab pos="756285" algn="l"/>
              </a:tabLst>
            </a:pPr>
            <a:endParaRPr lang="fr-FR" sz="1800" spc="-1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fr-FR" sz="1800" spc="-10" dirty="0" smtClean="0">
                <a:latin typeface="Times New Roman"/>
                <a:cs typeface="Times New Roman"/>
              </a:rPr>
              <a:t>             </a:t>
            </a:r>
            <a:r>
              <a:rPr lang="fr-FR" spc="-10" dirty="0" smtClean="0">
                <a:latin typeface="Times New Roman"/>
                <a:cs typeface="Times New Roman"/>
              </a:rPr>
              <a:t> 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21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7456" y="346563"/>
            <a:ext cx="7033159" cy="8822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2400" b="1" dirty="0" smtClean="0">
                <a:latin typeface="Arial Black" panose="020B0A04020102020204" pitchFamily="34" charset="0"/>
                <a:cs typeface="Arial Black"/>
              </a:rPr>
              <a:t> </a:t>
            </a:r>
            <a:r>
              <a:rPr lang="en-US" sz="2400" b="1" spc="-10" dirty="0" smtClean="0">
                <a:latin typeface="Arial Black" panose="020B0A04020102020204" pitchFamily="34" charset="0"/>
              </a:rPr>
              <a:t>COMBINED PATH LOSS AND SHADOWING</a:t>
            </a:r>
            <a:endParaRPr sz="2400" b="1" dirty="0" smtClean="0">
              <a:latin typeface="Arial Black" panose="020B0A04020102020204" pitchFamily="34" charset="0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505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000" b="1" dirty="0" smtClean="0">
                <a:solidFill>
                  <a:srgbClr val="000099"/>
                </a:solidFill>
                <a:latin typeface="Times New Roman"/>
                <a:cs typeface="Times New Roman"/>
              </a:rPr>
              <a:t>dB </a:t>
            </a:r>
            <a:r>
              <a:rPr sz="2000" b="1" spc="-10" dirty="0" smtClean="0">
                <a:solidFill>
                  <a:srgbClr val="000099"/>
                </a:solidFill>
                <a:latin typeface="Times New Roman"/>
                <a:cs typeface="Times New Roman"/>
              </a:rPr>
              <a:t>representation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6942" y="2638390"/>
            <a:ext cx="6682740" cy="66992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38100" marR="30480" indent="128270">
              <a:lnSpc>
                <a:spcPts val="2300"/>
              </a:lnSpc>
              <a:spcBef>
                <a:spcPts val="630"/>
              </a:spcBef>
            </a:pPr>
            <a:r>
              <a:rPr sz="2350" i="1" spc="80" dirty="0">
                <a:latin typeface="Times New Roman"/>
                <a:cs typeface="Times New Roman"/>
              </a:rPr>
              <a:t>S</a:t>
            </a:r>
            <a:r>
              <a:rPr sz="2350" spc="80" dirty="0">
                <a:latin typeface="Times New Roman"/>
                <a:cs typeface="Times New Roman"/>
              </a:rPr>
              <a:t>(</a:t>
            </a:r>
            <a:r>
              <a:rPr sz="2350" i="1" spc="80" dirty="0">
                <a:latin typeface="Times New Roman"/>
                <a:cs typeface="Times New Roman"/>
              </a:rPr>
              <a:t>dB</a:t>
            </a:r>
            <a:r>
              <a:rPr sz="2350" spc="80" dirty="0">
                <a:latin typeface="Times New Roman"/>
                <a:cs typeface="Times New Roman"/>
              </a:rPr>
              <a:t>)</a:t>
            </a:r>
            <a:r>
              <a:rPr sz="2350" spc="-95" dirty="0">
                <a:latin typeface="Times New Roman"/>
                <a:cs typeface="Times New Roman"/>
              </a:rPr>
              <a:t> </a:t>
            </a:r>
            <a:r>
              <a:rPr sz="2350" spc="60" dirty="0">
                <a:latin typeface="Symbol"/>
                <a:cs typeface="Symbol"/>
              </a:rPr>
              <a:t></a:t>
            </a:r>
            <a:r>
              <a:rPr sz="2350" spc="-355" dirty="0">
                <a:latin typeface="Times New Roman"/>
                <a:cs typeface="Times New Roman"/>
              </a:rPr>
              <a:t> </a:t>
            </a:r>
            <a:r>
              <a:rPr sz="2350" spc="60" dirty="0">
                <a:latin typeface="Times New Roman"/>
                <a:cs typeface="Times New Roman"/>
              </a:rPr>
              <a:t>10log</a:t>
            </a:r>
            <a:r>
              <a:rPr sz="2025" spc="89" baseline="-24691" dirty="0">
                <a:latin typeface="Times New Roman"/>
                <a:cs typeface="Times New Roman"/>
              </a:rPr>
              <a:t>10</a:t>
            </a:r>
            <a:r>
              <a:rPr sz="2025" spc="187" baseline="-24691" dirty="0">
                <a:latin typeface="Times New Roman"/>
                <a:cs typeface="Times New Roman"/>
              </a:rPr>
              <a:t> </a:t>
            </a:r>
            <a:r>
              <a:rPr sz="2350" i="1" spc="55" dirty="0">
                <a:latin typeface="Times New Roman"/>
                <a:cs typeface="Times New Roman"/>
              </a:rPr>
              <a:t>S</a:t>
            </a:r>
            <a:r>
              <a:rPr sz="2350" i="1" spc="140" dirty="0">
                <a:latin typeface="Times New Roman"/>
                <a:cs typeface="Times New Roman"/>
              </a:rPr>
              <a:t> </a:t>
            </a:r>
            <a:r>
              <a:rPr sz="3000" b="1" baseline="2777" dirty="0">
                <a:solidFill>
                  <a:srgbClr val="000099"/>
                </a:solidFill>
                <a:latin typeface="Times New Roman"/>
                <a:cs typeface="Times New Roman"/>
              </a:rPr>
              <a:t>:</a:t>
            </a:r>
            <a:r>
              <a:rPr sz="3000" b="1" spc="-7" baseline="2777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3000" b="1" baseline="2777" dirty="0">
                <a:solidFill>
                  <a:srgbClr val="000099"/>
                </a:solidFill>
                <a:latin typeface="Times New Roman"/>
                <a:cs typeface="Times New Roman"/>
              </a:rPr>
              <a:t>follows</a:t>
            </a:r>
            <a:r>
              <a:rPr sz="3000" b="1" spc="-52" baseline="2777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3000" b="1" baseline="2777" dirty="0">
                <a:solidFill>
                  <a:srgbClr val="000099"/>
                </a:solidFill>
                <a:latin typeface="Times New Roman"/>
                <a:cs typeface="Times New Roman"/>
              </a:rPr>
              <a:t>Gaussian</a:t>
            </a:r>
            <a:r>
              <a:rPr sz="3000" b="1" spc="-60" baseline="2777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3000" b="1" baseline="2777" dirty="0">
                <a:solidFill>
                  <a:srgbClr val="000099"/>
                </a:solidFill>
                <a:latin typeface="Times New Roman"/>
                <a:cs typeface="Times New Roman"/>
              </a:rPr>
              <a:t>distribution</a:t>
            </a:r>
            <a:r>
              <a:rPr sz="3000" b="1" spc="-60" baseline="2777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3000" b="1" spc="-15" baseline="2777" dirty="0">
                <a:solidFill>
                  <a:srgbClr val="000099"/>
                </a:solidFill>
                <a:latin typeface="Times New Roman"/>
                <a:cs typeface="Times New Roman"/>
              </a:rPr>
              <a:t>(normal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distribution)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9442" y="2672588"/>
            <a:ext cx="1149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solidFill>
                  <a:srgbClr val="000099"/>
                </a:solidFill>
                <a:latin typeface="Times New Roman"/>
                <a:cs typeface="Times New Roman"/>
              </a:rPr>
              <a:t>•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542396" y="3806258"/>
            <a:ext cx="1021080" cy="367030"/>
            <a:chOff x="3542396" y="3806258"/>
            <a:chExt cx="1021080" cy="367030"/>
          </a:xfrm>
        </p:grpSpPr>
        <p:sp>
          <p:nvSpPr>
            <p:cNvPr id="25" name="object 25"/>
            <p:cNvSpPr/>
            <p:nvPr/>
          </p:nvSpPr>
          <p:spPr>
            <a:xfrm>
              <a:off x="3573630" y="4052127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0" y="22017"/>
                  </a:moveTo>
                  <a:lnTo>
                    <a:pt x="38761" y="0"/>
                  </a:lnTo>
                </a:path>
              </a:pathLst>
            </a:custGeom>
            <a:ln w="12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12392" y="4058242"/>
              <a:ext cx="55880" cy="102235"/>
            </a:xfrm>
            <a:custGeom>
              <a:avLst/>
              <a:gdLst/>
              <a:ahLst/>
              <a:cxnLst/>
              <a:rect l="l" t="t" r="r" b="b"/>
              <a:pathLst>
                <a:path w="55879" h="102235">
                  <a:moveTo>
                    <a:pt x="0" y="0"/>
                  </a:moveTo>
                  <a:lnTo>
                    <a:pt x="55616" y="102137"/>
                  </a:lnTo>
                </a:path>
              </a:pathLst>
            </a:custGeom>
            <a:ln w="24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42396" y="3812376"/>
              <a:ext cx="1021080" cy="348615"/>
            </a:xfrm>
            <a:custGeom>
              <a:avLst/>
              <a:gdLst/>
              <a:ahLst/>
              <a:cxnLst/>
              <a:rect l="l" t="t" r="r" b="b"/>
              <a:pathLst>
                <a:path w="1021079" h="348614">
                  <a:moveTo>
                    <a:pt x="131838" y="348004"/>
                  </a:moveTo>
                  <a:lnTo>
                    <a:pt x="205584" y="44044"/>
                  </a:lnTo>
                </a:path>
                <a:path w="1021079" h="348614">
                  <a:moveTo>
                    <a:pt x="205584" y="44044"/>
                  </a:moveTo>
                  <a:lnTo>
                    <a:pt x="584243" y="44044"/>
                  </a:lnTo>
                </a:path>
                <a:path w="1021079" h="348614">
                  <a:moveTo>
                    <a:pt x="0" y="0"/>
                  </a:moveTo>
                  <a:lnTo>
                    <a:pt x="1021044" y="0"/>
                  </a:lnTo>
                </a:path>
              </a:pathLst>
            </a:custGeom>
            <a:ln w="123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682782" y="3695623"/>
            <a:ext cx="143510" cy="3867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50" spc="-50" dirty="0">
                <a:latin typeface="Symbol"/>
                <a:cs typeface="Symbol"/>
              </a:rPr>
              <a:t>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031305" y="3695623"/>
            <a:ext cx="143510" cy="3867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50" spc="-50" dirty="0">
                <a:latin typeface="Symbol"/>
                <a:cs typeface="Symbol"/>
              </a:rPr>
              <a:t>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031305" y="3362926"/>
            <a:ext cx="143510" cy="3867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50" spc="-50" dirty="0">
                <a:latin typeface="Symbol"/>
                <a:cs typeface="Symbol"/>
              </a:rPr>
              <a:t>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371799" y="3248542"/>
            <a:ext cx="480059" cy="3867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525" spc="104" baseline="-24822" dirty="0">
                <a:latin typeface="Times New Roman"/>
                <a:cs typeface="Times New Roman"/>
              </a:rPr>
              <a:t>)</a:t>
            </a:r>
            <a:r>
              <a:rPr sz="1350" spc="70" dirty="0">
                <a:latin typeface="Times New Roman"/>
                <a:cs typeface="Times New Roman"/>
              </a:rPr>
              <a:t>2</a:t>
            </a:r>
            <a:r>
              <a:rPr sz="1350" spc="290" dirty="0">
                <a:latin typeface="Times New Roman"/>
                <a:cs typeface="Times New Roman"/>
              </a:rPr>
              <a:t> </a:t>
            </a:r>
            <a:r>
              <a:rPr sz="3525" spc="-75" baseline="-21276" dirty="0">
                <a:latin typeface="Symbol"/>
                <a:cs typeface="Symbol"/>
              </a:rPr>
              <a:t></a:t>
            </a:r>
            <a:endParaRPr sz="3525" baseline="-21276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005905" y="3888274"/>
            <a:ext cx="1845945" cy="3867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ts val="1795"/>
              </a:lnSpc>
              <a:spcBef>
                <a:spcPts val="120"/>
              </a:spcBef>
              <a:tabLst>
                <a:tab pos="1116965" algn="l"/>
                <a:tab pos="1689100" algn="l"/>
              </a:tabLst>
            </a:pPr>
            <a:r>
              <a:rPr sz="2350" spc="-50" dirty="0">
                <a:latin typeface="Symbol"/>
                <a:cs typeface="Symbol"/>
              </a:rPr>
              <a:t></a:t>
            </a:r>
            <a:r>
              <a:rPr sz="2350" dirty="0">
                <a:latin typeface="Times New Roman"/>
                <a:cs typeface="Times New Roman"/>
              </a:rPr>
              <a:t>	</a:t>
            </a:r>
            <a:r>
              <a:rPr sz="2025" spc="-75" baseline="69958" dirty="0">
                <a:latin typeface="Times New Roman"/>
                <a:cs typeface="Times New Roman"/>
              </a:rPr>
              <a:t>2</a:t>
            </a:r>
            <a:r>
              <a:rPr sz="2025" baseline="69958" dirty="0">
                <a:latin typeface="Times New Roman"/>
                <a:cs typeface="Times New Roman"/>
              </a:rPr>
              <a:t>	</a:t>
            </a:r>
            <a:r>
              <a:rPr sz="2350" spc="-50" dirty="0">
                <a:latin typeface="Symbol"/>
                <a:cs typeface="Symbol"/>
              </a:rPr>
              <a:t></a:t>
            </a:r>
            <a:endParaRPr sz="2350">
              <a:latin typeface="Symbol"/>
              <a:cs typeface="Symbol"/>
            </a:endParaRPr>
          </a:p>
          <a:p>
            <a:pPr marL="1094105">
              <a:lnSpc>
                <a:spcPts val="795"/>
              </a:lnSpc>
            </a:pPr>
            <a:r>
              <a:rPr sz="1350" i="1" spc="90" dirty="0">
                <a:latin typeface="Times New Roman"/>
                <a:cs typeface="Times New Roman"/>
              </a:rPr>
              <a:t>dB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05170" y="4030202"/>
            <a:ext cx="24701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i="1" spc="90" dirty="0">
                <a:latin typeface="Times New Roman"/>
                <a:cs typeface="Times New Roman"/>
              </a:rPr>
              <a:t>dB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64597" y="3383712"/>
            <a:ext cx="2230120" cy="3867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466850" algn="l"/>
              </a:tabLst>
            </a:pPr>
            <a:r>
              <a:rPr sz="2350" spc="-50" dirty="0">
                <a:latin typeface="Times New Roman"/>
                <a:cs typeface="Times New Roman"/>
              </a:rPr>
              <a:t>1</a:t>
            </a:r>
            <a:r>
              <a:rPr sz="2350" dirty="0">
                <a:latin typeface="Times New Roman"/>
                <a:cs typeface="Times New Roman"/>
              </a:rPr>
              <a:t>	</a:t>
            </a:r>
            <a:r>
              <a:rPr sz="2350" spc="100" dirty="0">
                <a:latin typeface="Times New Roman"/>
                <a:cs typeface="Times New Roman"/>
              </a:rPr>
              <a:t>(</a:t>
            </a:r>
            <a:r>
              <a:rPr sz="2350" i="1" spc="100" dirty="0">
                <a:latin typeface="Times New Roman"/>
                <a:cs typeface="Times New Roman"/>
              </a:rPr>
              <a:t>x</a:t>
            </a:r>
            <a:r>
              <a:rPr sz="2350" i="1" spc="-165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Symbol"/>
                <a:cs typeface="Symbol"/>
              </a:rPr>
              <a:t></a:t>
            </a:r>
            <a:r>
              <a:rPr sz="2350" spc="-190" dirty="0">
                <a:latin typeface="Times New Roman"/>
                <a:cs typeface="Times New Roman"/>
              </a:rPr>
              <a:t> </a:t>
            </a:r>
            <a:r>
              <a:rPr sz="2350" i="1" spc="-50" dirty="0">
                <a:latin typeface="Times New Roman"/>
                <a:cs typeface="Times New Roman"/>
              </a:rPr>
              <a:t>m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21230" y="3573919"/>
            <a:ext cx="4643120" cy="3867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2389505" algn="l"/>
                <a:tab pos="3953510" algn="l"/>
                <a:tab pos="4436110" algn="l"/>
              </a:tabLst>
            </a:pPr>
            <a:r>
              <a:rPr sz="2350" i="1" spc="100" dirty="0">
                <a:latin typeface="Times New Roman"/>
                <a:cs typeface="Times New Roman"/>
              </a:rPr>
              <a:t>f</a:t>
            </a:r>
            <a:r>
              <a:rPr sz="2025" i="1" spc="150" baseline="-24691" dirty="0">
                <a:latin typeface="Times New Roman"/>
                <a:cs typeface="Times New Roman"/>
              </a:rPr>
              <a:t>S</a:t>
            </a:r>
            <a:r>
              <a:rPr sz="2025" i="1" spc="-225" baseline="-24691" dirty="0">
                <a:latin typeface="Times New Roman"/>
                <a:cs typeface="Times New Roman"/>
              </a:rPr>
              <a:t> </a:t>
            </a:r>
            <a:r>
              <a:rPr sz="2025" spc="104" baseline="-24691" dirty="0">
                <a:latin typeface="Times New Roman"/>
                <a:cs typeface="Times New Roman"/>
              </a:rPr>
              <a:t>(</a:t>
            </a:r>
            <a:r>
              <a:rPr sz="2025" i="1" spc="104" baseline="-24691" dirty="0">
                <a:latin typeface="Times New Roman"/>
                <a:cs typeface="Times New Roman"/>
              </a:rPr>
              <a:t>dB</a:t>
            </a:r>
            <a:r>
              <a:rPr sz="2025" spc="104" baseline="-24691" dirty="0">
                <a:latin typeface="Times New Roman"/>
                <a:cs typeface="Times New Roman"/>
              </a:rPr>
              <a:t>)</a:t>
            </a:r>
            <a:r>
              <a:rPr sz="2025" spc="-89" baseline="-24691" dirty="0">
                <a:latin typeface="Times New Roman"/>
                <a:cs typeface="Times New Roman"/>
              </a:rPr>
              <a:t> </a:t>
            </a:r>
            <a:r>
              <a:rPr sz="2350" spc="80" dirty="0">
                <a:latin typeface="Times New Roman"/>
                <a:cs typeface="Times New Roman"/>
              </a:rPr>
              <a:t>(</a:t>
            </a:r>
            <a:r>
              <a:rPr sz="2350" i="1" spc="80" dirty="0">
                <a:latin typeface="Times New Roman"/>
                <a:cs typeface="Times New Roman"/>
              </a:rPr>
              <a:t>x</a:t>
            </a:r>
            <a:r>
              <a:rPr sz="2350" spc="80" dirty="0">
                <a:latin typeface="Times New Roman"/>
                <a:cs typeface="Times New Roman"/>
              </a:rPr>
              <a:t>)</a:t>
            </a:r>
            <a:r>
              <a:rPr sz="2350" spc="-50" dirty="0">
                <a:latin typeface="Times New Roman"/>
                <a:cs typeface="Times New Roman"/>
              </a:rPr>
              <a:t> </a:t>
            </a:r>
            <a:r>
              <a:rPr sz="2350" spc="-50" dirty="0">
                <a:latin typeface="Symbol"/>
                <a:cs typeface="Symbol"/>
              </a:rPr>
              <a:t></a:t>
            </a:r>
            <a:r>
              <a:rPr sz="2350" dirty="0">
                <a:latin typeface="Times New Roman"/>
                <a:cs typeface="Times New Roman"/>
              </a:rPr>
              <a:t>	</a:t>
            </a:r>
            <a:r>
              <a:rPr sz="2350" spc="-75" dirty="0">
                <a:latin typeface="Times New Roman"/>
                <a:cs typeface="Times New Roman"/>
              </a:rPr>
              <a:t>exp</a:t>
            </a:r>
            <a:r>
              <a:rPr sz="2350" spc="-295" dirty="0">
                <a:latin typeface="Times New Roman"/>
                <a:cs typeface="Times New Roman"/>
              </a:rPr>
              <a:t> </a:t>
            </a:r>
            <a:r>
              <a:rPr sz="3525" spc="240" baseline="3546" dirty="0">
                <a:latin typeface="Symbol"/>
                <a:cs typeface="Symbol"/>
              </a:rPr>
              <a:t></a:t>
            </a:r>
            <a:r>
              <a:rPr sz="2350" spc="160" dirty="0">
                <a:latin typeface="Symbol"/>
                <a:cs typeface="Symbol"/>
              </a:rPr>
              <a:t></a:t>
            </a:r>
            <a:r>
              <a:rPr sz="2350" spc="-20" dirty="0">
                <a:latin typeface="Times New Roman"/>
                <a:cs typeface="Times New Roman"/>
              </a:rPr>
              <a:t> </a:t>
            </a:r>
            <a:r>
              <a:rPr sz="2025" i="1" u="sng" baseline="3703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025" i="1" u="sng" spc="67" baseline="3703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dB</a:t>
            </a:r>
            <a:r>
              <a:rPr sz="2025" i="1" u="sng" baseline="3703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025" i="1" baseline="37037" dirty="0">
                <a:latin typeface="Times New Roman"/>
                <a:cs typeface="Times New Roman"/>
              </a:rPr>
              <a:t> </a:t>
            </a:r>
            <a:r>
              <a:rPr sz="3525" baseline="3546" dirty="0">
                <a:latin typeface="Symbol"/>
                <a:cs typeface="Symbol"/>
              </a:rPr>
              <a:t></a:t>
            </a:r>
            <a:endParaRPr sz="3525" baseline="3546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36009" y="3792416"/>
            <a:ext cx="34290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75" dirty="0">
                <a:latin typeface="Times New Roman"/>
                <a:cs typeface="Times New Roman"/>
              </a:rPr>
              <a:t>2</a:t>
            </a:r>
            <a:r>
              <a:rPr sz="2500" spc="-75" dirty="0">
                <a:latin typeface="Symbol"/>
                <a:cs typeface="Symbol"/>
              </a:rPr>
              <a:t>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54036" y="3812598"/>
            <a:ext cx="54229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25" dirty="0">
                <a:latin typeface="Times New Roman"/>
                <a:cs typeface="Times New Roman"/>
              </a:rPr>
              <a:t>2</a:t>
            </a:r>
            <a:r>
              <a:rPr sz="2500" spc="-25" dirty="0">
                <a:latin typeface="Symbol"/>
                <a:cs typeface="Symbol"/>
              </a:rPr>
              <a:t>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86841" y="4697095"/>
            <a:ext cx="77895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(dB)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normal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distribution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S</a:t>
            </a:r>
            <a:r>
              <a:rPr sz="2000" i="1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normal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distribution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distribution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S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called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lognormal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distribution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098675" y="5529262"/>
            <a:ext cx="4495800" cy="396875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381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latin typeface="Times New Roman"/>
                <a:cs typeface="Times New Roman"/>
              </a:rPr>
              <a:t>Shadowing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called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lognormal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shadowing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0" name="object 6"/>
          <p:cNvGrpSpPr/>
          <p:nvPr/>
        </p:nvGrpSpPr>
        <p:grpSpPr>
          <a:xfrm>
            <a:off x="870737" y="1437444"/>
            <a:ext cx="7897596" cy="962893"/>
            <a:chOff x="1114425" y="1409700"/>
            <a:chExt cx="6915150" cy="962893"/>
          </a:xfrm>
        </p:grpSpPr>
        <p:sp>
          <p:nvSpPr>
            <p:cNvPr id="41" name="object 7"/>
            <p:cNvSpPr/>
            <p:nvPr/>
          </p:nvSpPr>
          <p:spPr>
            <a:xfrm>
              <a:off x="1114425" y="1420093"/>
              <a:ext cx="6915150" cy="952500"/>
            </a:xfrm>
            <a:custGeom>
              <a:avLst/>
              <a:gdLst/>
              <a:ahLst/>
              <a:cxnLst/>
              <a:rect l="l" t="t" r="r" b="b"/>
              <a:pathLst>
                <a:path w="6915150" h="952500">
                  <a:moveTo>
                    <a:pt x="6915150" y="0"/>
                  </a:moveTo>
                  <a:lnTo>
                    <a:pt x="0" y="0"/>
                  </a:lnTo>
                  <a:lnTo>
                    <a:pt x="0" y="952500"/>
                  </a:lnTo>
                  <a:lnTo>
                    <a:pt x="6915150" y="952500"/>
                  </a:lnTo>
                  <a:lnTo>
                    <a:pt x="691515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8"/>
            <p:cNvSpPr/>
            <p:nvPr/>
          </p:nvSpPr>
          <p:spPr>
            <a:xfrm>
              <a:off x="1114425" y="1409700"/>
              <a:ext cx="6915150" cy="952500"/>
            </a:xfrm>
            <a:custGeom>
              <a:avLst/>
              <a:gdLst/>
              <a:ahLst/>
              <a:cxnLst/>
              <a:rect l="l" t="t" r="r" b="b"/>
              <a:pathLst>
                <a:path w="6915150" h="952500">
                  <a:moveTo>
                    <a:pt x="0" y="952500"/>
                  </a:moveTo>
                  <a:lnTo>
                    <a:pt x="6915150" y="952500"/>
                  </a:lnTo>
                  <a:lnTo>
                    <a:pt x="6915150" y="0"/>
                  </a:lnTo>
                  <a:lnTo>
                    <a:pt x="0" y="0"/>
                  </a:lnTo>
                  <a:lnTo>
                    <a:pt x="0" y="952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4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289247"/>
              </p:ext>
            </p:extLst>
          </p:nvPr>
        </p:nvGraphicFramePr>
        <p:xfrm>
          <a:off x="895824" y="1398347"/>
          <a:ext cx="7872509" cy="98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3" imgW="4698720" imgH="609480" progId="Equation.3">
                  <p:embed/>
                </p:oleObj>
              </mc:Choice>
              <mc:Fallback>
                <p:oleObj name="Equation" r:id="rId3" imgW="4698720" imgH="609480" progId="Equation.3">
                  <p:embed/>
                  <p:pic>
                    <p:nvPicPr>
                      <p:cNvPr id="27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5824" y="1398347"/>
                        <a:ext cx="7872509" cy="9855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0817" y="381000"/>
            <a:ext cx="842751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10" dirty="0" smtClean="0"/>
              <a:t>COMBINED PATH LOSS AND </a:t>
            </a:r>
            <a:r>
              <a:rPr spc="-10" dirty="0" smtClean="0"/>
              <a:t>SHADOWING</a:t>
            </a:r>
            <a:endParaRPr spc="-10" dirty="0"/>
          </a:p>
        </p:txBody>
      </p:sp>
      <p:grpSp>
        <p:nvGrpSpPr>
          <p:cNvPr id="7" name="object 7"/>
          <p:cNvGrpSpPr/>
          <p:nvPr/>
        </p:nvGrpSpPr>
        <p:grpSpPr>
          <a:xfrm>
            <a:off x="320612" y="1914448"/>
            <a:ext cx="4079557" cy="3201903"/>
            <a:chOff x="1636204" y="1187868"/>
            <a:chExt cx="5339080" cy="43072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6204" y="1187868"/>
              <a:ext cx="5338953" cy="43066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09800" y="1428750"/>
              <a:ext cx="4667250" cy="3209925"/>
            </a:xfrm>
            <a:custGeom>
              <a:avLst/>
              <a:gdLst/>
              <a:ahLst/>
              <a:cxnLst/>
              <a:rect l="l" t="t" r="r" b="b"/>
              <a:pathLst>
                <a:path w="4667250" h="3209925">
                  <a:moveTo>
                    <a:pt x="0" y="3209925"/>
                  </a:moveTo>
                  <a:lnTo>
                    <a:pt x="8525" y="3171305"/>
                  </a:lnTo>
                  <a:lnTo>
                    <a:pt x="19216" y="3133780"/>
                  </a:lnTo>
                  <a:lnTo>
                    <a:pt x="34240" y="3098430"/>
                  </a:lnTo>
                  <a:lnTo>
                    <a:pt x="55761" y="3066335"/>
                  </a:lnTo>
                  <a:lnTo>
                    <a:pt x="85947" y="3038574"/>
                  </a:lnTo>
                  <a:lnTo>
                    <a:pt x="126962" y="3016228"/>
                  </a:lnTo>
                  <a:lnTo>
                    <a:pt x="180975" y="3000375"/>
                  </a:lnTo>
                  <a:lnTo>
                    <a:pt x="251593" y="2995234"/>
                  </a:lnTo>
                  <a:lnTo>
                    <a:pt x="293129" y="2997134"/>
                  </a:lnTo>
                  <a:lnTo>
                    <a:pt x="338095" y="3001252"/>
                  </a:lnTo>
                  <a:lnTo>
                    <a:pt x="385949" y="3007015"/>
                  </a:lnTo>
                  <a:lnTo>
                    <a:pt x="436150" y="3013851"/>
                  </a:lnTo>
                  <a:lnTo>
                    <a:pt x="488156" y="3021187"/>
                  </a:lnTo>
                  <a:lnTo>
                    <a:pt x="541425" y="3028451"/>
                  </a:lnTo>
                  <a:lnTo>
                    <a:pt x="595416" y="3035071"/>
                  </a:lnTo>
                  <a:lnTo>
                    <a:pt x="649588" y="3040474"/>
                  </a:lnTo>
                  <a:lnTo>
                    <a:pt x="703399" y="3044088"/>
                  </a:lnTo>
                  <a:lnTo>
                    <a:pt x="756307" y="3045341"/>
                  </a:lnTo>
                  <a:lnTo>
                    <a:pt x="807771" y="3043661"/>
                  </a:lnTo>
                  <a:lnTo>
                    <a:pt x="857250" y="3038475"/>
                  </a:lnTo>
                  <a:lnTo>
                    <a:pt x="903954" y="3031360"/>
                  </a:lnTo>
                  <a:lnTo>
                    <a:pt x="953436" y="3023325"/>
                  </a:lnTo>
                  <a:lnTo>
                    <a:pt x="1005001" y="3014295"/>
                  </a:lnTo>
                  <a:lnTo>
                    <a:pt x="1057955" y="3004191"/>
                  </a:lnTo>
                  <a:lnTo>
                    <a:pt x="1111602" y="2992938"/>
                  </a:lnTo>
                  <a:lnTo>
                    <a:pt x="1165250" y="2980459"/>
                  </a:lnTo>
                  <a:lnTo>
                    <a:pt x="1218203" y="2966677"/>
                  </a:lnTo>
                  <a:lnTo>
                    <a:pt x="1269768" y="2951517"/>
                  </a:lnTo>
                  <a:lnTo>
                    <a:pt x="1319250" y="2934900"/>
                  </a:lnTo>
                  <a:lnTo>
                    <a:pt x="1365955" y="2916752"/>
                  </a:lnTo>
                  <a:lnTo>
                    <a:pt x="1409189" y="2896995"/>
                  </a:lnTo>
                  <a:lnTo>
                    <a:pt x="1448257" y="2875553"/>
                  </a:lnTo>
                  <a:lnTo>
                    <a:pt x="1482465" y="2852349"/>
                  </a:lnTo>
                  <a:lnTo>
                    <a:pt x="1533525" y="2800350"/>
                  </a:lnTo>
                  <a:lnTo>
                    <a:pt x="1550566" y="2765036"/>
                  </a:lnTo>
                  <a:lnTo>
                    <a:pt x="1558606" y="2724241"/>
                  </a:lnTo>
                  <a:lnTo>
                    <a:pt x="1558957" y="2678966"/>
                  </a:lnTo>
                  <a:lnTo>
                    <a:pt x="1552935" y="2630214"/>
                  </a:lnTo>
                  <a:lnTo>
                    <a:pt x="1541853" y="2578985"/>
                  </a:lnTo>
                  <a:lnTo>
                    <a:pt x="1527025" y="2526283"/>
                  </a:lnTo>
                  <a:lnTo>
                    <a:pt x="1509767" y="2473110"/>
                  </a:lnTo>
                  <a:lnTo>
                    <a:pt x="1491391" y="2420466"/>
                  </a:lnTo>
                  <a:lnTo>
                    <a:pt x="1473212" y="2369355"/>
                  </a:lnTo>
                  <a:lnTo>
                    <a:pt x="1456544" y="2320779"/>
                  </a:lnTo>
                  <a:lnTo>
                    <a:pt x="1442702" y="2275738"/>
                  </a:lnTo>
                  <a:lnTo>
                    <a:pt x="1432999" y="2235236"/>
                  </a:lnTo>
                  <a:lnTo>
                    <a:pt x="1428750" y="2200275"/>
                  </a:lnTo>
                  <a:lnTo>
                    <a:pt x="1431615" y="2128464"/>
                  </a:lnTo>
                  <a:lnTo>
                    <a:pt x="1443868" y="2075185"/>
                  </a:lnTo>
                  <a:lnTo>
                    <a:pt x="1462308" y="2034951"/>
                  </a:lnTo>
                  <a:lnTo>
                    <a:pt x="1483735" y="2002276"/>
                  </a:lnTo>
                  <a:lnTo>
                    <a:pt x="1504950" y="1971675"/>
                  </a:lnTo>
                  <a:lnTo>
                    <a:pt x="1518559" y="1940789"/>
                  </a:lnTo>
                  <a:lnTo>
                    <a:pt x="1526773" y="1913354"/>
                  </a:lnTo>
                  <a:lnTo>
                    <a:pt x="1540565" y="1892789"/>
                  </a:lnTo>
                  <a:lnTo>
                    <a:pt x="1570908" y="1882514"/>
                  </a:lnTo>
                  <a:lnTo>
                    <a:pt x="1628775" y="1885950"/>
                  </a:lnTo>
                  <a:lnTo>
                    <a:pt x="1689275" y="1905942"/>
                  </a:lnTo>
                  <a:lnTo>
                    <a:pt x="1726280" y="1923516"/>
                  </a:lnTo>
                  <a:lnTo>
                    <a:pt x="1766885" y="1944629"/>
                  </a:lnTo>
                  <a:lnTo>
                    <a:pt x="1810413" y="1968147"/>
                  </a:lnTo>
                  <a:lnTo>
                    <a:pt x="1856186" y="1992934"/>
                  </a:lnTo>
                  <a:lnTo>
                    <a:pt x="1903527" y="2017857"/>
                  </a:lnTo>
                  <a:lnTo>
                    <a:pt x="1951759" y="2041781"/>
                  </a:lnTo>
                  <a:lnTo>
                    <a:pt x="2000204" y="2063572"/>
                  </a:lnTo>
                  <a:lnTo>
                    <a:pt x="2048185" y="2082094"/>
                  </a:lnTo>
                  <a:lnTo>
                    <a:pt x="2095025" y="2096214"/>
                  </a:lnTo>
                  <a:lnTo>
                    <a:pt x="2140046" y="2104796"/>
                  </a:lnTo>
                  <a:lnTo>
                    <a:pt x="2182571" y="2106707"/>
                  </a:lnTo>
                  <a:lnTo>
                    <a:pt x="2221923" y="2100811"/>
                  </a:lnTo>
                  <a:lnTo>
                    <a:pt x="2257425" y="2085975"/>
                  </a:lnTo>
                  <a:lnTo>
                    <a:pt x="2304986" y="2043312"/>
                  </a:lnTo>
                  <a:lnTo>
                    <a:pt x="2344145" y="1980355"/>
                  </a:lnTo>
                  <a:lnTo>
                    <a:pt x="2361375" y="1942611"/>
                  </a:lnTo>
                  <a:lnTo>
                    <a:pt x="2377466" y="1901405"/>
                  </a:lnTo>
                  <a:lnTo>
                    <a:pt x="2392739" y="1857276"/>
                  </a:lnTo>
                  <a:lnTo>
                    <a:pt x="2407515" y="1810762"/>
                  </a:lnTo>
                  <a:lnTo>
                    <a:pt x="2422113" y="1762399"/>
                  </a:lnTo>
                  <a:lnTo>
                    <a:pt x="2436855" y="1712726"/>
                  </a:lnTo>
                  <a:lnTo>
                    <a:pt x="2452061" y="1662280"/>
                  </a:lnTo>
                  <a:lnTo>
                    <a:pt x="2468052" y="1611599"/>
                  </a:lnTo>
                  <a:lnTo>
                    <a:pt x="2485149" y="1561220"/>
                  </a:lnTo>
                  <a:lnTo>
                    <a:pt x="2503672" y="1511681"/>
                  </a:lnTo>
                  <a:lnTo>
                    <a:pt x="2523941" y="1463519"/>
                  </a:lnTo>
                  <a:lnTo>
                    <a:pt x="2546278" y="1417273"/>
                  </a:lnTo>
                  <a:lnTo>
                    <a:pt x="2571003" y="1373479"/>
                  </a:lnTo>
                  <a:lnTo>
                    <a:pt x="2598437" y="1332675"/>
                  </a:lnTo>
                  <a:lnTo>
                    <a:pt x="2628900" y="1295400"/>
                  </a:lnTo>
                  <a:lnTo>
                    <a:pt x="2660438" y="1261818"/>
                  </a:lnTo>
                  <a:lnTo>
                    <a:pt x="2693996" y="1228307"/>
                  </a:lnTo>
                  <a:lnTo>
                    <a:pt x="2729428" y="1194959"/>
                  </a:lnTo>
                  <a:lnTo>
                    <a:pt x="2766587" y="1161867"/>
                  </a:lnTo>
                  <a:lnTo>
                    <a:pt x="2805326" y="1129123"/>
                  </a:lnTo>
                  <a:lnTo>
                    <a:pt x="2845500" y="1096820"/>
                  </a:lnTo>
                  <a:lnTo>
                    <a:pt x="2886962" y="1065052"/>
                  </a:lnTo>
                  <a:lnTo>
                    <a:pt x="2929566" y="1033912"/>
                  </a:lnTo>
                  <a:lnTo>
                    <a:pt x="2973166" y="1003491"/>
                  </a:lnTo>
                  <a:lnTo>
                    <a:pt x="3017615" y="973883"/>
                  </a:lnTo>
                  <a:lnTo>
                    <a:pt x="3062766" y="945181"/>
                  </a:lnTo>
                  <a:lnTo>
                    <a:pt x="3108475" y="917478"/>
                  </a:lnTo>
                  <a:lnTo>
                    <a:pt x="3154594" y="890866"/>
                  </a:lnTo>
                  <a:lnTo>
                    <a:pt x="3200976" y="865439"/>
                  </a:lnTo>
                  <a:lnTo>
                    <a:pt x="3247477" y="841289"/>
                  </a:lnTo>
                  <a:lnTo>
                    <a:pt x="3293949" y="818509"/>
                  </a:lnTo>
                  <a:lnTo>
                    <a:pt x="3340246" y="797193"/>
                  </a:lnTo>
                  <a:lnTo>
                    <a:pt x="3386222" y="777432"/>
                  </a:lnTo>
                  <a:lnTo>
                    <a:pt x="3431730" y="759320"/>
                  </a:lnTo>
                  <a:lnTo>
                    <a:pt x="3476625" y="742950"/>
                  </a:lnTo>
                  <a:lnTo>
                    <a:pt x="3522157" y="729371"/>
                  </a:lnTo>
                  <a:lnTo>
                    <a:pt x="3569524" y="719336"/>
                  </a:lnTo>
                  <a:lnTo>
                    <a:pt x="3618439" y="712434"/>
                  </a:lnTo>
                  <a:lnTo>
                    <a:pt x="3668618" y="708254"/>
                  </a:lnTo>
                  <a:lnTo>
                    <a:pt x="3719774" y="706385"/>
                  </a:lnTo>
                  <a:lnTo>
                    <a:pt x="3771621" y="706417"/>
                  </a:lnTo>
                  <a:lnTo>
                    <a:pt x="3823875" y="707938"/>
                  </a:lnTo>
                  <a:lnTo>
                    <a:pt x="3876248" y="710537"/>
                  </a:lnTo>
                  <a:lnTo>
                    <a:pt x="3928455" y="713804"/>
                  </a:lnTo>
                  <a:lnTo>
                    <a:pt x="3980211" y="717327"/>
                  </a:lnTo>
                  <a:lnTo>
                    <a:pt x="4031230" y="720696"/>
                  </a:lnTo>
                  <a:lnTo>
                    <a:pt x="4081226" y="723500"/>
                  </a:lnTo>
                  <a:lnTo>
                    <a:pt x="4129913" y="725328"/>
                  </a:lnTo>
                  <a:lnTo>
                    <a:pt x="4177005" y="725769"/>
                  </a:lnTo>
                  <a:lnTo>
                    <a:pt x="4222218" y="724411"/>
                  </a:lnTo>
                  <a:lnTo>
                    <a:pt x="4265264" y="720845"/>
                  </a:lnTo>
                  <a:lnTo>
                    <a:pt x="4305859" y="714660"/>
                  </a:lnTo>
                  <a:lnTo>
                    <a:pt x="4343716" y="705443"/>
                  </a:lnTo>
                  <a:lnTo>
                    <a:pt x="4410075" y="676275"/>
                  </a:lnTo>
                  <a:lnTo>
                    <a:pt x="4445182" y="649511"/>
                  </a:lnTo>
                  <a:lnTo>
                    <a:pt x="4476319" y="616285"/>
                  </a:lnTo>
                  <a:lnTo>
                    <a:pt x="4503793" y="577537"/>
                  </a:lnTo>
                  <a:lnTo>
                    <a:pt x="4527911" y="534209"/>
                  </a:lnTo>
                  <a:lnTo>
                    <a:pt x="4548979" y="487244"/>
                  </a:lnTo>
                  <a:lnTo>
                    <a:pt x="4567304" y="437584"/>
                  </a:lnTo>
                  <a:lnTo>
                    <a:pt x="4583194" y="386171"/>
                  </a:lnTo>
                  <a:lnTo>
                    <a:pt x="4596955" y="333946"/>
                  </a:lnTo>
                  <a:lnTo>
                    <a:pt x="4608895" y="281852"/>
                  </a:lnTo>
                  <a:lnTo>
                    <a:pt x="4619319" y="230832"/>
                  </a:lnTo>
                  <a:lnTo>
                    <a:pt x="4628537" y="181827"/>
                  </a:lnTo>
                  <a:lnTo>
                    <a:pt x="4636853" y="135778"/>
                  </a:lnTo>
                  <a:lnTo>
                    <a:pt x="4644575" y="93630"/>
                  </a:lnTo>
                  <a:lnTo>
                    <a:pt x="4652011" y="56322"/>
                  </a:lnTo>
                  <a:lnTo>
                    <a:pt x="4659467" y="24798"/>
                  </a:lnTo>
                  <a:lnTo>
                    <a:pt x="4667250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43525" y="2636392"/>
              <a:ext cx="1102360" cy="458470"/>
            </a:xfrm>
            <a:custGeom>
              <a:avLst/>
              <a:gdLst/>
              <a:ahLst/>
              <a:cxnLst/>
              <a:rect l="l" t="t" r="r" b="b"/>
              <a:pathLst>
                <a:path w="1102360" h="458469">
                  <a:moveTo>
                    <a:pt x="113355" y="35508"/>
                  </a:moveTo>
                  <a:lnTo>
                    <a:pt x="99489" y="70935"/>
                  </a:lnTo>
                  <a:lnTo>
                    <a:pt x="1088389" y="457962"/>
                  </a:lnTo>
                  <a:lnTo>
                    <a:pt x="1102360" y="422402"/>
                  </a:lnTo>
                  <a:lnTo>
                    <a:pt x="113355" y="35508"/>
                  </a:lnTo>
                  <a:close/>
                </a:path>
                <a:path w="1102360" h="458469">
                  <a:moveTo>
                    <a:pt x="127253" y="0"/>
                  </a:moveTo>
                  <a:lnTo>
                    <a:pt x="0" y="11557"/>
                  </a:lnTo>
                  <a:lnTo>
                    <a:pt x="85598" y="106426"/>
                  </a:lnTo>
                  <a:lnTo>
                    <a:pt x="99489" y="70935"/>
                  </a:lnTo>
                  <a:lnTo>
                    <a:pt x="81787" y="64008"/>
                  </a:lnTo>
                  <a:lnTo>
                    <a:pt x="95630" y="28575"/>
                  </a:lnTo>
                  <a:lnTo>
                    <a:pt x="116069" y="28575"/>
                  </a:lnTo>
                  <a:lnTo>
                    <a:pt x="127253" y="0"/>
                  </a:lnTo>
                  <a:close/>
                </a:path>
                <a:path w="1102360" h="458469">
                  <a:moveTo>
                    <a:pt x="95630" y="28575"/>
                  </a:moveTo>
                  <a:lnTo>
                    <a:pt x="81787" y="64008"/>
                  </a:lnTo>
                  <a:lnTo>
                    <a:pt x="99489" y="70935"/>
                  </a:lnTo>
                  <a:lnTo>
                    <a:pt x="113355" y="35508"/>
                  </a:lnTo>
                  <a:lnTo>
                    <a:pt x="95630" y="28575"/>
                  </a:lnTo>
                  <a:close/>
                </a:path>
                <a:path w="1102360" h="458469">
                  <a:moveTo>
                    <a:pt x="116069" y="28575"/>
                  </a:moveTo>
                  <a:lnTo>
                    <a:pt x="95630" y="28575"/>
                  </a:lnTo>
                  <a:lnTo>
                    <a:pt x="113355" y="35508"/>
                  </a:lnTo>
                  <a:lnTo>
                    <a:pt x="116069" y="28575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91309" y="5377460"/>
            <a:ext cx="7467600" cy="457200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2400" b="1" dirty="0">
                <a:latin typeface="Times New Roman"/>
                <a:cs typeface="Times New Roman"/>
              </a:rPr>
              <a:t>combined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effects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path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loss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shadowing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(red</a:t>
            </a:r>
            <a:r>
              <a:rPr sz="2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curve)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29473" y="3124031"/>
            <a:ext cx="1717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path</a:t>
            </a:r>
            <a:r>
              <a:rPr sz="2400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loss</a:t>
            </a:r>
            <a:r>
              <a:rPr sz="24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99"/>
                </a:solidFill>
                <a:latin typeface="Times New Roman"/>
                <a:cs typeface="Times New Roman"/>
              </a:rPr>
              <a:t>only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9826" y="1402457"/>
            <a:ext cx="43243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path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loss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with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shadowing </a:t>
            </a:r>
            <a:r>
              <a:rPr sz="2400" spc="-10" dirty="0">
                <a:latin typeface="Times New Roman"/>
                <a:cs typeface="Times New Roman"/>
              </a:rPr>
              <a:t>(random)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29841" y="2081394"/>
            <a:ext cx="1163320" cy="777875"/>
          </a:xfrm>
          <a:custGeom>
            <a:avLst/>
            <a:gdLst/>
            <a:ahLst/>
            <a:cxnLst/>
            <a:rect l="l" t="t" r="r" b="b"/>
            <a:pathLst>
              <a:path w="1163320" h="777875">
                <a:moveTo>
                  <a:pt x="1057233" y="730650"/>
                </a:moveTo>
                <a:lnTo>
                  <a:pt x="1036192" y="762508"/>
                </a:lnTo>
                <a:lnTo>
                  <a:pt x="1163065" y="777875"/>
                </a:lnTo>
                <a:lnTo>
                  <a:pt x="1141894" y="741172"/>
                </a:lnTo>
                <a:lnTo>
                  <a:pt x="1073150" y="741172"/>
                </a:lnTo>
                <a:lnTo>
                  <a:pt x="1057233" y="730650"/>
                </a:lnTo>
                <a:close/>
              </a:path>
              <a:path w="1163320" h="777875">
                <a:moveTo>
                  <a:pt x="1078199" y="698905"/>
                </a:moveTo>
                <a:lnTo>
                  <a:pt x="1057233" y="730650"/>
                </a:lnTo>
                <a:lnTo>
                  <a:pt x="1073150" y="741172"/>
                </a:lnTo>
                <a:lnTo>
                  <a:pt x="1094104" y="709422"/>
                </a:lnTo>
                <a:lnTo>
                  <a:pt x="1078199" y="698905"/>
                </a:lnTo>
                <a:close/>
              </a:path>
              <a:path w="1163320" h="777875">
                <a:moveTo>
                  <a:pt x="1099185" y="667130"/>
                </a:moveTo>
                <a:lnTo>
                  <a:pt x="1078199" y="698905"/>
                </a:lnTo>
                <a:lnTo>
                  <a:pt x="1094104" y="709422"/>
                </a:lnTo>
                <a:lnTo>
                  <a:pt x="1073150" y="741172"/>
                </a:lnTo>
                <a:lnTo>
                  <a:pt x="1141894" y="741172"/>
                </a:lnTo>
                <a:lnTo>
                  <a:pt x="1099185" y="667130"/>
                </a:lnTo>
                <a:close/>
              </a:path>
              <a:path w="1163320" h="777875">
                <a:moveTo>
                  <a:pt x="21081" y="0"/>
                </a:moveTo>
                <a:lnTo>
                  <a:pt x="0" y="31750"/>
                </a:lnTo>
                <a:lnTo>
                  <a:pt x="1057233" y="730650"/>
                </a:lnTo>
                <a:lnTo>
                  <a:pt x="1078199" y="698905"/>
                </a:lnTo>
                <a:lnTo>
                  <a:pt x="2108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4522429"/>
              </p:ext>
            </p:extLst>
          </p:nvPr>
        </p:nvGraphicFramePr>
        <p:xfrm>
          <a:off x="3435698" y="5590421"/>
          <a:ext cx="2711450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Equation" r:id="rId4" imgW="977760" imgH="482400" progId="Equation.3">
                  <p:embed/>
                </p:oleObj>
              </mc:Choice>
              <mc:Fallback>
                <p:oleObj name="Equation" r:id="rId4" imgW="977760" imgH="482400" progId="Equation.3">
                  <p:embed/>
                  <p:pic>
                    <p:nvPicPr>
                      <p:cNvPr id="45" name="Object 0"/>
                      <p:cNvPicPr/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435698" y="5590421"/>
                        <a:ext cx="2711450" cy="122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0817" y="381000"/>
            <a:ext cx="842751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10" dirty="0" smtClean="0"/>
              <a:t>OUTAGE PROBABILITY</a:t>
            </a:r>
            <a:endParaRPr spc="-1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457200" y="1371600"/>
                <a:ext cx="7659957" cy="4114800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92500"/>
              </a:bodyPr>
              <a:lstStyle>
                <a:lvl1pPr marL="0">
                  <a:defRPr sz="2400" b="1" i="0">
                    <a:solidFill>
                      <a:srgbClr val="B1B1B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30000"/>
                  </a:lnSpc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b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path loss and shadowing, the received power at any given distance between transmitter and receiver is random. </a:t>
                </a:r>
              </a:p>
              <a:p>
                <a:r>
                  <a:rPr lang="en-US" sz="2000" b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Leads to a non-circular coverage area around the transmitter, i.e. non-circular contours of constant power above which performance (e.g. in </a:t>
                </a:r>
                <a:r>
                  <a:rPr lang="en-US" sz="2000" b="0" dirty="0" err="1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WiFi</a:t>
                </a:r>
                <a:r>
                  <a:rPr lang="en-US" sz="2000" b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cellular) is acceptable</a:t>
                </a:r>
                <a:endParaRPr lang="en-US" sz="20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b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Outage probability: probability received power falls below given minimum:</a:t>
                </a:r>
              </a:p>
              <a:p>
                <a:pPr lvl="1">
                  <a:lnSpc>
                    <a:spcPct val="160000"/>
                  </a:lnSpc>
                </a:pPr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000" b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b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log-normal shadowing model</a:t>
                </a:r>
              </a:p>
              <a:p>
                <a:pPr>
                  <a:lnSpc>
                    <a:spcPct val="30000"/>
                  </a:lnSpc>
                </a:pPr>
                <a:endParaRPr lang="en-US" sz="20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+10</m:t>
                                  </m:r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−10</m:t>
                                  </m:r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𝑑𝐵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71600"/>
                <a:ext cx="7659957" cy="4114800"/>
              </a:xfrm>
              <a:prstGeom prst="rect">
                <a:avLst/>
              </a:prstGeom>
              <a:blipFill>
                <a:blip r:embed="rId4"/>
                <a:stretch>
                  <a:fillRect l="-1909" r="-18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1"/>
          <p:cNvGrpSpPr/>
          <p:nvPr/>
        </p:nvGrpSpPr>
        <p:grpSpPr>
          <a:xfrm>
            <a:off x="7215758" y="4624819"/>
            <a:ext cx="1847850" cy="1470025"/>
            <a:chOff x="4044" y="1018"/>
            <a:chExt cx="1560" cy="1202"/>
          </a:xfrm>
        </p:grpSpPr>
        <p:sp>
          <p:nvSpPr>
            <p:cNvPr id="18" name="Freeform 5"/>
            <p:cNvSpPr/>
            <p:nvPr/>
          </p:nvSpPr>
          <p:spPr bwMode="auto">
            <a:xfrm>
              <a:off x="4044" y="1018"/>
              <a:ext cx="1560" cy="1202"/>
            </a:xfrm>
            <a:custGeom>
              <a:avLst/>
              <a:gdLst>
                <a:gd name="T0" fmla="*/ 972 w 1560"/>
                <a:gd name="T1" fmla="*/ 122 h 1202"/>
                <a:gd name="T2" fmla="*/ 996 w 1560"/>
                <a:gd name="T3" fmla="*/ 194 h 1202"/>
                <a:gd name="T4" fmla="*/ 1008 w 1560"/>
                <a:gd name="T5" fmla="*/ 230 h 1202"/>
                <a:gd name="T6" fmla="*/ 972 w 1560"/>
                <a:gd name="T7" fmla="*/ 362 h 1202"/>
                <a:gd name="T8" fmla="*/ 1272 w 1560"/>
                <a:gd name="T9" fmla="*/ 542 h 1202"/>
                <a:gd name="T10" fmla="*/ 1404 w 1560"/>
                <a:gd name="T11" fmla="*/ 602 h 1202"/>
                <a:gd name="T12" fmla="*/ 1476 w 1560"/>
                <a:gd name="T13" fmla="*/ 650 h 1202"/>
                <a:gd name="T14" fmla="*/ 1560 w 1560"/>
                <a:gd name="T15" fmla="*/ 794 h 1202"/>
                <a:gd name="T16" fmla="*/ 1536 w 1560"/>
                <a:gd name="T17" fmla="*/ 902 h 1202"/>
                <a:gd name="T18" fmla="*/ 1368 w 1560"/>
                <a:gd name="T19" fmla="*/ 1046 h 1202"/>
                <a:gd name="T20" fmla="*/ 1308 w 1560"/>
                <a:gd name="T21" fmla="*/ 1082 h 1202"/>
                <a:gd name="T22" fmla="*/ 1236 w 1560"/>
                <a:gd name="T23" fmla="*/ 1106 h 1202"/>
                <a:gd name="T24" fmla="*/ 756 w 1560"/>
                <a:gd name="T25" fmla="*/ 1094 h 1202"/>
                <a:gd name="T26" fmla="*/ 552 w 1560"/>
                <a:gd name="T27" fmla="*/ 1154 h 1202"/>
                <a:gd name="T28" fmla="*/ 288 w 1560"/>
                <a:gd name="T29" fmla="*/ 1202 h 1202"/>
                <a:gd name="T30" fmla="*/ 72 w 1560"/>
                <a:gd name="T31" fmla="*/ 1130 h 1202"/>
                <a:gd name="T32" fmla="*/ 0 w 1560"/>
                <a:gd name="T33" fmla="*/ 974 h 1202"/>
                <a:gd name="T34" fmla="*/ 24 w 1560"/>
                <a:gd name="T35" fmla="*/ 902 h 1202"/>
                <a:gd name="T36" fmla="*/ 132 w 1560"/>
                <a:gd name="T37" fmla="*/ 842 h 1202"/>
                <a:gd name="T38" fmla="*/ 264 w 1560"/>
                <a:gd name="T39" fmla="*/ 794 h 1202"/>
                <a:gd name="T40" fmla="*/ 336 w 1560"/>
                <a:gd name="T41" fmla="*/ 758 h 1202"/>
                <a:gd name="T42" fmla="*/ 372 w 1560"/>
                <a:gd name="T43" fmla="*/ 686 h 1202"/>
                <a:gd name="T44" fmla="*/ 420 w 1560"/>
                <a:gd name="T45" fmla="*/ 530 h 1202"/>
                <a:gd name="T46" fmla="*/ 432 w 1560"/>
                <a:gd name="T47" fmla="*/ 254 h 1202"/>
                <a:gd name="T48" fmla="*/ 504 w 1560"/>
                <a:gd name="T49" fmla="*/ 146 h 1202"/>
                <a:gd name="T50" fmla="*/ 660 w 1560"/>
                <a:gd name="T51" fmla="*/ 2 h 1202"/>
                <a:gd name="T52" fmla="*/ 864 w 1560"/>
                <a:gd name="T53" fmla="*/ 38 h 1202"/>
                <a:gd name="T54" fmla="*/ 936 w 1560"/>
                <a:gd name="T55" fmla="*/ 62 h 1202"/>
                <a:gd name="T56" fmla="*/ 948 w 1560"/>
                <a:gd name="T57" fmla="*/ 98 h 1202"/>
                <a:gd name="T58" fmla="*/ 972 w 1560"/>
                <a:gd name="T59" fmla="*/ 122 h 120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560"/>
                <a:gd name="T91" fmla="*/ 0 h 1202"/>
                <a:gd name="T92" fmla="*/ 1560 w 1560"/>
                <a:gd name="T93" fmla="*/ 1202 h 120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560" h="1202">
                  <a:moveTo>
                    <a:pt x="972" y="122"/>
                  </a:moveTo>
                  <a:cubicBezTo>
                    <a:pt x="980" y="146"/>
                    <a:pt x="988" y="170"/>
                    <a:pt x="996" y="194"/>
                  </a:cubicBezTo>
                  <a:cubicBezTo>
                    <a:pt x="1000" y="206"/>
                    <a:pt x="1008" y="230"/>
                    <a:pt x="1008" y="230"/>
                  </a:cubicBezTo>
                  <a:cubicBezTo>
                    <a:pt x="981" y="338"/>
                    <a:pt x="994" y="295"/>
                    <a:pt x="972" y="362"/>
                  </a:cubicBezTo>
                  <a:cubicBezTo>
                    <a:pt x="1009" y="512"/>
                    <a:pt x="1138" y="527"/>
                    <a:pt x="1272" y="542"/>
                  </a:cubicBezTo>
                  <a:cubicBezTo>
                    <a:pt x="1321" y="554"/>
                    <a:pt x="1361" y="576"/>
                    <a:pt x="1404" y="602"/>
                  </a:cubicBezTo>
                  <a:cubicBezTo>
                    <a:pt x="1429" y="617"/>
                    <a:pt x="1476" y="650"/>
                    <a:pt x="1476" y="650"/>
                  </a:cubicBezTo>
                  <a:cubicBezTo>
                    <a:pt x="1509" y="700"/>
                    <a:pt x="1542" y="739"/>
                    <a:pt x="1560" y="794"/>
                  </a:cubicBezTo>
                  <a:cubicBezTo>
                    <a:pt x="1555" y="822"/>
                    <a:pt x="1551" y="872"/>
                    <a:pt x="1536" y="902"/>
                  </a:cubicBezTo>
                  <a:cubicBezTo>
                    <a:pt x="1502" y="970"/>
                    <a:pt x="1430" y="1008"/>
                    <a:pt x="1368" y="1046"/>
                  </a:cubicBezTo>
                  <a:cubicBezTo>
                    <a:pt x="1348" y="1058"/>
                    <a:pt x="1330" y="1075"/>
                    <a:pt x="1308" y="1082"/>
                  </a:cubicBezTo>
                  <a:cubicBezTo>
                    <a:pt x="1284" y="1090"/>
                    <a:pt x="1236" y="1106"/>
                    <a:pt x="1236" y="1106"/>
                  </a:cubicBezTo>
                  <a:cubicBezTo>
                    <a:pt x="924" y="1073"/>
                    <a:pt x="1084" y="1078"/>
                    <a:pt x="756" y="1094"/>
                  </a:cubicBezTo>
                  <a:cubicBezTo>
                    <a:pt x="686" y="1108"/>
                    <a:pt x="621" y="1137"/>
                    <a:pt x="552" y="1154"/>
                  </a:cubicBezTo>
                  <a:cubicBezTo>
                    <a:pt x="463" y="1176"/>
                    <a:pt x="380" y="1191"/>
                    <a:pt x="288" y="1202"/>
                  </a:cubicBezTo>
                  <a:cubicBezTo>
                    <a:pt x="214" y="1177"/>
                    <a:pt x="138" y="1174"/>
                    <a:pt x="72" y="1130"/>
                  </a:cubicBezTo>
                  <a:cubicBezTo>
                    <a:pt x="28" y="1065"/>
                    <a:pt x="18" y="1047"/>
                    <a:pt x="0" y="974"/>
                  </a:cubicBezTo>
                  <a:cubicBezTo>
                    <a:pt x="8" y="950"/>
                    <a:pt x="16" y="926"/>
                    <a:pt x="24" y="902"/>
                  </a:cubicBezTo>
                  <a:cubicBezTo>
                    <a:pt x="38" y="860"/>
                    <a:pt x="103" y="853"/>
                    <a:pt x="132" y="842"/>
                  </a:cubicBezTo>
                  <a:cubicBezTo>
                    <a:pt x="175" y="825"/>
                    <a:pt x="225" y="820"/>
                    <a:pt x="264" y="794"/>
                  </a:cubicBezTo>
                  <a:cubicBezTo>
                    <a:pt x="311" y="763"/>
                    <a:pt x="286" y="775"/>
                    <a:pt x="336" y="758"/>
                  </a:cubicBezTo>
                  <a:cubicBezTo>
                    <a:pt x="380" y="627"/>
                    <a:pt x="310" y="826"/>
                    <a:pt x="372" y="686"/>
                  </a:cubicBezTo>
                  <a:cubicBezTo>
                    <a:pt x="393" y="638"/>
                    <a:pt x="407" y="582"/>
                    <a:pt x="420" y="530"/>
                  </a:cubicBezTo>
                  <a:cubicBezTo>
                    <a:pt x="424" y="438"/>
                    <a:pt x="425" y="346"/>
                    <a:pt x="432" y="254"/>
                  </a:cubicBezTo>
                  <a:cubicBezTo>
                    <a:pt x="436" y="202"/>
                    <a:pt x="470" y="176"/>
                    <a:pt x="504" y="146"/>
                  </a:cubicBezTo>
                  <a:cubicBezTo>
                    <a:pt x="558" y="98"/>
                    <a:pt x="600" y="42"/>
                    <a:pt x="660" y="2"/>
                  </a:cubicBezTo>
                  <a:cubicBezTo>
                    <a:pt x="817" y="16"/>
                    <a:pt x="750" y="0"/>
                    <a:pt x="864" y="38"/>
                  </a:cubicBezTo>
                  <a:cubicBezTo>
                    <a:pt x="888" y="46"/>
                    <a:pt x="936" y="62"/>
                    <a:pt x="936" y="62"/>
                  </a:cubicBezTo>
                  <a:cubicBezTo>
                    <a:pt x="940" y="74"/>
                    <a:pt x="940" y="88"/>
                    <a:pt x="948" y="98"/>
                  </a:cubicBezTo>
                  <a:cubicBezTo>
                    <a:pt x="969" y="124"/>
                    <a:pt x="1004" y="122"/>
                    <a:pt x="972" y="122"/>
                  </a:cubicBez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4284" y="1188"/>
              <a:ext cx="1068" cy="100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aphicFrame>
        <p:nvGraphicFramePr>
          <p:cNvPr id="20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013109"/>
              </p:ext>
            </p:extLst>
          </p:nvPr>
        </p:nvGraphicFramePr>
        <p:xfrm>
          <a:off x="8600058" y="4685144"/>
          <a:ext cx="3365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5" imgW="164880" imgH="228600" progId="Equation.3">
                  <p:embed/>
                </p:oleObj>
              </mc:Choice>
              <mc:Fallback>
                <p:oleObj name="Equation" r:id="rId5" imgW="164880" imgH="228600" progId="Equation.3">
                  <p:embed/>
                  <p:pic>
                    <p:nvPicPr>
                      <p:cNvPr id="9" name="Object 1024"/>
                      <p:cNvPicPr/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600058" y="4685144"/>
                        <a:ext cx="3365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14"/>
          <p:cNvGrpSpPr/>
          <p:nvPr/>
        </p:nvGrpSpPr>
        <p:grpSpPr>
          <a:xfrm>
            <a:off x="8032508" y="5359831"/>
            <a:ext cx="200135" cy="348791"/>
            <a:chOff x="7852528" y="4421171"/>
            <a:chExt cx="386499" cy="527901"/>
          </a:xfrm>
        </p:grpSpPr>
        <p:sp>
          <p:nvSpPr>
            <p:cNvPr id="22" name="Isosceles Triangle 9"/>
            <p:cNvSpPr/>
            <p:nvPr/>
          </p:nvSpPr>
          <p:spPr bwMode="auto">
            <a:xfrm rot="10800000">
              <a:off x="7852528" y="4421171"/>
              <a:ext cx="386499" cy="311085"/>
            </a:xfrm>
            <a:prstGeom prst="triangle">
              <a:avLst/>
            </a:prstGeom>
            <a:solidFill>
              <a:srgbClr val="0099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23" name="Straight Connector 11"/>
            <p:cNvCxnSpPr/>
            <p:nvPr/>
          </p:nvCxnSpPr>
          <p:spPr bwMode="auto">
            <a:xfrm flipH="1">
              <a:off x="8052663" y="4600281"/>
              <a:ext cx="0" cy="34879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8645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8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241" y="343661"/>
            <a:ext cx="3801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FOURIER</a:t>
            </a:r>
            <a:r>
              <a:rPr sz="2400" spc="-65" dirty="0">
                <a:latin typeface="Arial Black"/>
                <a:cs typeface="Arial Black"/>
              </a:rPr>
              <a:t> </a:t>
            </a:r>
            <a:r>
              <a:rPr sz="2400" spc="-10" dirty="0">
                <a:latin typeface="Arial Black"/>
                <a:cs typeface="Arial Black"/>
              </a:rPr>
              <a:t>TRANSFORM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3853" y="1586948"/>
            <a:ext cx="1362710" cy="433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650" i="1" spc="60" dirty="0">
                <a:latin typeface="Times New Roman"/>
                <a:cs typeface="Times New Roman"/>
              </a:rPr>
              <a:t>s</a:t>
            </a:r>
            <a:r>
              <a:rPr sz="2650" spc="60" dirty="0">
                <a:latin typeface="Times New Roman"/>
                <a:cs typeface="Times New Roman"/>
              </a:rPr>
              <a:t>(</a:t>
            </a:r>
            <a:r>
              <a:rPr sz="2650" i="1" spc="60" dirty="0">
                <a:latin typeface="Times New Roman"/>
                <a:cs typeface="Times New Roman"/>
              </a:rPr>
              <a:t>t</a:t>
            </a:r>
            <a:r>
              <a:rPr sz="2650" spc="60" dirty="0">
                <a:latin typeface="Times New Roman"/>
                <a:cs typeface="Times New Roman"/>
              </a:rPr>
              <a:t>)</a:t>
            </a:r>
            <a:r>
              <a:rPr sz="2650" spc="-95" dirty="0">
                <a:latin typeface="Times New Roman"/>
                <a:cs typeface="Times New Roman"/>
              </a:rPr>
              <a:t> </a:t>
            </a:r>
            <a:r>
              <a:rPr sz="2650" spc="70" dirty="0">
                <a:latin typeface="Symbol"/>
                <a:cs typeface="Symbol"/>
              </a:rPr>
              <a:t></a:t>
            </a:r>
            <a:r>
              <a:rPr sz="2650" spc="-155" dirty="0">
                <a:latin typeface="Times New Roman"/>
                <a:cs typeface="Times New Roman"/>
              </a:rPr>
              <a:t> </a:t>
            </a:r>
            <a:r>
              <a:rPr sz="2650" i="1" spc="70" dirty="0">
                <a:latin typeface="Times New Roman"/>
                <a:cs typeface="Times New Roman"/>
              </a:rPr>
              <a:t>e</a:t>
            </a:r>
            <a:r>
              <a:rPr sz="2325" spc="104" baseline="43010" dirty="0">
                <a:latin typeface="Symbol"/>
                <a:cs typeface="Symbol"/>
              </a:rPr>
              <a:t></a:t>
            </a:r>
            <a:r>
              <a:rPr sz="2325" i="1" spc="104" baseline="43010" dirty="0">
                <a:latin typeface="Times New Roman"/>
                <a:cs typeface="Times New Roman"/>
              </a:rPr>
              <a:t>t</a:t>
            </a:r>
            <a:r>
              <a:rPr sz="2325" i="1" spc="-67" baseline="43010" dirty="0">
                <a:latin typeface="Times New Roman"/>
                <a:cs typeface="Times New Roman"/>
              </a:rPr>
              <a:t> </a:t>
            </a:r>
            <a:r>
              <a:rPr sz="2650" spc="-50" dirty="0">
                <a:latin typeface="Times New Roman"/>
                <a:cs typeface="Times New Roman"/>
              </a:rPr>
              <a:t>,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79394" y="1773358"/>
            <a:ext cx="1030605" cy="0"/>
          </a:xfrm>
          <a:custGeom>
            <a:avLst/>
            <a:gdLst/>
            <a:ahLst/>
            <a:cxnLst/>
            <a:rect l="l" t="t" r="r" b="b"/>
            <a:pathLst>
              <a:path w="1030604">
                <a:moveTo>
                  <a:pt x="0" y="0"/>
                </a:moveTo>
                <a:lnTo>
                  <a:pt x="1030493" y="0"/>
                </a:lnTo>
              </a:path>
            </a:pathLst>
          </a:custGeom>
          <a:ln w="12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54251" y="1283808"/>
            <a:ext cx="986790" cy="88963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98425" algn="ctr">
              <a:lnSpc>
                <a:spcPct val="100000"/>
              </a:lnSpc>
              <a:spcBef>
                <a:spcPts val="465"/>
              </a:spcBef>
            </a:pPr>
            <a:r>
              <a:rPr sz="2450" spc="-50" dirty="0">
                <a:latin typeface="Times New Roman"/>
                <a:cs typeface="Times New Roman"/>
              </a:rPr>
              <a:t>1</a:t>
            </a: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sz="2450" spc="90" dirty="0">
                <a:latin typeface="Times New Roman"/>
                <a:cs typeface="Times New Roman"/>
              </a:rPr>
              <a:t>1</a:t>
            </a:r>
            <a:r>
              <a:rPr sz="2450" spc="90" dirty="0">
                <a:latin typeface="Symbol"/>
                <a:cs typeface="Symbol"/>
              </a:rPr>
              <a:t></a:t>
            </a:r>
            <a:r>
              <a:rPr sz="2450" spc="245" dirty="0">
                <a:latin typeface="Times New Roman"/>
                <a:cs typeface="Times New Roman"/>
              </a:rPr>
              <a:t> </a:t>
            </a:r>
            <a:r>
              <a:rPr sz="2450" i="1" spc="-20" dirty="0">
                <a:latin typeface="Times New Roman"/>
                <a:cs typeface="Times New Roman"/>
              </a:rPr>
              <a:t>j</a:t>
            </a:r>
            <a:r>
              <a:rPr sz="2450" spc="-20" dirty="0">
                <a:latin typeface="Times New Roman"/>
                <a:cs typeface="Times New Roman"/>
              </a:rPr>
              <a:t>2</a:t>
            </a:r>
            <a:r>
              <a:rPr sz="2600" spc="-20" dirty="0">
                <a:latin typeface="Symbol"/>
                <a:cs typeface="Symbol"/>
              </a:rPr>
              <a:t></a:t>
            </a:r>
            <a:r>
              <a:rPr sz="2450" i="1" spc="-20" dirty="0">
                <a:latin typeface="Times New Roman"/>
                <a:cs typeface="Times New Roman"/>
              </a:rPr>
              <a:t>f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36511" y="1527039"/>
            <a:ext cx="885190" cy="400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50" i="1" spc="110" dirty="0">
                <a:latin typeface="Times New Roman"/>
                <a:cs typeface="Times New Roman"/>
              </a:rPr>
              <a:t>S</a:t>
            </a:r>
            <a:r>
              <a:rPr sz="2450" spc="110" dirty="0">
                <a:latin typeface="Times New Roman"/>
                <a:cs typeface="Times New Roman"/>
              </a:rPr>
              <a:t>(</a:t>
            </a:r>
            <a:r>
              <a:rPr sz="2450" spc="-110" dirty="0">
                <a:latin typeface="Times New Roman"/>
                <a:cs typeface="Times New Roman"/>
              </a:rPr>
              <a:t> </a:t>
            </a:r>
            <a:r>
              <a:rPr sz="2450" i="1" dirty="0">
                <a:latin typeface="Times New Roman"/>
                <a:cs typeface="Times New Roman"/>
              </a:rPr>
              <a:t>f</a:t>
            </a:r>
            <a:r>
              <a:rPr sz="2450" i="1" spc="-45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Times New Roman"/>
                <a:cs typeface="Times New Roman"/>
              </a:rPr>
              <a:t>)</a:t>
            </a:r>
            <a:r>
              <a:rPr sz="2450" spc="-65" dirty="0">
                <a:latin typeface="Times New Roman"/>
                <a:cs typeface="Times New Roman"/>
              </a:rPr>
              <a:t> </a:t>
            </a:r>
            <a:r>
              <a:rPr sz="2450" spc="-50" dirty="0">
                <a:latin typeface="Symbol"/>
                <a:cs typeface="Symbol"/>
              </a:rPr>
              <a:t>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76064" y="1594422"/>
            <a:ext cx="609600" cy="40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i="1" dirty="0">
                <a:latin typeface="Times New Roman"/>
                <a:cs typeface="Times New Roman"/>
              </a:rPr>
              <a:t>t</a:t>
            </a:r>
            <a:r>
              <a:rPr sz="2500" i="1" spc="6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Symbol"/>
                <a:cs typeface="Symbol"/>
              </a:rPr>
              <a:t></a:t>
            </a:r>
            <a:r>
              <a:rPr sz="2500" spc="-45" dirty="0">
                <a:latin typeface="Times New Roman"/>
                <a:cs typeface="Times New Roman"/>
              </a:rPr>
              <a:t> </a:t>
            </a:r>
            <a:r>
              <a:rPr sz="2500" spc="-50" dirty="0">
                <a:latin typeface="Times New Roman"/>
                <a:cs typeface="Times New Roman"/>
              </a:rPr>
              <a:t>0</a:t>
            </a:r>
            <a:endParaRPr sz="25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72626" y="2360989"/>
            <a:ext cx="3331377" cy="248797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1132" y="2270429"/>
            <a:ext cx="3152281" cy="252444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777745" y="4878070"/>
            <a:ext cx="14312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Time</a:t>
            </a:r>
            <a:r>
              <a:rPr sz="2000" spc="-1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99"/>
                </a:solidFill>
                <a:latin typeface="Times New Roman"/>
                <a:cs typeface="Times New Roman"/>
              </a:rPr>
              <a:t>Domain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35777" y="4839970"/>
            <a:ext cx="19761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000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99"/>
                </a:solidFill>
                <a:latin typeface="Times New Roman"/>
                <a:cs typeface="Times New Roman"/>
              </a:rPr>
              <a:t>Domain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633787" y="1690687"/>
            <a:ext cx="2095500" cy="352425"/>
            <a:chOff x="3633787" y="1690687"/>
            <a:chExt cx="2095500" cy="352425"/>
          </a:xfrm>
        </p:grpSpPr>
        <p:sp>
          <p:nvSpPr>
            <p:cNvPr id="17" name="object 17"/>
            <p:cNvSpPr/>
            <p:nvPr/>
          </p:nvSpPr>
          <p:spPr>
            <a:xfrm>
              <a:off x="3638550" y="1695450"/>
              <a:ext cx="2085975" cy="342900"/>
            </a:xfrm>
            <a:custGeom>
              <a:avLst/>
              <a:gdLst/>
              <a:ahLst/>
              <a:cxnLst/>
              <a:rect l="l" t="t" r="r" b="b"/>
              <a:pathLst>
                <a:path w="2085975" h="342900">
                  <a:moveTo>
                    <a:pt x="1564513" y="0"/>
                  </a:moveTo>
                  <a:lnTo>
                    <a:pt x="1564513" y="85725"/>
                  </a:lnTo>
                  <a:lnTo>
                    <a:pt x="0" y="85725"/>
                  </a:lnTo>
                  <a:lnTo>
                    <a:pt x="0" y="257175"/>
                  </a:lnTo>
                  <a:lnTo>
                    <a:pt x="1564513" y="257175"/>
                  </a:lnTo>
                  <a:lnTo>
                    <a:pt x="1564513" y="342900"/>
                  </a:lnTo>
                  <a:lnTo>
                    <a:pt x="2085975" y="171450"/>
                  </a:lnTo>
                  <a:lnTo>
                    <a:pt x="1564513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38550" y="1695450"/>
              <a:ext cx="2085975" cy="342900"/>
            </a:xfrm>
            <a:custGeom>
              <a:avLst/>
              <a:gdLst/>
              <a:ahLst/>
              <a:cxnLst/>
              <a:rect l="l" t="t" r="r" b="b"/>
              <a:pathLst>
                <a:path w="2085975" h="342900">
                  <a:moveTo>
                    <a:pt x="0" y="85725"/>
                  </a:moveTo>
                  <a:lnTo>
                    <a:pt x="1564513" y="85725"/>
                  </a:lnTo>
                  <a:lnTo>
                    <a:pt x="1564513" y="0"/>
                  </a:lnTo>
                  <a:lnTo>
                    <a:pt x="2085975" y="171450"/>
                  </a:lnTo>
                  <a:lnTo>
                    <a:pt x="1564513" y="342900"/>
                  </a:lnTo>
                  <a:lnTo>
                    <a:pt x="1564513" y="257175"/>
                  </a:lnTo>
                  <a:lnTo>
                    <a:pt x="0" y="257175"/>
                  </a:lnTo>
                  <a:lnTo>
                    <a:pt x="0" y="857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683000" y="1416558"/>
            <a:ext cx="1871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Fourier</a:t>
            </a:r>
            <a:r>
              <a:rPr sz="18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Transform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2244" y="321308"/>
            <a:ext cx="8221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fr-FR" dirty="0" smtClean="0"/>
              <a:t>CHAPTER 3</a:t>
            </a:r>
            <a:r>
              <a:rPr dirty="0" smtClean="0"/>
              <a:t>:</a:t>
            </a:r>
            <a:r>
              <a:rPr spc="-95" dirty="0" smtClean="0"/>
              <a:t> </a:t>
            </a:r>
            <a:r>
              <a:rPr lang="fr-FR" i="1" dirty="0" err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Statistical</a:t>
            </a:r>
            <a:r>
              <a:rPr lang="fr-FR" i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Multipath</a:t>
            </a:r>
            <a:r>
              <a:rPr lang="fr-FR" i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 Channel </a:t>
            </a:r>
            <a:r>
              <a:rPr lang="fr-FR" i="1" dirty="0" err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Models</a:t>
            </a:r>
            <a:r>
              <a:rPr lang="en-US" i="1" dirty="0">
                <a:solidFill>
                  <a:srgbClr val="FF0000"/>
                </a:solidFill>
              </a:rPr>
              <a:t/>
            </a:r>
            <a:br>
              <a:rPr lang="en-US" i="1" dirty="0">
                <a:solidFill>
                  <a:srgbClr val="FF0000"/>
                </a:solidFill>
              </a:rPr>
            </a:br>
            <a:endParaRPr spc="-10" dirty="0"/>
          </a:p>
        </p:txBody>
      </p:sp>
      <p:grpSp>
        <p:nvGrpSpPr>
          <p:cNvPr id="7" name="object 7"/>
          <p:cNvGrpSpPr/>
          <p:nvPr/>
        </p:nvGrpSpPr>
        <p:grpSpPr>
          <a:xfrm>
            <a:off x="1752600" y="1219200"/>
            <a:ext cx="6089650" cy="4464685"/>
            <a:chOff x="1687576" y="901637"/>
            <a:chExt cx="6089650" cy="4464685"/>
          </a:xfrm>
        </p:grpSpPr>
        <p:sp>
          <p:nvSpPr>
            <p:cNvPr id="8" name="object 8"/>
            <p:cNvSpPr/>
            <p:nvPr/>
          </p:nvSpPr>
          <p:spPr>
            <a:xfrm>
              <a:off x="1810766" y="2273300"/>
              <a:ext cx="0" cy="218440"/>
            </a:xfrm>
            <a:custGeom>
              <a:avLst/>
              <a:gdLst/>
              <a:ahLst/>
              <a:cxnLst/>
              <a:rect l="l" t="t" r="r" b="b"/>
              <a:pathLst>
                <a:path h="218439">
                  <a:moveTo>
                    <a:pt x="0" y="218439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B9C1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65172" y="2501900"/>
              <a:ext cx="120650" cy="58419"/>
            </a:xfrm>
            <a:custGeom>
              <a:avLst/>
              <a:gdLst/>
              <a:ahLst/>
              <a:cxnLst/>
              <a:rect l="l" t="t" r="r" b="b"/>
              <a:pathLst>
                <a:path w="120650" h="58419">
                  <a:moveTo>
                    <a:pt x="0" y="0"/>
                  </a:moveTo>
                  <a:lnTo>
                    <a:pt x="120141" y="0"/>
                  </a:lnTo>
                </a:path>
                <a:path w="120650" h="58419">
                  <a:moveTo>
                    <a:pt x="0" y="58420"/>
                  </a:moveTo>
                  <a:lnTo>
                    <a:pt x="120141" y="58420"/>
                  </a:lnTo>
                </a:path>
              </a:pathLst>
            </a:custGeom>
            <a:ln w="19050">
              <a:solidFill>
                <a:srgbClr val="CCD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87576" y="2479294"/>
              <a:ext cx="622935" cy="113030"/>
            </a:xfrm>
            <a:custGeom>
              <a:avLst/>
              <a:gdLst/>
              <a:ahLst/>
              <a:cxnLst/>
              <a:rect l="l" t="t" r="r" b="b"/>
              <a:pathLst>
                <a:path w="622935" h="113030">
                  <a:moveTo>
                    <a:pt x="561086" y="0"/>
                  </a:moveTo>
                  <a:lnTo>
                    <a:pt x="61594" y="0"/>
                  </a:lnTo>
                  <a:lnTo>
                    <a:pt x="0" y="41655"/>
                  </a:lnTo>
                  <a:lnTo>
                    <a:pt x="61594" y="113029"/>
                  </a:lnTo>
                  <a:lnTo>
                    <a:pt x="561086" y="113029"/>
                  </a:lnTo>
                  <a:lnTo>
                    <a:pt x="622807" y="41655"/>
                  </a:lnTo>
                  <a:lnTo>
                    <a:pt x="561086" y="0"/>
                  </a:lnTo>
                  <a:close/>
                </a:path>
              </a:pathLst>
            </a:custGeom>
            <a:solidFill>
              <a:srgbClr val="DDE4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7901" y="2589529"/>
              <a:ext cx="502284" cy="38735"/>
            </a:xfrm>
            <a:custGeom>
              <a:avLst/>
              <a:gdLst/>
              <a:ahLst/>
              <a:cxnLst/>
              <a:rect l="l" t="t" r="r" b="b"/>
              <a:pathLst>
                <a:path w="502285" h="38735">
                  <a:moveTo>
                    <a:pt x="502031" y="0"/>
                  </a:moveTo>
                  <a:lnTo>
                    <a:pt x="0" y="0"/>
                  </a:lnTo>
                  <a:lnTo>
                    <a:pt x="251079" y="38481"/>
                  </a:lnTo>
                  <a:lnTo>
                    <a:pt x="5020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02587" y="2597657"/>
              <a:ext cx="202565" cy="1101090"/>
            </a:xfrm>
            <a:custGeom>
              <a:avLst/>
              <a:gdLst/>
              <a:ahLst/>
              <a:cxnLst/>
              <a:rect l="l" t="t" r="r" b="b"/>
              <a:pathLst>
                <a:path w="202564" h="1101089">
                  <a:moveTo>
                    <a:pt x="118237" y="0"/>
                  </a:moveTo>
                  <a:lnTo>
                    <a:pt x="84836" y="0"/>
                  </a:lnTo>
                  <a:lnTo>
                    <a:pt x="0" y="1100581"/>
                  </a:lnTo>
                  <a:lnTo>
                    <a:pt x="202311" y="1100581"/>
                  </a:lnTo>
                  <a:lnTo>
                    <a:pt x="118237" y="0"/>
                  </a:lnTo>
                  <a:close/>
                </a:path>
              </a:pathLst>
            </a:custGeom>
            <a:solidFill>
              <a:srgbClr val="CCD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25244" y="3690620"/>
              <a:ext cx="354965" cy="17780"/>
            </a:xfrm>
            <a:custGeom>
              <a:avLst/>
              <a:gdLst/>
              <a:ahLst/>
              <a:cxnLst/>
              <a:rect l="l" t="t" r="r" b="b"/>
              <a:pathLst>
                <a:path w="354964" h="17779">
                  <a:moveTo>
                    <a:pt x="354583" y="0"/>
                  </a:moveTo>
                  <a:lnTo>
                    <a:pt x="0" y="0"/>
                  </a:lnTo>
                  <a:lnTo>
                    <a:pt x="0" y="17271"/>
                  </a:lnTo>
                  <a:lnTo>
                    <a:pt x="354583" y="17271"/>
                  </a:lnTo>
                  <a:lnTo>
                    <a:pt x="354583" y="0"/>
                  </a:lnTo>
                  <a:close/>
                </a:path>
              </a:pathLst>
            </a:custGeom>
            <a:solidFill>
              <a:srgbClr val="8E92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87576" y="2522981"/>
              <a:ext cx="622935" cy="69850"/>
            </a:xfrm>
            <a:custGeom>
              <a:avLst/>
              <a:gdLst/>
              <a:ahLst/>
              <a:cxnLst/>
              <a:rect l="l" t="t" r="r" b="b"/>
              <a:pathLst>
                <a:path w="622935" h="69850">
                  <a:moveTo>
                    <a:pt x="622807" y="0"/>
                  </a:moveTo>
                  <a:lnTo>
                    <a:pt x="0" y="0"/>
                  </a:lnTo>
                  <a:lnTo>
                    <a:pt x="61594" y="69341"/>
                  </a:lnTo>
                  <a:lnTo>
                    <a:pt x="561086" y="69341"/>
                  </a:lnTo>
                  <a:lnTo>
                    <a:pt x="622807" y="0"/>
                  </a:lnTo>
                  <a:close/>
                </a:path>
              </a:pathLst>
            </a:custGeom>
            <a:solidFill>
              <a:srgbClr val="9A9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86076" y="2364105"/>
              <a:ext cx="0" cy="375920"/>
            </a:xfrm>
            <a:custGeom>
              <a:avLst/>
              <a:gdLst/>
              <a:ahLst/>
              <a:cxnLst/>
              <a:rect l="l" t="t" r="r" b="b"/>
              <a:pathLst>
                <a:path h="375919">
                  <a:moveTo>
                    <a:pt x="0" y="0"/>
                  </a:moveTo>
                  <a:lnTo>
                    <a:pt x="0" y="375666"/>
                  </a:lnTo>
                </a:path>
              </a:pathLst>
            </a:custGeom>
            <a:ln w="19050">
              <a:solidFill>
                <a:srgbClr val="B9C1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0209" y="901637"/>
              <a:ext cx="1148583" cy="202678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8261" y="3728973"/>
              <a:ext cx="1033401" cy="16367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1651" y="3652773"/>
              <a:ext cx="1425575" cy="88265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140966" y="1605533"/>
              <a:ext cx="2165350" cy="758190"/>
            </a:xfrm>
            <a:custGeom>
              <a:avLst/>
              <a:gdLst/>
              <a:ahLst/>
              <a:cxnLst/>
              <a:rect l="l" t="t" r="r" b="b"/>
              <a:pathLst>
                <a:path w="2165350" h="758189">
                  <a:moveTo>
                    <a:pt x="2165096" y="0"/>
                  </a:moveTo>
                  <a:lnTo>
                    <a:pt x="1240282" y="333628"/>
                  </a:lnTo>
                  <a:lnTo>
                    <a:pt x="1479931" y="157987"/>
                  </a:lnTo>
                  <a:lnTo>
                    <a:pt x="0" y="757808"/>
                  </a:lnTo>
                  <a:lnTo>
                    <a:pt x="1161414" y="331088"/>
                  </a:lnTo>
                  <a:lnTo>
                    <a:pt x="913383" y="496569"/>
                  </a:lnTo>
                  <a:lnTo>
                    <a:pt x="216509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40966" y="1605533"/>
              <a:ext cx="2165350" cy="758190"/>
            </a:xfrm>
            <a:custGeom>
              <a:avLst/>
              <a:gdLst/>
              <a:ahLst/>
              <a:cxnLst/>
              <a:rect l="l" t="t" r="r" b="b"/>
              <a:pathLst>
                <a:path w="2165350" h="758189">
                  <a:moveTo>
                    <a:pt x="2165096" y="0"/>
                  </a:moveTo>
                  <a:lnTo>
                    <a:pt x="913383" y="496569"/>
                  </a:lnTo>
                  <a:lnTo>
                    <a:pt x="1161414" y="331088"/>
                  </a:lnTo>
                  <a:lnTo>
                    <a:pt x="0" y="757808"/>
                  </a:lnTo>
                  <a:lnTo>
                    <a:pt x="1479931" y="157987"/>
                  </a:lnTo>
                  <a:lnTo>
                    <a:pt x="1240282" y="333628"/>
                  </a:lnTo>
                  <a:lnTo>
                    <a:pt x="2165096" y="0"/>
                  </a:lnTo>
                </a:path>
              </a:pathLst>
            </a:custGeom>
            <a:ln w="127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52548" y="2694177"/>
              <a:ext cx="1139190" cy="1132840"/>
            </a:xfrm>
            <a:custGeom>
              <a:avLst/>
              <a:gdLst/>
              <a:ahLst/>
              <a:cxnLst/>
              <a:rect l="l" t="t" r="r" b="b"/>
              <a:pathLst>
                <a:path w="1139189" h="1132839">
                  <a:moveTo>
                    <a:pt x="0" y="0"/>
                  </a:moveTo>
                  <a:lnTo>
                    <a:pt x="623951" y="600837"/>
                  </a:lnTo>
                  <a:lnTo>
                    <a:pt x="443738" y="496697"/>
                  </a:lnTo>
                  <a:lnTo>
                    <a:pt x="1139189" y="1132332"/>
                  </a:lnTo>
                  <a:lnTo>
                    <a:pt x="646302" y="651891"/>
                  </a:lnTo>
                  <a:lnTo>
                    <a:pt x="830326" y="747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52548" y="2694177"/>
              <a:ext cx="1139190" cy="1132840"/>
            </a:xfrm>
            <a:custGeom>
              <a:avLst/>
              <a:gdLst/>
              <a:ahLst/>
              <a:cxnLst/>
              <a:rect l="l" t="t" r="r" b="b"/>
              <a:pathLst>
                <a:path w="1139189" h="1132839">
                  <a:moveTo>
                    <a:pt x="1139189" y="1132332"/>
                  </a:moveTo>
                  <a:lnTo>
                    <a:pt x="443738" y="496697"/>
                  </a:lnTo>
                  <a:lnTo>
                    <a:pt x="623951" y="600837"/>
                  </a:lnTo>
                  <a:lnTo>
                    <a:pt x="0" y="0"/>
                  </a:lnTo>
                  <a:lnTo>
                    <a:pt x="830326" y="747395"/>
                  </a:lnTo>
                  <a:lnTo>
                    <a:pt x="646302" y="651891"/>
                  </a:lnTo>
                  <a:lnTo>
                    <a:pt x="1139189" y="1132332"/>
                  </a:lnTo>
                </a:path>
              </a:pathLst>
            </a:custGeom>
            <a:ln w="127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49699" y="3796791"/>
              <a:ext cx="1950720" cy="344805"/>
            </a:xfrm>
            <a:custGeom>
              <a:avLst/>
              <a:gdLst/>
              <a:ahLst/>
              <a:cxnLst/>
              <a:rect l="l" t="t" r="r" b="b"/>
              <a:pathLst>
                <a:path w="1950720" h="344804">
                  <a:moveTo>
                    <a:pt x="1950339" y="0"/>
                  </a:moveTo>
                  <a:lnTo>
                    <a:pt x="1115949" y="155828"/>
                  </a:lnTo>
                  <a:lnTo>
                    <a:pt x="1343278" y="38480"/>
                  </a:lnTo>
                  <a:lnTo>
                    <a:pt x="0" y="344677"/>
                  </a:lnTo>
                  <a:lnTo>
                    <a:pt x="1048639" y="142239"/>
                  </a:lnTo>
                  <a:lnTo>
                    <a:pt x="815466" y="249808"/>
                  </a:lnTo>
                  <a:lnTo>
                    <a:pt x="195033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49699" y="3796791"/>
              <a:ext cx="1950720" cy="344805"/>
            </a:xfrm>
            <a:custGeom>
              <a:avLst/>
              <a:gdLst/>
              <a:ahLst/>
              <a:cxnLst/>
              <a:rect l="l" t="t" r="r" b="b"/>
              <a:pathLst>
                <a:path w="1950720" h="344804">
                  <a:moveTo>
                    <a:pt x="1950339" y="0"/>
                  </a:moveTo>
                  <a:lnTo>
                    <a:pt x="815466" y="249808"/>
                  </a:lnTo>
                  <a:lnTo>
                    <a:pt x="1048639" y="142239"/>
                  </a:lnTo>
                  <a:lnTo>
                    <a:pt x="0" y="344677"/>
                  </a:lnTo>
                  <a:lnTo>
                    <a:pt x="1343278" y="38480"/>
                  </a:lnTo>
                  <a:lnTo>
                    <a:pt x="1115949" y="155828"/>
                  </a:lnTo>
                  <a:lnTo>
                    <a:pt x="1950339" y="0"/>
                  </a:lnTo>
                </a:path>
              </a:pathLst>
            </a:custGeom>
            <a:ln w="126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628259" y="1575815"/>
              <a:ext cx="1127125" cy="1929130"/>
            </a:xfrm>
            <a:custGeom>
              <a:avLst/>
              <a:gdLst/>
              <a:ahLst/>
              <a:cxnLst/>
              <a:rect l="l" t="t" r="r" b="b"/>
              <a:pathLst>
                <a:path w="1127125" h="1929129">
                  <a:moveTo>
                    <a:pt x="0" y="0"/>
                  </a:moveTo>
                  <a:lnTo>
                    <a:pt x="624839" y="1015746"/>
                  </a:lnTo>
                  <a:lnTo>
                    <a:pt x="416178" y="869061"/>
                  </a:lnTo>
                  <a:lnTo>
                    <a:pt x="1126743" y="1929130"/>
                  </a:lnTo>
                  <a:lnTo>
                    <a:pt x="635380" y="1114552"/>
                  </a:lnTo>
                  <a:lnTo>
                    <a:pt x="852804" y="1241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28259" y="1575815"/>
              <a:ext cx="1127125" cy="1929130"/>
            </a:xfrm>
            <a:custGeom>
              <a:avLst/>
              <a:gdLst/>
              <a:ahLst/>
              <a:cxnLst/>
              <a:rect l="l" t="t" r="r" b="b"/>
              <a:pathLst>
                <a:path w="1127125" h="1929129">
                  <a:moveTo>
                    <a:pt x="1126743" y="1929130"/>
                  </a:moveTo>
                  <a:lnTo>
                    <a:pt x="416178" y="869061"/>
                  </a:lnTo>
                  <a:lnTo>
                    <a:pt x="624839" y="1015746"/>
                  </a:lnTo>
                  <a:lnTo>
                    <a:pt x="0" y="0"/>
                  </a:lnTo>
                  <a:lnTo>
                    <a:pt x="852804" y="1241679"/>
                  </a:lnTo>
                  <a:lnTo>
                    <a:pt x="635380" y="1114552"/>
                  </a:lnTo>
                  <a:lnTo>
                    <a:pt x="1126743" y="1929130"/>
                  </a:lnTo>
                </a:path>
              </a:pathLst>
            </a:custGeom>
            <a:ln w="127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41981" y="2657094"/>
              <a:ext cx="3432175" cy="953135"/>
            </a:xfrm>
            <a:custGeom>
              <a:avLst/>
              <a:gdLst/>
              <a:ahLst/>
              <a:cxnLst/>
              <a:rect l="l" t="t" r="r" b="b"/>
              <a:pathLst>
                <a:path w="3432175" h="953135">
                  <a:moveTo>
                    <a:pt x="0" y="0"/>
                  </a:moveTo>
                  <a:lnTo>
                    <a:pt x="1852548" y="475106"/>
                  </a:lnTo>
                  <a:lnTo>
                    <a:pt x="1414526" y="506094"/>
                  </a:lnTo>
                  <a:lnTo>
                    <a:pt x="3432175" y="952880"/>
                  </a:lnTo>
                  <a:lnTo>
                    <a:pt x="1960371" y="563626"/>
                  </a:lnTo>
                  <a:lnTo>
                    <a:pt x="2392680" y="506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641981" y="2657094"/>
              <a:ext cx="3432175" cy="953135"/>
            </a:xfrm>
            <a:custGeom>
              <a:avLst/>
              <a:gdLst/>
              <a:ahLst/>
              <a:cxnLst/>
              <a:rect l="l" t="t" r="r" b="b"/>
              <a:pathLst>
                <a:path w="3432175" h="953135">
                  <a:moveTo>
                    <a:pt x="3432175" y="952880"/>
                  </a:moveTo>
                  <a:lnTo>
                    <a:pt x="1414526" y="506094"/>
                  </a:lnTo>
                  <a:lnTo>
                    <a:pt x="1852548" y="475106"/>
                  </a:lnTo>
                  <a:lnTo>
                    <a:pt x="0" y="0"/>
                  </a:lnTo>
                  <a:lnTo>
                    <a:pt x="2392680" y="506094"/>
                  </a:lnTo>
                  <a:lnTo>
                    <a:pt x="1960371" y="563626"/>
                  </a:lnTo>
                  <a:lnTo>
                    <a:pt x="3432175" y="952880"/>
                  </a:lnTo>
                </a:path>
              </a:pathLst>
            </a:custGeom>
            <a:ln w="126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772982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FADING:</a:t>
            </a:r>
            <a:r>
              <a:rPr spc="-55" dirty="0"/>
              <a:t> </a:t>
            </a:r>
            <a:r>
              <a:rPr dirty="0"/>
              <a:t>WHAT</a:t>
            </a:r>
            <a:r>
              <a:rPr spc="-35" dirty="0"/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spc="-10" dirty="0"/>
              <a:t>FADING?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2691051"/>
            <a:ext cx="7291705" cy="278574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Random</a:t>
            </a:r>
            <a:r>
              <a:rPr sz="24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#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multipath</a:t>
            </a:r>
            <a:r>
              <a:rPr sz="2400" b="1" spc="-5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components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00"/>
              </a:spcBef>
              <a:tabLst>
                <a:tab pos="756285" algn="l"/>
              </a:tabLst>
            </a:pPr>
            <a:r>
              <a:rPr sz="2000" spc="-50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	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amplitude,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phase,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frequency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component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change</a:t>
            </a:r>
            <a:endParaRPr sz="20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w.r.t.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movement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MS.</a:t>
            </a:r>
            <a:endParaRPr sz="2000">
              <a:latin typeface="Times New Roman"/>
              <a:cs typeface="Times New Roman"/>
            </a:endParaRPr>
          </a:p>
          <a:p>
            <a:pPr marL="756285" marR="175895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summation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multipath </a:t>
            </a:r>
            <a:r>
              <a:rPr sz="2000" dirty="0">
                <a:latin typeface="Times New Roman"/>
                <a:cs typeface="Times New Roman"/>
              </a:rPr>
              <a:t>components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amplitude,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phase,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frequency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received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change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w.r.t.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movement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MS.</a:t>
            </a:r>
            <a:endParaRPr sz="2000">
              <a:latin typeface="Times New Roman"/>
              <a:cs typeface="Times New Roman"/>
            </a:endParaRPr>
          </a:p>
          <a:p>
            <a:pPr marL="756285" marR="234950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movement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surrounding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objects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(e.g.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vehicles)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-20" dirty="0">
                <a:latin typeface="Times New Roman"/>
                <a:cs typeface="Times New Roman"/>
              </a:rPr>
              <a:t> also </a:t>
            </a:r>
            <a:r>
              <a:rPr sz="2000" dirty="0">
                <a:latin typeface="Times New Roman"/>
                <a:cs typeface="Times New Roman"/>
              </a:rPr>
              <a:t>cause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signals.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71826" y="850900"/>
            <a:ext cx="3267075" cy="1797050"/>
            <a:chOff x="2671826" y="850900"/>
            <a:chExt cx="3267075" cy="179705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7975" y="1055687"/>
              <a:ext cx="390525" cy="59848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17975" y="1055687"/>
              <a:ext cx="390525" cy="598805"/>
            </a:xfrm>
            <a:custGeom>
              <a:avLst/>
              <a:gdLst/>
              <a:ahLst/>
              <a:cxnLst/>
              <a:rect l="l" t="t" r="r" b="b"/>
              <a:pathLst>
                <a:path w="390525" h="598805">
                  <a:moveTo>
                    <a:pt x="0" y="598487"/>
                  </a:moveTo>
                  <a:lnTo>
                    <a:pt x="390525" y="598487"/>
                  </a:lnTo>
                  <a:lnTo>
                    <a:pt x="390525" y="0"/>
                  </a:lnTo>
                  <a:lnTo>
                    <a:pt x="0" y="0"/>
                  </a:lnTo>
                  <a:lnTo>
                    <a:pt x="0" y="59848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32354" y="1996821"/>
              <a:ext cx="0" cy="397510"/>
            </a:xfrm>
            <a:custGeom>
              <a:avLst/>
              <a:gdLst/>
              <a:ahLst/>
              <a:cxnLst/>
              <a:rect l="l" t="t" r="r" b="b"/>
              <a:pathLst>
                <a:path h="397510">
                  <a:moveTo>
                    <a:pt x="0" y="0"/>
                  </a:moveTo>
                  <a:lnTo>
                    <a:pt x="0" y="397128"/>
                  </a:lnTo>
                </a:path>
              </a:pathLst>
            </a:custGeom>
            <a:ln w="285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78176" y="1779650"/>
              <a:ext cx="313055" cy="297815"/>
            </a:xfrm>
            <a:custGeom>
              <a:avLst/>
              <a:gdLst/>
              <a:ahLst/>
              <a:cxnLst/>
              <a:rect l="l" t="t" r="r" b="b"/>
              <a:pathLst>
                <a:path w="313055" h="297814">
                  <a:moveTo>
                    <a:pt x="312674" y="0"/>
                  </a:moveTo>
                  <a:lnTo>
                    <a:pt x="0" y="0"/>
                  </a:lnTo>
                  <a:lnTo>
                    <a:pt x="78105" y="297814"/>
                  </a:lnTo>
                  <a:lnTo>
                    <a:pt x="234442" y="297814"/>
                  </a:lnTo>
                  <a:lnTo>
                    <a:pt x="312674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78176" y="1779650"/>
              <a:ext cx="313055" cy="297815"/>
            </a:xfrm>
            <a:custGeom>
              <a:avLst/>
              <a:gdLst/>
              <a:ahLst/>
              <a:cxnLst/>
              <a:rect l="l" t="t" r="r" b="b"/>
              <a:pathLst>
                <a:path w="313055" h="297814">
                  <a:moveTo>
                    <a:pt x="0" y="0"/>
                  </a:moveTo>
                  <a:lnTo>
                    <a:pt x="78105" y="297814"/>
                  </a:lnTo>
                  <a:lnTo>
                    <a:pt x="234442" y="297814"/>
                  </a:lnTo>
                  <a:lnTo>
                    <a:pt x="312674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57474" y="1865249"/>
              <a:ext cx="2130425" cy="76200"/>
            </a:xfrm>
            <a:custGeom>
              <a:avLst/>
              <a:gdLst/>
              <a:ahLst/>
              <a:cxnLst/>
              <a:rect l="l" t="t" r="r" b="b"/>
              <a:pathLst>
                <a:path w="2130425" h="76200">
                  <a:moveTo>
                    <a:pt x="2054225" y="0"/>
                  </a:moveTo>
                  <a:lnTo>
                    <a:pt x="2054225" y="76200"/>
                  </a:lnTo>
                  <a:lnTo>
                    <a:pt x="2117725" y="44450"/>
                  </a:lnTo>
                  <a:lnTo>
                    <a:pt x="2067052" y="44450"/>
                  </a:lnTo>
                  <a:lnTo>
                    <a:pt x="2067052" y="31750"/>
                  </a:lnTo>
                  <a:lnTo>
                    <a:pt x="2117725" y="31750"/>
                  </a:lnTo>
                  <a:lnTo>
                    <a:pt x="2054225" y="0"/>
                  </a:lnTo>
                  <a:close/>
                </a:path>
                <a:path w="2130425" h="76200">
                  <a:moveTo>
                    <a:pt x="2054225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054225" y="44450"/>
                  </a:lnTo>
                  <a:lnTo>
                    <a:pt x="2054225" y="31750"/>
                  </a:lnTo>
                  <a:close/>
                </a:path>
                <a:path w="2130425" h="76200">
                  <a:moveTo>
                    <a:pt x="2117725" y="31750"/>
                  </a:moveTo>
                  <a:lnTo>
                    <a:pt x="2067052" y="31750"/>
                  </a:lnTo>
                  <a:lnTo>
                    <a:pt x="2067052" y="44450"/>
                  </a:lnTo>
                  <a:lnTo>
                    <a:pt x="2117725" y="44450"/>
                  </a:lnTo>
                  <a:lnTo>
                    <a:pt x="2130425" y="38100"/>
                  </a:lnTo>
                  <a:lnTo>
                    <a:pt x="2117725" y="3175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35325" y="1304925"/>
              <a:ext cx="1065530" cy="548005"/>
            </a:xfrm>
            <a:custGeom>
              <a:avLst/>
              <a:gdLst/>
              <a:ahLst/>
              <a:cxnLst/>
              <a:rect l="l" t="t" r="r" b="b"/>
              <a:pathLst>
                <a:path w="1065529" h="548005">
                  <a:moveTo>
                    <a:pt x="0" y="547751"/>
                  </a:moveTo>
                  <a:lnTo>
                    <a:pt x="1065149" y="0"/>
                  </a:lnTo>
                </a:path>
              </a:pathLst>
            </a:custGeom>
            <a:ln w="1905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45483" y="1324609"/>
              <a:ext cx="965200" cy="455930"/>
            </a:xfrm>
            <a:custGeom>
              <a:avLst/>
              <a:gdLst/>
              <a:ahLst/>
              <a:cxnLst/>
              <a:rect l="l" t="t" r="r" b="b"/>
              <a:pathLst>
                <a:path w="965200" h="455930">
                  <a:moveTo>
                    <a:pt x="892952" y="426937"/>
                  </a:moveTo>
                  <a:lnTo>
                    <a:pt x="879475" y="455802"/>
                  </a:lnTo>
                  <a:lnTo>
                    <a:pt x="964691" y="453389"/>
                  </a:lnTo>
                  <a:lnTo>
                    <a:pt x="947946" y="432307"/>
                  </a:lnTo>
                  <a:lnTo>
                    <a:pt x="904493" y="432307"/>
                  </a:lnTo>
                  <a:lnTo>
                    <a:pt x="892952" y="426937"/>
                  </a:lnTo>
                  <a:close/>
                </a:path>
                <a:path w="965200" h="455930">
                  <a:moveTo>
                    <a:pt x="898288" y="415508"/>
                  </a:moveTo>
                  <a:lnTo>
                    <a:pt x="892952" y="426937"/>
                  </a:lnTo>
                  <a:lnTo>
                    <a:pt x="904493" y="432307"/>
                  </a:lnTo>
                  <a:lnTo>
                    <a:pt x="909827" y="420877"/>
                  </a:lnTo>
                  <a:lnTo>
                    <a:pt x="898288" y="415508"/>
                  </a:lnTo>
                  <a:close/>
                </a:path>
                <a:path w="965200" h="455930">
                  <a:moveTo>
                    <a:pt x="911732" y="386714"/>
                  </a:moveTo>
                  <a:lnTo>
                    <a:pt x="898288" y="415508"/>
                  </a:lnTo>
                  <a:lnTo>
                    <a:pt x="909827" y="420877"/>
                  </a:lnTo>
                  <a:lnTo>
                    <a:pt x="904493" y="432307"/>
                  </a:lnTo>
                  <a:lnTo>
                    <a:pt x="947946" y="432307"/>
                  </a:lnTo>
                  <a:lnTo>
                    <a:pt x="911732" y="386714"/>
                  </a:lnTo>
                  <a:close/>
                </a:path>
                <a:path w="965200" h="455930">
                  <a:moveTo>
                    <a:pt x="5333" y="0"/>
                  </a:moveTo>
                  <a:lnTo>
                    <a:pt x="0" y="11429"/>
                  </a:lnTo>
                  <a:lnTo>
                    <a:pt x="892952" y="426937"/>
                  </a:lnTo>
                  <a:lnTo>
                    <a:pt x="898288" y="415508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35325" y="1903475"/>
              <a:ext cx="1170305" cy="622300"/>
            </a:xfrm>
            <a:custGeom>
              <a:avLst/>
              <a:gdLst/>
              <a:ahLst/>
              <a:cxnLst/>
              <a:rect l="l" t="t" r="r" b="b"/>
              <a:pathLst>
                <a:path w="1170304" h="622300">
                  <a:moveTo>
                    <a:pt x="0" y="0"/>
                  </a:moveTo>
                  <a:lnTo>
                    <a:pt x="1169924" y="622300"/>
                  </a:lnTo>
                </a:path>
              </a:pathLst>
            </a:custGeom>
            <a:ln w="127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02074" y="2027174"/>
              <a:ext cx="860425" cy="504190"/>
            </a:xfrm>
            <a:custGeom>
              <a:avLst/>
              <a:gdLst/>
              <a:ahLst/>
              <a:cxnLst/>
              <a:rect l="l" t="t" r="r" b="b"/>
              <a:pathLst>
                <a:path w="860425" h="504189">
                  <a:moveTo>
                    <a:pt x="791457" y="32896"/>
                  </a:moveTo>
                  <a:lnTo>
                    <a:pt x="0" y="493013"/>
                  </a:lnTo>
                  <a:lnTo>
                    <a:pt x="6476" y="504063"/>
                  </a:lnTo>
                  <a:lnTo>
                    <a:pt x="797821" y="43812"/>
                  </a:lnTo>
                  <a:lnTo>
                    <a:pt x="791457" y="32896"/>
                  </a:lnTo>
                  <a:close/>
                </a:path>
                <a:path w="860425" h="504189">
                  <a:moveTo>
                    <a:pt x="843060" y="26542"/>
                  </a:moveTo>
                  <a:lnTo>
                    <a:pt x="802386" y="26542"/>
                  </a:lnTo>
                  <a:lnTo>
                    <a:pt x="808736" y="37464"/>
                  </a:lnTo>
                  <a:lnTo>
                    <a:pt x="797821" y="43812"/>
                  </a:lnTo>
                  <a:lnTo>
                    <a:pt x="813815" y="71247"/>
                  </a:lnTo>
                  <a:lnTo>
                    <a:pt x="843060" y="26542"/>
                  </a:lnTo>
                  <a:close/>
                </a:path>
                <a:path w="860425" h="504189">
                  <a:moveTo>
                    <a:pt x="802386" y="26542"/>
                  </a:moveTo>
                  <a:lnTo>
                    <a:pt x="791457" y="32896"/>
                  </a:lnTo>
                  <a:lnTo>
                    <a:pt x="797821" y="43812"/>
                  </a:lnTo>
                  <a:lnTo>
                    <a:pt x="808736" y="37464"/>
                  </a:lnTo>
                  <a:lnTo>
                    <a:pt x="802386" y="26542"/>
                  </a:lnTo>
                  <a:close/>
                </a:path>
                <a:path w="860425" h="504189">
                  <a:moveTo>
                    <a:pt x="860425" y="0"/>
                  </a:moveTo>
                  <a:lnTo>
                    <a:pt x="775462" y="5461"/>
                  </a:lnTo>
                  <a:lnTo>
                    <a:pt x="791457" y="32896"/>
                  </a:lnTo>
                  <a:lnTo>
                    <a:pt x="802386" y="26542"/>
                  </a:lnTo>
                  <a:lnTo>
                    <a:pt x="843060" y="26542"/>
                  </a:lnTo>
                  <a:lnTo>
                    <a:pt x="860425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7000" y="2525712"/>
              <a:ext cx="987425" cy="11588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937000" y="2525712"/>
              <a:ext cx="987425" cy="116205"/>
            </a:xfrm>
            <a:custGeom>
              <a:avLst/>
              <a:gdLst/>
              <a:ahLst/>
              <a:cxnLst/>
              <a:rect l="l" t="t" r="r" b="b"/>
              <a:pathLst>
                <a:path w="987425" h="116205">
                  <a:moveTo>
                    <a:pt x="0" y="115887"/>
                  </a:moveTo>
                  <a:lnTo>
                    <a:pt x="987425" y="115887"/>
                  </a:lnTo>
                  <a:lnTo>
                    <a:pt x="987425" y="0"/>
                  </a:lnTo>
                  <a:lnTo>
                    <a:pt x="0" y="0"/>
                  </a:lnTo>
                  <a:lnTo>
                    <a:pt x="0" y="11588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9025" y="857250"/>
              <a:ext cx="388937" cy="5969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8950" y="850900"/>
              <a:ext cx="2909570" cy="1391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6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8241" y="377189"/>
            <a:ext cx="842751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 smtClean="0"/>
              <a:t>DOPPLER</a:t>
            </a:r>
            <a:endParaRPr spc="-10" dirty="0"/>
          </a:p>
        </p:txBody>
      </p:sp>
      <p:sp>
        <p:nvSpPr>
          <p:cNvPr id="7" name="object 7"/>
          <p:cNvSpPr txBox="1"/>
          <p:nvPr/>
        </p:nvSpPr>
        <p:spPr>
          <a:xfrm>
            <a:off x="688340" y="838330"/>
            <a:ext cx="7591425" cy="22599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What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Doppler?</a:t>
            </a:r>
            <a:endParaRPr sz="2000">
              <a:latin typeface="Times New Roman"/>
              <a:cs typeface="Times New Roman"/>
            </a:endParaRPr>
          </a:p>
          <a:p>
            <a:pPr marL="756285" marR="212725" lvl="1" indent="-287020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whistle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opposite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direction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sounds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different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train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passing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by.</a:t>
            </a:r>
            <a:endParaRPr sz="1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pitch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sound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(determined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sound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frequency)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changing.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Rx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will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change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Rx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moving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w.r.t.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Tx.</a:t>
            </a:r>
            <a:endParaRPr sz="18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frequency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change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due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relative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movement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Tx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Rx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called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Doppler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effects</a:t>
            </a:r>
            <a:r>
              <a:rPr sz="1800" spc="-1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090" y="3607689"/>
            <a:ext cx="333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t=0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1990" y="4408170"/>
            <a:ext cx="594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t=0.5s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0641" y="5151246"/>
            <a:ext cx="422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imes New Roman"/>
                <a:cs typeface="Times New Roman"/>
              </a:rPr>
              <a:t>t=1s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00150" y="4173537"/>
            <a:ext cx="3508375" cy="663575"/>
            <a:chOff x="1200150" y="4173537"/>
            <a:chExt cx="3508375" cy="663575"/>
          </a:xfrm>
        </p:grpSpPr>
        <p:sp>
          <p:nvSpPr>
            <p:cNvPr id="12" name="object 12"/>
            <p:cNvSpPr/>
            <p:nvPr/>
          </p:nvSpPr>
          <p:spPr>
            <a:xfrm>
              <a:off x="2193925" y="4351146"/>
              <a:ext cx="1157605" cy="471805"/>
            </a:xfrm>
            <a:custGeom>
              <a:avLst/>
              <a:gdLst/>
              <a:ahLst/>
              <a:cxnLst/>
              <a:rect l="l" t="t" r="r" b="b"/>
              <a:pathLst>
                <a:path w="1157604" h="471804">
                  <a:moveTo>
                    <a:pt x="0" y="247014"/>
                  </a:moveTo>
                  <a:lnTo>
                    <a:pt x="14662" y="190438"/>
                  </a:lnTo>
                  <a:lnTo>
                    <a:pt x="32242" y="137302"/>
                  </a:lnTo>
                  <a:lnTo>
                    <a:pt x="55703" y="90763"/>
                  </a:lnTo>
                  <a:lnTo>
                    <a:pt x="88011" y="53975"/>
                  </a:lnTo>
                  <a:lnTo>
                    <a:pt x="123883" y="32219"/>
                  </a:lnTo>
                  <a:lnTo>
                    <a:pt x="167882" y="16267"/>
                  </a:lnTo>
                  <a:lnTo>
                    <a:pt x="215332" y="5795"/>
                  </a:lnTo>
                  <a:lnTo>
                    <a:pt x="261555" y="480"/>
                  </a:lnTo>
                  <a:lnTo>
                    <a:pt x="301879" y="0"/>
                  </a:lnTo>
                  <a:lnTo>
                    <a:pt x="344126" y="6945"/>
                  </a:lnTo>
                  <a:lnTo>
                    <a:pt x="381730" y="22225"/>
                  </a:lnTo>
                  <a:lnTo>
                    <a:pt x="415571" y="44362"/>
                  </a:lnTo>
                  <a:lnTo>
                    <a:pt x="446531" y="71881"/>
                  </a:lnTo>
                  <a:lnTo>
                    <a:pt x="473384" y="107197"/>
                  </a:lnTo>
                  <a:lnTo>
                    <a:pt x="496093" y="150193"/>
                  </a:lnTo>
                  <a:lnTo>
                    <a:pt x="517612" y="195593"/>
                  </a:lnTo>
                  <a:lnTo>
                    <a:pt x="540893" y="238125"/>
                  </a:lnTo>
                  <a:lnTo>
                    <a:pt x="564227" y="277874"/>
                  </a:lnTo>
                  <a:lnTo>
                    <a:pt x="586882" y="317230"/>
                  </a:lnTo>
                  <a:lnTo>
                    <a:pt x="613277" y="354085"/>
                  </a:lnTo>
                  <a:lnTo>
                    <a:pt x="647826" y="386333"/>
                  </a:lnTo>
                  <a:lnTo>
                    <a:pt x="683858" y="410181"/>
                  </a:lnTo>
                  <a:lnTo>
                    <a:pt x="725979" y="433218"/>
                  </a:lnTo>
                  <a:lnTo>
                    <a:pt x="771472" y="452865"/>
                  </a:lnTo>
                  <a:lnTo>
                    <a:pt x="817616" y="466545"/>
                  </a:lnTo>
                  <a:lnTo>
                    <a:pt x="861694" y="471677"/>
                  </a:lnTo>
                  <a:lnTo>
                    <a:pt x="905515" y="466679"/>
                  </a:lnTo>
                  <a:lnTo>
                    <a:pt x="950889" y="453268"/>
                  </a:lnTo>
                  <a:lnTo>
                    <a:pt x="995105" y="433821"/>
                  </a:lnTo>
                  <a:lnTo>
                    <a:pt x="1035451" y="410717"/>
                  </a:lnTo>
                  <a:lnTo>
                    <a:pt x="1069213" y="386333"/>
                  </a:lnTo>
                  <a:lnTo>
                    <a:pt x="1101701" y="348408"/>
                  </a:lnTo>
                  <a:lnTo>
                    <a:pt x="1126236" y="302386"/>
                  </a:lnTo>
                  <a:lnTo>
                    <a:pt x="1144293" y="259032"/>
                  </a:lnTo>
                  <a:lnTo>
                    <a:pt x="1157351" y="229107"/>
                  </a:lnTo>
                </a:path>
              </a:pathLst>
            </a:custGeom>
            <a:ln w="28575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00150" y="4592573"/>
              <a:ext cx="3508375" cy="0"/>
            </a:xfrm>
            <a:custGeom>
              <a:avLst/>
              <a:gdLst/>
              <a:ahLst/>
              <a:cxnLst/>
              <a:rect l="l" t="t" r="r" b="b"/>
              <a:pathLst>
                <a:path w="3508375">
                  <a:moveTo>
                    <a:pt x="0" y="0"/>
                  </a:moveTo>
                  <a:lnTo>
                    <a:pt x="350837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3337" y="4173537"/>
              <a:ext cx="290575" cy="46355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216025" y="3309873"/>
            <a:ext cx="3510279" cy="772160"/>
            <a:chOff x="1216025" y="3309873"/>
            <a:chExt cx="3510279" cy="772160"/>
          </a:xfrm>
        </p:grpSpPr>
        <p:sp>
          <p:nvSpPr>
            <p:cNvPr id="16" name="object 16"/>
            <p:cNvSpPr/>
            <p:nvPr/>
          </p:nvSpPr>
          <p:spPr>
            <a:xfrm>
              <a:off x="1216025" y="3773550"/>
              <a:ext cx="3510279" cy="0"/>
            </a:xfrm>
            <a:custGeom>
              <a:avLst/>
              <a:gdLst/>
              <a:ahLst/>
              <a:cxnLst/>
              <a:rect l="l" t="t" r="r" b="b"/>
              <a:pathLst>
                <a:path w="3510279">
                  <a:moveTo>
                    <a:pt x="0" y="0"/>
                  </a:moveTo>
                  <a:lnTo>
                    <a:pt x="351002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05025" y="3469258"/>
              <a:ext cx="1184275" cy="598170"/>
            </a:xfrm>
            <a:custGeom>
              <a:avLst/>
              <a:gdLst/>
              <a:ahLst/>
              <a:cxnLst/>
              <a:rect l="l" t="t" r="r" b="b"/>
              <a:pathLst>
                <a:path w="1184275" h="598170">
                  <a:moveTo>
                    <a:pt x="0" y="313181"/>
                  </a:moveTo>
                  <a:lnTo>
                    <a:pt x="11839" y="255566"/>
                  </a:lnTo>
                  <a:lnTo>
                    <a:pt x="25221" y="200219"/>
                  </a:lnTo>
                  <a:lnTo>
                    <a:pt x="41687" y="149193"/>
                  </a:lnTo>
                  <a:lnTo>
                    <a:pt x="62780" y="104544"/>
                  </a:lnTo>
                  <a:lnTo>
                    <a:pt x="90043" y="68325"/>
                  </a:lnTo>
                  <a:lnTo>
                    <a:pt x="126687" y="40822"/>
                  </a:lnTo>
                  <a:lnTo>
                    <a:pt x="171694" y="20665"/>
                  </a:lnTo>
                  <a:lnTo>
                    <a:pt x="220262" y="7426"/>
                  </a:lnTo>
                  <a:lnTo>
                    <a:pt x="267586" y="680"/>
                  </a:lnTo>
                  <a:lnTo>
                    <a:pt x="308863" y="0"/>
                  </a:lnTo>
                  <a:lnTo>
                    <a:pt x="352093" y="8782"/>
                  </a:lnTo>
                  <a:lnTo>
                    <a:pt x="390572" y="28162"/>
                  </a:lnTo>
                  <a:lnTo>
                    <a:pt x="425217" y="56257"/>
                  </a:lnTo>
                  <a:lnTo>
                    <a:pt x="456946" y="91186"/>
                  </a:lnTo>
                  <a:lnTo>
                    <a:pt x="479346" y="126033"/>
                  </a:lnTo>
                  <a:lnTo>
                    <a:pt x="498656" y="167946"/>
                  </a:lnTo>
                  <a:lnTo>
                    <a:pt x="516418" y="213505"/>
                  </a:lnTo>
                  <a:lnTo>
                    <a:pt x="534174" y="259289"/>
                  </a:lnTo>
                  <a:lnTo>
                    <a:pt x="553466" y="301878"/>
                  </a:lnTo>
                  <a:lnTo>
                    <a:pt x="577338" y="352319"/>
                  </a:lnTo>
                  <a:lnTo>
                    <a:pt x="600519" y="402224"/>
                  </a:lnTo>
                  <a:lnTo>
                    <a:pt x="627510" y="448915"/>
                  </a:lnTo>
                  <a:lnTo>
                    <a:pt x="662813" y="489711"/>
                  </a:lnTo>
                  <a:lnTo>
                    <a:pt x="699701" y="519935"/>
                  </a:lnTo>
                  <a:lnTo>
                    <a:pt x="742827" y="549141"/>
                  </a:lnTo>
                  <a:lnTo>
                    <a:pt x="789402" y="574056"/>
                  </a:lnTo>
                  <a:lnTo>
                    <a:pt x="836642" y="591405"/>
                  </a:lnTo>
                  <a:lnTo>
                    <a:pt x="881761" y="597915"/>
                  </a:lnTo>
                  <a:lnTo>
                    <a:pt x="926558" y="591588"/>
                  </a:lnTo>
                  <a:lnTo>
                    <a:pt x="972983" y="574604"/>
                  </a:lnTo>
                  <a:lnTo>
                    <a:pt x="1018244" y="549964"/>
                  </a:lnTo>
                  <a:lnTo>
                    <a:pt x="1059548" y="520667"/>
                  </a:lnTo>
                  <a:lnTo>
                    <a:pt x="1094105" y="489711"/>
                  </a:lnTo>
                  <a:lnTo>
                    <a:pt x="1127339" y="441646"/>
                  </a:lnTo>
                  <a:lnTo>
                    <a:pt x="1152429" y="383317"/>
                  </a:lnTo>
                  <a:lnTo>
                    <a:pt x="1170900" y="328370"/>
                  </a:lnTo>
                  <a:lnTo>
                    <a:pt x="1184275" y="290448"/>
                  </a:lnTo>
                </a:path>
              </a:pathLst>
            </a:custGeom>
            <a:ln w="28575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7312" y="3338512"/>
              <a:ext cx="290575" cy="46355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58873" y="3309873"/>
              <a:ext cx="389255" cy="76200"/>
            </a:xfrm>
            <a:custGeom>
              <a:avLst/>
              <a:gdLst/>
              <a:ahLst/>
              <a:cxnLst/>
              <a:rect l="l" t="t" r="r" b="b"/>
              <a:pathLst>
                <a:path w="389255" h="76200">
                  <a:moveTo>
                    <a:pt x="312800" y="0"/>
                  </a:moveTo>
                  <a:lnTo>
                    <a:pt x="312800" y="76200"/>
                  </a:lnTo>
                  <a:lnTo>
                    <a:pt x="376300" y="44450"/>
                  </a:lnTo>
                  <a:lnTo>
                    <a:pt x="325500" y="44450"/>
                  </a:lnTo>
                  <a:lnTo>
                    <a:pt x="325500" y="31750"/>
                  </a:lnTo>
                  <a:lnTo>
                    <a:pt x="376300" y="31750"/>
                  </a:lnTo>
                  <a:lnTo>
                    <a:pt x="312800" y="0"/>
                  </a:lnTo>
                  <a:close/>
                </a:path>
                <a:path w="389255" h="76200">
                  <a:moveTo>
                    <a:pt x="312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2800" y="44450"/>
                  </a:lnTo>
                  <a:lnTo>
                    <a:pt x="312800" y="31750"/>
                  </a:lnTo>
                  <a:close/>
                </a:path>
                <a:path w="389255" h="76200">
                  <a:moveTo>
                    <a:pt x="376300" y="31750"/>
                  </a:moveTo>
                  <a:lnTo>
                    <a:pt x="325500" y="31750"/>
                  </a:lnTo>
                  <a:lnTo>
                    <a:pt x="325500" y="44450"/>
                  </a:lnTo>
                  <a:lnTo>
                    <a:pt x="376300" y="44450"/>
                  </a:lnTo>
                  <a:lnTo>
                    <a:pt x="389000" y="38100"/>
                  </a:lnTo>
                  <a:lnTo>
                    <a:pt x="376300" y="3175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236662" y="4913312"/>
            <a:ext cx="3502025" cy="663575"/>
            <a:chOff x="1236662" y="4913312"/>
            <a:chExt cx="3502025" cy="663575"/>
          </a:xfrm>
        </p:grpSpPr>
        <p:sp>
          <p:nvSpPr>
            <p:cNvPr id="21" name="object 21"/>
            <p:cNvSpPr/>
            <p:nvPr/>
          </p:nvSpPr>
          <p:spPr>
            <a:xfrm>
              <a:off x="1241425" y="5340350"/>
              <a:ext cx="3492500" cy="15875"/>
            </a:xfrm>
            <a:custGeom>
              <a:avLst/>
              <a:gdLst/>
              <a:ahLst/>
              <a:cxnLst/>
              <a:rect l="l" t="t" r="r" b="b"/>
              <a:pathLst>
                <a:path w="3492500" h="15875">
                  <a:moveTo>
                    <a:pt x="0" y="15875"/>
                  </a:moveTo>
                  <a:lnTo>
                    <a:pt x="34925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797175" y="5090921"/>
              <a:ext cx="1158875" cy="471805"/>
            </a:xfrm>
            <a:custGeom>
              <a:avLst/>
              <a:gdLst/>
              <a:ahLst/>
              <a:cxnLst/>
              <a:rect l="l" t="t" r="r" b="b"/>
              <a:pathLst>
                <a:path w="1158875" h="471804">
                  <a:moveTo>
                    <a:pt x="0" y="247014"/>
                  </a:moveTo>
                  <a:lnTo>
                    <a:pt x="14682" y="190438"/>
                  </a:lnTo>
                  <a:lnTo>
                    <a:pt x="32305" y="137302"/>
                  </a:lnTo>
                  <a:lnTo>
                    <a:pt x="55810" y="90763"/>
                  </a:lnTo>
                  <a:lnTo>
                    <a:pt x="88137" y="53975"/>
                  </a:lnTo>
                  <a:lnTo>
                    <a:pt x="124025" y="32219"/>
                  </a:lnTo>
                  <a:lnTo>
                    <a:pt x="168062" y="16267"/>
                  </a:lnTo>
                  <a:lnTo>
                    <a:pt x="215568" y="5795"/>
                  </a:lnTo>
                  <a:lnTo>
                    <a:pt x="261861" y="480"/>
                  </a:lnTo>
                  <a:lnTo>
                    <a:pt x="302260" y="0"/>
                  </a:lnTo>
                  <a:lnTo>
                    <a:pt x="344582" y="6945"/>
                  </a:lnTo>
                  <a:lnTo>
                    <a:pt x="382238" y="22225"/>
                  </a:lnTo>
                  <a:lnTo>
                    <a:pt x="416131" y="44362"/>
                  </a:lnTo>
                  <a:lnTo>
                    <a:pt x="447167" y="71881"/>
                  </a:lnTo>
                  <a:lnTo>
                    <a:pt x="474021" y="107197"/>
                  </a:lnTo>
                  <a:lnTo>
                    <a:pt x="496744" y="150193"/>
                  </a:lnTo>
                  <a:lnTo>
                    <a:pt x="518300" y="195593"/>
                  </a:lnTo>
                  <a:lnTo>
                    <a:pt x="541654" y="238124"/>
                  </a:lnTo>
                  <a:lnTo>
                    <a:pt x="564991" y="277874"/>
                  </a:lnTo>
                  <a:lnTo>
                    <a:pt x="587660" y="317230"/>
                  </a:lnTo>
                  <a:lnTo>
                    <a:pt x="614092" y="354085"/>
                  </a:lnTo>
                  <a:lnTo>
                    <a:pt x="648715" y="386333"/>
                  </a:lnTo>
                  <a:lnTo>
                    <a:pt x="684810" y="410181"/>
                  </a:lnTo>
                  <a:lnTo>
                    <a:pt x="726976" y="433218"/>
                  </a:lnTo>
                  <a:lnTo>
                    <a:pt x="772507" y="452865"/>
                  </a:lnTo>
                  <a:lnTo>
                    <a:pt x="818696" y="466545"/>
                  </a:lnTo>
                  <a:lnTo>
                    <a:pt x="862838" y="471677"/>
                  </a:lnTo>
                  <a:lnTo>
                    <a:pt x="906734" y="466679"/>
                  </a:lnTo>
                  <a:lnTo>
                    <a:pt x="952185" y="453268"/>
                  </a:lnTo>
                  <a:lnTo>
                    <a:pt x="996477" y="433821"/>
                  </a:lnTo>
                  <a:lnTo>
                    <a:pt x="1036899" y="410717"/>
                  </a:lnTo>
                  <a:lnTo>
                    <a:pt x="1070737" y="386333"/>
                  </a:lnTo>
                  <a:lnTo>
                    <a:pt x="1103225" y="348408"/>
                  </a:lnTo>
                  <a:lnTo>
                    <a:pt x="1127760" y="302386"/>
                  </a:lnTo>
                  <a:lnTo>
                    <a:pt x="1145817" y="259032"/>
                  </a:lnTo>
                  <a:lnTo>
                    <a:pt x="1158875" y="229107"/>
                  </a:lnTo>
                </a:path>
              </a:pathLst>
            </a:custGeom>
            <a:ln w="28575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6987" y="4913312"/>
              <a:ext cx="292100" cy="46355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897123" y="4957698"/>
              <a:ext cx="389255" cy="76200"/>
            </a:xfrm>
            <a:custGeom>
              <a:avLst/>
              <a:gdLst/>
              <a:ahLst/>
              <a:cxnLst/>
              <a:rect l="l" t="t" r="r" b="b"/>
              <a:pathLst>
                <a:path w="389254" h="76200">
                  <a:moveTo>
                    <a:pt x="312800" y="0"/>
                  </a:moveTo>
                  <a:lnTo>
                    <a:pt x="312800" y="76200"/>
                  </a:lnTo>
                  <a:lnTo>
                    <a:pt x="376300" y="44450"/>
                  </a:lnTo>
                  <a:lnTo>
                    <a:pt x="325500" y="44450"/>
                  </a:lnTo>
                  <a:lnTo>
                    <a:pt x="325500" y="31750"/>
                  </a:lnTo>
                  <a:lnTo>
                    <a:pt x="376300" y="31750"/>
                  </a:lnTo>
                  <a:lnTo>
                    <a:pt x="312800" y="0"/>
                  </a:lnTo>
                  <a:close/>
                </a:path>
                <a:path w="389254" h="76200">
                  <a:moveTo>
                    <a:pt x="312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2800" y="44450"/>
                  </a:lnTo>
                  <a:lnTo>
                    <a:pt x="312800" y="31750"/>
                  </a:lnTo>
                  <a:close/>
                </a:path>
                <a:path w="389254" h="76200">
                  <a:moveTo>
                    <a:pt x="376300" y="31750"/>
                  </a:moveTo>
                  <a:lnTo>
                    <a:pt x="325500" y="31750"/>
                  </a:lnTo>
                  <a:lnTo>
                    <a:pt x="325500" y="44450"/>
                  </a:lnTo>
                  <a:lnTo>
                    <a:pt x="376300" y="44450"/>
                  </a:lnTo>
                  <a:lnTo>
                    <a:pt x="389000" y="38100"/>
                  </a:lnTo>
                  <a:lnTo>
                    <a:pt x="376300" y="3175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143500" y="3257550"/>
            <a:ext cx="3621404" cy="1595755"/>
            <a:chOff x="5143500" y="3257550"/>
            <a:chExt cx="3621404" cy="1595755"/>
          </a:xfrm>
        </p:grpSpPr>
        <p:sp>
          <p:nvSpPr>
            <p:cNvPr id="26" name="object 26"/>
            <p:cNvSpPr/>
            <p:nvPr/>
          </p:nvSpPr>
          <p:spPr>
            <a:xfrm>
              <a:off x="6162675" y="4365497"/>
              <a:ext cx="1190625" cy="473709"/>
            </a:xfrm>
            <a:custGeom>
              <a:avLst/>
              <a:gdLst/>
              <a:ahLst/>
              <a:cxnLst/>
              <a:rect l="l" t="t" r="r" b="b"/>
              <a:pathLst>
                <a:path w="1190625" h="473710">
                  <a:moveTo>
                    <a:pt x="0" y="247903"/>
                  </a:moveTo>
                  <a:lnTo>
                    <a:pt x="15077" y="191065"/>
                  </a:lnTo>
                  <a:lnTo>
                    <a:pt x="33178" y="137715"/>
                  </a:lnTo>
                  <a:lnTo>
                    <a:pt x="57328" y="91009"/>
                  </a:lnTo>
                  <a:lnTo>
                    <a:pt x="90550" y="54101"/>
                  </a:lnTo>
                  <a:lnTo>
                    <a:pt x="127436" y="32284"/>
                  </a:lnTo>
                  <a:lnTo>
                    <a:pt x="172704" y="16294"/>
                  </a:lnTo>
                  <a:lnTo>
                    <a:pt x="221538" y="5803"/>
                  </a:lnTo>
                  <a:lnTo>
                    <a:pt x="269123" y="481"/>
                  </a:lnTo>
                  <a:lnTo>
                    <a:pt x="310641" y="0"/>
                  </a:lnTo>
                  <a:lnTo>
                    <a:pt x="354062" y="6893"/>
                  </a:lnTo>
                  <a:lnTo>
                    <a:pt x="392731" y="22193"/>
                  </a:lnTo>
                  <a:lnTo>
                    <a:pt x="427567" y="44398"/>
                  </a:lnTo>
                  <a:lnTo>
                    <a:pt x="459485" y="72008"/>
                  </a:lnTo>
                  <a:lnTo>
                    <a:pt x="487041" y="107513"/>
                  </a:lnTo>
                  <a:lnTo>
                    <a:pt x="510381" y="150685"/>
                  </a:lnTo>
                  <a:lnTo>
                    <a:pt x="532530" y="196238"/>
                  </a:lnTo>
                  <a:lnTo>
                    <a:pt x="556514" y="238887"/>
                  </a:lnTo>
                  <a:lnTo>
                    <a:pt x="580538" y="278804"/>
                  </a:lnTo>
                  <a:lnTo>
                    <a:pt x="603837" y="318293"/>
                  </a:lnTo>
                  <a:lnTo>
                    <a:pt x="630969" y="355258"/>
                  </a:lnTo>
                  <a:lnTo>
                    <a:pt x="666496" y="387603"/>
                  </a:lnTo>
                  <a:lnTo>
                    <a:pt x="703551" y="411477"/>
                  </a:lnTo>
                  <a:lnTo>
                    <a:pt x="746867" y="434577"/>
                  </a:lnTo>
                  <a:lnTo>
                    <a:pt x="793652" y="454300"/>
                  </a:lnTo>
                  <a:lnTo>
                    <a:pt x="841113" y="468042"/>
                  </a:lnTo>
                  <a:lnTo>
                    <a:pt x="886459" y="473201"/>
                  </a:lnTo>
                  <a:lnTo>
                    <a:pt x="931560" y="468189"/>
                  </a:lnTo>
                  <a:lnTo>
                    <a:pt x="978275" y="454739"/>
                  </a:lnTo>
                  <a:lnTo>
                    <a:pt x="1023802" y="435236"/>
                  </a:lnTo>
                  <a:lnTo>
                    <a:pt x="1065336" y="412063"/>
                  </a:lnTo>
                  <a:lnTo>
                    <a:pt x="1100074" y="387603"/>
                  </a:lnTo>
                  <a:lnTo>
                    <a:pt x="1133475" y="349509"/>
                  </a:lnTo>
                  <a:lnTo>
                    <a:pt x="1158684" y="303355"/>
                  </a:lnTo>
                  <a:lnTo>
                    <a:pt x="1177226" y="259891"/>
                  </a:lnTo>
                  <a:lnTo>
                    <a:pt x="1190625" y="229869"/>
                  </a:lnTo>
                </a:path>
              </a:pathLst>
            </a:custGeom>
            <a:ln w="28574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61025" y="3784600"/>
              <a:ext cx="3603625" cy="0"/>
            </a:xfrm>
            <a:custGeom>
              <a:avLst/>
              <a:gdLst/>
              <a:ahLst/>
              <a:cxnLst/>
              <a:rect l="l" t="t" r="r" b="b"/>
              <a:pathLst>
                <a:path w="3603625">
                  <a:moveTo>
                    <a:pt x="0" y="0"/>
                  </a:moveTo>
                  <a:lnTo>
                    <a:pt x="360362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59425" y="3478911"/>
              <a:ext cx="1216025" cy="601345"/>
            </a:xfrm>
            <a:custGeom>
              <a:avLst/>
              <a:gdLst/>
              <a:ahLst/>
              <a:cxnLst/>
              <a:rect l="l" t="t" r="r" b="b"/>
              <a:pathLst>
                <a:path w="1216025" h="601345">
                  <a:moveTo>
                    <a:pt x="0" y="314706"/>
                  </a:moveTo>
                  <a:lnTo>
                    <a:pt x="12152" y="256800"/>
                  </a:lnTo>
                  <a:lnTo>
                    <a:pt x="25895" y="201186"/>
                  </a:lnTo>
                  <a:lnTo>
                    <a:pt x="42821" y="149912"/>
                  </a:lnTo>
                  <a:lnTo>
                    <a:pt x="64520" y="105027"/>
                  </a:lnTo>
                  <a:lnTo>
                    <a:pt x="92583" y="68579"/>
                  </a:lnTo>
                  <a:lnTo>
                    <a:pt x="130200" y="40940"/>
                  </a:lnTo>
                  <a:lnTo>
                    <a:pt x="176382" y="20683"/>
                  </a:lnTo>
                  <a:lnTo>
                    <a:pt x="226222" y="7388"/>
                  </a:lnTo>
                  <a:lnTo>
                    <a:pt x="274812" y="633"/>
                  </a:lnTo>
                  <a:lnTo>
                    <a:pt x="317246" y="0"/>
                  </a:lnTo>
                  <a:lnTo>
                    <a:pt x="361572" y="8806"/>
                  </a:lnTo>
                  <a:lnTo>
                    <a:pt x="401066" y="28257"/>
                  </a:lnTo>
                  <a:lnTo>
                    <a:pt x="436653" y="56471"/>
                  </a:lnTo>
                  <a:lnTo>
                    <a:pt x="469264" y="91566"/>
                  </a:lnTo>
                  <a:lnTo>
                    <a:pt x="492234" y="126581"/>
                  </a:lnTo>
                  <a:lnTo>
                    <a:pt x="512052" y="168685"/>
                  </a:lnTo>
                  <a:lnTo>
                    <a:pt x="530292" y="214453"/>
                  </a:lnTo>
                  <a:lnTo>
                    <a:pt x="548525" y="260458"/>
                  </a:lnTo>
                  <a:lnTo>
                    <a:pt x="568325" y="303275"/>
                  </a:lnTo>
                  <a:lnTo>
                    <a:pt x="592887" y="354002"/>
                  </a:lnTo>
                  <a:lnTo>
                    <a:pt x="616712" y="404193"/>
                  </a:lnTo>
                  <a:lnTo>
                    <a:pt x="644441" y="451169"/>
                  </a:lnTo>
                  <a:lnTo>
                    <a:pt x="680720" y="492251"/>
                  </a:lnTo>
                  <a:lnTo>
                    <a:pt x="718556" y="522577"/>
                  </a:lnTo>
                  <a:lnTo>
                    <a:pt x="762800" y="551915"/>
                  </a:lnTo>
                  <a:lnTo>
                    <a:pt x="810592" y="576962"/>
                  </a:lnTo>
                  <a:lnTo>
                    <a:pt x="859072" y="594412"/>
                  </a:lnTo>
                  <a:lnTo>
                    <a:pt x="905383" y="600963"/>
                  </a:lnTo>
                  <a:lnTo>
                    <a:pt x="951433" y="594595"/>
                  </a:lnTo>
                  <a:lnTo>
                    <a:pt x="999129" y="577510"/>
                  </a:lnTo>
                  <a:lnTo>
                    <a:pt x="1045606" y="552738"/>
                  </a:lnTo>
                  <a:lnTo>
                    <a:pt x="1087998" y="523309"/>
                  </a:lnTo>
                  <a:lnTo>
                    <a:pt x="1123442" y="492251"/>
                  </a:lnTo>
                  <a:lnTo>
                    <a:pt x="1157606" y="443882"/>
                  </a:lnTo>
                  <a:lnTo>
                    <a:pt x="1183401" y="385238"/>
                  </a:lnTo>
                  <a:lnTo>
                    <a:pt x="1202362" y="329999"/>
                  </a:lnTo>
                  <a:lnTo>
                    <a:pt x="1216025" y="291845"/>
                  </a:lnTo>
                </a:path>
              </a:pathLst>
            </a:custGeom>
            <a:ln w="28575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43500" y="4606925"/>
              <a:ext cx="3603625" cy="0"/>
            </a:xfrm>
            <a:custGeom>
              <a:avLst/>
              <a:gdLst/>
              <a:ahLst/>
              <a:cxnLst/>
              <a:rect l="l" t="t" r="r" b="b"/>
              <a:pathLst>
                <a:path w="3603625">
                  <a:moveTo>
                    <a:pt x="0" y="0"/>
                  </a:moveTo>
                  <a:lnTo>
                    <a:pt x="360362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08762" y="3348037"/>
              <a:ext cx="298450" cy="4652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2238" y="4138612"/>
              <a:ext cx="298450" cy="46507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53023" y="3338448"/>
              <a:ext cx="400050" cy="76200"/>
            </a:xfrm>
            <a:custGeom>
              <a:avLst/>
              <a:gdLst/>
              <a:ahLst/>
              <a:cxnLst/>
              <a:rect l="l" t="t" r="r" b="b"/>
              <a:pathLst>
                <a:path w="400050" h="76200">
                  <a:moveTo>
                    <a:pt x="323850" y="0"/>
                  </a:moveTo>
                  <a:lnTo>
                    <a:pt x="323850" y="76200"/>
                  </a:lnTo>
                  <a:lnTo>
                    <a:pt x="387350" y="44450"/>
                  </a:lnTo>
                  <a:lnTo>
                    <a:pt x="336550" y="44450"/>
                  </a:lnTo>
                  <a:lnTo>
                    <a:pt x="336550" y="31750"/>
                  </a:lnTo>
                  <a:lnTo>
                    <a:pt x="387350" y="31750"/>
                  </a:lnTo>
                  <a:lnTo>
                    <a:pt x="323850" y="0"/>
                  </a:lnTo>
                  <a:close/>
                </a:path>
                <a:path w="400050" h="76200">
                  <a:moveTo>
                    <a:pt x="32385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23850" y="44450"/>
                  </a:lnTo>
                  <a:lnTo>
                    <a:pt x="323850" y="31750"/>
                  </a:lnTo>
                  <a:close/>
                </a:path>
                <a:path w="400050" h="76200">
                  <a:moveTo>
                    <a:pt x="387350" y="31750"/>
                  </a:moveTo>
                  <a:lnTo>
                    <a:pt x="336550" y="31750"/>
                  </a:lnTo>
                  <a:lnTo>
                    <a:pt x="336550" y="44450"/>
                  </a:lnTo>
                  <a:lnTo>
                    <a:pt x="387350" y="44450"/>
                  </a:lnTo>
                  <a:lnTo>
                    <a:pt x="400050" y="38100"/>
                  </a:lnTo>
                  <a:lnTo>
                    <a:pt x="387350" y="3175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562725" y="3257550"/>
              <a:ext cx="314325" cy="76200"/>
            </a:xfrm>
            <a:custGeom>
              <a:avLst/>
              <a:gdLst/>
              <a:ahLst/>
              <a:cxnLst/>
              <a:rect l="l" t="t" r="r" b="b"/>
              <a:pathLst>
                <a:path w="31432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314325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314325" h="76200">
                  <a:moveTo>
                    <a:pt x="314325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314325" y="44450"/>
                  </a:lnTo>
                  <a:lnTo>
                    <a:pt x="314325" y="317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181663" y="4910137"/>
            <a:ext cx="3596004" cy="685800"/>
            <a:chOff x="5181663" y="4910137"/>
            <a:chExt cx="3596004" cy="685800"/>
          </a:xfrm>
        </p:grpSpPr>
        <p:sp>
          <p:nvSpPr>
            <p:cNvPr id="35" name="object 35"/>
            <p:cNvSpPr/>
            <p:nvPr/>
          </p:nvSpPr>
          <p:spPr>
            <a:xfrm>
              <a:off x="5186426" y="5357876"/>
              <a:ext cx="3586479" cy="15875"/>
            </a:xfrm>
            <a:custGeom>
              <a:avLst/>
              <a:gdLst/>
              <a:ahLst/>
              <a:cxnLst/>
              <a:rect l="l" t="t" r="r" b="b"/>
              <a:pathLst>
                <a:path w="3586479" h="15875">
                  <a:moveTo>
                    <a:pt x="0" y="15875"/>
                  </a:moveTo>
                  <a:lnTo>
                    <a:pt x="358609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783451" y="5108447"/>
              <a:ext cx="1190625" cy="473709"/>
            </a:xfrm>
            <a:custGeom>
              <a:avLst/>
              <a:gdLst/>
              <a:ahLst/>
              <a:cxnLst/>
              <a:rect l="l" t="t" r="r" b="b"/>
              <a:pathLst>
                <a:path w="1190625" h="473710">
                  <a:moveTo>
                    <a:pt x="0" y="247903"/>
                  </a:moveTo>
                  <a:lnTo>
                    <a:pt x="15005" y="191065"/>
                  </a:lnTo>
                  <a:lnTo>
                    <a:pt x="33083" y="137715"/>
                  </a:lnTo>
                  <a:lnTo>
                    <a:pt x="57257" y="91009"/>
                  </a:lnTo>
                  <a:lnTo>
                    <a:pt x="90550" y="54101"/>
                  </a:lnTo>
                  <a:lnTo>
                    <a:pt x="127374" y="32284"/>
                  </a:lnTo>
                  <a:lnTo>
                    <a:pt x="172605" y="16294"/>
                  </a:lnTo>
                  <a:lnTo>
                    <a:pt x="221419" y="5803"/>
                  </a:lnTo>
                  <a:lnTo>
                    <a:pt x="268997" y="481"/>
                  </a:lnTo>
                  <a:lnTo>
                    <a:pt x="310515" y="0"/>
                  </a:lnTo>
                  <a:lnTo>
                    <a:pt x="353935" y="6893"/>
                  </a:lnTo>
                  <a:lnTo>
                    <a:pt x="392604" y="22193"/>
                  </a:lnTo>
                  <a:lnTo>
                    <a:pt x="427440" y="44398"/>
                  </a:lnTo>
                  <a:lnTo>
                    <a:pt x="459358" y="72008"/>
                  </a:lnTo>
                  <a:lnTo>
                    <a:pt x="486985" y="107513"/>
                  </a:lnTo>
                  <a:lnTo>
                    <a:pt x="510349" y="150685"/>
                  </a:lnTo>
                  <a:lnTo>
                    <a:pt x="532475" y="196238"/>
                  </a:lnTo>
                  <a:lnTo>
                    <a:pt x="556387" y="238886"/>
                  </a:lnTo>
                  <a:lnTo>
                    <a:pt x="580411" y="278804"/>
                  </a:lnTo>
                  <a:lnTo>
                    <a:pt x="603710" y="318293"/>
                  </a:lnTo>
                  <a:lnTo>
                    <a:pt x="630842" y="355258"/>
                  </a:lnTo>
                  <a:lnTo>
                    <a:pt x="666369" y="387603"/>
                  </a:lnTo>
                  <a:lnTo>
                    <a:pt x="703486" y="411477"/>
                  </a:lnTo>
                  <a:lnTo>
                    <a:pt x="746840" y="434577"/>
                  </a:lnTo>
                  <a:lnTo>
                    <a:pt x="793644" y="454300"/>
                  </a:lnTo>
                  <a:lnTo>
                    <a:pt x="841112" y="468042"/>
                  </a:lnTo>
                  <a:lnTo>
                    <a:pt x="886459" y="473201"/>
                  </a:lnTo>
                  <a:lnTo>
                    <a:pt x="931547" y="468189"/>
                  </a:lnTo>
                  <a:lnTo>
                    <a:pt x="978231" y="454739"/>
                  </a:lnTo>
                  <a:lnTo>
                    <a:pt x="1023720" y="435236"/>
                  </a:lnTo>
                  <a:lnTo>
                    <a:pt x="1065223" y="412063"/>
                  </a:lnTo>
                  <a:lnTo>
                    <a:pt x="1099947" y="387603"/>
                  </a:lnTo>
                  <a:lnTo>
                    <a:pt x="1133367" y="349509"/>
                  </a:lnTo>
                  <a:lnTo>
                    <a:pt x="1158621" y="303355"/>
                  </a:lnTo>
                  <a:lnTo>
                    <a:pt x="1177206" y="259891"/>
                  </a:lnTo>
                  <a:lnTo>
                    <a:pt x="1190625" y="229869"/>
                  </a:lnTo>
                </a:path>
              </a:pathLst>
            </a:custGeom>
            <a:ln w="28574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5663" y="4910137"/>
              <a:ext cx="298450" cy="46520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330323" y="5770270"/>
            <a:ext cx="6064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1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= 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1s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950077" y="5741923"/>
            <a:ext cx="777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18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0.5s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06445" y="3680536"/>
            <a:ext cx="1155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000066"/>
                </a:solidFill>
                <a:latin typeface="Times New Roman"/>
                <a:cs typeface="Times New Roman"/>
              </a:rPr>
              <a:t>a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073020" y="3661664"/>
            <a:ext cx="127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000066"/>
                </a:solidFill>
                <a:latin typeface="Times New Roman"/>
                <a:cs typeface="Times New Roman"/>
              </a:rPr>
              <a:t>b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39366" y="3661664"/>
            <a:ext cx="1155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000066"/>
                </a:solidFill>
                <a:latin typeface="Times New Roman"/>
                <a:cs typeface="Times New Roman"/>
              </a:rPr>
              <a:t>c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130044" y="4547742"/>
            <a:ext cx="1155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000066"/>
                </a:solidFill>
                <a:latin typeface="Times New Roman"/>
                <a:cs typeface="Times New Roman"/>
              </a:rPr>
              <a:t>c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654045" y="4519040"/>
            <a:ext cx="127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000066"/>
                </a:solidFill>
                <a:latin typeface="Times New Roman"/>
                <a:cs typeface="Times New Roman"/>
              </a:rPr>
              <a:t>b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320922" y="4509642"/>
            <a:ext cx="1155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000066"/>
                </a:solidFill>
                <a:latin typeface="Times New Roman"/>
                <a:cs typeface="Times New Roman"/>
              </a:rPr>
              <a:t>a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940302" y="5281421"/>
            <a:ext cx="1155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000066"/>
                </a:solidFill>
                <a:latin typeface="Times New Roman"/>
                <a:cs typeface="Times New Roman"/>
              </a:rPr>
              <a:t>a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235198" y="5271592"/>
            <a:ext cx="127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000066"/>
                </a:solidFill>
                <a:latin typeface="Times New Roman"/>
                <a:cs typeface="Times New Roman"/>
              </a:rPr>
              <a:t>b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739898" y="5271592"/>
            <a:ext cx="1155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000066"/>
                </a:solidFill>
                <a:latin typeface="Times New Roman"/>
                <a:cs typeface="Times New Roman"/>
              </a:rPr>
              <a:t>c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979409" y="5357621"/>
            <a:ext cx="1155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000066"/>
                </a:solidFill>
                <a:latin typeface="Times New Roman"/>
                <a:cs typeface="Times New Roman"/>
              </a:rPr>
              <a:t>a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759956" y="5328920"/>
            <a:ext cx="6127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98475" algn="l"/>
              </a:tabLst>
            </a:pPr>
            <a:r>
              <a:rPr sz="1600" spc="-50" dirty="0">
                <a:solidFill>
                  <a:srgbClr val="000066"/>
                </a:solidFill>
                <a:latin typeface="Times New Roman"/>
                <a:cs typeface="Times New Roman"/>
              </a:rPr>
              <a:t>c</a:t>
            </a:r>
            <a:r>
              <a:rPr sz="1600" dirty="0">
                <a:solidFill>
                  <a:srgbClr val="000066"/>
                </a:solidFill>
                <a:latin typeface="Times New Roman"/>
                <a:cs typeface="Times New Roman"/>
              </a:rPr>
              <a:t>	</a:t>
            </a:r>
            <a:r>
              <a:rPr sz="1600" spc="-50" dirty="0">
                <a:solidFill>
                  <a:srgbClr val="000066"/>
                </a:solidFill>
                <a:latin typeface="Times New Roman"/>
                <a:cs typeface="Times New Roman"/>
              </a:rPr>
              <a:t>b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102858" y="4576317"/>
            <a:ext cx="1155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000066"/>
                </a:solidFill>
                <a:latin typeface="Times New Roman"/>
                <a:cs typeface="Times New Roman"/>
              </a:rPr>
              <a:t>c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626732" y="4557140"/>
            <a:ext cx="127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000066"/>
                </a:solidFill>
                <a:latin typeface="Times New Roman"/>
                <a:cs typeface="Times New Roman"/>
              </a:rPr>
              <a:t>b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369556" y="4547742"/>
            <a:ext cx="1155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000066"/>
                </a:solidFill>
                <a:latin typeface="Times New Roman"/>
                <a:cs typeface="Times New Roman"/>
              </a:rPr>
              <a:t>a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759956" y="3756736"/>
            <a:ext cx="1155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000066"/>
                </a:solidFill>
                <a:latin typeface="Times New Roman"/>
                <a:cs typeface="Times New Roman"/>
              </a:rPr>
              <a:t>a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016878" y="3709161"/>
            <a:ext cx="127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000066"/>
                </a:solidFill>
                <a:latin typeface="Times New Roman"/>
                <a:cs typeface="Times New Roman"/>
              </a:rPr>
              <a:t>b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483478" y="3718636"/>
            <a:ext cx="1155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000066"/>
                </a:solidFill>
                <a:latin typeface="Times New Roman"/>
                <a:cs typeface="Times New Roman"/>
              </a:rPr>
              <a:t>c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7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8241" y="377189"/>
            <a:ext cx="842751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 smtClean="0"/>
              <a:t>DOPPLER</a:t>
            </a:r>
            <a:endParaRPr spc="-10" dirty="0"/>
          </a:p>
        </p:txBody>
      </p:sp>
      <p:sp>
        <p:nvSpPr>
          <p:cNvPr id="7" name="object 7"/>
          <p:cNvSpPr txBox="1"/>
          <p:nvPr/>
        </p:nvSpPr>
        <p:spPr>
          <a:xfrm>
            <a:off x="688340" y="824074"/>
            <a:ext cx="7564755" cy="371284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Consider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Tx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sends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out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sinusoid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with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1Hz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Rx moves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toward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Tx,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observed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Rx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shorter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period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dirty="0">
                <a:latin typeface="Times New Roman"/>
                <a:cs typeface="Times New Roman"/>
              </a:rPr>
              <a:t> frequency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increased</a:t>
            </a:r>
            <a:endParaRPr sz="2000">
              <a:latin typeface="Times New Roman"/>
              <a:cs typeface="Times New Roman"/>
            </a:endParaRPr>
          </a:p>
          <a:p>
            <a:pPr marL="756285" marR="107950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Rx moves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away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Tx,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observed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Rx will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a </a:t>
            </a:r>
            <a:r>
              <a:rPr sz="2000" dirty="0">
                <a:latin typeface="Times New Roman"/>
                <a:cs typeface="Times New Roman"/>
              </a:rPr>
              <a:t>longer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period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frequency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decreased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1145"/>
              </a:spcBef>
              <a:buFont typeface="Times New Roman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amount</a:t>
            </a:r>
            <a:r>
              <a:rPr sz="24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frequency</a:t>
            </a:r>
            <a:r>
              <a:rPr sz="24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change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called</a:t>
            </a:r>
            <a:r>
              <a:rPr sz="24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Doppler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shift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Doppler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shift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depends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on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Relative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Tx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Rx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4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frequency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original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signal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8241" y="377189"/>
            <a:ext cx="8427516" cy="369332"/>
          </a:xfrm>
        </p:spPr>
        <p:txBody>
          <a:bodyPr/>
          <a:lstStyle/>
          <a:p>
            <a:r>
              <a:rPr lang="fr-FR" dirty="0" err="1"/>
              <a:t>Statistical</a:t>
            </a:r>
            <a:r>
              <a:rPr lang="fr-FR" dirty="0"/>
              <a:t> </a:t>
            </a:r>
            <a:r>
              <a:rPr lang="fr-FR" dirty="0" err="1"/>
              <a:t>Multipath</a:t>
            </a:r>
            <a:r>
              <a:rPr lang="fr-FR" dirty="0"/>
              <a:t> Model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8339" y="1337513"/>
            <a:ext cx="8097417" cy="3077766"/>
          </a:xfrm>
        </p:spPr>
        <p:txBody>
          <a:bodyPr/>
          <a:lstStyle/>
          <a:p>
            <a:r>
              <a:rPr lang="fr-FR" sz="2000" b="0" dirty="0">
                <a:solidFill>
                  <a:schemeClr val="tx1"/>
                </a:solidFill>
              </a:rPr>
              <a:t>• At </a:t>
            </a:r>
            <a:r>
              <a:rPr lang="fr-FR" sz="2000" b="0" dirty="0" err="1">
                <a:solidFill>
                  <a:schemeClr val="tx1"/>
                </a:solidFill>
              </a:rPr>
              <a:t>each</a:t>
            </a:r>
            <a:r>
              <a:rPr lang="fr-FR" sz="2000" b="0" dirty="0">
                <a:solidFill>
                  <a:schemeClr val="tx1"/>
                </a:solidFill>
              </a:rPr>
              <a:t> time instant </a:t>
            </a:r>
            <a:r>
              <a:rPr lang="fr-FR" sz="2000" b="0" dirty="0" err="1">
                <a:solidFill>
                  <a:schemeClr val="tx1"/>
                </a:solidFill>
              </a:rPr>
              <a:t>there</a:t>
            </a:r>
            <a:r>
              <a:rPr lang="fr-FR" sz="2000" b="0" dirty="0">
                <a:solidFill>
                  <a:schemeClr val="tx1"/>
                </a:solidFill>
              </a:rPr>
              <a:t> are a </a:t>
            </a:r>
            <a:r>
              <a:rPr lang="fr-FR" sz="2000" b="0" dirty="0" err="1">
                <a:solidFill>
                  <a:schemeClr val="tx1"/>
                </a:solidFill>
              </a:rPr>
              <a:t>random</a:t>
            </a:r>
            <a:r>
              <a:rPr lang="fr-FR" sz="2000" b="0" dirty="0">
                <a:solidFill>
                  <a:schemeClr val="tx1"/>
                </a:solidFill>
              </a:rPr>
              <a:t> </a:t>
            </a:r>
            <a:r>
              <a:rPr lang="fr-FR" sz="2000" b="0" dirty="0" err="1">
                <a:solidFill>
                  <a:schemeClr val="tx1"/>
                </a:solidFill>
              </a:rPr>
              <a:t>number</a:t>
            </a:r>
            <a:r>
              <a:rPr lang="fr-FR" sz="2000" b="0" dirty="0">
                <a:solidFill>
                  <a:schemeClr val="tx1"/>
                </a:solidFill>
              </a:rPr>
              <a:t> N(t) of </a:t>
            </a:r>
            <a:r>
              <a:rPr lang="fr-FR" sz="2000" b="0" dirty="0" err="1">
                <a:solidFill>
                  <a:schemeClr val="tx1"/>
                </a:solidFill>
              </a:rPr>
              <a:t>multipath</a:t>
            </a:r>
            <a:r>
              <a:rPr lang="fr-FR" sz="2000" b="0" dirty="0">
                <a:solidFill>
                  <a:schemeClr val="tx1"/>
                </a:solidFill>
              </a:rPr>
              <a:t> signal components. </a:t>
            </a:r>
            <a:endParaRPr lang="fr-FR" sz="2000" b="0" dirty="0" smtClean="0">
              <a:solidFill>
                <a:schemeClr val="tx1"/>
              </a:solidFill>
            </a:endParaRPr>
          </a:p>
          <a:p>
            <a:endParaRPr lang="fr-FR" sz="2000" b="0" dirty="0">
              <a:solidFill>
                <a:schemeClr val="tx1"/>
              </a:solidFill>
            </a:endParaRPr>
          </a:p>
          <a:p>
            <a:r>
              <a:rPr lang="fr-FR" sz="2000" b="0" dirty="0" smtClean="0">
                <a:solidFill>
                  <a:schemeClr val="tx1"/>
                </a:solidFill>
              </a:rPr>
              <a:t>• </a:t>
            </a:r>
            <a:r>
              <a:rPr lang="fr-FR" sz="2000" b="0" dirty="0">
                <a:solidFill>
                  <a:schemeClr val="tx1"/>
                </a:solidFill>
              </a:rPr>
              <a:t>At time t the </a:t>
            </a:r>
            <a:r>
              <a:rPr lang="fr-FR" sz="2000" b="0" dirty="0" err="1">
                <a:solidFill>
                  <a:schemeClr val="tx1"/>
                </a:solidFill>
              </a:rPr>
              <a:t>ith</a:t>
            </a:r>
            <a:r>
              <a:rPr lang="fr-FR" sz="2000" b="0" dirty="0">
                <a:solidFill>
                  <a:schemeClr val="tx1"/>
                </a:solidFill>
              </a:rPr>
              <a:t> component has a </a:t>
            </a:r>
            <a:r>
              <a:rPr lang="fr-FR" sz="2000" b="0" dirty="0" err="1">
                <a:solidFill>
                  <a:schemeClr val="tx1"/>
                </a:solidFill>
              </a:rPr>
              <a:t>random</a:t>
            </a:r>
            <a:r>
              <a:rPr lang="fr-FR" sz="2000" b="0" dirty="0">
                <a:solidFill>
                  <a:schemeClr val="tx1"/>
                </a:solidFill>
              </a:rPr>
              <a:t> amplitude </a:t>
            </a:r>
            <a:r>
              <a:rPr lang="el-GR" sz="2000" b="0" dirty="0">
                <a:solidFill>
                  <a:schemeClr val="tx1"/>
                </a:solidFill>
              </a:rPr>
              <a:t>α</a:t>
            </a:r>
            <a:r>
              <a:rPr lang="fr-FR" sz="2000" b="0" dirty="0">
                <a:solidFill>
                  <a:schemeClr val="tx1"/>
                </a:solidFill>
              </a:rPr>
              <a:t>i(t), angle of </a:t>
            </a:r>
            <a:r>
              <a:rPr lang="fr-FR" sz="2000" b="0" dirty="0" err="1">
                <a:solidFill>
                  <a:schemeClr val="tx1"/>
                </a:solidFill>
              </a:rPr>
              <a:t>arrival</a:t>
            </a:r>
            <a:r>
              <a:rPr lang="fr-FR" sz="2000" b="0" dirty="0">
                <a:solidFill>
                  <a:schemeClr val="tx1"/>
                </a:solidFill>
              </a:rPr>
              <a:t> </a:t>
            </a:r>
            <a:r>
              <a:rPr lang="el-GR" sz="2000" b="0" dirty="0">
                <a:solidFill>
                  <a:schemeClr val="tx1"/>
                </a:solidFill>
              </a:rPr>
              <a:t>θ</a:t>
            </a:r>
            <a:r>
              <a:rPr lang="fr-FR" sz="2000" b="0" dirty="0">
                <a:solidFill>
                  <a:schemeClr val="tx1"/>
                </a:solidFill>
              </a:rPr>
              <a:t>i(t), Doppler shift </a:t>
            </a:r>
            <a:r>
              <a:rPr lang="fr-FR" sz="2000" b="0" dirty="0" err="1">
                <a:solidFill>
                  <a:schemeClr val="tx1"/>
                </a:solidFill>
              </a:rPr>
              <a:t>fDi</a:t>
            </a:r>
            <a:r>
              <a:rPr lang="fr-FR" sz="2000" b="0" dirty="0">
                <a:solidFill>
                  <a:schemeClr val="tx1"/>
                </a:solidFill>
              </a:rPr>
              <a:t> = </a:t>
            </a:r>
            <a:r>
              <a:rPr lang="fr-FR" sz="2000" b="0" dirty="0">
                <a:solidFill>
                  <a:schemeClr val="tx1"/>
                </a:solidFill>
              </a:rPr>
              <a:t>(</a:t>
            </a:r>
            <a:r>
              <a:rPr lang="fr-FR" sz="2000" b="0" dirty="0" smtClean="0">
                <a:solidFill>
                  <a:schemeClr val="tx1"/>
                </a:solidFill>
              </a:rPr>
              <a:t>v /</a:t>
            </a:r>
            <a:r>
              <a:rPr lang="el-GR" sz="2000" b="0" dirty="0" smtClean="0">
                <a:solidFill>
                  <a:schemeClr val="tx1"/>
                </a:solidFill>
              </a:rPr>
              <a:t>λ</a:t>
            </a:r>
            <a:r>
              <a:rPr lang="fr-FR" sz="2000" b="0" dirty="0">
                <a:solidFill>
                  <a:schemeClr val="tx1"/>
                </a:solidFill>
              </a:rPr>
              <a:t>)</a:t>
            </a:r>
            <a:r>
              <a:rPr lang="el-GR" sz="2000" b="0" dirty="0" smtClean="0">
                <a:solidFill>
                  <a:schemeClr val="tx1"/>
                </a:solidFill>
              </a:rPr>
              <a:t> </a:t>
            </a:r>
            <a:r>
              <a:rPr lang="fr-FR" sz="2000" b="0" dirty="0">
                <a:solidFill>
                  <a:schemeClr val="tx1"/>
                </a:solidFill>
              </a:rPr>
              <a:t>cos </a:t>
            </a:r>
            <a:r>
              <a:rPr lang="el-GR" sz="2000" b="0" dirty="0">
                <a:solidFill>
                  <a:schemeClr val="tx1"/>
                </a:solidFill>
              </a:rPr>
              <a:t>θ</a:t>
            </a:r>
            <a:r>
              <a:rPr lang="fr-FR" sz="2000" b="0" dirty="0">
                <a:solidFill>
                  <a:schemeClr val="tx1"/>
                </a:solidFill>
              </a:rPr>
              <a:t>i(t) and </a:t>
            </a:r>
            <a:r>
              <a:rPr lang="fr-FR" sz="2000" b="0" dirty="0" err="1">
                <a:solidFill>
                  <a:schemeClr val="tx1"/>
                </a:solidFill>
              </a:rPr>
              <a:t>associated</a:t>
            </a:r>
            <a:r>
              <a:rPr lang="fr-FR" sz="2000" b="0" dirty="0">
                <a:solidFill>
                  <a:schemeClr val="tx1"/>
                </a:solidFill>
              </a:rPr>
              <a:t> phase shift </a:t>
            </a:r>
            <a:r>
              <a:rPr lang="el-GR" sz="2000" b="0" dirty="0">
                <a:solidFill>
                  <a:schemeClr val="tx1"/>
                </a:solidFill>
              </a:rPr>
              <a:t>φ</a:t>
            </a:r>
            <a:r>
              <a:rPr lang="fr-FR" sz="2000" b="0" dirty="0">
                <a:solidFill>
                  <a:schemeClr val="tx1"/>
                </a:solidFill>
              </a:rPr>
              <a:t>Di </a:t>
            </a:r>
            <a:r>
              <a:rPr lang="fr-FR" sz="2000" b="0" dirty="0" smtClean="0">
                <a:solidFill>
                  <a:schemeClr val="tx1"/>
                </a:solidFill>
              </a:rPr>
              <a:t>and </a:t>
            </a:r>
            <a:r>
              <a:rPr lang="fr-FR" sz="2000" b="0" dirty="0" err="1">
                <a:solidFill>
                  <a:schemeClr val="tx1"/>
                </a:solidFill>
              </a:rPr>
              <a:t>path</a:t>
            </a:r>
            <a:r>
              <a:rPr lang="fr-FR" sz="2000" b="0" dirty="0">
                <a:solidFill>
                  <a:schemeClr val="tx1"/>
                </a:solidFill>
              </a:rPr>
              <a:t> </a:t>
            </a:r>
            <a:r>
              <a:rPr lang="fr-FR" sz="2000" b="0" dirty="0" err="1">
                <a:solidFill>
                  <a:schemeClr val="tx1"/>
                </a:solidFill>
              </a:rPr>
              <a:t>delay</a:t>
            </a:r>
            <a:r>
              <a:rPr lang="fr-FR" sz="2000" b="0" dirty="0">
                <a:solidFill>
                  <a:schemeClr val="tx1"/>
                </a:solidFill>
              </a:rPr>
              <a:t> relative to the LOS component </a:t>
            </a:r>
            <a:r>
              <a:rPr lang="el-GR" sz="2000" b="0" dirty="0">
                <a:solidFill>
                  <a:schemeClr val="tx1"/>
                </a:solidFill>
              </a:rPr>
              <a:t>τ</a:t>
            </a:r>
            <a:r>
              <a:rPr lang="fr-FR" sz="2000" b="0" dirty="0">
                <a:solidFill>
                  <a:schemeClr val="tx1"/>
                </a:solidFill>
              </a:rPr>
              <a:t>i(t) = (xi(t))/c. </a:t>
            </a:r>
            <a:endParaRPr lang="fr-FR" sz="2000" b="0" dirty="0" smtClean="0">
              <a:solidFill>
                <a:schemeClr val="tx1"/>
              </a:solidFill>
            </a:endParaRPr>
          </a:p>
          <a:p>
            <a:endParaRPr lang="fr-FR" sz="2000" b="0" dirty="0">
              <a:solidFill>
                <a:schemeClr val="tx1"/>
              </a:solidFill>
            </a:endParaRPr>
          </a:p>
          <a:p>
            <a:r>
              <a:rPr lang="fr-FR" sz="2000" b="0" dirty="0" smtClean="0">
                <a:solidFill>
                  <a:schemeClr val="tx1"/>
                </a:solidFill>
              </a:rPr>
              <a:t>• </a:t>
            </a:r>
            <a:r>
              <a:rPr lang="fr-FR" sz="2000" b="0" dirty="0" err="1">
                <a:solidFill>
                  <a:schemeClr val="tx1"/>
                </a:solidFill>
              </a:rPr>
              <a:t>Thus</a:t>
            </a:r>
            <a:r>
              <a:rPr lang="fr-FR" sz="2000" b="0" dirty="0">
                <a:solidFill>
                  <a:schemeClr val="tx1"/>
                </a:solidFill>
              </a:rPr>
              <a:t>, the </a:t>
            </a:r>
            <a:r>
              <a:rPr lang="fr-FR" sz="2000" b="0" dirty="0" err="1">
                <a:solidFill>
                  <a:schemeClr val="tx1"/>
                </a:solidFill>
              </a:rPr>
              <a:t>received</a:t>
            </a:r>
            <a:r>
              <a:rPr lang="fr-FR" sz="2000" b="0" dirty="0">
                <a:solidFill>
                  <a:schemeClr val="tx1"/>
                </a:solidFill>
              </a:rPr>
              <a:t> signal </a:t>
            </a:r>
            <a:r>
              <a:rPr lang="fr-FR" sz="2000" b="0" dirty="0" err="1">
                <a:solidFill>
                  <a:schemeClr val="tx1"/>
                </a:solidFill>
              </a:rPr>
              <a:t>is</a:t>
            </a:r>
            <a:r>
              <a:rPr lang="fr-FR" sz="2000" b="0" dirty="0">
                <a:solidFill>
                  <a:schemeClr val="tx1"/>
                </a:solidFill>
              </a:rPr>
              <a:t> </a:t>
            </a:r>
            <a:r>
              <a:rPr lang="fr-FR" sz="2000" b="0" dirty="0" err="1">
                <a:solidFill>
                  <a:schemeClr val="tx1"/>
                </a:solidFill>
              </a:rPr>
              <a:t>given</a:t>
            </a:r>
            <a:r>
              <a:rPr lang="fr-FR" sz="2000" b="0" dirty="0">
                <a:solidFill>
                  <a:schemeClr val="tx1"/>
                </a:solidFill>
              </a:rPr>
              <a:t> by the </a:t>
            </a:r>
            <a:r>
              <a:rPr lang="fr-FR" sz="2000" b="0" dirty="0" err="1">
                <a:solidFill>
                  <a:schemeClr val="tx1"/>
                </a:solidFill>
              </a:rPr>
              <a:t>following</a:t>
            </a:r>
            <a:r>
              <a:rPr lang="fr-FR" sz="2000" b="0" dirty="0">
                <a:solidFill>
                  <a:schemeClr val="tx1"/>
                </a:solidFill>
              </a:rPr>
              <a:t> expression, </a:t>
            </a:r>
            <a:r>
              <a:rPr lang="fr-FR" sz="2000" b="0" dirty="0" err="1">
                <a:solidFill>
                  <a:schemeClr val="tx1"/>
                </a:solidFill>
              </a:rPr>
              <a:t>which</a:t>
            </a:r>
            <a:r>
              <a:rPr lang="fr-FR" sz="2000" b="0" dirty="0">
                <a:solidFill>
                  <a:schemeClr val="tx1"/>
                </a:solidFill>
              </a:rPr>
              <a:t> </a:t>
            </a:r>
            <a:r>
              <a:rPr lang="fr-FR" sz="2000" b="0" dirty="0" err="1">
                <a:solidFill>
                  <a:schemeClr val="tx1"/>
                </a:solidFill>
              </a:rPr>
              <a:t>implies</a:t>
            </a:r>
            <a:r>
              <a:rPr lang="fr-FR" sz="2000" b="0" dirty="0">
                <a:solidFill>
                  <a:schemeClr val="tx1"/>
                </a:solidFill>
              </a:rPr>
              <a:t> the </a:t>
            </a:r>
            <a:r>
              <a:rPr lang="fr-FR" sz="2000" b="0" dirty="0" err="1">
                <a:solidFill>
                  <a:schemeClr val="tx1"/>
                </a:solidFill>
              </a:rPr>
              <a:t>channel</a:t>
            </a:r>
            <a:r>
              <a:rPr lang="fr-FR" sz="2000" b="0" dirty="0">
                <a:solidFill>
                  <a:schemeClr val="tx1"/>
                </a:solidFill>
              </a:rPr>
              <a:t> has a time-</a:t>
            </a:r>
            <a:r>
              <a:rPr lang="fr-FR" sz="2000" b="0" dirty="0" err="1">
                <a:solidFill>
                  <a:schemeClr val="tx1"/>
                </a:solidFill>
              </a:rPr>
              <a:t>varying</a:t>
            </a:r>
            <a:r>
              <a:rPr lang="fr-FR" sz="2000" b="0" dirty="0">
                <a:solidFill>
                  <a:schemeClr val="tx1"/>
                </a:solidFill>
              </a:rPr>
              <a:t> impulse </a:t>
            </a:r>
            <a:r>
              <a:rPr lang="fr-FR" sz="2000" b="0" dirty="0" err="1" smtClean="0">
                <a:solidFill>
                  <a:schemeClr val="tx1"/>
                </a:solidFill>
              </a:rPr>
              <a:t>response</a:t>
            </a:r>
            <a:endParaRPr lang="fr-FR" sz="2000" b="0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182" y="4800600"/>
            <a:ext cx="6200588" cy="97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49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241" y="343661"/>
            <a:ext cx="5845810" cy="88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FADING:</a:t>
            </a:r>
            <a:r>
              <a:rPr sz="2400" spc="-114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IMPULSE</a:t>
            </a:r>
            <a:r>
              <a:rPr sz="2400" spc="-90" dirty="0">
                <a:latin typeface="Arial Black"/>
                <a:cs typeface="Arial Black"/>
              </a:rPr>
              <a:t> </a:t>
            </a:r>
            <a:r>
              <a:rPr sz="2400" spc="-10" dirty="0">
                <a:latin typeface="Arial Black"/>
                <a:cs typeface="Arial Black"/>
              </a:rPr>
              <a:t>RESPONSE</a:t>
            </a:r>
            <a:endParaRPr sz="24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505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impulse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response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time-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varying!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06726" y="4037012"/>
            <a:ext cx="3799204" cy="605155"/>
          </a:xfrm>
          <a:custGeom>
            <a:avLst/>
            <a:gdLst/>
            <a:ahLst/>
            <a:cxnLst/>
            <a:rect l="l" t="t" r="r" b="b"/>
            <a:pathLst>
              <a:path w="3799204" h="605154">
                <a:moveTo>
                  <a:pt x="3798824" y="0"/>
                </a:moveTo>
                <a:lnTo>
                  <a:pt x="0" y="0"/>
                </a:lnTo>
                <a:lnTo>
                  <a:pt x="0" y="604837"/>
                </a:lnTo>
                <a:lnTo>
                  <a:pt x="3798824" y="604837"/>
                </a:lnTo>
                <a:lnTo>
                  <a:pt x="3798824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302171" y="4038948"/>
            <a:ext cx="11112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i="1" spc="-50" dirty="0">
                <a:latin typeface="Times New Roman"/>
                <a:cs typeface="Times New Roman"/>
              </a:rPr>
              <a:t>N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06726" y="4221098"/>
            <a:ext cx="3799204" cy="421005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1850"/>
              </a:lnSpc>
            </a:pPr>
            <a:r>
              <a:rPr sz="1650" i="1" dirty="0">
                <a:latin typeface="Times New Roman"/>
                <a:cs typeface="Times New Roman"/>
              </a:rPr>
              <a:t>c</a:t>
            </a:r>
            <a:r>
              <a:rPr sz="1650" dirty="0">
                <a:latin typeface="Times New Roman"/>
                <a:cs typeface="Times New Roman"/>
              </a:rPr>
              <a:t>(</a:t>
            </a:r>
            <a:r>
              <a:rPr sz="1650" i="1" dirty="0">
                <a:latin typeface="Times New Roman"/>
                <a:cs typeface="Times New Roman"/>
              </a:rPr>
              <a:t>t</a:t>
            </a:r>
            <a:r>
              <a:rPr sz="1650" dirty="0">
                <a:latin typeface="Times New Roman"/>
                <a:cs typeface="Times New Roman"/>
              </a:rPr>
              <a:t>,</a:t>
            </a:r>
            <a:r>
              <a:rPr sz="1750" dirty="0">
                <a:latin typeface="Symbol"/>
                <a:cs typeface="Symbol"/>
              </a:rPr>
              <a:t></a:t>
            </a:r>
            <a:r>
              <a:rPr sz="1750" spc="-170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)</a:t>
            </a:r>
            <a:r>
              <a:rPr sz="1650" spc="10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Symbol"/>
                <a:cs typeface="Symbol"/>
              </a:rPr>
              <a:t></a:t>
            </a:r>
            <a:r>
              <a:rPr sz="1650" spc="-10" dirty="0">
                <a:latin typeface="Times New Roman"/>
                <a:cs typeface="Times New Roman"/>
              </a:rPr>
              <a:t> </a:t>
            </a:r>
            <a:r>
              <a:rPr sz="3750" spc="104" baseline="-8888" dirty="0">
                <a:latin typeface="Symbol"/>
                <a:cs typeface="Symbol"/>
              </a:rPr>
              <a:t></a:t>
            </a:r>
            <a:r>
              <a:rPr sz="1750" spc="70" dirty="0">
                <a:latin typeface="Symbol"/>
                <a:cs typeface="Symbol"/>
              </a:rPr>
              <a:t></a:t>
            </a:r>
            <a:r>
              <a:rPr sz="1425" i="1" spc="104" baseline="-23391" dirty="0">
                <a:latin typeface="Times New Roman"/>
                <a:cs typeface="Times New Roman"/>
              </a:rPr>
              <a:t>n</a:t>
            </a:r>
            <a:r>
              <a:rPr sz="1425" i="1" spc="-37" baseline="-23391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(</a:t>
            </a:r>
            <a:r>
              <a:rPr sz="1650" i="1" dirty="0">
                <a:latin typeface="Times New Roman"/>
                <a:cs typeface="Times New Roman"/>
              </a:rPr>
              <a:t>t</a:t>
            </a:r>
            <a:r>
              <a:rPr sz="1650" dirty="0">
                <a:latin typeface="Times New Roman"/>
                <a:cs typeface="Times New Roman"/>
              </a:rPr>
              <a:t>)</a:t>
            </a:r>
            <a:r>
              <a:rPr sz="1650" spc="-195" dirty="0">
                <a:latin typeface="Times New Roman"/>
                <a:cs typeface="Times New Roman"/>
              </a:rPr>
              <a:t> </a:t>
            </a:r>
            <a:r>
              <a:rPr sz="1650" spc="-35" dirty="0">
                <a:latin typeface="Times New Roman"/>
                <a:cs typeface="Times New Roman"/>
              </a:rPr>
              <a:t>cos</a:t>
            </a:r>
            <a:r>
              <a:rPr sz="2300" spc="-35" dirty="0">
                <a:latin typeface="Symbol"/>
                <a:cs typeface="Symbol"/>
              </a:rPr>
              <a:t></a:t>
            </a:r>
            <a:r>
              <a:rPr sz="1650" spc="-35" dirty="0">
                <a:latin typeface="Times New Roman"/>
                <a:cs typeface="Times New Roman"/>
              </a:rPr>
              <a:t>2</a:t>
            </a:r>
            <a:r>
              <a:rPr sz="1750" spc="-35" dirty="0">
                <a:latin typeface="Symbol"/>
                <a:cs typeface="Symbol"/>
              </a:rPr>
              <a:t></a:t>
            </a:r>
            <a:r>
              <a:rPr sz="1650" i="1" spc="-35" dirty="0">
                <a:latin typeface="Times New Roman"/>
                <a:cs typeface="Times New Roman"/>
              </a:rPr>
              <a:t>f</a:t>
            </a:r>
            <a:r>
              <a:rPr sz="1425" i="1" spc="-52" baseline="-23391" dirty="0">
                <a:latin typeface="Times New Roman"/>
                <a:cs typeface="Times New Roman"/>
              </a:rPr>
              <a:t>c</a:t>
            </a:r>
            <a:r>
              <a:rPr sz="1650" i="1" spc="-35" dirty="0">
                <a:latin typeface="Times New Roman"/>
                <a:cs typeface="Times New Roman"/>
              </a:rPr>
              <a:t>t</a:t>
            </a:r>
            <a:r>
              <a:rPr sz="1650" i="1" spc="-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Symbol"/>
                <a:cs typeface="Symbol"/>
              </a:rPr>
              <a:t></a:t>
            </a:r>
            <a:r>
              <a:rPr sz="1650" spc="-24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Symbol"/>
                <a:cs typeface="Symbol"/>
              </a:rPr>
              <a:t></a:t>
            </a:r>
            <a:r>
              <a:rPr sz="1425" i="1" baseline="-23391" dirty="0">
                <a:latin typeface="Times New Roman"/>
                <a:cs typeface="Times New Roman"/>
              </a:rPr>
              <a:t>n</a:t>
            </a:r>
            <a:r>
              <a:rPr sz="1425" i="1" spc="-22" baseline="-23391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(</a:t>
            </a:r>
            <a:r>
              <a:rPr sz="1650" i="1" dirty="0">
                <a:latin typeface="Times New Roman"/>
                <a:cs typeface="Times New Roman"/>
              </a:rPr>
              <a:t>t</a:t>
            </a:r>
            <a:r>
              <a:rPr sz="1650" dirty="0">
                <a:latin typeface="Times New Roman"/>
                <a:cs typeface="Times New Roman"/>
              </a:rPr>
              <a:t>)</a:t>
            </a:r>
            <a:r>
              <a:rPr sz="2300" dirty="0">
                <a:latin typeface="Symbol"/>
                <a:cs typeface="Symbol"/>
              </a:rPr>
              <a:t></a:t>
            </a:r>
            <a:r>
              <a:rPr sz="1650" dirty="0">
                <a:latin typeface="Symbol"/>
                <a:cs typeface="Symbol"/>
              </a:rPr>
              <a:t></a:t>
            </a:r>
            <a:r>
              <a:rPr sz="1750" dirty="0">
                <a:latin typeface="Symbol"/>
                <a:cs typeface="Symbol"/>
              </a:rPr>
              <a:t></a:t>
            </a:r>
            <a:r>
              <a:rPr sz="1750" spc="-15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(</a:t>
            </a:r>
            <a:r>
              <a:rPr sz="1750" dirty="0">
                <a:latin typeface="Symbol"/>
                <a:cs typeface="Symbol"/>
              </a:rPr>
              <a:t></a:t>
            </a:r>
            <a:r>
              <a:rPr sz="1750" spc="140" dirty="0">
                <a:latin typeface="Times New Roman"/>
                <a:cs typeface="Times New Roman"/>
              </a:rPr>
              <a:t> </a:t>
            </a:r>
            <a:r>
              <a:rPr sz="1650" spc="-135" dirty="0">
                <a:latin typeface="Symbol"/>
                <a:cs typeface="Symbol"/>
              </a:rPr>
              <a:t></a:t>
            </a:r>
            <a:r>
              <a:rPr sz="1750" spc="-135" dirty="0">
                <a:latin typeface="Symbol"/>
                <a:cs typeface="Symbol"/>
              </a:rPr>
              <a:t></a:t>
            </a:r>
            <a:r>
              <a:rPr sz="1750" spc="-229" dirty="0">
                <a:latin typeface="Times New Roman"/>
                <a:cs typeface="Times New Roman"/>
              </a:rPr>
              <a:t> </a:t>
            </a:r>
            <a:r>
              <a:rPr sz="1425" i="1" baseline="-23391" dirty="0">
                <a:latin typeface="Times New Roman"/>
                <a:cs typeface="Times New Roman"/>
              </a:rPr>
              <a:t>n</a:t>
            </a:r>
            <a:r>
              <a:rPr sz="1425" i="1" spc="-30" baseline="-23391" dirty="0">
                <a:latin typeface="Times New Roman"/>
                <a:cs typeface="Times New Roman"/>
              </a:rPr>
              <a:t> </a:t>
            </a:r>
            <a:r>
              <a:rPr sz="1650" spc="-50" dirty="0">
                <a:latin typeface="Times New Roman"/>
                <a:cs typeface="Times New Roman"/>
              </a:rPr>
              <a:t>)</a:t>
            </a:r>
            <a:endParaRPr sz="1650">
              <a:latin typeface="Times New Roman"/>
              <a:cs typeface="Times New Roman"/>
            </a:endParaRPr>
          </a:p>
          <a:p>
            <a:pPr marL="761365">
              <a:lnSpc>
                <a:spcPct val="100000"/>
              </a:lnSpc>
              <a:spcBef>
                <a:spcPts val="155"/>
              </a:spcBef>
            </a:pPr>
            <a:r>
              <a:rPr sz="950" i="1" spc="-25" dirty="0">
                <a:latin typeface="Times New Roman"/>
                <a:cs typeface="Times New Roman"/>
              </a:rPr>
              <a:t>n</a:t>
            </a:r>
            <a:r>
              <a:rPr sz="950" spc="-25" dirty="0">
                <a:latin typeface="Symbol"/>
                <a:cs typeface="Symbol"/>
              </a:rPr>
              <a:t></a:t>
            </a:r>
            <a:r>
              <a:rPr sz="950" spc="-2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72591" y="4642524"/>
            <a:ext cx="7477125" cy="138874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34645" indent="-258445">
              <a:lnSpc>
                <a:spcPct val="100000"/>
              </a:lnSpc>
              <a:spcBef>
                <a:spcPts val="440"/>
              </a:spcBef>
              <a:buSzPct val="85714"/>
              <a:buFont typeface="Times New Roman"/>
              <a:buChar char="–"/>
              <a:tabLst>
                <a:tab pos="334645" algn="l"/>
              </a:tabLst>
            </a:pPr>
            <a:r>
              <a:rPr sz="2100" i="1" spc="50" dirty="0">
                <a:latin typeface="Times New Roman"/>
                <a:cs typeface="Times New Roman"/>
              </a:rPr>
              <a:t>f</a:t>
            </a:r>
            <a:r>
              <a:rPr sz="1800" i="1" spc="75" baseline="-25462" dirty="0">
                <a:latin typeface="Times New Roman"/>
                <a:cs typeface="Times New Roman"/>
              </a:rPr>
              <a:t>c</a:t>
            </a:r>
            <a:r>
              <a:rPr sz="1800" i="1" spc="-15" baseline="-25462" dirty="0">
                <a:latin typeface="Times New Roman"/>
                <a:cs typeface="Times New Roman"/>
              </a:rPr>
              <a:t> </a:t>
            </a:r>
            <a:r>
              <a:rPr sz="2700" baseline="3086" dirty="0">
                <a:latin typeface="Times New Roman"/>
                <a:cs typeface="Times New Roman"/>
              </a:rPr>
              <a:t>:</a:t>
            </a:r>
            <a:r>
              <a:rPr sz="2700" spc="-22" baseline="3086" dirty="0">
                <a:latin typeface="Times New Roman"/>
                <a:cs typeface="Times New Roman"/>
              </a:rPr>
              <a:t> </a:t>
            </a:r>
            <a:r>
              <a:rPr sz="2700" baseline="3086" dirty="0">
                <a:latin typeface="Times New Roman"/>
                <a:cs typeface="Times New Roman"/>
              </a:rPr>
              <a:t>system</a:t>
            </a:r>
            <a:r>
              <a:rPr sz="2700" spc="-67" baseline="3086" dirty="0">
                <a:latin typeface="Times New Roman"/>
                <a:cs typeface="Times New Roman"/>
              </a:rPr>
              <a:t> </a:t>
            </a:r>
            <a:r>
              <a:rPr sz="2700" baseline="3086" dirty="0">
                <a:latin typeface="Times New Roman"/>
                <a:cs typeface="Times New Roman"/>
              </a:rPr>
              <a:t>operating</a:t>
            </a:r>
            <a:r>
              <a:rPr sz="2700" spc="-52" baseline="3086" dirty="0">
                <a:latin typeface="Times New Roman"/>
                <a:cs typeface="Times New Roman"/>
              </a:rPr>
              <a:t> </a:t>
            </a:r>
            <a:r>
              <a:rPr sz="2700" baseline="3086" dirty="0">
                <a:latin typeface="Times New Roman"/>
                <a:cs typeface="Times New Roman"/>
              </a:rPr>
              <a:t>frequency</a:t>
            </a:r>
            <a:r>
              <a:rPr sz="2700" spc="-52" baseline="3086" dirty="0">
                <a:latin typeface="Times New Roman"/>
                <a:cs typeface="Times New Roman"/>
              </a:rPr>
              <a:t> </a:t>
            </a:r>
            <a:r>
              <a:rPr sz="2700" baseline="3086" dirty="0">
                <a:latin typeface="Times New Roman"/>
                <a:cs typeface="Times New Roman"/>
              </a:rPr>
              <a:t>(e.g.</a:t>
            </a:r>
            <a:r>
              <a:rPr sz="2700" spc="-52" baseline="3086" dirty="0">
                <a:latin typeface="Times New Roman"/>
                <a:cs typeface="Times New Roman"/>
              </a:rPr>
              <a:t> </a:t>
            </a:r>
            <a:r>
              <a:rPr sz="2700" baseline="3086" dirty="0">
                <a:latin typeface="Times New Roman"/>
                <a:cs typeface="Times New Roman"/>
              </a:rPr>
              <a:t>900MHz,</a:t>
            </a:r>
            <a:r>
              <a:rPr sz="2700" spc="-37" baseline="3086" dirty="0">
                <a:latin typeface="Times New Roman"/>
                <a:cs typeface="Times New Roman"/>
              </a:rPr>
              <a:t> </a:t>
            </a:r>
            <a:r>
              <a:rPr sz="2700" spc="-15" baseline="3086" dirty="0">
                <a:latin typeface="Times New Roman"/>
                <a:cs typeface="Times New Roman"/>
              </a:rPr>
              <a:t>1.8GHz)</a:t>
            </a:r>
            <a:endParaRPr sz="2700" baseline="3086">
              <a:latin typeface="Times New Roman"/>
              <a:cs typeface="Times New Roman"/>
            </a:endParaRPr>
          </a:p>
          <a:p>
            <a:pPr marL="362585" indent="-286385">
              <a:lnSpc>
                <a:spcPct val="100000"/>
              </a:lnSpc>
              <a:spcBef>
                <a:spcPts val="285"/>
              </a:spcBef>
              <a:buChar char="–"/>
              <a:tabLst>
                <a:tab pos="362585" algn="l"/>
              </a:tabLst>
            </a:pPr>
            <a:r>
              <a:rPr sz="1800" dirty="0">
                <a:latin typeface="Times New Roman"/>
                <a:cs typeface="Times New Roman"/>
              </a:rPr>
              <a:t>t:</a:t>
            </a:r>
            <a:r>
              <a:rPr sz="1800" spc="3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variation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(both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amplitude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phase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changes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respect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time)</a:t>
            </a:r>
            <a:endParaRPr sz="1800">
              <a:latin typeface="Times New Roman"/>
              <a:cs typeface="Times New Roman"/>
            </a:endParaRPr>
          </a:p>
          <a:p>
            <a:pPr marL="278130" indent="-201930">
              <a:lnSpc>
                <a:spcPts val="2365"/>
              </a:lnSpc>
              <a:spcBef>
                <a:spcPts val="35"/>
              </a:spcBef>
              <a:buSzPct val="81818"/>
              <a:buFont typeface="Times New Roman"/>
              <a:buChar char="–"/>
              <a:tabLst>
                <a:tab pos="278130" algn="l"/>
              </a:tabLst>
            </a:pPr>
            <a:r>
              <a:rPr sz="3300" baseline="6313" dirty="0">
                <a:latin typeface="Symbol"/>
                <a:cs typeface="Symbol"/>
              </a:rPr>
              <a:t></a:t>
            </a:r>
            <a:r>
              <a:rPr sz="3300" spc="52" baseline="6313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4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relative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delay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multipath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components</a:t>
            </a:r>
            <a:endParaRPr sz="1800">
              <a:latin typeface="Times New Roman"/>
              <a:cs typeface="Times New Roman"/>
            </a:endParaRPr>
          </a:p>
          <a:p>
            <a:pPr marL="332740" indent="-256540">
              <a:lnSpc>
                <a:spcPts val="3025"/>
              </a:lnSpc>
              <a:buSzPct val="81818"/>
              <a:buFont typeface="Times New Roman"/>
              <a:buChar char="–"/>
              <a:tabLst>
                <a:tab pos="332740" algn="l"/>
                <a:tab pos="5194300" algn="l"/>
              </a:tabLst>
            </a:pPr>
            <a:r>
              <a:rPr sz="3300" baseline="-3787" dirty="0">
                <a:latin typeface="Symbol"/>
                <a:cs typeface="Symbol"/>
              </a:rPr>
              <a:t></a:t>
            </a:r>
            <a:r>
              <a:rPr sz="1800" i="1" baseline="-30092" dirty="0">
                <a:latin typeface="Times New Roman"/>
                <a:cs typeface="Times New Roman"/>
              </a:rPr>
              <a:t>n</a:t>
            </a:r>
            <a:r>
              <a:rPr sz="1800" i="1" spc="-97" baseline="-30092" dirty="0">
                <a:latin typeface="Times New Roman"/>
                <a:cs typeface="Times New Roman"/>
              </a:rPr>
              <a:t> </a:t>
            </a:r>
            <a:r>
              <a:rPr sz="3150" spc="75" baseline="-3968" dirty="0">
                <a:latin typeface="Times New Roman"/>
                <a:cs typeface="Times New Roman"/>
              </a:rPr>
              <a:t>(</a:t>
            </a:r>
            <a:r>
              <a:rPr sz="3150" i="1" spc="75" baseline="-3968" dirty="0">
                <a:latin typeface="Times New Roman"/>
                <a:cs typeface="Times New Roman"/>
              </a:rPr>
              <a:t>t</a:t>
            </a:r>
            <a:r>
              <a:rPr sz="3150" spc="75" baseline="-3968" dirty="0">
                <a:latin typeface="Times New Roman"/>
                <a:cs typeface="Times New Roman"/>
              </a:rPr>
              <a:t>)</a:t>
            </a:r>
            <a:r>
              <a:rPr sz="3150" spc="307" baseline="-3968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:</a:t>
            </a:r>
            <a:r>
              <a:rPr sz="2700" spc="-7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depends</a:t>
            </a:r>
            <a:r>
              <a:rPr sz="2700" spc="-37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on</a:t>
            </a:r>
            <a:r>
              <a:rPr sz="2700" spc="-37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path</a:t>
            </a:r>
            <a:r>
              <a:rPr sz="2700" spc="-30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distance</a:t>
            </a:r>
            <a:r>
              <a:rPr sz="2700" spc="-37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and</a:t>
            </a:r>
            <a:r>
              <a:rPr sz="2700" spc="-15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Doppler</a:t>
            </a:r>
            <a:r>
              <a:rPr sz="2700" spc="-22" baseline="1543" dirty="0">
                <a:latin typeface="Times New Roman"/>
                <a:cs typeface="Times New Roman"/>
              </a:rPr>
              <a:t> </a:t>
            </a:r>
            <a:r>
              <a:rPr sz="2700" spc="-15" baseline="1543" dirty="0">
                <a:latin typeface="Times New Roman"/>
                <a:cs typeface="Times New Roman"/>
              </a:rPr>
              <a:t>shift</a:t>
            </a:r>
            <a:r>
              <a:rPr sz="2700" baseline="1543" dirty="0">
                <a:latin typeface="Times New Roman"/>
                <a:cs typeface="Times New Roman"/>
              </a:rPr>
              <a:t>	</a:t>
            </a:r>
            <a:r>
              <a:rPr sz="2750" spc="-35" dirty="0">
                <a:latin typeface="Symbol"/>
                <a:cs typeface="Symbol"/>
              </a:rPr>
              <a:t></a:t>
            </a:r>
            <a:r>
              <a:rPr sz="2100" spc="-35" dirty="0">
                <a:latin typeface="Times New Roman"/>
                <a:cs typeface="Times New Roman"/>
              </a:rPr>
              <a:t>2</a:t>
            </a:r>
            <a:r>
              <a:rPr sz="2200" spc="-35" dirty="0">
                <a:latin typeface="Symbol"/>
                <a:cs typeface="Symbol"/>
              </a:rPr>
              <a:t></a:t>
            </a:r>
            <a:r>
              <a:rPr sz="2100" i="1" spc="-35" dirty="0">
                <a:latin typeface="Times New Roman"/>
                <a:cs typeface="Times New Roman"/>
              </a:rPr>
              <a:t>f</a:t>
            </a:r>
            <a:r>
              <a:rPr sz="1800" i="1" spc="-52" baseline="-25462" dirty="0">
                <a:latin typeface="Times New Roman"/>
                <a:cs typeface="Times New Roman"/>
              </a:rPr>
              <a:t>D</a:t>
            </a:r>
            <a:r>
              <a:rPr sz="2100" i="1" spc="-35" dirty="0">
                <a:latin typeface="Times New Roman"/>
                <a:cs typeface="Times New Roman"/>
              </a:rPr>
              <a:t>t</a:t>
            </a:r>
            <a:r>
              <a:rPr sz="2100" i="1" spc="-280" dirty="0">
                <a:latin typeface="Times New Roman"/>
                <a:cs typeface="Times New Roman"/>
              </a:rPr>
              <a:t> </a:t>
            </a:r>
            <a:r>
              <a:rPr sz="2750" spc="-50" dirty="0">
                <a:latin typeface="Symbol"/>
                <a:cs typeface="Symbol"/>
              </a:rPr>
              <a:t></a:t>
            </a:r>
            <a:endParaRPr sz="2750">
              <a:latin typeface="Symbol"/>
              <a:cs typeface="Symbo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1325" y="1358900"/>
            <a:ext cx="3581400" cy="269087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04850" y="2967101"/>
            <a:ext cx="1748155" cy="641350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1905" rIns="0" bIns="0" rtlCol="0">
            <a:spAutoFit/>
          </a:bodyPr>
          <a:lstStyle/>
          <a:p>
            <a:pPr marL="91440" marR="144780">
              <a:lnSpc>
                <a:spcPts val="2370"/>
              </a:lnSpc>
              <a:spcBef>
                <a:spcPts val="15"/>
              </a:spcBef>
            </a:pPr>
            <a:r>
              <a:rPr sz="1600" dirty="0">
                <a:latin typeface="Times New Roman"/>
                <a:cs typeface="Times New Roman"/>
              </a:rPr>
              <a:t>Relative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multipath </a:t>
            </a:r>
            <a:r>
              <a:rPr sz="2400" baseline="1736" dirty="0">
                <a:latin typeface="Times New Roman"/>
                <a:cs typeface="Times New Roman"/>
              </a:rPr>
              <a:t>delay</a:t>
            </a:r>
            <a:r>
              <a:rPr sz="2400" spc="532" baseline="1736" dirty="0">
                <a:latin typeface="Times New Roman"/>
                <a:cs typeface="Times New Roman"/>
              </a:rPr>
              <a:t> </a:t>
            </a:r>
            <a:r>
              <a:rPr sz="2150" spc="-50" dirty="0">
                <a:latin typeface="Symbol"/>
                <a:cs typeface="Symbol"/>
              </a:rPr>
              <a:t></a:t>
            </a:r>
            <a:endParaRPr sz="2150">
              <a:latin typeface="Symbol"/>
              <a:cs typeface="Symbo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158235"/>
            <a:ext cx="6624320" cy="1062990"/>
            <a:chOff x="0" y="3158235"/>
            <a:chExt cx="6624320" cy="1062990"/>
          </a:xfrm>
        </p:grpSpPr>
        <p:sp>
          <p:nvSpPr>
            <p:cNvPr id="14" name="object 14"/>
            <p:cNvSpPr/>
            <p:nvPr/>
          </p:nvSpPr>
          <p:spPr>
            <a:xfrm>
              <a:off x="2427351" y="3243325"/>
              <a:ext cx="1478280" cy="209550"/>
            </a:xfrm>
            <a:custGeom>
              <a:avLst/>
              <a:gdLst/>
              <a:ahLst/>
              <a:cxnLst/>
              <a:rect l="l" t="t" r="r" b="b"/>
              <a:pathLst>
                <a:path w="1478279" h="209550">
                  <a:moveTo>
                    <a:pt x="1391124" y="180936"/>
                  </a:moveTo>
                  <a:lnTo>
                    <a:pt x="1387983" y="209423"/>
                  </a:lnTo>
                  <a:lnTo>
                    <a:pt x="1460739" y="182499"/>
                  </a:lnTo>
                  <a:lnTo>
                    <a:pt x="1405382" y="182499"/>
                  </a:lnTo>
                  <a:lnTo>
                    <a:pt x="1391124" y="180936"/>
                  </a:lnTo>
                  <a:close/>
                </a:path>
                <a:path w="1478279" h="209550">
                  <a:moveTo>
                    <a:pt x="1394247" y="152622"/>
                  </a:moveTo>
                  <a:lnTo>
                    <a:pt x="1391124" y="180936"/>
                  </a:lnTo>
                  <a:lnTo>
                    <a:pt x="1405382" y="182499"/>
                  </a:lnTo>
                  <a:lnTo>
                    <a:pt x="1408429" y="154177"/>
                  </a:lnTo>
                  <a:lnTo>
                    <a:pt x="1394247" y="152622"/>
                  </a:lnTo>
                  <a:close/>
                </a:path>
                <a:path w="1478279" h="209550">
                  <a:moveTo>
                    <a:pt x="1397381" y="124206"/>
                  </a:moveTo>
                  <a:lnTo>
                    <a:pt x="1394247" y="152622"/>
                  </a:lnTo>
                  <a:lnTo>
                    <a:pt x="1408429" y="154177"/>
                  </a:lnTo>
                  <a:lnTo>
                    <a:pt x="1405382" y="182499"/>
                  </a:lnTo>
                  <a:lnTo>
                    <a:pt x="1460739" y="182499"/>
                  </a:lnTo>
                  <a:lnTo>
                    <a:pt x="1477899" y="176149"/>
                  </a:lnTo>
                  <a:lnTo>
                    <a:pt x="1397381" y="124206"/>
                  </a:lnTo>
                  <a:close/>
                </a:path>
                <a:path w="1478279" h="209550">
                  <a:moveTo>
                    <a:pt x="3048" y="0"/>
                  </a:moveTo>
                  <a:lnTo>
                    <a:pt x="0" y="28448"/>
                  </a:lnTo>
                  <a:lnTo>
                    <a:pt x="1391124" y="180936"/>
                  </a:lnTo>
                  <a:lnTo>
                    <a:pt x="1394247" y="152622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34050" y="3158235"/>
              <a:ext cx="890269" cy="305435"/>
            </a:xfrm>
            <a:custGeom>
              <a:avLst/>
              <a:gdLst/>
              <a:ahLst/>
              <a:cxnLst/>
              <a:rect l="l" t="t" r="r" b="b"/>
              <a:pathLst>
                <a:path w="890270" h="305435">
                  <a:moveTo>
                    <a:pt x="69087" y="223392"/>
                  </a:moveTo>
                  <a:lnTo>
                    <a:pt x="0" y="289813"/>
                  </a:lnTo>
                  <a:lnTo>
                    <a:pt x="94614" y="305180"/>
                  </a:lnTo>
                  <a:lnTo>
                    <a:pt x="87440" y="282193"/>
                  </a:lnTo>
                  <a:lnTo>
                    <a:pt x="72389" y="282193"/>
                  </a:lnTo>
                  <a:lnTo>
                    <a:pt x="63880" y="254888"/>
                  </a:lnTo>
                  <a:lnTo>
                    <a:pt x="77584" y="250616"/>
                  </a:lnTo>
                  <a:lnTo>
                    <a:pt x="69087" y="223392"/>
                  </a:lnTo>
                  <a:close/>
                </a:path>
                <a:path w="890270" h="305435">
                  <a:moveTo>
                    <a:pt x="77584" y="250616"/>
                  </a:moveTo>
                  <a:lnTo>
                    <a:pt x="63880" y="254888"/>
                  </a:lnTo>
                  <a:lnTo>
                    <a:pt x="72389" y="282193"/>
                  </a:lnTo>
                  <a:lnTo>
                    <a:pt x="86105" y="277916"/>
                  </a:lnTo>
                  <a:lnTo>
                    <a:pt x="77584" y="250616"/>
                  </a:lnTo>
                  <a:close/>
                </a:path>
                <a:path w="890270" h="305435">
                  <a:moveTo>
                    <a:pt x="86105" y="277916"/>
                  </a:moveTo>
                  <a:lnTo>
                    <a:pt x="72389" y="282193"/>
                  </a:lnTo>
                  <a:lnTo>
                    <a:pt x="87440" y="282193"/>
                  </a:lnTo>
                  <a:lnTo>
                    <a:pt x="86105" y="277916"/>
                  </a:lnTo>
                  <a:close/>
                </a:path>
                <a:path w="890270" h="305435">
                  <a:moveTo>
                    <a:pt x="881506" y="0"/>
                  </a:moveTo>
                  <a:lnTo>
                    <a:pt x="77584" y="250616"/>
                  </a:lnTo>
                  <a:lnTo>
                    <a:pt x="86105" y="277916"/>
                  </a:lnTo>
                  <a:lnTo>
                    <a:pt x="890016" y="27177"/>
                  </a:lnTo>
                  <a:lnTo>
                    <a:pt x="88150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26232" y="3996054"/>
              <a:ext cx="641350" cy="163830"/>
            </a:xfrm>
            <a:custGeom>
              <a:avLst/>
              <a:gdLst/>
              <a:ahLst/>
              <a:cxnLst/>
              <a:rect l="l" t="t" r="r" b="b"/>
              <a:pathLst>
                <a:path w="641350" h="163829">
                  <a:moveTo>
                    <a:pt x="553982" y="135466"/>
                  </a:moveTo>
                  <a:lnTo>
                    <a:pt x="548513" y="163576"/>
                  </a:lnTo>
                  <a:lnTo>
                    <a:pt x="639477" y="138176"/>
                  </a:lnTo>
                  <a:lnTo>
                    <a:pt x="567944" y="138176"/>
                  </a:lnTo>
                  <a:lnTo>
                    <a:pt x="553982" y="135466"/>
                  </a:lnTo>
                  <a:close/>
                </a:path>
                <a:path w="641350" h="163829">
                  <a:moveTo>
                    <a:pt x="559442" y="107402"/>
                  </a:moveTo>
                  <a:lnTo>
                    <a:pt x="553982" y="135466"/>
                  </a:lnTo>
                  <a:lnTo>
                    <a:pt x="567944" y="138176"/>
                  </a:lnTo>
                  <a:lnTo>
                    <a:pt x="573405" y="110109"/>
                  </a:lnTo>
                  <a:lnTo>
                    <a:pt x="559442" y="107402"/>
                  </a:lnTo>
                  <a:close/>
                </a:path>
                <a:path w="641350" h="163829">
                  <a:moveTo>
                    <a:pt x="564896" y="79375"/>
                  </a:moveTo>
                  <a:lnTo>
                    <a:pt x="559442" y="107402"/>
                  </a:lnTo>
                  <a:lnTo>
                    <a:pt x="573405" y="110109"/>
                  </a:lnTo>
                  <a:lnTo>
                    <a:pt x="567944" y="138176"/>
                  </a:lnTo>
                  <a:lnTo>
                    <a:pt x="639477" y="138176"/>
                  </a:lnTo>
                  <a:lnTo>
                    <a:pt x="640842" y="137795"/>
                  </a:lnTo>
                  <a:lnTo>
                    <a:pt x="564896" y="79375"/>
                  </a:lnTo>
                  <a:close/>
                </a:path>
                <a:path w="641350" h="163829">
                  <a:moveTo>
                    <a:pt x="5334" y="0"/>
                  </a:moveTo>
                  <a:lnTo>
                    <a:pt x="0" y="27940"/>
                  </a:lnTo>
                  <a:lnTo>
                    <a:pt x="553982" y="135466"/>
                  </a:lnTo>
                  <a:lnTo>
                    <a:pt x="559442" y="107402"/>
                  </a:lnTo>
                  <a:lnTo>
                    <a:pt x="53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3824223"/>
              <a:ext cx="2691130" cy="396875"/>
            </a:xfrm>
            <a:custGeom>
              <a:avLst/>
              <a:gdLst/>
              <a:ahLst/>
              <a:cxnLst/>
              <a:rect l="l" t="t" r="r" b="b"/>
              <a:pathLst>
                <a:path w="2691130" h="396875">
                  <a:moveTo>
                    <a:pt x="2690876" y="0"/>
                  </a:moveTo>
                  <a:lnTo>
                    <a:pt x="0" y="0"/>
                  </a:lnTo>
                  <a:lnTo>
                    <a:pt x="0" y="396875"/>
                  </a:lnTo>
                  <a:lnTo>
                    <a:pt x="2690876" y="396875"/>
                  </a:lnTo>
                  <a:lnTo>
                    <a:pt x="2690876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629400" y="2957448"/>
            <a:ext cx="1619250" cy="396875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311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5"/>
              </a:spcBef>
              <a:tabLst>
                <a:tab pos="1416685" algn="l"/>
              </a:tabLst>
            </a:pPr>
            <a:r>
              <a:rPr sz="1600" dirty="0">
                <a:latin typeface="Times New Roman"/>
                <a:cs typeface="Times New Roman"/>
              </a:rPr>
              <a:t>Time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variation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3075" i="1" spc="-75" baseline="-4065" dirty="0">
                <a:latin typeface="Times New Roman"/>
                <a:cs typeface="Times New Roman"/>
              </a:rPr>
              <a:t>t</a:t>
            </a:r>
            <a:endParaRPr sz="3075" baseline="-4065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739" y="3849115"/>
            <a:ext cx="25355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multipath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components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458200" cy="1143000"/>
          </a:xfrm>
        </p:spPr>
        <p:txBody>
          <a:bodyPr/>
          <a:lstStyle/>
          <a:p>
            <a:r>
              <a:rPr lang="en-US" dirty="0"/>
              <a:t>Received Signal Characteristics</a:t>
            </a:r>
          </a:p>
        </p:txBody>
      </p:sp>
      <p:sp>
        <p:nvSpPr>
          <p:cNvPr id="2" name="Rectangle 1"/>
          <p:cNvSpPr/>
          <p:nvPr/>
        </p:nvSpPr>
        <p:spPr>
          <a:xfrm>
            <a:off x="304800" y="1066800"/>
            <a:ext cx="8686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• The received signal consists of N multipath components scaled by amplitude αn(t) and phase </a:t>
            </a:r>
            <a:r>
              <a:rPr lang="en-US" dirty="0" err="1" smtClean="0"/>
              <a:t>φn</a:t>
            </a:r>
            <a:r>
              <a:rPr lang="en-US" dirty="0" smtClean="0"/>
              <a:t>(t) = 2π</a:t>
            </a:r>
            <a:r>
              <a:rPr lang="en-US" dirty="0" err="1" smtClean="0"/>
              <a:t>fcτn</a:t>
            </a:r>
            <a:r>
              <a:rPr lang="en-US" dirty="0" smtClean="0"/>
              <a:t>(t) − </a:t>
            </a:r>
            <a:r>
              <a:rPr lang="en-US" dirty="0" err="1" smtClean="0"/>
              <a:t>φDn</a:t>
            </a:r>
            <a:r>
              <a:rPr lang="en-US" dirty="0" smtClean="0"/>
              <a:t> (t).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• The amplitude term αn(t) varies slowly (due to shadowing). </a:t>
            </a:r>
          </a:p>
          <a:p>
            <a:endParaRPr lang="en-US" dirty="0" smtClean="0"/>
          </a:p>
          <a:p>
            <a:r>
              <a:rPr lang="en-US" dirty="0" smtClean="0"/>
              <a:t>• The phase </a:t>
            </a:r>
            <a:r>
              <a:rPr lang="en-US" dirty="0" err="1" smtClean="0"/>
              <a:t>φn</a:t>
            </a:r>
            <a:r>
              <a:rPr lang="en-US" dirty="0" smtClean="0"/>
              <a:t>(t) varies rapidly due to small shifts in the signal component path delays.</a:t>
            </a:r>
          </a:p>
          <a:p>
            <a:endParaRPr lang="en-US" dirty="0" smtClean="0"/>
          </a:p>
          <a:p>
            <a:r>
              <a:rPr lang="en-US" dirty="0" smtClean="0"/>
              <a:t>• The phase variation causes rapid variation in the received signal amplitude due to constructive and destructive interference of the multipath components.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152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FADING:</a:t>
            </a:r>
            <a:r>
              <a:rPr spc="-55" dirty="0"/>
              <a:t> </a:t>
            </a:r>
            <a:r>
              <a:rPr dirty="0"/>
              <a:t>WHAT</a:t>
            </a:r>
            <a:r>
              <a:rPr spc="-35" dirty="0"/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spc="-10" dirty="0"/>
              <a:t>FADING?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69950"/>
            <a:ext cx="7565390" cy="3713479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marR="15875" indent="-343535">
              <a:lnSpc>
                <a:spcPts val="2160"/>
              </a:lnSpc>
              <a:spcBef>
                <a:spcPts val="3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Path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loss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shadowing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 caused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by</a:t>
            </a:r>
            <a:r>
              <a:rPr sz="2000" b="1" spc="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large</a:t>
            </a:r>
            <a:r>
              <a:rPr sz="20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objects</a:t>
            </a:r>
            <a:r>
              <a:rPr sz="20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that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are </a:t>
            </a: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distant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from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MS.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ts val="2055"/>
              </a:lnSpc>
              <a:spcBef>
                <a:spcPts val="19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Even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moving,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change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relative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position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MS</a:t>
            </a:r>
            <a:endParaRPr sz="1800">
              <a:latin typeface="Times New Roman"/>
              <a:cs typeface="Times New Roman"/>
            </a:endParaRPr>
          </a:p>
          <a:p>
            <a:pPr marL="756285">
              <a:lnSpc>
                <a:spcPts val="2055"/>
              </a:lnSpc>
            </a:pP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those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distant large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objects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small.</a:t>
            </a:r>
            <a:endParaRPr sz="1800">
              <a:latin typeface="Times New Roman"/>
              <a:cs typeface="Times New Roman"/>
            </a:endParaRPr>
          </a:p>
          <a:p>
            <a:pPr marL="756285" marR="214629" lvl="1" indent="-287020">
              <a:lnSpc>
                <a:spcPts val="1939"/>
              </a:lnSpc>
              <a:spcBef>
                <a:spcPts val="46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Therefore,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impairments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caused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those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large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distant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objects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change </a:t>
            </a:r>
            <a:r>
              <a:rPr sz="1800" dirty="0">
                <a:latin typeface="Times New Roman"/>
                <a:cs typeface="Times New Roman"/>
              </a:rPr>
              <a:t>very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slow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respect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(w.r.t.)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position.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Shadowing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also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referred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large</a:t>
            </a:r>
            <a:r>
              <a:rPr sz="18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scale</a:t>
            </a:r>
            <a:r>
              <a:rPr sz="1800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r>
              <a:rPr sz="1800" spc="-1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ts val="2280"/>
              </a:lnSpc>
              <a:spcBef>
                <a:spcPts val="23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Small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scale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caused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by the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effects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objects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that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are</a:t>
            </a:r>
            <a:r>
              <a:rPr sz="2000" b="1" spc="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close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ts val="2280"/>
              </a:lnSpc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to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MS.</a:t>
            </a:r>
            <a:endParaRPr sz="20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ts val="1939"/>
              </a:lnSpc>
              <a:spcBef>
                <a:spcPts val="47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movement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w.r.t.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nearby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small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objects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will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dramatically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change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reflection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diffractions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propagated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signals.</a:t>
            </a:r>
            <a:endParaRPr sz="1800">
              <a:latin typeface="Times New Roman"/>
              <a:cs typeface="Times New Roman"/>
            </a:endParaRPr>
          </a:p>
          <a:p>
            <a:pPr marL="756285" marR="405130" lvl="1" indent="-287020">
              <a:lnSpc>
                <a:spcPts val="195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(sum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signals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paths)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will </a:t>
            </a:r>
            <a:r>
              <a:rPr sz="1800" dirty="0">
                <a:latin typeface="Times New Roman"/>
                <a:cs typeface="Times New Roman"/>
              </a:rPr>
              <a:t>change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rapidly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movement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MS.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3275" y="5081587"/>
            <a:ext cx="6784975" cy="701675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38100" rIns="0" bIns="0" rtlCol="0">
            <a:spAutoFit/>
          </a:bodyPr>
          <a:lstStyle/>
          <a:p>
            <a:pPr marL="2047239" marR="147955" indent="-1955800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Small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scale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fading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rapid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fluctuation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over </a:t>
            </a:r>
            <a:r>
              <a:rPr sz="2000" dirty="0">
                <a:latin typeface="Times New Roman"/>
                <a:cs typeface="Times New Roman"/>
              </a:rPr>
              <a:t>short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distance.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12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241" y="343661"/>
            <a:ext cx="7490359" cy="8822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FADING:</a:t>
            </a:r>
            <a:r>
              <a:rPr sz="2400" spc="-50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FLAT</a:t>
            </a:r>
            <a:r>
              <a:rPr sz="2400" spc="-25" dirty="0">
                <a:latin typeface="Arial Black"/>
                <a:cs typeface="Arial Black"/>
              </a:rPr>
              <a:t> </a:t>
            </a:r>
            <a:r>
              <a:rPr sz="2400" spc="-10" dirty="0" smtClean="0">
                <a:latin typeface="Arial Black"/>
                <a:cs typeface="Arial Black"/>
              </a:rPr>
              <a:t>FADING</a:t>
            </a:r>
            <a:r>
              <a:rPr lang="fr-FR" sz="2400" spc="-10" dirty="0" smtClean="0">
                <a:latin typeface="Arial Black"/>
                <a:cs typeface="Arial Black"/>
              </a:rPr>
              <a:t> (</a:t>
            </a:r>
            <a:r>
              <a:rPr lang="fr-FR" sz="2400" spc="-10" dirty="0" err="1" smtClean="0">
                <a:latin typeface="Arial Black"/>
                <a:cs typeface="Arial Black"/>
              </a:rPr>
              <a:t>Narrowband</a:t>
            </a:r>
            <a:r>
              <a:rPr lang="fr-FR" sz="2400" spc="-10" dirty="0" smtClean="0">
                <a:latin typeface="Arial Black"/>
                <a:cs typeface="Arial Black"/>
              </a:rPr>
              <a:t> Model)  </a:t>
            </a:r>
            <a:endParaRPr sz="2400" dirty="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505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Flat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7744" y="1195161"/>
            <a:ext cx="7665084" cy="69596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337185" indent="-286385">
              <a:lnSpc>
                <a:spcPct val="100000"/>
              </a:lnSpc>
              <a:spcBef>
                <a:spcPts val="570"/>
              </a:spcBef>
              <a:buChar char="–"/>
              <a:tabLst>
                <a:tab pos="337185" algn="l"/>
              </a:tabLst>
            </a:pPr>
            <a:r>
              <a:rPr sz="1800" dirty="0">
                <a:latin typeface="Times New Roman"/>
                <a:cs typeface="Times New Roman"/>
              </a:rPr>
              <a:t>Maximum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delay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spread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50" spc="-30" dirty="0">
                <a:latin typeface="Symbol"/>
                <a:cs typeface="Symbol"/>
              </a:rPr>
              <a:t></a:t>
            </a:r>
            <a:r>
              <a:rPr sz="1850" spc="-260" dirty="0">
                <a:latin typeface="Times New Roman"/>
                <a:cs typeface="Times New Roman"/>
              </a:rPr>
              <a:t> </a:t>
            </a:r>
            <a:r>
              <a:rPr sz="1575" baseline="-23809" dirty="0">
                <a:latin typeface="Times New Roman"/>
                <a:cs typeface="Times New Roman"/>
              </a:rPr>
              <a:t>max</a:t>
            </a:r>
            <a:r>
              <a:rPr sz="1575" spc="217" baseline="-23809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Times New Roman"/>
                <a:cs typeface="Times New Roman"/>
              </a:rPr>
              <a:t>&lt;&lt;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 </a:t>
            </a:r>
            <a:r>
              <a:rPr sz="1800" i="1" spc="-25" dirty="0">
                <a:latin typeface="Times New Roman"/>
                <a:cs typeface="Times New Roman"/>
              </a:rPr>
              <a:t>Ts</a:t>
            </a:r>
            <a:endParaRPr sz="1800">
              <a:latin typeface="Times New Roman"/>
              <a:cs typeface="Times New Roman"/>
            </a:endParaRPr>
          </a:p>
          <a:p>
            <a:pPr marL="337185" indent="-286385">
              <a:lnSpc>
                <a:spcPct val="100000"/>
              </a:lnSpc>
              <a:spcBef>
                <a:spcPts val="425"/>
              </a:spcBef>
              <a:buChar char="–"/>
              <a:tabLst>
                <a:tab pos="337185" algn="l"/>
              </a:tabLst>
            </a:pPr>
            <a:r>
              <a:rPr sz="1800" dirty="0">
                <a:latin typeface="Times New Roman"/>
                <a:cs typeface="Times New Roman"/>
              </a:rPr>
              <a:t>Relative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symbol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period,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multipath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components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arrive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almost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the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6905" y="1775848"/>
            <a:ext cx="5577840" cy="407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latin typeface="Times New Roman"/>
                <a:cs typeface="Times New Roman"/>
              </a:rPr>
              <a:t>same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Doesn’t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need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consider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delay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variable</a:t>
            </a:r>
            <a:r>
              <a:rPr sz="1800" spc="3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750" spc="-75" baseline="5555" dirty="0">
                <a:latin typeface="Symbol"/>
                <a:cs typeface="Symbol"/>
              </a:rPr>
              <a:t></a:t>
            </a:r>
            <a:endParaRPr sz="3750" baseline="5555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0767" y="2387115"/>
            <a:ext cx="114935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05373" y="2669900"/>
            <a:ext cx="92710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53672" y="2669900"/>
            <a:ext cx="92710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15210" y="2464880"/>
            <a:ext cx="50292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2275" algn="l"/>
              </a:tabLst>
            </a:pPr>
            <a:r>
              <a:rPr sz="3975" spc="-75" baseline="1048" dirty="0">
                <a:latin typeface="Symbol"/>
                <a:cs typeface="Symbol"/>
              </a:rPr>
              <a:t></a:t>
            </a:r>
            <a:r>
              <a:rPr sz="3975" baseline="1048" dirty="0">
                <a:latin typeface="Times New Roman"/>
                <a:cs typeface="Times New Roman"/>
              </a:rPr>
              <a:t>	</a:t>
            </a: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36795" y="2387115"/>
            <a:ext cx="1565275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463040" algn="l"/>
              </a:tabLst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r>
              <a:rPr sz="1000" i="1" dirty="0">
                <a:latin typeface="Times New Roman"/>
                <a:cs typeface="Times New Roman"/>
              </a:rPr>
              <a:t>	</a:t>
            </a: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64374" y="2464880"/>
            <a:ext cx="50292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2909" algn="l"/>
              </a:tabLst>
            </a:pPr>
            <a:r>
              <a:rPr sz="3975" spc="-75" baseline="1048" dirty="0">
                <a:latin typeface="Symbol"/>
                <a:cs typeface="Symbol"/>
              </a:rPr>
              <a:t></a:t>
            </a:r>
            <a:r>
              <a:rPr sz="3975" baseline="1048" dirty="0">
                <a:latin typeface="Times New Roman"/>
                <a:cs typeface="Times New Roman"/>
              </a:rPr>
              <a:t>	</a:t>
            </a: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50889" y="2579865"/>
            <a:ext cx="73660" cy="1377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i="1" spc="-50" dirty="0">
                <a:latin typeface="Times New Roman"/>
                <a:cs typeface="Times New Roman"/>
              </a:rPr>
              <a:t>n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98309" y="2464880"/>
            <a:ext cx="502920" cy="54483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6195" marR="5080" indent="-24130">
              <a:lnSpc>
                <a:spcPct val="81000"/>
              </a:lnSpc>
              <a:spcBef>
                <a:spcPts val="695"/>
              </a:spcBef>
              <a:tabLst>
                <a:tab pos="422909" algn="l"/>
              </a:tabLst>
            </a:pPr>
            <a:r>
              <a:rPr sz="3975" spc="-75" baseline="1048" dirty="0">
                <a:latin typeface="Symbol"/>
                <a:cs typeface="Symbol"/>
              </a:rPr>
              <a:t></a:t>
            </a:r>
            <a:r>
              <a:rPr sz="3975" baseline="1048" dirty="0">
                <a:latin typeface="Times New Roman"/>
                <a:cs typeface="Times New Roman"/>
              </a:rPr>
              <a:t>	</a:t>
            </a:r>
            <a:r>
              <a:rPr sz="1000" i="1" spc="-50" dirty="0">
                <a:latin typeface="Times New Roman"/>
                <a:cs typeface="Times New Roman"/>
              </a:rPr>
              <a:t>n</a:t>
            </a:r>
            <a:r>
              <a:rPr sz="1000" i="1" spc="-25" dirty="0">
                <a:latin typeface="Times New Roman"/>
                <a:cs typeface="Times New Roman"/>
              </a:rPr>
              <a:t> n</a:t>
            </a:r>
            <a:r>
              <a:rPr sz="1000" spc="-25" dirty="0">
                <a:latin typeface="Symbol"/>
                <a:cs typeface="Symbol"/>
              </a:rPr>
              <a:t></a:t>
            </a:r>
            <a:r>
              <a:rPr sz="1000" spc="-25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88063" y="2827350"/>
            <a:ext cx="230504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i="1" spc="-25" dirty="0">
                <a:latin typeface="Times New Roman"/>
                <a:cs typeface="Times New Roman"/>
              </a:rPr>
              <a:t>n</a:t>
            </a:r>
            <a:r>
              <a:rPr sz="1000" spc="-25" dirty="0">
                <a:latin typeface="Symbol"/>
                <a:cs typeface="Symbol"/>
              </a:rPr>
              <a:t></a:t>
            </a:r>
            <a:r>
              <a:rPr sz="1000" spc="-25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67153" y="2520556"/>
            <a:ext cx="35433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-20" dirty="0">
                <a:latin typeface="Times New Roman"/>
                <a:cs typeface="Times New Roman"/>
              </a:rPr>
              <a:t>(</a:t>
            </a:r>
            <a:r>
              <a:rPr sz="1750" i="1" spc="-20" dirty="0">
                <a:latin typeface="Times New Roman"/>
                <a:cs typeface="Times New Roman"/>
              </a:rPr>
              <a:t>t</a:t>
            </a:r>
            <a:r>
              <a:rPr sz="1750" spc="-20" dirty="0">
                <a:latin typeface="Times New Roman"/>
                <a:cs typeface="Times New Roman"/>
              </a:rPr>
              <a:t>)</a:t>
            </a:r>
            <a:r>
              <a:rPr sz="1750" i="1" spc="-20" dirty="0">
                <a:latin typeface="Times New Roman"/>
                <a:cs typeface="Times New Roman"/>
              </a:rPr>
              <a:t>e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60644" y="2438635"/>
            <a:ext cx="56769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dirty="0">
                <a:latin typeface="Symbol"/>
                <a:cs typeface="Symbol"/>
              </a:rPr>
              <a:t></a:t>
            </a:r>
            <a:r>
              <a:rPr sz="1850" spc="280" dirty="0">
                <a:latin typeface="Times New Roman"/>
                <a:cs typeface="Times New Roman"/>
              </a:rPr>
              <a:t> </a:t>
            </a:r>
            <a:r>
              <a:rPr sz="1750" spc="-20" dirty="0">
                <a:latin typeface="Times New Roman"/>
                <a:cs typeface="Times New Roman"/>
              </a:rPr>
              <a:t>(</a:t>
            </a:r>
            <a:r>
              <a:rPr sz="1750" i="1" spc="-20" dirty="0">
                <a:latin typeface="Times New Roman"/>
                <a:cs typeface="Times New Roman"/>
              </a:rPr>
              <a:t>t</a:t>
            </a:r>
            <a:r>
              <a:rPr sz="1750" spc="-20" dirty="0">
                <a:latin typeface="Times New Roman"/>
                <a:cs typeface="Times New Roman"/>
              </a:rPr>
              <a:t>)</a:t>
            </a:r>
            <a:r>
              <a:rPr sz="2400" spc="-20" dirty="0">
                <a:latin typeface="Symbol"/>
                <a:cs typeface="Symbol"/>
              </a:rPr>
              <a:t>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63797" y="2438635"/>
            <a:ext cx="204025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98880" algn="l"/>
              </a:tabLst>
            </a:pPr>
            <a:r>
              <a:rPr sz="2400" spc="-114" dirty="0">
                <a:latin typeface="Symbol"/>
                <a:cs typeface="Symbol"/>
              </a:rPr>
              <a:t></a:t>
            </a:r>
            <a:r>
              <a:rPr sz="1850" spc="-114" dirty="0">
                <a:latin typeface="Symbol"/>
                <a:cs typeface="Symbol"/>
              </a:rPr>
              <a:t></a:t>
            </a:r>
            <a:r>
              <a:rPr sz="1850" spc="9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(</a:t>
            </a:r>
            <a:r>
              <a:rPr sz="1750" i="1" dirty="0">
                <a:latin typeface="Times New Roman"/>
                <a:cs typeface="Times New Roman"/>
              </a:rPr>
              <a:t>t</a:t>
            </a:r>
            <a:r>
              <a:rPr sz="1750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Symbol"/>
                <a:cs typeface="Symbol"/>
              </a:rPr>
              <a:t></a:t>
            </a:r>
            <a:r>
              <a:rPr sz="1750" dirty="0">
                <a:latin typeface="Symbol"/>
                <a:cs typeface="Symbol"/>
              </a:rPr>
              <a:t></a:t>
            </a:r>
            <a:r>
              <a:rPr sz="1750" spc="-195" dirty="0">
                <a:latin typeface="Times New Roman"/>
                <a:cs typeface="Times New Roman"/>
              </a:rPr>
              <a:t> </a:t>
            </a:r>
            <a:r>
              <a:rPr sz="1750" i="1" dirty="0">
                <a:latin typeface="Times New Roman"/>
                <a:cs typeface="Times New Roman"/>
              </a:rPr>
              <a:t>j</a:t>
            </a:r>
            <a:r>
              <a:rPr sz="1750" i="1" spc="-170" dirty="0">
                <a:latin typeface="Times New Roman"/>
                <a:cs typeface="Times New Roman"/>
              </a:rPr>
              <a:t> </a:t>
            </a:r>
            <a:r>
              <a:rPr sz="1750" spc="-50" dirty="0">
                <a:latin typeface="Symbol"/>
                <a:cs typeface="Symbol"/>
              </a:rPr>
              <a:t></a:t>
            </a:r>
            <a:r>
              <a:rPr sz="1750" dirty="0">
                <a:latin typeface="Times New Roman"/>
                <a:cs typeface="Times New Roman"/>
              </a:rPr>
              <a:t>	</a:t>
            </a:r>
            <a:r>
              <a:rPr sz="1850" dirty="0">
                <a:latin typeface="Symbol"/>
                <a:cs typeface="Symbol"/>
              </a:rPr>
              <a:t></a:t>
            </a:r>
            <a:r>
              <a:rPr sz="1850" spc="434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(</a:t>
            </a:r>
            <a:r>
              <a:rPr sz="1750" i="1" dirty="0">
                <a:latin typeface="Times New Roman"/>
                <a:cs typeface="Times New Roman"/>
              </a:rPr>
              <a:t>t</a:t>
            </a:r>
            <a:r>
              <a:rPr sz="1750" dirty="0">
                <a:latin typeface="Times New Roman"/>
                <a:cs typeface="Times New Roman"/>
              </a:rPr>
              <a:t>)</a:t>
            </a:r>
            <a:r>
              <a:rPr sz="1750" spc="-265" dirty="0">
                <a:latin typeface="Times New Roman"/>
                <a:cs typeface="Times New Roman"/>
              </a:rPr>
              <a:t> </a:t>
            </a:r>
            <a:r>
              <a:rPr sz="1750" spc="-50" dirty="0">
                <a:latin typeface="Times New Roman"/>
                <a:cs typeface="Times New Roman"/>
              </a:rPr>
              <a:t>sin</a:t>
            </a:r>
            <a:r>
              <a:rPr sz="2400" spc="-50" dirty="0">
                <a:latin typeface="Symbol"/>
                <a:cs typeface="Symbol"/>
              </a:rPr>
              <a:t>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42428" y="2442661"/>
            <a:ext cx="1247140" cy="56705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436880" algn="l"/>
              </a:tabLst>
            </a:pPr>
            <a:r>
              <a:rPr sz="1750" spc="-50" dirty="0">
                <a:latin typeface="Symbol"/>
                <a:cs typeface="Symbol"/>
              </a:rPr>
              <a:t></a:t>
            </a:r>
            <a:r>
              <a:rPr sz="1750" dirty="0">
                <a:latin typeface="Times New Roman"/>
                <a:cs typeface="Times New Roman"/>
              </a:rPr>
              <a:t>	</a:t>
            </a:r>
            <a:r>
              <a:rPr sz="1850" dirty="0">
                <a:latin typeface="Symbol"/>
                <a:cs typeface="Symbol"/>
              </a:rPr>
              <a:t></a:t>
            </a:r>
            <a:r>
              <a:rPr sz="1850" spc="42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(</a:t>
            </a:r>
            <a:r>
              <a:rPr sz="1750" i="1" dirty="0">
                <a:latin typeface="Times New Roman"/>
                <a:cs typeface="Times New Roman"/>
              </a:rPr>
              <a:t>t</a:t>
            </a:r>
            <a:r>
              <a:rPr sz="1750" dirty="0">
                <a:latin typeface="Times New Roman"/>
                <a:cs typeface="Times New Roman"/>
              </a:rPr>
              <a:t>)</a:t>
            </a:r>
            <a:r>
              <a:rPr sz="1750" spc="-229" dirty="0">
                <a:latin typeface="Times New Roman"/>
                <a:cs typeface="Times New Roman"/>
              </a:rPr>
              <a:t> </a:t>
            </a:r>
            <a:r>
              <a:rPr sz="1750" spc="-25" dirty="0">
                <a:latin typeface="Times New Roman"/>
                <a:cs typeface="Times New Roman"/>
              </a:rPr>
              <a:t>cos</a:t>
            </a:r>
            <a:endParaRPr sz="1750">
              <a:latin typeface="Times New Roman"/>
              <a:cs typeface="Times New Roman"/>
            </a:endParaRPr>
          </a:p>
          <a:p>
            <a:pPr marL="208915">
              <a:lnSpc>
                <a:spcPct val="100000"/>
              </a:lnSpc>
              <a:spcBef>
                <a:spcPts val="315"/>
              </a:spcBef>
            </a:pPr>
            <a:r>
              <a:rPr sz="1000" i="1" spc="-25" dirty="0">
                <a:latin typeface="Times New Roman"/>
                <a:cs typeface="Times New Roman"/>
              </a:rPr>
              <a:t>n</a:t>
            </a:r>
            <a:r>
              <a:rPr sz="1000" spc="-25" dirty="0">
                <a:latin typeface="Symbol"/>
                <a:cs typeface="Symbol"/>
              </a:rPr>
              <a:t></a:t>
            </a:r>
            <a:r>
              <a:rPr sz="1000" spc="-25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00789" y="2507851"/>
            <a:ext cx="985519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27405" algn="l"/>
              </a:tabLst>
            </a:pPr>
            <a:r>
              <a:rPr sz="1750" i="1" dirty="0">
                <a:latin typeface="Times New Roman"/>
                <a:cs typeface="Times New Roman"/>
              </a:rPr>
              <a:t>h</a:t>
            </a:r>
            <a:r>
              <a:rPr sz="1750" dirty="0">
                <a:latin typeface="Times New Roman"/>
                <a:cs typeface="Times New Roman"/>
              </a:rPr>
              <a:t>(</a:t>
            </a:r>
            <a:r>
              <a:rPr sz="1750" i="1" dirty="0">
                <a:latin typeface="Times New Roman"/>
                <a:cs typeface="Times New Roman"/>
              </a:rPr>
              <a:t>t</a:t>
            </a:r>
            <a:r>
              <a:rPr sz="1750" dirty="0">
                <a:latin typeface="Times New Roman"/>
                <a:cs typeface="Times New Roman"/>
              </a:rPr>
              <a:t>)</a:t>
            </a:r>
            <a:r>
              <a:rPr sz="1750" spc="80" dirty="0">
                <a:latin typeface="Times New Roman"/>
                <a:cs typeface="Times New Roman"/>
              </a:rPr>
              <a:t> </a:t>
            </a:r>
            <a:r>
              <a:rPr sz="1750" spc="-50" dirty="0">
                <a:latin typeface="Symbol"/>
                <a:cs typeface="Symbol"/>
              </a:rPr>
              <a:t></a:t>
            </a:r>
            <a:r>
              <a:rPr sz="1750" dirty="0">
                <a:latin typeface="Times New Roman"/>
                <a:cs typeface="Times New Roman"/>
              </a:rPr>
              <a:t>	</a:t>
            </a:r>
            <a:r>
              <a:rPr sz="1850" spc="-50" dirty="0">
                <a:latin typeface="Symbol"/>
                <a:cs typeface="Symbol"/>
              </a:rPr>
              <a:t>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28325" y="2502780"/>
            <a:ext cx="365760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00" i="1" dirty="0">
                <a:latin typeface="Times New Roman"/>
                <a:cs typeface="Times New Roman"/>
              </a:rPr>
              <a:t>j</a:t>
            </a:r>
            <a:r>
              <a:rPr sz="1050" dirty="0">
                <a:latin typeface="Symbol"/>
                <a:cs typeface="Symbol"/>
              </a:rPr>
              <a:t></a:t>
            </a:r>
            <a:r>
              <a:rPr sz="1050" spc="39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(</a:t>
            </a:r>
            <a:r>
              <a:rPr sz="1000" i="1" dirty="0">
                <a:latin typeface="Times New Roman"/>
                <a:cs typeface="Times New Roman"/>
              </a:rPr>
              <a:t>t</a:t>
            </a:r>
            <a:r>
              <a:rPr sz="1000" i="1" spc="-130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27400" y="3517836"/>
            <a:ext cx="2329180" cy="633730"/>
          </a:xfrm>
          <a:custGeom>
            <a:avLst/>
            <a:gdLst/>
            <a:ahLst/>
            <a:cxnLst/>
            <a:rect l="l" t="t" r="r" b="b"/>
            <a:pathLst>
              <a:path w="2329179" h="633729">
                <a:moveTo>
                  <a:pt x="2328926" y="0"/>
                </a:moveTo>
                <a:lnTo>
                  <a:pt x="0" y="0"/>
                </a:lnTo>
                <a:lnTo>
                  <a:pt x="0" y="633412"/>
                </a:lnTo>
                <a:lnTo>
                  <a:pt x="2328926" y="633412"/>
                </a:lnTo>
                <a:lnTo>
                  <a:pt x="2328926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074119" y="3520590"/>
            <a:ext cx="101600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40430" y="3803375"/>
            <a:ext cx="79375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68796" y="3803375"/>
            <a:ext cx="57150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000" i="1" spc="-50" dirty="0">
                <a:latin typeface="Times New Roman"/>
                <a:cs typeface="Times New Roman"/>
              </a:rPr>
              <a:t>I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02036" y="3598355"/>
            <a:ext cx="489584" cy="54483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2860" marR="5080" indent="-23495">
              <a:lnSpc>
                <a:spcPct val="81000"/>
              </a:lnSpc>
              <a:spcBef>
                <a:spcPts val="695"/>
              </a:spcBef>
              <a:tabLst>
                <a:tab pos="410209" algn="l"/>
              </a:tabLst>
            </a:pPr>
            <a:r>
              <a:rPr sz="3975" spc="-75" baseline="1048" dirty="0">
                <a:latin typeface="Symbol"/>
                <a:cs typeface="Symbol"/>
              </a:rPr>
              <a:t></a:t>
            </a:r>
            <a:r>
              <a:rPr sz="3975" baseline="1048" dirty="0">
                <a:latin typeface="Times New Roman"/>
                <a:cs typeface="Times New Roman"/>
              </a:rPr>
              <a:t>	</a:t>
            </a:r>
            <a:r>
              <a:rPr sz="1000" i="1" spc="-50" dirty="0">
                <a:latin typeface="Times New Roman"/>
                <a:cs typeface="Times New Roman"/>
              </a:rPr>
              <a:t>n</a:t>
            </a:r>
            <a:r>
              <a:rPr sz="1000" i="1" spc="-25" dirty="0">
                <a:latin typeface="Times New Roman"/>
                <a:cs typeface="Times New Roman"/>
              </a:rPr>
              <a:t> n</a:t>
            </a:r>
            <a:r>
              <a:rPr sz="1000" spc="-25" dirty="0">
                <a:latin typeface="Symbol"/>
                <a:cs typeface="Symbol"/>
              </a:rPr>
              <a:t></a:t>
            </a:r>
            <a:r>
              <a:rPr sz="1000" spc="-25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095783" y="3572110"/>
            <a:ext cx="55435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850" dirty="0">
                <a:latin typeface="Symbol"/>
                <a:cs typeface="Symbol"/>
              </a:rPr>
              <a:t></a:t>
            </a:r>
            <a:r>
              <a:rPr sz="1850" spc="285" dirty="0">
                <a:latin typeface="Times New Roman"/>
                <a:cs typeface="Times New Roman"/>
              </a:rPr>
              <a:t> </a:t>
            </a:r>
            <a:r>
              <a:rPr sz="1750" spc="-20" dirty="0">
                <a:latin typeface="Times New Roman"/>
                <a:cs typeface="Times New Roman"/>
              </a:rPr>
              <a:t>(</a:t>
            </a:r>
            <a:r>
              <a:rPr sz="1750" i="1" spc="-20" dirty="0">
                <a:latin typeface="Times New Roman"/>
                <a:cs typeface="Times New Roman"/>
              </a:rPr>
              <a:t>t</a:t>
            </a:r>
            <a:r>
              <a:rPr sz="1750" spc="-20" dirty="0">
                <a:latin typeface="Times New Roman"/>
                <a:cs typeface="Times New Roman"/>
              </a:rPr>
              <a:t>)</a:t>
            </a:r>
            <a:r>
              <a:rPr sz="2400" spc="-20" dirty="0">
                <a:latin typeface="Symbol"/>
                <a:cs typeface="Symbol"/>
              </a:rPr>
              <a:t>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61131" y="3572110"/>
            <a:ext cx="176530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892175" algn="l"/>
              </a:tabLst>
            </a:pPr>
            <a:r>
              <a:rPr sz="1750" i="1" dirty="0">
                <a:latin typeface="Times New Roman"/>
                <a:cs typeface="Times New Roman"/>
              </a:rPr>
              <a:t>h</a:t>
            </a:r>
            <a:r>
              <a:rPr sz="1750" i="1" spc="24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(</a:t>
            </a:r>
            <a:r>
              <a:rPr sz="1750" i="1" dirty="0">
                <a:latin typeface="Times New Roman"/>
                <a:cs typeface="Times New Roman"/>
              </a:rPr>
              <a:t>t</a:t>
            </a:r>
            <a:r>
              <a:rPr sz="1750" dirty="0">
                <a:latin typeface="Times New Roman"/>
                <a:cs typeface="Times New Roman"/>
              </a:rPr>
              <a:t>)</a:t>
            </a:r>
            <a:r>
              <a:rPr sz="1750" spc="-5" dirty="0">
                <a:latin typeface="Times New Roman"/>
                <a:cs typeface="Times New Roman"/>
              </a:rPr>
              <a:t> </a:t>
            </a:r>
            <a:r>
              <a:rPr sz="1750" spc="-50" dirty="0">
                <a:latin typeface="Symbol"/>
                <a:cs typeface="Symbol"/>
              </a:rPr>
              <a:t></a:t>
            </a:r>
            <a:r>
              <a:rPr sz="1750" dirty="0">
                <a:latin typeface="Times New Roman"/>
                <a:cs typeface="Times New Roman"/>
              </a:rPr>
              <a:t>	</a:t>
            </a:r>
            <a:r>
              <a:rPr sz="1850" dirty="0">
                <a:latin typeface="Symbol"/>
                <a:cs typeface="Symbol"/>
              </a:rPr>
              <a:t></a:t>
            </a:r>
            <a:r>
              <a:rPr sz="1850" spc="43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(</a:t>
            </a:r>
            <a:r>
              <a:rPr sz="1750" i="1" dirty="0">
                <a:latin typeface="Times New Roman"/>
                <a:cs typeface="Times New Roman"/>
              </a:rPr>
              <a:t>t</a:t>
            </a:r>
            <a:r>
              <a:rPr sz="1750" dirty="0">
                <a:latin typeface="Times New Roman"/>
                <a:cs typeface="Times New Roman"/>
              </a:rPr>
              <a:t>)</a:t>
            </a:r>
            <a:r>
              <a:rPr sz="1750" spc="-225" dirty="0">
                <a:latin typeface="Times New Roman"/>
                <a:cs typeface="Times New Roman"/>
              </a:rPr>
              <a:t> </a:t>
            </a:r>
            <a:r>
              <a:rPr sz="1750" spc="-65" dirty="0">
                <a:latin typeface="Times New Roman"/>
                <a:cs typeface="Times New Roman"/>
              </a:rPr>
              <a:t>cos</a:t>
            </a:r>
            <a:r>
              <a:rPr sz="2400" spc="-65" dirty="0">
                <a:latin typeface="Symbol"/>
                <a:cs typeface="Symbol"/>
              </a:rPr>
              <a:t>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69644" y="3140709"/>
            <a:ext cx="2094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Inphase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component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97991" y="4370070"/>
            <a:ext cx="2411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Quadrature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component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336925" y="4756213"/>
            <a:ext cx="2329180" cy="633730"/>
          </a:xfrm>
          <a:custGeom>
            <a:avLst/>
            <a:gdLst/>
            <a:ahLst/>
            <a:cxnLst/>
            <a:rect l="l" t="t" r="r" b="b"/>
            <a:pathLst>
              <a:path w="2329179" h="633729">
                <a:moveTo>
                  <a:pt x="2328926" y="0"/>
                </a:moveTo>
                <a:lnTo>
                  <a:pt x="0" y="0"/>
                </a:lnTo>
                <a:lnTo>
                  <a:pt x="0" y="633412"/>
                </a:lnTo>
                <a:lnTo>
                  <a:pt x="2328926" y="633412"/>
                </a:lnTo>
                <a:lnTo>
                  <a:pt x="2328926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114601" y="4758840"/>
            <a:ext cx="101600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249400" y="5041625"/>
            <a:ext cx="79375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000" i="1" spc="-5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470927" y="5041625"/>
            <a:ext cx="109220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000" i="1" spc="-50" dirty="0">
                <a:latin typeface="Times New Roman"/>
                <a:cs typeface="Times New Roman"/>
              </a:rPr>
              <a:t>Q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42517" y="4836605"/>
            <a:ext cx="489584" cy="54483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2860" marR="5080" indent="-23495">
              <a:lnSpc>
                <a:spcPct val="81000"/>
              </a:lnSpc>
              <a:spcBef>
                <a:spcPts val="695"/>
              </a:spcBef>
              <a:tabLst>
                <a:tab pos="410209" algn="l"/>
              </a:tabLst>
            </a:pPr>
            <a:r>
              <a:rPr sz="3975" spc="-75" baseline="1048" dirty="0">
                <a:latin typeface="Symbol"/>
                <a:cs typeface="Symbol"/>
              </a:rPr>
              <a:t></a:t>
            </a:r>
            <a:r>
              <a:rPr sz="3975" baseline="1048" dirty="0">
                <a:latin typeface="Times New Roman"/>
                <a:cs typeface="Times New Roman"/>
              </a:rPr>
              <a:t>	</a:t>
            </a:r>
            <a:r>
              <a:rPr sz="1000" i="1" spc="-50" dirty="0">
                <a:latin typeface="Times New Roman"/>
                <a:cs typeface="Times New Roman"/>
              </a:rPr>
              <a:t>n</a:t>
            </a:r>
            <a:r>
              <a:rPr sz="1000" i="1" spc="-25" dirty="0">
                <a:latin typeface="Times New Roman"/>
                <a:cs typeface="Times New Roman"/>
              </a:rPr>
              <a:t> n</a:t>
            </a:r>
            <a:r>
              <a:rPr sz="1000" spc="-25" dirty="0">
                <a:latin typeface="Symbol"/>
                <a:cs typeface="Symbol"/>
              </a:rPr>
              <a:t></a:t>
            </a:r>
            <a:r>
              <a:rPr sz="1000" spc="-25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104383" y="4810360"/>
            <a:ext cx="55499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850" dirty="0">
                <a:latin typeface="Symbol"/>
                <a:cs typeface="Symbol"/>
              </a:rPr>
              <a:t></a:t>
            </a:r>
            <a:r>
              <a:rPr sz="1850" spc="285" dirty="0">
                <a:latin typeface="Times New Roman"/>
                <a:cs typeface="Times New Roman"/>
              </a:rPr>
              <a:t> </a:t>
            </a:r>
            <a:r>
              <a:rPr sz="1750" spc="-20" dirty="0">
                <a:latin typeface="Times New Roman"/>
                <a:cs typeface="Times New Roman"/>
              </a:rPr>
              <a:t>(</a:t>
            </a:r>
            <a:r>
              <a:rPr sz="1750" i="1" spc="-20" dirty="0">
                <a:latin typeface="Times New Roman"/>
                <a:cs typeface="Times New Roman"/>
              </a:rPr>
              <a:t>t</a:t>
            </a:r>
            <a:r>
              <a:rPr sz="1750" spc="-20" dirty="0">
                <a:latin typeface="Times New Roman"/>
                <a:cs typeface="Times New Roman"/>
              </a:rPr>
              <a:t>)</a:t>
            </a:r>
            <a:r>
              <a:rPr sz="2400" spc="-20" dirty="0">
                <a:latin typeface="Symbol"/>
                <a:cs typeface="Symbol"/>
              </a:rPr>
              <a:t>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70656" y="4810360"/>
            <a:ext cx="176403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922655" algn="l"/>
              </a:tabLst>
            </a:pPr>
            <a:r>
              <a:rPr sz="1750" i="1" dirty="0">
                <a:latin typeface="Times New Roman"/>
                <a:cs typeface="Times New Roman"/>
              </a:rPr>
              <a:t>h</a:t>
            </a:r>
            <a:r>
              <a:rPr sz="1750" i="1" spc="49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(</a:t>
            </a:r>
            <a:r>
              <a:rPr sz="1750" i="1" dirty="0">
                <a:latin typeface="Times New Roman"/>
                <a:cs typeface="Times New Roman"/>
              </a:rPr>
              <a:t>t</a:t>
            </a:r>
            <a:r>
              <a:rPr sz="1750" dirty="0">
                <a:latin typeface="Times New Roman"/>
                <a:cs typeface="Times New Roman"/>
              </a:rPr>
              <a:t>)</a:t>
            </a:r>
            <a:r>
              <a:rPr sz="1750" spc="-10" dirty="0">
                <a:latin typeface="Times New Roman"/>
                <a:cs typeface="Times New Roman"/>
              </a:rPr>
              <a:t> </a:t>
            </a:r>
            <a:r>
              <a:rPr sz="1750" spc="-50" dirty="0">
                <a:latin typeface="Symbol"/>
                <a:cs typeface="Symbol"/>
              </a:rPr>
              <a:t></a:t>
            </a:r>
            <a:r>
              <a:rPr sz="1750" dirty="0">
                <a:latin typeface="Times New Roman"/>
                <a:cs typeface="Times New Roman"/>
              </a:rPr>
              <a:t>	</a:t>
            </a:r>
            <a:r>
              <a:rPr sz="1850" dirty="0">
                <a:latin typeface="Symbol"/>
                <a:cs typeface="Symbol"/>
              </a:rPr>
              <a:t></a:t>
            </a:r>
            <a:r>
              <a:rPr sz="1850" spc="434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(</a:t>
            </a:r>
            <a:r>
              <a:rPr sz="1750" i="1" dirty="0">
                <a:latin typeface="Times New Roman"/>
                <a:cs typeface="Times New Roman"/>
              </a:rPr>
              <a:t>t</a:t>
            </a:r>
            <a:r>
              <a:rPr sz="1750" dirty="0">
                <a:latin typeface="Times New Roman"/>
                <a:cs typeface="Times New Roman"/>
              </a:rPr>
              <a:t>)</a:t>
            </a:r>
            <a:r>
              <a:rPr sz="1750" spc="-260" dirty="0">
                <a:latin typeface="Times New Roman"/>
                <a:cs typeface="Times New Roman"/>
              </a:rPr>
              <a:t> </a:t>
            </a:r>
            <a:r>
              <a:rPr sz="1750" spc="-50" dirty="0">
                <a:latin typeface="Times New Roman"/>
                <a:cs typeface="Times New Roman"/>
              </a:rPr>
              <a:t>sin</a:t>
            </a:r>
            <a:r>
              <a:rPr sz="2400" spc="-50" dirty="0">
                <a:latin typeface="Symbol"/>
                <a:cs typeface="Symbol"/>
              </a:rPr>
              <a:t>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40" name="object 31"/>
          <p:cNvSpPr txBox="1"/>
          <p:nvPr/>
        </p:nvSpPr>
        <p:spPr>
          <a:xfrm>
            <a:off x="808431" y="5099077"/>
            <a:ext cx="6888480" cy="8495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30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Maximum</a:t>
            </a:r>
            <a:r>
              <a:rPr sz="20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delay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spread</a:t>
            </a:r>
            <a:endParaRPr sz="2000" dirty="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interval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first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multipath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last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multipath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41" name="object 32"/>
          <p:cNvSpPr/>
          <p:nvPr/>
        </p:nvSpPr>
        <p:spPr>
          <a:xfrm>
            <a:off x="3028432" y="6051205"/>
            <a:ext cx="1961136" cy="431266"/>
          </a:xfrm>
          <a:custGeom>
            <a:avLst/>
            <a:gdLst/>
            <a:ahLst/>
            <a:cxnLst/>
            <a:rect l="l" t="t" r="r" b="b"/>
            <a:pathLst>
              <a:path w="1773554" h="492125">
                <a:moveTo>
                  <a:pt x="1773174" y="0"/>
                </a:moveTo>
                <a:lnTo>
                  <a:pt x="0" y="0"/>
                </a:lnTo>
                <a:lnTo>
                  <a:pt x="0" y="492125"/>
                </a:lnTo>
                <a:lnTo>
                  <a:pt x="1773174" y="492125"/>
                </a:lnTo>
                <a:lnTo>
                  <a:pt x="1773174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3"/>
          <p:cNvSpPr txBox="1"/>
          <p:nvPr/>
        </p:nvSpPr>
        <p:spPr>
          <a:xfrm>
            <a:off x="3093125" y="6032802"/>
            <a:ext cx="563880" cy="4419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4050" spc="-44" baseline="13374" dirty="0">
                <a:latin typeface="Symbol"/>
                <a:cs typeface="Symbol"/>
              </a:rPr>
              <a:t></a:t>
            </a:r>
            <a:r>
              <a:rPr sz="4050" spc="-615" baseline="13374" dirty="0">
                <a:latin typeface="Times New Roman"/>
                <a:cs typeface="Times New Roman"/>
              </a:rPr>
              <a:t> </a:t>
            </a:r>
            <a:r>
              <a:rPr sz="1500" spc="-25" dirty="0">
                <a:latin typeface="Times New Roman"/>
                <a:cs typeface="Times New Roman"/>
              </a:rPr>
              <a:t>max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43" name="object 34"/>
          <p:cNvSpPr txBox="1"/>
          <p:nvPr/>
        </p:nvSpPr>
        <p:spPr>
          <a:xfrm>
            <a:off x="3742428" y="5994590"/>
            <a:ext cx="1170940" cy="4419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2550" spc="55" dirty="0">
                <a:latin typeface="Symbol"/>
                <a:cs typeface="Symbol"/>
              </a:rPr>
              <a:t></a:t>
            </a:r>
            <a:r>
              <a:rPr sz="2550" spc="-375" dirty="0">
                <a:latin typeface="Times New Roman"/>
                <a:cs typeface="Times New Roman"/>
              </a:rPr>
              <a:t> </a:t>
            </a:r>
            <a:r>
              <a:rPr sz="2700" spc="170" dirty="0">
                <a:latin typeface="Symbol"/>
                <a:cs typeface="Symbol"/>
              </a:rPr>
              <a:t></a:t>
            </a:r>
            <a:r>
              <a:rPr sz="2250" i="1" spc="254" baseline="-24074" dirty="0">
                <a:latin typeface="Times New Roman"/>
                <a:cs typeface="Times New Roman"/>
              </a:rPr>
              <a:t>N</a:t>
            </a:r>
            <a:r>
              <a:rPr sz="2250" i="1" spc="667" baseline="-24074" dirty="0">
                <a:latin typeface="Times New Roman"/>
                <a:cs typeface="Times New Roman"/>
              </a:rPr>
              <a:t> </a:t>
            </a:r>
            <a:r>
              <a:rPr sz="2550" spc="55" dirty="0">
                <a:latin typeface="Symbol"/>
                <a:cs typeface="Symbol"/>
              </a:rPr>
              <a:t></a:t>
            </a:r>
            <a:r>
              <a:rPr sz="2700" spc="55" dirty="0">
                <a:latin typeface="Symbol"/>
                <a:cs typeface="Symbol"/>
              </a:rPr>
              <a:t></a:t>
            </a:r>
            <a:r>
              <a:rPr sz="2250" spc="82" baseline="-24074" dirty="0">
                <a:latin typeface="Times New Roman"/>
                <a:cs typeface="Times New Roman"/>
              </a:rPr>
              <a:t>1</a:t>
            </a:r>
            <a:endParaRPr sz="2250" baseline="-24074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FADING:</a:t>
            </a:r>
            <a:r>
              <a:rPr spc="-50" dirty="0"/>
              <a:t> </a:t>
            </a:r>
            <a:r>
              <a:rPr dirty="0"/>
              <a:t>FLAT</a:t>
            </a:r>
            <a:r>
              <a:rPr spc="-25" dirty="0"/>
              <a:t> </a:t>
            </a:r>
            <a:r>
              <a:rPr spc="-10" dirty="0"/>
              <a:t>FADING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092450" y="1019175"/>
            <a:ext cx="2519680" cy="463550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635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5"/>
              </a:spcBef>
            </a:pPr>
            <a:r>
              <a:rPr sz="2300" i="1" spc="50" dirty="0">
                <a:latin typeface="Times New Roman"/>
                <a:cs typeface="Times New Roman"/>
              </a:rPr>
              <a:t>h</a:t>
            </a:r>
            <a:r>
              <a:rPr sz="2300" spc="50" dirty="0">
                <a:latin typeface="Times New Roman"/>
                <a:cs typeface="Times New Roman"/>
              </a:rPr>
              <a:t>(</a:t>
            </a:r>
            <a:r>
              <a:rPr sz="2300" i="1" spc="50" dirty="0">
                <a:latin typeface="Times New Roman"/>
                <a:cs typeface="Times New Roman"/>
              </a:rPr>
              <a:t>t</a:t>
            </a:r>
            <a:r>
              <a:rPr sz="2300" spc="50" dirty="0">
                <a:latin typeface="Times New Roman"/>
                <a:cs typeface="Times New Roman"/>
              </a:rPr>
              <a:t>)</a:t>
            </a:r>
            <a:r>
              <a:rPr sz="2300" spc="-75" dirty="0">
                <a:latin typeface="Times New Roman"/>
                <a:cs typeface="Times New Roman"/>
              </a:rPr>
              <a:t> </a:t>
            </a:r>
            <a:r>
              <a:rPr sz="2300" spc="50" dirty="0">
                <a:latin typeface="Symbol"/>
                <a:cs typeface="Symbol"/>
              </a:rPr>
              <a:t></a:t>
            </a:r>
            <a:r>
              <a:rPr sz="2300" spc="-80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Times New Roman"/>
                <a:cs typeface="Times New Roman"/>
              </a:rPr>
              <a:t>h</a:t>
            </a:r>
            <a:r>
              <a:rPr sz="2025" i="1" baseline="-22633" dirty="0">
                <a:latin typeface="Times New Roman"/>
                <a:cs typeface="Times New Roman"/>
              </a:rPr>
              <a:t>I</a:t>
            </a:r>
            <a:r>
              <a:rPr sz="2025" i="1" spc="104" baseline="-22633" dirty="0">
                <a:latin typeface="Times New Roman"/>
                <a:cs typeface="Times New Roman"/>
              </a:rPr>
              <a:t> </a:t>
            </a:r>
            <a:r>
              <a:rPr sz="2300" spc="55" dirty="0">
                <a:latin typeface="Times New Roman"/>
                <a:cs typeface="Times New Roman"/>
              </a:rPr>
              <a:t>(</a:t>
            </a:r>
            <a:r>
              <a:rPr sz="2300" i="1" spc="55" dirty="0">
                <a:latin typeface="Times New Roman"/>
                <a:cs typeface="Times New Roman"/>
              </a:rPr>
              <a:t>t</a:t>
            </a:r>
            <a:r>
              <a:rPr sz="2300" spc="55" dirty="0">
                <a:latin typeface="Times New Roman"/>
                <a:cs typeface="Times New Roman"/>
              </a:rPr>
              <a:t>)</a:t>
            </a:r>
            <a:r>
              <a:rPr sz="2300" spc="-215" dirty="0">
                <a:latin typeface="Times New Roman"/>
                <a:cs typeface="Times New Roman"/>
              </a:rPr>
              <a:t> </a:t>
            </a:r>
            <a:r>
              <a:rPr sz="2300" spc="50" dirty="0">
                <a:latin typeface="Symbol"/>
                <a:cs typeface="Symbol"/>
              </a:rPr>
              <a:t></a:t>
            </a:r>
            <a:r>
              <a:rPr sz="2300" spc="245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Times New Roman"/>
                <a:cs typeface="Times New Roman"/>
              </a:rPr>
              <a:t>j</a:t>
            </a:r>
            <a:r>
              <a:rPr sz="2300" i="1" spc="-229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Symbol"/>
                <a:cs typeface="Symbol"/>
              </a:rPr>
              <a:t></a:t>
            </a:r>
            <a:r>
              <a:rPr sz="2300" spc="-305" dirty="0">
                <a:latin typeface="Times New Roman"/>
                <a:cs typeface="Times New Roman"/>
              </a:rPr>
              <a:t> </a:t>
            </a:r>
            <a:r>
              <a:rPr sz="2300" i="1" spc="-50" dirty="0">
                <a:latin typeface="Times New Roman"/>
                <a:cs typeface="Times New Roman"/>
              </a:rPr>
              <a:t>h</a:t>
            </a:r>
            <a:r>
              <a:rPr sz="2025" i="1" spc="-75" baseline="-22633" dirty="0">
                <a:latin typeface="Times New Roman"/>
                <a:cs typeface="Times New Roman"/>
              </a:rPr>
              <a:t>Q</a:t>
            </a:r>
            <a:r>
              <a:rPr sz="2025" i="1" spc="-120" baseline="-22633" dirty="0">
                <a:latin typeface="Times New Roman"/>
                <a:cs typeface="Times New Roman"/>
              </a:rPr>
              <a:t> </a:t>
            </a:r>
            <a:r>
              <a:rPr sz="2300" spc="35" dirty="0">
                <a:latin typeface="Times New Roman"/>
                <a:cs typeface="Times New Roman"/>
              </a:rPr>
              <a:t>(</a:t>
            </a:r>
            <a:r>
              <a:rPr sz="2300" i="1" spc="35" dirty="0">
                <a:latin typeface="Times New Roman"/>
                <a:cs typeface="Times New Roman"/>
              </a:rPr>
              <a:t>t</a:t>
            </a:r>
            <a:r>
              <a:rPr sz="2300" spc="35" dirty="0">
                <a:latin typeface="Times New Roman"/>
                <a:cs typeface="Times New Roman"/>
              </a:rPr>
              <a:t>)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140" y="1819474"/>
            <a:ext cx="7897495" cy="335089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95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Both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Times New Roman"/>
                <a:cs typeface="Times New Roman"/>
              </a:rPr>
              <a:t>h</a:t>
            </a:r>
            <a:r>
              <a:rPr sz="1000" b="1" i="1" dirty="0">
                <a:solidFill>
                  <a:srgbClr val="000099"/>
                </a:solidFill>
                <a:latin typeface="Times New Roman"/>
                <a:cs typeface="Times New Roman"/>
              </a:rPr>
              <a:t>I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(t)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Times New Roman"/>
                <a:cs typeface="Times New Roman"/>
              </a:rPr>
              <a:t>h</a:t>
            </a:r>
            <a:r>
              <a:rPr sz="1000" b="1" i="1" dirty="0">
                <a:solidFill>
                  <a:srgbClr val="000099"/>
                </a:solidFill>
                <a:latin typeface="Times New Roman"/>
                <a:cs typeface="Times New Roman"/>
              </a:rPr>
              <a:t>Q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(t)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are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sum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many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multipath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components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multipath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component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random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process</a:t>
            </a:r>
            <a:endParaRPr sz="1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Font typeface="Times New Roman"/>
              <a:buChar char="–"/>
              <a:tabLst>
                <a:tab pos="756285" algn="l"/>
              </a:tabLst>
            </a:pPr>
            <a:r>
              <a:rPr sz="1800" i="1" dirty="0">
                <a:latin typeface="Times New Roman"/>
                <a:cs typeface="Times New Roman"/>
              </a:rPr>
              <a:t>h</a:t>
            </a:r>
            <a:r>
              <a:rPr sz="1000" i="1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(t)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h</a:t>
            </a:r>
            <a:r>
              <a:rPr sz="1000" i="1" dirty="0">
                <a:latin typeface="Times New Roman"/>
                <a:cs typeface="Times New Roman"/>
              </a:rPr>
              <a:t>Q</a:t>
            </a:r>
            <a:r>
              <a:rPr sz="1800" dirty="0">
                <a:latin typeface="Times New Roman"/>
                <a:cs typeface="Times New Roman"/>
              </a:rPr>
              <a:t>(t)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random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processes</a:t>
            </a:r>
            <a:endParaRPr sz="18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994"/>
              </a:spcBef>
              <a:buFont typeface="Times New Roman"/>
              <a:buChar char="–"/>
            </a:pPr>
            <a:endParaRPr sz="1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Central</a:t>
            </a:r>
            <a:r>
              <a:rPr sz="2000" b="1" spc="-6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limit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theorem</a:t>
            </a:r>
            <a:endParaRPr sz="20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39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sum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independent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identically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distributed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(i.i.d.)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random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variables </a:t>
            </a:r>
            <a:r>
              <a:rPr sz="1800" dirty="0">
                <a:latin typeface="Times New Roman"/>
                <a:cs typeface="Times New Roman"/>
              </a:rPr>
              <a:t>tends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Gaussian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distribution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when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large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enough.</a:t>
            </a:r>
            <a:endParaRPr sz="18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994"/>
              </a:spcBef>
              <a:buFont typeface="Times New Roman"/>
              <a:buChar char="–"/>
            </a:pPr>
            <a:endParaRPr sz="1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Based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on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central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limit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theorem,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at</a:t>
            </a:r>
            <a:r>
              <a:rPr sz="20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time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time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Times New Roman"/>
                <a:cs typeface="Times New Roman"/>
              </a:rPr>
              <a:t>t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,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both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Times New Roman"/>
                <a:cs typeface="Times New Roman"/>
              </a:rPr>
              <a:t>h</a:t>
            </a:r>
            <a:r>
              <a:rPr sz="1000" b="1" i="1" dirty="0">
                <a:solidFill>
                  <a:srgbClr val="000099"/>
                </a:solidFill>
                <a:latin typeface="Times New Roman"/>
                <a:cs typeface="Times New Roman"/>
              </a:rPr>
              <a:t>I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(t)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Times New Roman"/>
                <a:cs typeface="Times New Roman"/>
              </a:rPr>
              <a:t>h</a:t>
            </a:r>
            <a:r>
              <a:rPr sz="1000" b="1" i="1" dirty="0">
                <a:solidFill>
                  <a:srgbClr val="000099"/>
                </a:solidFill>
                <a:latin typeface="Times New Roman"/>
                <a:cs typeface="Times New Roman"/>
              </a:rPr>
              <a:t>Q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(t)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are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Gaussian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distributed!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6200775"/>
            <a:ext cx="1781175" cy="476250"/>
            <a:chOff x="238125" y="6200775"/>
            <a:chExt cx="1781175" cy="476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62" y="6215062"/>
              <a:ext cx="1006475" cy="439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6200775"/>
              <a:ext cx="1781175" cy="47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04223" y="2082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Black"/>
                <a:cs typeface="Arial Black"/>
              </a:rPr>
              <a:t>9</a:t>
            </a:r>
            <a:endParaRPr sz="1600">
              <a:latin typeface="Arial Black"/>
              <a:cs typeface="Arial Blac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42987" y="1347787"/>
            <a:ext cx="6848475" cy="742950"/>
            <a:chOff x="1042987" y="1347787"/>
            <a:chExt cx="6848475" cy="742950"/>
          </a:xfrm>
        </p:grpSpPr>
        <p:sp>
          <p:nvSpPr>
            <p:cNvPr id="7" name="object 7"/>
            <p:cNvSpPr/>
            <p:nvPr/>
          </p:nvSpPr>
          <p:spPr>
            <a:xfrm>
              <a:off x="1047750" y="1352550"/>
              <a:ext cx="6838950" cy="733425"/>
            </a:xfrm>
            <a:custGeom>
              <a:avLst/>
              <a:gdLst/>
              <a:ahLst/>
              <a:cxnLst/>
              <a:rect l="l" t="t" r="r" b="b"/>
              <a:pathLst>
                <a:path w="6838950" h="733425">
                  <a:moveTo>
                    <a:pt x="6838950" y="0"/>
                  </a:moveTo>
                  <a:lnTo>
                    <a:pt x="0" y="0"/>
                  </a:lnTo>
                  <a:lnTo>
                    <a:pt x="0" y="733425"/>
                  </a:lnTo>
                  <a:lnTo>
                    <a:pt x="6838950" y="733425"/>
                  </a:lnTo>
                  <a:lnTo>
                    <a:pt x="683895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47750" y="1352550"/>
              <a:ext cx="6838950" cy="733425"/>
            </a:xfrm>
            <a:custGeom>
              <a:avLst/>
              <a:gdLst/>
              <a:ahLst/>
              <a:cxnLst/>
              <a:rect l="l" t="t" r="r" b="b"/>
              <a:pathLst>
                <a:path w="6838950" h="733425">
                  <a:moveTo>
                    <a:pt x="0" y="733425"/>
                  </a:moveTo>
                  <a:lnTo>
                    <a:pt x="6838950" y="733425"/>
                  </a:lnTo>
                  <a:lnTo>
                    <a:pt x="6838950" y="0"/>
                  </a:lnTo>
                  <a:lnTo>
                    <a:pt x="0" y="0"/>
                  </a:lnTo>
                  <a:lnTo>
                    <a:pt x="0" y="7334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8241" y="343661"/>
            <a:ext cx="4766310" cy="88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UNIT</a:t>
            </a:r>
            <a:r>
              <a:rPr sz="2400" spc="-125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IMPULSE</a:t>
            </a:r>
            <a:r>
              <a:rPr sz="2400" spc="-95" dirty="0">
                <a:latin typeface="Arial Black"/>
                <a:cs typeface="Arial Black"/>
              </a:rPr>
              <a:t> </a:t>
            </a:r>
            <a:r>
              <a:rPr sz="2400" spc="-10" dirty="0">
                <a:latin typeface="Arial Black"/>
                <a:cs typeface="Arial Black"/>
              </a:rPr>
              <a:t>FUNCTION</a:t>
            </a:r>
            <a:endParaRPr sz="2400">
              <a:latin typeface="Arial Black"/>
              <a:cs typeface="Arial Black"/>
            </a:endParaRPr>
          </a:p>
          <a:p>
            <a:pPr marL="666115" indent="-342265">
              <a:lnSpc>
                <a:spcPct val="100000"/>
              </a:lnSpc>
              <a:spcBef>
                <a:spcPts val="1505"/>
              </a:spcBef>
              <a:buFont typeface="Times New Roman"/>
              <a:buChar char="•"/>
              <a:tabLst>
                <a:tab pos="66611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Unit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impulse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function</a:t>
            </a:r>
            <a:r>
              <a:rPr sz="20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(delta</a:t>
            </a:r>
            <a:r>
              <a:rPr sz="20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function)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43147" y="1434508"/>
            <a:ext cx="2286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350" spc="-25" dirty="0">
                <a:latin typeface="Symbol"/>
                <a:cs typeface="Symbol"/>
              </a:rPr>
              <a:t>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82134" y="1386274"/>
            <a:ext cx="1633855" cy="557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5175" spc="-97" baseline="-13687" dirty="0">
                <a:latin typeface="Symbol"/>
                <a:cs typeface="Symbol"/>
              </a:rPr>
              <a:t></a:t>
            </a:r>
            <a:r>
              <a:rPr sz="2025" spc="-97" baseline="-51440" dirty="0">
                <a:latin typeface="Symbol"/>
                <a:cs typeface="Symbol"/>
              </a:rPr>
              <a:t></a:t>
            </a:r>
            <a:r>
              <a:rPr sz="2025" spc="-142" baseline="-51440" dirty="0">
                <a:latin typeface="Times New Roman"/>
                <a:cs typeface="Times New Roman"/>
              </a:rPr>
              <a:t> </a:t>
            </a:r>
            <a:r>
              <a:rPr sz="2450" spc="-70" dirty="0">
                <a:latin typeface="Symbol"/>
                <a:cs typeface="Symbol"/>
              </a:rPr>
              <a:t></a:t>
            </a:r>
            <a:r>
              <a:rPr sz="2450" spc="-210" dirty="0">
                <a:latin typeface="Times New Roman"/>
                <a:cs typeface="Times New Roman"/>
              </a:rPr>
              <a:t> </a:t>
            </a:r>
            <a:r>
              <a:rPr sz="2300" spc="55" dirty="0">
                <a:latin typeface="Times New Roman"/>
                <a:cs typeface="Times New Roman"/>
              </a:rPr>
              <a:t>(</a:t>
            </a:r>
            <a:r>
              <a:rPr sz="2300" i="1" spc="55" dirty="0">
                <a:latin typeface="Times New Roman"/>
                <a:cs typeface="Times New Roman"/>
              </a:rPr>
              <a:t>t</a:t>
            </a:r>
            <a:r>
              <a:rPr sz="2300" spc="55" dirty="0">
                <a:latin typeface="Times New Roman"/>
                <a:cs typeface="Times New Roman"/>
              </a:rPr>
              <a:t>)</a:t>
            </a:r>
            <a:r>
              <a:rPr sz="2300" i="1" spc="55" dirty="0">
                <a:latin typeface="Times New Roman"/>
                <a:cs typeface="Times New Roman"/>
              </a:rPr>
              <a:t>dt</a:t>
            </a:r>
            <a:r>
              <a:rPr sz="2300" i="1" spc="114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Symbol"/>
                <a:cs typeface="Symbol"/>
              </a:rPr>
              <a:t></a:t>
            </a:r>
            <a:r>
              <a:rPr sz="2300" spc="-260" dirty="0">
                <a:latin typeface="Times New Roman"/>
                <a:cs typeface="Times New Roman"/>
              </a:rPr>
              <a:t> </a:t>
            </a:r>
            <a:r>
              <a:rPr sz="2300" spc="-25" dirty="0">
                <a:latin typeface="Times New Roman"/>
                <a:cs typeface="Times New Roman"/>
              </a:rPr>
              <a:t>1,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74694" y="2901011"/>
            <a:ext cx="154305" cy="581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50" spc="-50" dirty="0">
                <a:latin typeface="Symbol"/>
                <a:cs typeface="Symbol"/>
              </a:rPr>
              <a:t></a:t>
            </a:r>
            <a:endParaRPr sz="36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0513" y="2255126"/>
            <a:ext cx="2378710" cy="8274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-35" dirty="0">
                <a:latin typeface="Symbol"/>
                <a:cs typeface="Symbol"/>
              </a:rPr>
              <a:t></a:t>
            </a:r>
            <a:r>
              <a:rPr sz="2550" spc="-27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(</a:t>
            </a:r>
            <a:r>
              <a:rPr sz="2400" i="1" spc="95" dirty="0">
                <a:latin typeface="Times New Roman"/>
                <a:cs typeface="Times New Roman"/>
              </a:rPr>
              <a:t>t</a:t>
            </a:r>
            <a:r>
              <a:rPr sz="2400" spc="95" dirty="0">
                <a:latin typeface="Times New Roman"/>
                <a:cs typeface="Times New Roman"/>
              </a:rPr>
              <a:t>)</a:t>
            </a:r>
            <a:r>
              <a:rPr sz="2400" i="1" spc="95" dirty="0">
                <a:latin typeface="Times New Roman"/>
                <a:cs typeface="Times New Roman"/>
              </a:rPr>
              <a:t>x</a:t>
            </a:r>
            <a:r>
              <a:rPr sz="2400" spc="95" dirty="0">
                <a:latin typeface="Times New Roman"/>
                <a:cs typeface="Times New Roman"/>
              </a:rPr>
              <a:t>(</a:t>
            </a:r>
            <a:r>
              <a:rPr sz="2400" i="1" spc="95" dirty="0">
                <a:latin typeface="Times New Roman"/>
                <a:cs typeface="Times New Roman"/>
              </a:rPr>
              <a:t>t</a:t>
            </a:r>
            <a:r>
              <a:rPr sz="2400" spc="95" dirty="0">
                <a:latin typeface="Times New Roman"/>
                <a:cs typeface="Times New Roman"/>
              </a:rPr>
              <a:t>)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Symbol"/>
                <a:cs typeface="Symbol"/>
              </a:rPr>
              <a:t></a:t>
            </a:r>
            <a:r>
              <a:rPr sz="2400" spc="-220" dirty="0">
                <a:latin typeface="Times New Roman"/>
                <a:cs typeface="Times New Roman"/>
              </a:rPr>
              <a:t> </a:t>
            </a:r>
            <a:r>
              <a:rPr sz="2550" spc="-35" dirty="0">
                <a:latin typeface="Symbol"/>
                <a:cs typeface="Symbol"/>
              </a:rPr>
              <a:t></a:t>
            </a:r>
            <a:r>
              <a:rPr sz="2550" spc="-270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(</a:t>
            </a:r>
            <a:r>
              <a:rPr sz="2400" i="1" spc="65" dirty="0">
                <a:latin typeface="Times New Roman"/>
                <a:cs typeface="Times New Roman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)</a:t>
            </a:r>
            <a:r>
              <a:rPr sz="2400" i="1" spc="65" dirty="0">
                <a:latin typeface="Times New Roman"/>
                <a:cs typeface="Times New Roman"/>
              </a:rPr>
              <a:t>x</a:t>
            </a:r>
            <a:r>
              <a:rPr sz="2400" spc="65" dirty="0">
                <a:latin typeface="Times New Roman"/>
                <a:cs typeface="Times New Roman"/>
              </a:rPr>
              <a:t>(0)</a:t>
            </a:r>
            <a:endParaRPr sz="2400">
              <a:latin typeface="Times New Roman"/>
              <a:cs typeface="Times New Roman"/>
            </a:endParaRPr>
          </a:p>
          <a:p>
            <a:pPr marL="118110">
              <a:lnSpc>
                <a:spcPct val="100000"/>
              </a:lnSpc>
              <a:spcBef>
                <a:spcPts val="1535"/>
              </a:spcBef>
            </a:pPr>
            <a:r>
              <a:rPr sz="1400" spc="-25" dirty="0">
                <a:latin typeface="Symbol"/>
                <a:cs typeface="Symbol"/>
              </a:rPr>
              <a:t>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69878" y="3241938"/>
            <a:ext cx="263525" cy="241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spc="25" dirty="0">
                <a:latin typeface="Symbol"/>
                <a:cs typeface="Symbol"/>
              </a:rPr>
              <a:t>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37154" y="2927577"/>
            <a:ext cx="252603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spc="-60" dirty="0">
                <a:latin typeface="Symbol"/>
                <a:cs typeface="Symbol"/>
              </a:rPr>
              <a:t></a:t>
            </a:r>
            <a:r>
              <a:rPr sz="2550" spc="-200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(</a:t>
            </a:r>
            <a:r>
              <a:rPr sz="2400" i="1" spc="65" dirty="0">
                <a:latin typeface="Times New Roman"/>
                <a:cs typeface="Times New Roman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)</a:t>
            </a:r>
            <a:r>
              <a:rPr sz="2400" spc="-2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exp(</a:t>
            </a:r>
            <a:r>
              <a:rPr sz="2400" dirty="0">
                <a:latin typeface="Symbol"/>
                <a:cs typeface="Symbol"/>
              </a:rPr>
              <a:t>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100" dirty="0">
                <a:latin typeface="Times New Roman"/>
                <a:cs typeface="Times New Roman"/>
              </a:rPr>
              <a:t>j</a:t>
            </a:r>
            <a:r>
              <a:rPr sz="2400" spc="100" dirty="0">
                <a:latin typeface="Times New Roman"/>
                <a:cs typeface="Times New Roman"/>
              </a:rPr>
              <a:t>2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i="1" spc="65" dirty="0">
                <a:latin typeface="Times New Roman"/>
                <a:cs typeface="Times New Roman"/>
              </a:rPr>
              <a:t>ft</a:t>
            </a:r>
            <a:r>
              <a:rPr sz="2400" spc="65" dirty="0">
                <a:latin typeface="Times New Roman"/>
                <a:cs typeface="Times New Roman"/>
              </a:rPr>
              <a:t>)</a:t>
            </a:r>
            <a:r>
              <a:rPr sz="2400" i="1" spc="65" dirty="0">
                <a:latin typeface="Times New Roman"/>
                <a:cs typeface="Times New Roman"/>
              </a:rPr>
              <a:t>dt</a:t>
            </a:r>
            <a:r>
              <a:rPr sz="2400" i="1" spc="15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Symbol"/>
                <a:cs typeface="Symbol"/>
              </a:rPr>
              <a:t>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28437" y="1445596"/>
            <a:ext cx="1899920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550" spc="-35" dirty="0">
                <a:latin typeface="Symbol"/>
                <a:cs typeface="Symbol"/>
              </a:rPr>
              <a:t></a:t>
            </a:r>
            <a:r>
              <a:rPr sz="2550" spc="-275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(</a:t>
            </a:r>
            <a:r>
              <a:rPr sz="2400" i="1" spc="65" dirty="0">
                <a:latin typeface="Times New Roman"/>
                <a:cs typeface="Times New Roman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)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Symbol"/>
                <a:cs typeface="Symbol"/>
              </a:rPr>
              <a:t>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0,</a:t>
            </a:r>
            <a:r>
              <a:rPr sz="2400" spc="65" dirty="0">
                <a:latin typeface="Symbol"/>
                <a:cs typeface="Symbol"/>
              </a:rPr>
              <a:t></a:t>
            </a:r>
            <a:r>
              <a:rPr sz="2400" i="1" spc="65" dirty="0">
                <a:latin typeface="Times New Roman"/>
                <a:cs typeface="Times New Roman"/>
              </a:rPr>
              <a:t>t</a:t>
            </a:r>
            <a:r>
              <a:rPr sz="2400" i="1" spc="80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Symbol"/>
                <a:cs typeface="Symbol"/>
              </a:rPr>
              <a:t>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00125" y="4467225"/>
            <a:ext cx="3152775" cy="1600200"/>
            <a:chOff x="1000125" y="4467225"/>
            <a:chExt cx="3152775" cy="1600200"/>
          </a:xfrm>
        </p:grpSpPr>
        <p:sp>
          <p:nvSpPr>
            <p:cNvPr id="18" name="object 18"/>
            <p:cNvSpPr/>
            <p:nvPr/>
          </p:nvSpPr>
          <p:spPr>
            <a:xfrm>
              <a:off x="1000125" y="4467224"/>
              <a:ext cx="3152775" cy="1600200"/>
            </a:xfrm>
            <a:custGeom>
              <a:avLst/>
              <a:gdLst/>
              <a:ahLst/>
              <a:cxnLst/>
              <a:rect l="l" t="t" r="r" b="b"/>
              <a:pathLst>
                <a:path w="3152775" h="1600200">
                  <a:moveTo>
                    <a:pt x="3152775" y="1485900"/>
                  </a:moveTo>
                  <a:lnTo>
                    <a:pt x="3140075" y="1479550"/>
                  </a:lnTo>
                  <a:lnTo>
                    <a:pt x="3076575" y="1447800"/>
                  </a:lnTo>
                  <a:lnTo>
                    <a:pt x="3076575" y="1479550"/>
                  </a:lnTo>
                  <a:lnTo>
                    <a:pt x="1463675" y="1479550"/>
                  </a:lnTo>
                  <a:lnTo>
                    <a:pt x="1463675" y="76200"/>
                  </a:lnTo>
                  <a:lnTo>
                    <a:pt x="1495425" y="76200"/>
                  </a:lnTo>
                  <a:lnTo>
                    <a:pt x="1489075" y="63500"/>
                  </a:lnTo>
                  <a:lnTo>
                    <a:pt x="1457325" y="0"/>
                  </a:lnTo>
                  <a:lnTo>
                    <a:pt x="1419225" y="76200"/>
                  </a:lnTo>
                  <a:lnTo>
                    <a:pt x="1450975" y="76200"/>
                  </a:lnTo>
                  <a:lnTo>
                    <a:pt x="1450975" y="1479550"/>
                  </a:lnTo>
                  <a:lnTo>
                    <a:pt x="0" y="1479550"/>
                  </a:lnTo>
                  <a:lnTo>
                    <a:pt x="0" y="1492250"/>
                  </a:lnTo>
                  <a:lnTo>
                    <a:pt x="1450975" y="1492250"/>
                  </a:lnTo>
                  <a:lnTo>
                    <a:pt x="1450975" y="1600200"/>
                  </a:lnTo>
                  <a:lnTo>
                    <a:pt x="1463675" y="1600200"/>
                  </a:lnTo>
                  <a:lnTo>
                    <a:pt x="1463675" y="1492250"/>
                  </a:lnTo>
                  <a:lnTo>
                    <a:pt x="3076575" y="1492250"/>
                  </a:lnTo>
                  <a:lnTo>
                    <a:pt x="3076575" y="1524000"/>
                  </a:lnTo>
                  <a:lnTo>
                    <a:pt x="3140075" y="1492250"/>
                  </a:lnTo>
                  <a:lnTo>
                    <a:pt x="3152775" y="1485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00300" y="5210175"/>
              <a:ext cx="114300" cy="742950"/>
            </a:xfrm>
            <a:custGeom>
              <a:avLst/>
              <a:gdLst/>
              <a:ahLst/>
              <a:cxnLst/>
              <a:rect l="l" t="t" r="r" b="b"/>
              <a:pathLst>
                <a:path w="114300" h="742950">
                  <a:moveTo>
                    <a:pt x="76200" y="95250"/>
                  </a:moveTo>
                  <a:lnTo>
                    <a:pt x="38100" y="95250"/>
                  </a:lnTo>
                  <a:lnTo>
                    <a:pt x="38100" y="742950"/>
                  </a:lnTo>
                  <a:lnTo>
                    <a:pt x="76200" y="742950"/>
                  </a:lnTo>
                  <a:lnTo>
                    <a:pt x="76200" y="95250"/>
                  </a:lnTo>
                  <a:close/>
                </a:path>
                <a:path w="114300" h="742950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742950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34945" y="5133594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16502" y="5668772"/>
            <a:ext cx="755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spc="-50" dirty="0">
                <a:latin typeface="Times New Roman"/>
                <a:cs typeface="Times New Roman"/>
              </a:rPr>
              <a:t>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01091" y="4403583"/>
            <a:ext cx="36957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25" dirty="0">
                <a:latin typeface="Symbol"/>
                <a:cs typeface="Symbol"/>
              </a:rPr>
              <a:t></a:t>
            </a:r>
            <a:r>
              <a:rPr sz="1700" spc="-18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(</a:t>
            </a:r>
            <a:r>
              <a:rPr sz="1600" i="1" spc="-25" dirty="0">
                <a:latin typeface="Times New Roman"/>
                <a:cs typeface="Times New Roman"/>
              </a:rPr>
              <a:t>t</a:t>
            </a:r>
            <a:r>
              <a:rPr sz="1600" spc="-25" dirty="0">
                <a:latin typeface="Times New Roman"/>
                <a:cs typeface="Times New Roman"/>
              </a:rPr>
              <a:t>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29175" y="4476750"/>
            <a:ext cx="3152775" cy="1600200"/>
          </a:xfrm>
          <a:custGeom>
            <a:avLst/>
            <a:gdLst/>
            <a:ahLst/>
            <a:cxnLst/>
            <a:rect l="l" t="t" r="r" b="b"/>
            <a:pathLst>
              <a:path w="3152775" h="1600200">
                <a:moveTo>
                  <a:pt x="3152775" y="1485900"/>
                </a:moveTo>
                <a:lnTo>
                  <a:pt x="3140075" y="1479550"/>
                </a:lnTo>
                <a:lnTo>
                  <a:pt x="3076575" y="1447800"/>
                </a:lnTo>
                <a:lnTo>
                  <a:pt x="3076575" y="1479550"/>
                </a:lnTo>
                <a:lnTo>
                  <a:pt x="1463675" y="1479550"/>
                </a:lnTo>
                <a:lnTo>
                  <a:pt x="1463675" y="76200"/>
                </a:lnTo>
                <a:lnTo>
                  <a:pt x="1495425" y="76200"/>
                </a:lnTo>
                <a:lnTo>
                  <a:pt x="1489075" y="63500"/>
                </a:lnTo>
                <a:lnTo>
                  <a:pt x="1457325" y="0"/>
                </a:lnTo>
                <a:lnTo>
                  <a:pt x="1419225" y="76200"/>
                </a:lnTo>
                <a:lnTo>
                  <a:pt x="1450975" y="76200"/>
                </a:lnTo>
                <a:lnTo>
                  <a:pt x="1450975" y="1479550"/>
                </a:lnTo>
                <a:lnTo>
                  <a:pt x="0" y="1479550"/>
                </a:lnTo>
                <a:lnTo>
                  <a:pt x="0" y="1492250"/>
                </a:lnTo>
                <a:lnTo>
                  <a:pt x="1450975" y="1492250"/>
                </a:lnTo>
                <a:lnTo>
                  <a:pt x="1450975" y="1600200"/>
                </a:lnTo>
                <a:lnTo>
                  <a:pt x="1463675" y="1600200"/>
                </a:lnTo>
                <a:lnTo>
                  <a:pt x="1463675" y="1492250"/>
                </a:lnTo>
                <a:lnTo>
                  <a:pt x="3076575" y="1492250"/>
                </a:lnTo>
                <a:lnTo>
                  <a:pt x="3076575" y="1524000"/>
                </a:lnTo>
                <a:lnTo>
                  <a:pt x="3140075" y="1492250"/>
                </a:lnTo>
                <a:lnTo>
                  <a:pt x="3152775" y="1485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112255" y="4990592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0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45932" y="5678220"/>
            <a:ext cx="850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spc="-50" dirty="0">
                <a:latin typeface="Times New Roman"/>
                <a:cs typeface="Times New Roman"/>
              </a:rPr>
              <a:t>f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924425" y="5200650"/>
            <a:ext cx="2714625" cy="0"/>
          </a:xfrm>
          <a:custGeom>
            <a:avLst/>
            <a:gdLst/>
            <a:ahLst/>
            <a:cxnLst/>
            <a:rect l="l" t="t" r="r" b="b"/>
            <a:pathLst>
              <a:path w="2714625">
                <a:moveTo>
                  <a:pt x="0" y="0"/>
                </a:moveTo>
                <a:lnTo>
                  <a:pt x="2714625" y="0"/>
                </a:lnTo>
              </a:path>
            </a:pathLst>
          </a:custGeom>
          <a:ln w="38100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442613" y="4198873"/>
            <a:ext cx="694055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i="1" dirty="0">
                <a:latin typeface="Times New Roman"/>
                <a:cs typeface="Times New Roman"/>
              </a:rPr>
              <a:t>F</a:t>
            </a:r>
            <a:r>
              <a:rPr sz="1750" i="1" spc="-280" dirty="0">
                <a:latin typeface="Times New Roman"/>
                <a:cs typeface="Times New Roman"/>
              </a:rPr>
              <a:t> </a:t>
            </a:r>
            <a:r>
              <a:rPr sz="2400" spc="-235" dirty="0">
                <a:latin typeface="Symbol"/>
                <a:cs typeface="Symbol"/>
              </a:rPr>
              <a:t></a:t>
            </a:r>
            <a:r>
              <a:rPr sz="1850" spc="-235" dirty="0">
                <a:latin typeface="Symbol"/>
                <a:cs typeface="Symbol"/>
              </a:rPr>
              <a:t></a:t>
            </a:r>
            <a:r>
              <a:rPr sz="1850" spc="-140" dirty="0">
                <a:latin typeface="Times New Roman"/>
                <a:cs typeface="Times New Roman"/>
              </a:rPr>
              <a:t> </a:t>
            </a:r>
            <a:r>
              <a:rPr sz="1750" spc="-20" dirty="0">
                <a:latin typeface="Times New Roman"/>
                <a:cs typeface="Times New Roman"/>
              </a:rPr>
              <a:t>(</a:t>
            </a:r>
            <a:r>
              <a:rPr sz="1750" i="1" spc="-20" dirty="0">
                <a:latin typeface="Times New Roman"/>
                <a:cs typeface="Times New Roman"/>
              </a:rPr>
              <a:t>t</a:t>
            </a:r>
            <a:r>
              <a:rPr sz="1750" spc="-20" dirty="0">
                <a:latin typeface="Times New Roman"/>
                <a:cs typeface="Times New Roman"/>
              </a:rPr>
              <a:t>)</a:t>
            </a:r>
            <a:r>
              <a:rPr sz="2400" spc="-20" dirty="0">
                <a:latin typeface="Symbol"/>
                <a:cs typeface="Symbol"/>
              </a:rPr>
              <a:t>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80907" y="1445913"/>
            <a:ext cx="1205865" cy="418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550" spc="-45" dirty="0">
                <a:latin typeface="Symbol"/>
                <a:cs typeface="Symbol"/>
              </a:rPr>
              <a:t></a:t>
            </a:r>
            <a:r>
              <a:rPr sz="2550" spc="-2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(0) </a:t>
            </a:r>
            <a:r>
              <a:rPr sz="2400" spc="50" dirty="0">
                <a:latin typeface="Symbol"/>
                <a:cs typeface="Symbol"/>
              </a:rPr>
              <a:t>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Symbol"/>
                <a:cs typeface="Symbol"/>
              </a:rPr>
              <a:t></a:t>
            </a:r>
            <a:r>
              <a:rPr sz="2400" spc="-25" dirty="0">
                <a:latin typeface="Times New Roman"/>
                <a:cs typeface="Times New Roman"/>
              </a:rPr>
              <a:t>,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14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241" y="343661"/>
            <a:ext cx="5662295" cy="88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FLAT</a:t>
            </a:r>
            <a:r>
              <a:rPr sz="2400" spc="-70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FADING:</a:t>
            </a:r>
            <a:r>
              <a:rPr sz="2400" spc="-70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RAYLEIGH</a:t>
            </a:r>
            <a:r>
              <a:rPr sz="2400" spc="-80" dirty="0">
                <a:latin typeface="Arial Black"/>
                <a:cs typeface="Arial Black"/>
              </a:rPr>
              <a:t> </a:t>
            </a:r>
            <a:r>
              <a:rPr sz="2400" spc="-10" dirty="0">
                <a:latin typeface="Arial Black"/>
                <a:cs typeface="Arial Black"/>
              </a:rPr>
              <a:t>FADING</a:t>
            </a:r>
            <a:endParaRPr sz="24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505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If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there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no</a:t>
            </a:r>
            <a:r>
              <a:rPr sz="20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LOS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between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Tx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and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Rx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844" y="1206753"/>
            <a:ext cx="4840605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0"/>
              </a:spcBef>
              <a:buFont typeface="Times New Roman"/>
              <a:buChar char="–"/>
              <a:tabLst>
                <a:tab pos="299085" algn="l"/>
              </a:tabLst>
            </a:pPr>
            <a:r>
              <a:rPr sz="1800" i="1" dirty="0">
                <a:latin typeface="Times New Roman"/>
                <a:cs typeface="Times New Roman"/>
              </a:rPr>
              <a:t>h</a:t>
            </a:r>
            <a:r>
              <a:rPr sz="1000" i="1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(t)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h</a:t>
            </a:r>
            <a:r>
              <a:rPr sz="1000" i="1" dirty="0">
                <a:latin typeface="Times New Roman"/>
                <a:cs typeface="Times New Roman"/>
              </a:rPr>
              <a:t>Q</a:t>
            </a:r>
            <a:r>
              <a:rPr sz="1800" dirty="0">
                <a:latin typeface="Times New Roman"/>
                <a:cs typeface="Times New Roman"/>
              </a:rPr>
              <a:t>(t)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zero-</a:t>
            </a:r>
            <a:r>
              <a:rPr sz="1800" dirty="0">
                <a:latin typeface="Times New Roman"/>
                <a:cs typeface="Times New Roman"/>
              </a:rPr>
              <a:t>mean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Gaussian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distributed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amplitude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(or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envelope)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i="1" spc="-20" dirty="0">
                <a:latin typeface="Times New Roman"/>
                <a:cs typeface="Times New Roman"/>
              </a:rPr>
              <a:t>h</a:t>
            </a:r>
            <a:r>
              <a:rPr sz="1800" spc="-20" dirty="0">
                <a:latin typeface="Times New Roman"/>
                <a:cs typeface="Times New Roman"/>
              </a:rPr>
              <a:t>(t)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04533" y="1230843"/>
            <a:ext cx="1218565" cy="372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700" baseline="7716" dirty="0">
                <a:latin typeface="Times New Roman"/>
                <a:cs typeface="Times New Roman"/>
              </a:rPr>
              <a:t>~</a:t>
            </a:r>
            <a:r>
              <a:rPr sz="2700" spc="254" baseline="7716" dirty="0">
                <a:latin typeface="Times New Roman"/>
                <a:cs typeface="Times New Roman"/>
              </a:rPr>
              <a:t> </a:t>
            </a:r>
            <a:r>
              <a:rPr sz="2150" i="1" dirty="0">
                <a:latin typeface="Times New Roman"/>
                <a:cs typeface="Times New Roman"/>
              </a:rPr>
              <a:t>N</a:t>
            </a:r>
            <a:r>
              <a:rPr sz="2150" i="1" spc="-33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Times New Roman"/>
                <a:cs typeface="Times New Roman"/>
              </a:rPr>
              <a:t>(0,</a:t>
            </a:r>
            <a:r>
              <a:rPr sz="2250" dirty="0">
                <a:latin typeface="Symbol"/>
                <a:cs typeface="Symbol"/>
              </a:rPr>
              <a:t></a:t>
            </a:r>
            <a:r>
              <a:rPr sz="2250" spc="-150" dirty="0">
                <a:latin typeface="Times New Roman"/>
                <a:cs typeface="Times New Roman"/>
              </a:rPr>
              <a:t> </a:t>
            </a:r>
            <a:r>
              <a:rPr sz="1875" baseline="42222" dirty="0">
                <a:latin typeface="Times New Roman"/>
                <a:cs typeface="Times New Roman"/>
              </a:rPr>
              <a:t>2</a:t>
            </a:r>
            <a:r>
              <a:rPr sz="1875" spc="-120" baseline="42222" dirty="0">
                <a:latin typeface="Times New Roman"/>
                <a:cs typeface="Times New Roman"/>
              </a:rPr>
              <a:t> </a:t>
            </a:r>
            <a:r>
              <a:rPr sz="2150" spc="-50" dirty="0">
                <a:latin typeface="Times New Roman"/>
                <a:cs typeface="Times New Roman"/>
              </a:rPr>
              <a:t>)</a:t>
            </a:r>
            <a:endParaRPr sz="21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81351" y="2063750"/>
            <a:ext cx="2389505" cy="546100"/>
            <a:chOff x="2681351" y="2063750"/>
            <a:chExt cx="2389505" cy="546100"/>
          </a:xfrm>
        </p:grpSpPr>
        <p:sp>
          <p:nvSpPr>
            <p:cNvPr id="10" name="object 10"/>
            <p:cNvSpPr/>
            <p:nvPr/>
          </p:nvSpPr>
          <p:spPr>
            <a:xfrm>
              <a:off x="2681351" y="2063750"/>
              <a:ext cx="2389505" cy="546100"/>
            </a:xfrm>
            <a:custGeom>
              <a:avLst/>
              <a:gdLst/>
              <a:ahLst/>
              <a:cxnLst/>
              <a:rect l="l" t="t" r="r" b="b"/>
              <a:pathLst>
                <a:path w="2389504" h="546100">
                  <a:moveTo>
                    <a:pt x="2389124" y="0"/>
                  </a:moveTo>
                  <a:lnTo>
                    <a:pt x="0" y="0"/>
                  </a:lnTo>
                  <a:lnTo>
                    <a:pt x="0" y="546100"/>
                  </a:lnTo>
                  <a:lnTo>
                    <a:pt x="2389124" y="546100"/>
                  </a:lnTo>
                  <a:lnTo>
                    <a:pt x="238912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32627" y="2195905"/>
              <a:ext cx="802640" cy="327660"/>
            </a:xfrm>
            <a:custGeom>
              <a:avLst/>
              <a:gdLst/>
              <a:ahLst/>
              <a:cxnLst/>
              <a:rect l="l" t="t" r="r" b="b"/>
              <a:pathLst>
                <a:path w="802639" h="327660">
                  <a:moveTo>
                    <a:pt x="0" y="0"/>
                  </a:moveTo>
                  <a:lnTo>
                    <a:pt x="0" y="327113"/>
                  </a:lnTo>
                </a:path>
                <a:path w="802639" h="327660">
                  <a:moveTo>
                    <a:pt x="460364" y="0"/>
                  </a:moveTo>
                  <a:lnTo>
                    <a:pt x="460364" y="327113"/>
                  </a:lnTo>
                </a:path>
                <a:path w="802639" h="327660">
                  <a:moveTo>
                    <a:pt x="767453" y="214617"/>
                  </a:moveTo>
                  <a:lnTo>
                    <a:pt x="802383" y="194959"/>
                  </a:lnTo>
                </a:path>
              </a:pathLst>
            </a:custGeom>
            <a:ln w="11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35011" y="2396323"/>
              <a:ext cx="50165" cy="146050"/>
            </a:xfrm>
            <a:custGeom>
              <a:avLst/>
              <a:gdLst/>
              <a:ahLst/>
              <a:cxnLst/>
              <a:rect l="l" t="t" r="r" b="b"/>
              <a:pathLst>
                <a:path w="50164" h="146050">
                  <a:moveTo>
                    <a:pt x="0" y="0"/>
                  </a:moveTo>
                  <a:lnTo>
                    <a:pt x="50151" y="145808"/>
                  </a:lnTo>
                </a:path>
              </a:pathLst>
            </a:custGeom>
            <a:ln w="224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91364" y="2132550"/>
              <a:ext cx="1425575" cy="410209"/>
            </a:xfrm>
            <a:custGeom>
              <a:avLst/>
              <a:gdLst/>
              <a:ahLst/>
              <a:cxnLst/>
              <a:rect l="l" t="t" r="r" b="b"/>
              <a:pathLst>
                <a:path w="1425575" h="410210">
                  <a:moveTo>
                    <a:pt x="0" y="409581"/>
                  </a:moveTo>
                  <a:lnTo>
                    <a:pt x="66500" y="0"/>
                  </a:lnTo>
                </a:path>
                <a:path w="1425575" h="410210">
                  <a:moveTo>
                    <a:pt x="66500" y="0"/>
                  </a:moveTo>
                  <a:lnTo>
                    <a:pt x="1425060" y="0"/>
                  </a:lnTo>
                </a:path>
              </a:pathLst>
            </a:custGeom>
            <a:ln w="11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123391" y="2142162"/>
            <a:ext cx="5434965" cy="104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" algn="ctr">
              <a:lnSpc>
                <a:spcPts val="2010"/>
              </a:lnSpc>
              <a:spcBef>
                <a:spcPts val="100"/>
              </a:spcBef>
              <a:tabLst>
                <a:tab pos="999490" algn="l"/>
              </a:tabLst>
            </a:pPr>
            <a:r>
              <a:rPr sz="2150" i="1" dirty="0">
                <a:latin typeface="Times New Roman"/>
                <a:cs typeface="Times New Roman"/>
              </a:rPr>
              <a:t>h</a:t>
            </a:r>
            <a:r>
              <a:rPr sz="2150" dirty="0">
                <a:latin typeface="Times New Roman"/>
                <a:cs typeface="Times New Roman"/>
              </a:rPr>
              <a:t>(</a:t>
            </a:r>
            <a:r>
              <a:rPr sz="2150" i="1" dirty="0">
                <a:latin typeface="Times New Roman"/>
                <a:cs typeface="Times New Roman"/>
              </a:rPr>
              <a:t>t</a:t>
            </a:r>
            <a:r>
              <a:rPr sz="2150" dirty="0">
                <a:latin typeface="Times New Roman"/>
                <a:cs typeface="Times New Roman"/>
              </a:rPr>
              <a:t>)</a:t>
            </a:r>
            <a:r>
              <a:rPr sz="2150" spc="405" dirty="0">
                <a:latin typeface="Times New Roman"/>
                <a:cs typeface="Times New Roman"/>
              </a:rPr>
              <a:t> </a:t>
            </a:r>
            <a:r>
              <a:rPr sz="2150" spc="-50" dirty="0">
                <a:latin typeface="Symbol"/>
                <a:cs typeface="Symbol"/>
              </a:rPr>
              <a:t>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i="1" spc="65" dirty="0">
                <a:latin typeface="Times New Roman"/>
                <a:cs typeface="Times New Roman"/>
              </a:rPr>
              <a:t>h</a:t>
            </a:r>
            <a:r>
              <a:rPr sz="1875" spc="97" baseline="42222" dirty="0">
                <a:latin typeface="Times New Roman"/>
                <a:cs typeface="Times New Roman"/>
              </a:rPr>
              <a:t>2</a:t>
            </a:r>
            <a:r>
              <a:rPr sz="1875" spc="-97" baseline="42222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Times New Roman"/>
                <a:cs typeface="Times New Roman"/>
              </a:rPr>
              <a:t>(</a:t>
            </a:r>
            <a:r>
              <a:rPr sz="2150" i="1" dirty="0">
                <a:latin typeface="Times New Roman"/>
                <a:cs typeface="Times New Roman"/>
              </a:rPr>
              <a:t>t</a:t>
            </a:r>
            <a:r>
              <a:rPr sz="2150" dirty="0">
                <a:latin typeface="Times New Roman"/>
                <a:cs typeface="Times New Roman"/>
              </a:rPr>
              <a:t>)</a:t>
            </a:r>
            <a:r>
              <a:rPr sz="2150" spc="-15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Symbol"/>
                <a:cs typeface="Symbol"/>
              </a:rPr>
              <a:t></a:t>
            </a:r>
            <a:r>
              <a:rPr sz="2150" spc="-130" dirty="0">
                <a:latin typeface="Times New Roman"/>
                <a:cs typeface="Times New Roman"/>
              </a:rPr>
              <a:t> </a:t>
            </a:r>
            <a:r>
              <a:rPr sz="2150" i="1" spc="60" dirty="0">
                <a:latin typeface="Times New Roman"/>
                <a:cs typeface="Times New Roman"/>
              </a:rPr>
              <a:t>h</a:t>
            </a:r>
            <a:r>
              <a:rPr sz="1875" spc="89" baseline="42222" dirty="0">
                <a:latin typeface="Times New Roman"/>
                <a:cs typeface="Times New Roman"/>
              </a:rPr>
              <a:t>2</a:t>
            </a:r>
            <a:r>
              <a:rPr sz="1875" spc="52" baseline="42222" dirty="0">
                <a:latin typeface="Times New Roman"/>
                <a:cs typeface="Times New Roman"/>
              </a:rPr>
              <a:t> </a:t>
            </a:r>
            <a:r>
              <a:rPr sz="2150" spc="-25" dirty="0">
                <a:latin typeface="Times New Roman"/>
                <a:cs typeface="Times New Roman"/>
              </a:rPr>
              <a:t>(</a:t>
            </a:r>
            <a:r>
              <a:rPr sz="2150" i="1" spc="-25" dirty="0">
                <a:latin typeface="Times New Roman"/>
                <a:cs typeface="Times New Roman"/>
              </a:rPr>
              <a:t>t</a:t>
            </a:r>
            <a:r>
              <a:rPr sz="2150" spc="-25" dirty="0">
                <a:latin typeface="Times New Roman"/>
                <a:cs typeface="Times New Roman"/>
              </a:rPr>
              <a:t>)</a:t>
            </a:r>
            <a:endParaRPr sz="2150">
              <a:latin typeface="Times New Roman"/>
              <a:cs typeface="Times New Roman"/>
            </a:endParaRPr>
          </a:p>
          <a:p>
            <a:pPr marL="822960" algn="ctr">
              <a:lnSpc>
                <a:spcPts val="930"/>
              </a:lnSpc>
              <a:tabLst>
                <a:tab pos="1595755" algn="l"/>
              </a:tabLst>
            </a:pPr>
            <a:r>
              <a:rPr sz="1250" i="1" spc="-50" dirty="0">
                <a:latin typeface="Times New Roman"/>
                <a:cs typeface="Times New Roman"/>
              </a:rPr>
              <a:t>I</a:t>
            </a:r>
            <a:r>
              <a:rPr sz="1250" i="1" dirty="0">
                <a:latin typeface="Times New Roman"/>
                <a:cs typeface="Times New Roman"/>
              </a:rPr>
              <a:t>	</a:t>
            </a:r>
            <a:r>
              <a:rPr sz="1250" i="1" spc="-50" dirty="0">
                <a:latin typeface="Times New Roman"/>
                <a:cs typeface="Times New Roman"/>
              </a:rPr>
              <a:t>Q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tabLst>
                <a:tab pos="3117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fading envelope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|</a:t>
            </a:r>
            <a:r>
              <a:rPr sz="1800" i="1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(t)|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follows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Rayleigh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distribution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621026" y="3381311"/>
            <a:ext cx="2911475" cy="865505"/>
            <a:chOff x="2621026" y="3381311"/>
            <a:chExt cx="2911475" cy="865505"/>
          </a:xfrm>
        </p:grpSpPr>
        <p:sp>
          <p:nvSpPr>
            <p:cNvPr id="16" name="object 16"/>
            <p:cNvSpPr/>
            <p:nvPr/>
          </p:nvSpPr>
          <p:spPr>
            <a:xfrm>
              <a:off x="2621026" y="3381311"/>
              <a:ext cx="2911475" cy="865505"/>
            </a:xfrm>
            <a:custGeom>
              <a:avLst/>
              <a:gdLst/>
              <a:ahLst/>
              <a:cxnLst/>
              <a:rect l="l" t="t" r="r" b="b"/>
              <a:pathLst>
                <a:path w="2911475" h="865504">
                  <a:moveTo>
                    <a:pt x="2911475" y="0"/>
                  </a:moveTo>
                  <a:lnTo>
                    <a:pt x="0" y="0"/>
                  </a:lnTo>
                  <a:lnTo>
                    <a:pt x="0" y="865187"/>
                  </a:lnTo>
                  <a:lnTo>
                    <a:pt x="2911475" y="865187"/>
                  </a:lnTo>
                  <a:lnTo>
                    <a:pt x="2911475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11172" y="3829012"/>
              <a:ext cx="311785" cy="189230"/>
            </a:xfrm>
            <a:custGeom>
              <a:avLst/>
              <a:gdLst/>
              <a:ahLst/>
              <a:cxnLst/>
              <a:rect l="l" t="t" r="r" b="b"/>
              <a:pathLst>
                <a:path w="311785" h="189229">
                  <a:moveTo>
                    <a:pt x="0" y="0"/>
                  </a:moveTo>
                  <a:lnTo>
                    <a:pt x="0" y="189113"/>
                  </a:lnTo>
                </a:path>
                <a:path w="311785" h="189229">
                  <a:moveTo>
                    <a:pt x="311452" y="0"/>
                  </a:moveTo>
                  <a:lnTo>
                    <a:pt x="311452" y="189113"/>
                  </a:lnTo>
                </a:path>
              </a:pathLst>
            </a:custGeom>
            <a:ln w="61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68105" y="3814026"/>
              <a:ext cx="1585595" cy="0"/>
            </a:xfrm>
            <a:custGeom>
              <a:avLst/>
              <a:gdLst/>
              <a:ahLst/>
              <a:cxnLst/>
              <a:rect l="l" t="t" r="r" b="b"/>
              <a:pathLst>
                <a:path w="1585595">
                  <a:moveTo>
                    <a:pt x="0" y="0"/>
                  </a:moveTo>
                  <a:lnTo>
                    <a:pt x="336288" y="0"/>
                  </a:lnTo>
                </a:path>
                <a:path w="1585595">
                  <a:moveTo>
                    <a:pt x="1108151" y="0"/>
                  </a:moveTo>
                  <a:lnTo>
                    <a:pt x="1585589" y="0"/>
                  </a:lnTo>
                </a:path>
              </a:pathLst>
            </a:custGeom>
            <a:ln w="111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388017" y="3584394"/>
            <a:ext cx="119380" cy="645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445"/>
              </a:lnSpc>
              <a:spcBef>
                <a:spcPts val="100"/>
              </a:spcBef>
            </a:pPr>
            <a:r>
              <a:rPr sz="2150" spc="-50" dirty="0">
                <a:latin typeface="Symbol"/>
                <a:cs typeface="Symbol"/>
              </a:rPr>
              <a:t></a:t>
            </a:r>
            <a:endParaRPr sz="2150">
              <a:latin typeface="Symbol"/>
              <a:cs typeface="Symbol"/>
            </a:endParaRPr>
          </a:p>
          <a:p>
            <a:pPr>
              <a:lnSpc>
                <a:spcPts val="2445"/>
              </a:lnSpc>
            </a:pPr>
            <a:r>
              <a:rPr sz="2150" spc="-50" dirty="0">
                <a:latin typeface="Symbol"/>
                <a:cs typeface="Symbol"/>
              </a:rPr>
              <a:t>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39404" y="3409711"/>
            <a:ext cx="968375" cy="35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48360" algn="l"/>
              </a:tabLst>
            </a:pPr>
            <a:r>
              <a:rPr sz="2150" spc="-50" dirty="0">
                <a:latin typeface="Symbol"/>
                <a:cs typeface="Symbol"/>
              </a:rPr>
              <a:t>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spc="-50" dirty="0">
                <a:latin typeface="Symbol"/>
                <a:cs typeface="Symbol"/>
              </a:rPr>
              <a:t>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33342" y="3801293"/>
            <a:ext cx="93980" cy="21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50" spc="-50" dirty="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84764" y="3801293"/>
            <a:ext cx="93980" cy="21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50" spc="-50" dirty="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47274" y="3596605"/>
            <a:ext cx="694055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395"/>
              </a:lnSpc>
              <a:spcBef>
                <a:spcPts val="100"/>
              </a:spcBef>
            </a:pPr>
            <a:r>
              <a:rPr sz="2150" spc="-85" dirty="0">
                <a:latin typeface="Times New Roman"/>
                <a:cs typeface="Times New Roman"/>
              </a:rPr>
              <a:t>exp</a:t>
            </a:r>
            <a:r>
              <a:rPr sz="2150" spc="-320" dirty="0">
                <a:latin typeface="Times New Roman"/>
                <a:cs typeface="Times New Roman"/>
              </a:rPr>
              <a:t> </a:t>
            </a:r>
            <a:r>
              <a:rPr sz="3225" spc="142" baseline="2583" dirty="0">
                <a:latin typeface="Symbol"/>
                <a:cs typeface="Symbol"/>
              </a:rPr>
              <a:t></a:t>
            </a:r>
            <a:r>
              <a:rPr sz="2150" spc="95" dirty="0">
                <a:latin typeface="Symbol"/>
                <a:cs typeface="Symbol"/>
              </a:rPr>
              <a:t></a:t>
            </a:r>
            <a:endParaRPr sz="2150">
              <a:latin typeface="Symbol"/>
              <a:cs typeface="Symbol"/>
            </a:endParaRPr>
          </a:p>
          <a:p>
            <a:pPr marL="391795">
              <a:lnSpc>
                <a:spcPts val="2395"/>
              </a:lnSpc>
            </a:pPr>
            <a:r>
              <a:rPr sz="2150" spc="-50" dirty="0">
                <a:latin typeface="Symbol"/>
                <a:cs typeface="Symbol"/>
              </a:rPr>
              <a:t>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94863" y="3794871"/>
            <a:ext cx="299720" cy="3714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150" spc="-70" dirty="0">
                <a:latin typeface="Times New Roman"/>
                <a:cs typeface="Times New Roman"/>
              </a:rPr>
              <a:t>2</a:t>
            </a:r>
            <a:r>
              <a:rPr sz="2250" spc="-70" dirty="0">
                <a:latin typeface="Symbol"/>
                <a:cs typeface="Symbol"/>
              </a:rPr>
              <a:t>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64719" y="3794871"/>
            <a:ext cx="180340" cy="3714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250" spc="-50" dirty="0">
                <a:latin typeface="Symbol"/>
                <a:cs typeface="Symbol"/>
              </a:rPr>
              <a:t>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80106" y="3302099"/>
            <a:ext cx="274955" cy="35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225" i="1" spc="104" baseline="-24547" dirty="0">
                <a:latin typeface="Times New Roman"/>
                <a:cs typeface="Times New Roman"/>
              </a:rPr>
              <a:t>z</a:t>
            </a:r>
            <a:r>
              <a:rPr sz="1250" spc="70" dirty="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87149" y="3424120"/>
            <a:ext cx="121285" cy="35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150" i="1" spc="-50" dirty="0">
                <a:latin typeface="Times New Roman"/>
                <a:cs typeface="Times New Roman"/>
              </a:rPr>
              <a:t>z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13560" y="3596605"/>
            <a:ext cx="1002030" cy="35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452755" algn="l"/>
              </a:tabLst>
            </a:pPr>
            <a:r>
              <a:rPr sz="2150" i="1" spc="-50" dirty="0">
                <a:latin typeface="Times New Roman"/>
                <a:cs typeface="Times New Roman"/>
              </a:rPr>
              <a:t>f</a:t>
            </a:r>
            <a:r>
              <a:rPr sz="2150" i="1" dirty="0">
                <a:latin typeface="Times New Roman"/>
                <a:cs typeface="Times New Roman"/>
              </a:rPr>
              <a:t>	</a:t>
            </a:r>
            <a:r>
              <a:rPr sz="2150" spc="85" dirty="0">
                <a:latin typeface="Times New Roman"/>
                <a:cs typeface="Times New Roman"/>
              </a:rPr>
              <a:t>(</a:t>
            </a:r>
            <a:r>
              <a:rPr sz="2150" i="1" spc="85" dirty="0">
                <a:latin typeface="Times New Roman"/>
                <a:cs typeface="Times New Roman"/>
              </a:rPr>
              <a:t>z</a:t>
            </a:r>
            <a:r>
              <a:rPr sz="2150" spc="85" dirty="0">
                <a:latin typeface="Times New Roman"/>
                <a:cs typeface="Times New Roman"/>
              </a:rPr>
              <a:t>)</a:t>
            </a:r>
            <a:r>
              <a:rPr sz="2150" spc="-50" dirty="0">
                <a:latin typeface="Times New Roman"/>
                <a:cs typeface="Times New Roman"/>
              </a:rPr>
              <a:t> </a:t>
            </a:r>
            <a:r>
              <a:rPr sz="2150" spc="-50" dirty="0">
                <a:latin typeface="Symbol"/>
                <a:cs typeface="Symbol"/>
              </a:rPr>
              <a:t>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36561" y="3791302"/>
            <a:ext cx="281940" cy="21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50" i="1" spc="50" dirty="0">
                <a:latin typeface="Times New Roman"/>
                <a:cs typeface="Times New Roman"/>
              </a:rPr>
              <a:t>h</a:t>
            </a:r>
            <a:r>
              <a:rPr sz="1250" spc="50" dirty="0">
                <a:latin typeface="Times New Roman"/>
                <a:cs typeface="Times New Roman"/>
              </a:rPr>
              <a:t>(</a:t>
            </a:r>
            <a:r>
              <a:rPr sz="1250" i="1" spc="50" dirty="0">
                <a:latin typeface="Times New Roman"/>
                <a:cs typeface="Times New Roman"/>
              </a:rPr>
              <a:t>t</a:t>
            </a:r>
            <a:r>
              <a:rPr sz="1250" i="1" spc="-170" dirty="0">
                <a:latin typeface="Times New Roman"/>
                <a:cs typeface="Times New Roman"/>
              </a:rPr>
              <a:t> </a:t>
            </a:r>
            <a:r>
              <a:rPr sz="1250" spc="-50" dirty="0">
                <a:latin typeface="Times New Roman"/>
                <a:cs typeface="Times New Roman"/>
              </a:rPr>
              <a:t>)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79093" y="4417567"/>
            <a:ext cx="2586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20" dirty="0">
                <a:latin typeface="Times New Roman"/>
                <a:cs typeface="Times New Roman"/>
              </a:rPr>
              <a:t>Average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fading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614676" y="5143500"/>
            <a:ext cx="3913504" cy="500380"/>
            <a:chOff x="2614676" y="5143500"/>
            <a:chExt cx="3913504" cy="500380"/>
          </a:xfrm>
        </p:grpSpPr>
        <p:sp>
          <p:nvSpPr>
            <p:cNvPr id="32" name="object 32"/>
            <p:cNvSpPr/>
            <p:nvPr/>
          </p:nvSpPr>
          <p:spPr>
            <a:xfrm>
              <a:off x="2614676" y="5143500"/>
              <a:ext cx="3913504" cy="500380"/>
            </a:xfrm>
            <a:custGeom>
              <a:avLst/>
              <a:gdLst/>
              <a:ahLst/>
              <a:cxnLst/>
              <a:rect l="l" t="t" r="r" b="b"/>
              <a:pathLst>
                <a:path w="3913504" h="500379">
                  <a:moveTo>
                    <a:pt x="3913124" y="0"/>
                  </a:moveTo>
                  <a:lnTo>
                    <a:pt x="0" y="0"/>
                  </a:lnTo>
                  <a:lnTo>
                    <a:pt x="0" y="500062"/>
                  </a:lnTo>
                  <a:lnTo>
                    <a:pt x="3913124" y="500062"/>
                  </a:lnTo>
                  <a:lnTo>
                    <a:pt x="391312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13264" y="5252746"/>
              <a:ext cx="460375" cy="327025"/>
            </a:xfrm>
            <a:custGeom>
              <a:avLst/>
              <a:gdLst/>
              <a:ahLst/>
              <a:cxnLst/>
              <a:rect l="l" t="t" r="r" b="b"/>
              <a:pathLst>
                <a:path w="460375" h="327025">
                  <a:moveTo>
                    <a:pt x="0" y="0"/>
                  </a:moveTo>
                  <a:lnTo>
                    <a:pt x="0" y="326676"/>
                  </a:lnTo>
                </a:path>
                <a:path w="460375" h="327025">
                  <a:moveTo>
                    <a:pt x="460284" y="0"/>
                  </a:moveTo>
                  <a:lnTo>
                    <a:pt x="460284" y="326676"/>
                  </a:lnTo>
                </a:path>
              </a:pathLst>
            </a:custGeom>
            <a:ln w="110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393062" y="5189991"/>
            <a:ext cx="108585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-50" dirty="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26027" y="5189991"/>
            <a:ext cx="108585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-50" dirty="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234528" y="5189991"/>
            <a:ext cx="108585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-50" dirty="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95927" y="5147604"/>
            <a:ext cx="108585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-50" dirty="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53602" y="5199199"/>
            <a:ext cx="154940" cy="35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spc="-50" dirty="0">
                <a:latin typeface="Times New Roman"/>
                <a:cs typeface="Times New Roman"/>
              </a:rPr>
              <a:t>2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929990" y="5019229"/>
            <a:ext cx="143954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28955" algn="l"/>
                <a:tab pos="1255395" algn="l"/>
              </a:tabLst>
            </a:pPr>
            <a:r>
              <a:rPr sz="2150" i="1" spc="-25" dirty="0">
                <a:latin typeface="Times New Roman"/>
                <a:cs typeface="Times New Roman"/>
              </a:rPr>
              <a:t>E</a:t>
            </a:r>
            <a:r>
              <a:rPr sz="3550" spc="-25" dirty="0">
                <a:latin typeface="Symbol"/>
                <a:cs typeface="Symbol"/>
              </a:rPr>
              <a:t></a:t>
            </a:r>
            <a:r>
              <a:rPr sz="2150" i="1" spc="-25" dirty="0">
                <a:latin typeface="Times New Roman"/>
                <a:cs typeface="Times New Roman"/>
              </a:rPr>
              <a:t>h</a:t>
            </a:r>
            <a:r>
              <a:rPr sz="2150" i="1" dirty="0">
                <a:latin typeface="Times New Roman"/>
                <a:cs typeface="Times New Roman"/>
              </a:rPr>
              <a:t>	</a:t>
            </a:r>
            <a:r>
              <a:rPr sz="2150" spc="-10" dirty="0">
                <a:latin typeface="Times New Roman"/>
                <a:cs typeface="Times New Roman"/>
              </a:rPr>
              <a:t>(</a:t>
            </a:r>
            <a:r>
              <a:rPr sz="2150" i="1" spc="-10" dirty="0">
                <a:latin typeface="Times New Roman"/>
                <a:cs typeface="Times New Roman"/>
              </a:rPr>
              <a:t>t</a:t>
            </a:r>
            <a:r>
              <a:rPr sz="2150" spc="-10" dirty="0">
                <a:latin typeface="Times New Roman"/>
                <a:cs typeface="Times New Roman"/>
              </a:rPr>
              <a:t>)</a:t>
            </a:r>
            <a:r>
              <a:rPr sz="3550" spc="-10" dirty="0">
                <a:latin typeface="Symbol"/>
                <a:cs typeface="Symbol"/>
              </a:rPr>
              <a:t></a:t>
            </a:r>
            <a:r>
              <a:rPr sz="2150" spc="-10" dirty="0">
                <a:latin typeface="Symbol"/>
                <a:cs typeface="Symbol"/>
              </a:rPr>
              <a:t>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250" spc="-50" dirty="0">
                <a:latin typeface="Symbol"/>
                <a:cs typeface="Symbol"/>
              </a:rPr>
              <a:t>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38695" y="5019229"/>
            <a:ext cx="106362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i="1" spc="-90" dirty="0">
                <a:latin typeface="Times New Roman"/>
                <a:cs typeface="Times New Roman"/>
              </a:rPr>
              <a:t>E</a:t>
            </a:r>
            <a:r>
              <a:rPr sz="3550" spc="-90" dirty="0">
                <a:latin typeface="Symbol"/>
                <a:cs typeface="Symbol"/>
              </a:rPr>
              <a:t></a:t>
            </a:r>
            <a:r>
              <a:rPr sz="2150" i="1" spc="-90" dirty="0">
                <a:latin typeface="Times New Roman"/>
                <a:cs typeface="Times New Roman"/>
              </a:rPr>
              <a:t>h</a:t>
            </a:r>
            <a:r>
              <a:rPr sz="2150" i="1" spc="95" dirty="0">
                <a:latin typeface="Times New Roman"/>
                <a:cs typeface="Times New Roman"/>
              </a:rPr>
              <a:t> </a:t>
            </a:r>
            <a:r>
              <a:rPr sz="2150" spc="-30" dirty="0">
                <a:latin typeface="Times New Roman"/>
                <a:cs typeface="Times New Roman"/>
              </a:rPr>
              <a:t>(</a:t>
            </a:r>
            <a:r>
              <a:rPr sz="2150" i="1" spc="-30" dirty="0">
                <a:latin typeface="Times New Roman"/>
                <a:cs typeface="Times New Roman"/>
              </a:rPr>
              <a:t>t</a:t>
            </a:r>
            <a:r>
              <a:rPr sz="2150" spc="-30" dirty="0">
                <a:latin typeface="Times New Roman"/>
                <a:cs typeface="Times New Roman"/>
              </a:rPr>
              <a:t>)</a:t>
            </a:r>
            <a:r>
              <a:rPr sz="3550" spc="-30" dirty="0">
                <a:latin typeface="Symbol"/>
                <a:cs typeface="Symbol"/>
              </a:rPr>
              <a:t></a:t>
            </a:r>
            <a:r>
              <a:rPr sz="2150" spc="-30" dirty="0">
                <a:latin typeface="Symbol"/>
                <a:cs typeface="Symbol"/>
              </a:rPr>
              <a:t>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51738" y="4921901"/>
            <a:ext cx="1146175" cy="685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71219" algn="l"/>
              </a:tabLst>
            </a:pPr>
            <a:r>
              <a:rPr sz="2150" i="1" spc="-10" dirty="0">
                <a:latin typeface="Times New Roman"/>
                <a:cs typeface="Times New Roman"/>
              </a:rPr>
              <a:t>E</a:t>
            </a:r>
            <a:r>
              <a:rPr sz="4300" spc="-10" dirty="0">
                <a:latin typeface="Symbol"/>
                <a:cs typeface="Symbol"/>
              </a:rPr>
              <a:t></a:t>
            </a:r>
            <a:r>
              <a:rPr sz="2150" i="1" spc="-10" dirty="0">
                <a:latin typeface="Times New Roman"/>
                <a:cs typeface="Times New Roman"/>
              </a:rPr>
              <a:t>h</a:t>
            </a:r>
            <a:r>
              <a:rPr sz="2150" spc="-10" dirty="0">
                <a:latin typeface="Times New Roman"/>
                <a:cs typeface="Times New Roman"/>
              </a:rPr>
              <a:t>(</a:t>
            </a:r>
            <a:r>
              <a:rPr sz="2150" i="1" spc="-10" dirty="0">
                <a:latin typeface="Times New Roman"/>
                <a:cs typeface="Times New Roman"/>
              </a:rPr>
              <a:t>t</a:t>
            </a:r>
            <a:r>
              <a:rPr sz="2150" spc="-10" dirty="0">
                <a:latin typeface="Times New Roman"/>
                <a:cs typeface="Times New Roman"/>
              </a:rPr>
              <a:t>)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4300" spc="-310" dirty="0">
                <a:latin typeface="Symbol"/>
                <a:cs typeface="Symbol"/>
              </a:rPr>
              <a:t></a:t>
            </a:r>
            <a:r>
              <a:rPr sz="2150" spc="-310" dirty="0">
                <a:latin typeface="Symbol"/>
                <a:cs typeface="Symbol"/>
              </a:rPr>
              <a:t>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297060" y="5380238"/>
            <a:ext cx="145415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i="1" spc="-50" dirty="0">
                <a:latin typeface="Times New Roman"/>
                <a:cs typeface="Times New Roman"/>
              </a:rPr>
              <a:t>Q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214749" y="5380238"/>
            <a:ext cx="80645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i="1" spc="-50" dirty="0">
                <a:latin typeface="Times New Roman"/>
                <a:cs typeface="Times New Roman"/>
              </a:rPr>
              <a:t>I</a:t>
            </a:r>
            <a:endParaRPr sz="1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15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FLAT</a:t>
            </a:r>
            <a:r>
              <a:rPr spc="-30" dirty="0"/>
              <a:t> </a:t>
            </a:r>
            <a:r>
              <a:rPr dirty="0"/>
              <a:t>FADING:</a:t>
            </a:r>
            <a:r>
              <a:rPr spc="-40" dirty="0"/>
              <a:t> </a:t>
            </a:r>
            <a:r>
              <a:rPr dirty="0"/>
              <a:t>RICIAN</a:t>
            </a:r>
            <a:r>
              <a:rPr spc="-50" dirty="0"/>
              <a:t> </a:t>
            </a:r>
            <a:r>
              <a:rPr spc="-10" dirty="0"/>
              <a:t>FADING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900430"/>
            <a:ext cx="32461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If</a:t>
            </a:r>
            <a:r>
              <a:rPr sz="20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there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is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LOS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 component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844" y="1206753"/>
            <a:ext cx="5259705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0"/>
              </a:spcBef>
              <a:buFont typeface="Times New Roman"/>
              <a:buChar char="–"/>
              <a:tabLst>
                <a:tab pos="299085" algn="l"/>
              </a:tabLst>
            </a:pPr>
            <a:r>
              <a:rPr sz="1800" i="1" dirty="0">
                <a:latin typeface="Times New Roman"/>
                <a:cs typeface="Times New Roman"/>
              </a:rPr>
              <a:t>h</a:t>
            </a:r>
            <a:r>
              <a:rPr sz="1000" i="1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(t)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h</a:t>
            </a:r>
            <a:r>
              <a:rPr sz="1000" i="1" dirty="0">
                <a:latin typeface="Times New Roman"/>
                <a:cs typeface="Times New Roman"/>
              </a:rPr>
              <a:t>Q</a:t>
            </a:r>
            <a:r>
              <a:rPr sz="1800" dirty="0">
                <a:latin typeface="Times New Roman"/>
                <a:cs typeface="Times New Roman"/>
              </a:rPr>
              <a:t>(t)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non-zero-</a:t>
            </a:r>
            <a:r>
              <a:rPr sz="1800" dirty="0">
                <a:latin typeface="Times New Roman"/>
                <a:cs typeface="Times New Roman"/>
              </a:rPr>
              <a:t>mean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Gaussian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distributed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fading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envelope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23634" y="1225784"/>
            <a:ext cx="1226185" cy="3632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700" baseline="4629" dirty="0">
                <a:latin typeface="Times New Roman"/>
                <a:cs typeface="Times New Roman"/>
              </a:rPr>
              <a:t>~</a:t>
            </a:r>
            <a:r>
              <a:rPr sz="2700" spc="97" baseline="4629" dirty="0">
                <a:latin typeface="Times New Roman"/>
                <a:cs typeface="Times New Roman"/>
              </a:rPr>
              <a:t>  </a:t>
            </a:r>
            <a:r>
              <a:rPr sz="2100" i="1" dirty="0">
                <a:latin typeface="Times New Roman"/>
                <a:cs typeface="Times New Roman"/>
              </a:rPr>
              <a:t>N</a:t>
            </a:r>
            <a:r>
              <a:rPr sz="2100" i="1" spc="-29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(</a:t>
            </a:r>
            <a:r>
              <a:rPr sz="2100" i="1" dirty="0">
                <a:latin typeface="Times New Roman"/>
                <a:cs typeface="Times New Roman"/>
              </a:rPr>
              <a:t>s</a:t>
            </a:r>
            <a:r>
              <a:rPr sz="2100" dirty="0">
                <a:latin typeface="Times New Roman"/>
                <a:cs typeface="Times New Roman"/>
              </a:rPr>
              <a:t>,</a:t>
            </a:r>
            <a:r>
              <a:rPr sz="2200" dirty="0">
                <a:latin typeface="Symbol"/>
                <a:cs typeface="Symbol"/>
              </a:rPr>
              <a:t></a:t>
            </a:r>
            <a:r>
              <a:rPr sz="2200" spc="-114" dirty="0">
                <a:latin typeface="Times New Roman"/>
                <a:cs typeface="Times New Roman"/>
              </a:rPr>
              <a:t> </a:t>
            </a:r>
            <a:r>
              <a:rPr sz="1800" baseline="43981" dirty="0">
                <a:latin typeface="Times New Roman"/>
                <a:cs typeface="Times New Roman"/>
              </a:rPr>
              <a:t>2</a:t>
            </a:r>
            <a:r>
              <a:rPr sz="1800" spc="-89" baseline="43981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29026" y="2006600"/>
            <a:ext cx="2389505" cy="546100"/>
            <a:chOff x="3129026" y="2006600"/>
            <a:chExt cx="2389505" cy="546100"/>
          </a:xfrm>
        </p:grpSpPr>
        <p:sp>
          <p:nvSpPr>
            <p:cNvPr id="11" name="object 11"/>
            <p:cNvSpPr/>
            <p:nvPr/>
          </p:nvSpPr>
          <p:spPr>
            <a:xfrm>
              <a:off x="3129026" y="2006600"/>
              <a:ext cx="2389505" cy="546100"/>
            </a:xfrm>
            <a:custGeom>
              <a:avLst/>
              <a:gdLst/>
              <a:ahLst/>
              <a:cxnLst/>
              <a:rect l="l" t="t" r="r" b="b"/>
              <a:pathLst>
                <a:path w="2389504" h="546100">
                  <a:moveTo>
                    <a:pt x="2389124" y="0"/>
                  </a:moveTo>
                  <a:lnTo>
                    <a:pt x="0" y="0"/>
                  </a:lnTo>
                  <a:lnTo>
                    <a:pt x="0" y="546100"/>
                  </a:lnTo>
                  <a:lnTo>
                    <a:pt x="2389124" y="546100"/>
                  </a:lnTo>
                  <a:lnTo>
                    <a:pt x="238912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80175" y="2138755"/>
              <a:ext cx="802640" cy="327660"/>
            </a:xfrm>
            <a:custGeom>
              <a:avLst/>
              <a:gdLst/>
              <a:ahLst/>
              <a:cxnLst/>
              <a:rect l="l" t="t" r="r" b="b"/>
              <a:pathLst>
                <a:path w="802639" h="327660">
                  <a:moveTo>
                    <a:pt x="0" y="0"/>
                  </a:moveTo>
                  <a:lnTo>
                    <a:pt x="0" y="327113"/>
                  </a:lnTo>
                </a:path>
                <a:path w="802639" h="327660">
                  <a:moveTo>
                    <a:pt x="460364" y="0"/>
                  </a:moveTo>
                  <a:lnTo>
                    <a:pt x="460364" y="327113"/>
                  </a:lnTo>
                </a:path>
                <a:path w="802639" h="327660">
                  <a:moveTo>
                    <a:pt x="767453" y="214617"/>
                  </a:moveTo>
                  <a:lnTo>
                    <a:pt x="802383" y="194959"/>
                  </a:lnTo>
                </a:path>
              </a:pathLst>
            </a:custGeom>
            <a:ln w="11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82559" y="2339173"/>
              <a:ext cx="50165" cy="146050"/>
            </a:xfrm>
            <a:custGeom>
              <a:avLst/>
              <a:gdLst/>
              <a:ahLst/>
              <a:cxnLst/>
              <a:rect l="l" t="t" r="r" b="b"/>
              <a:pathLst>
                <a:path w="50164" h="146050">
                  <a:moveTo>
                    <a:pt x="0" y="0"/>
                  </a:moveTo>
                  <a:lnTo>
                    <a:pt x="50151" y="145808"/>
                  </a:lnTo>
                </a:path>
              </a:pathLst>
            </a:custGeom>
            <a:ln w="224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38912" y="2075400"/>
              <a:ext cx="1425575" cy="410209"/>
            </a:xfrm>
            <a:custGeom>
              <a:avLst/>
              <a:gdLst/>
              <a:ahLst/>
              <a:cxnLst/>
              <a:rect l="l" t="t" r="r" b="b"/>
              <a:pathLst>
                <a:path w="1425575" h="410210">
                  <a:moveTo>
                    <a:pt x="0" y="409581"/>
                  </a:moveTo>
                  <a:lnTo>
                    <a:pt x="66500" y="0"/>
                  </a:lnTo>
                </a:path>
                <a:path w="1425575" h="410210">
                  <a:moveTo>
                    <a:pt x="66500" y="0"/>
                  </a:moveTo>
                  <a:lnTo>
                    <a:pt x="1425060" y="0"/>
                  </a:lnTo>
                </a:path>
              </a:pathLst>
            </a:custGeom>
            <a:ln w="11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419605" y="2085012"/>
            <a:ext cx="4110354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88160">
              <a:lnSpc>
                <a:spcPts val="2010"/>
              </a:lnSpc>
              <a:spcBef>
                <a:spcPts val="100"/>
              </a:spcBef>
              <a:tabLst>
                <a:tab pos="2702560" algn="l"/>
              </a:tabLst>
            </a:pPr>
            <a:r>
              <a:rPr sz="2150" i="1" dirty="0">
                <a:latin typeface="Times New Roman"/>
                <a:cs typeface="Times New Roman"/>
              </a:rPr>
              <a:t>h</a:t>
            </a:r>
            <a:r>
              <a:rPr sz="2150" dirty="0">
                <a:latin typeface="Times New Roman"/>
                <a:cs typeface="Times New Roman"/>
              </a:rPr>
              <a:t>(</a:t>
            </a:r>
            <a:r>
              <a:rPr sz="2150" i="1" dirty="0">
                <a:latin typeface="Times New Roman"/>
                <a:cs typeface="Times New Roman"/>
              </a:rPr>
              <a:t>t</a:t>
            </a:r>
            <a:r>
              <a:rPr sz="2150" dirty="0">
                <a:latin typeface="Times New Roman"/>
                <a:cs typeface="Times New Roman"/>
              </a:rPr>
              <a:t>)</a:t>
            </a:r>
            <a:r>
              <a:rPr sz="2150" spc="405" dirty="0">
                <a:latin typeface="Times New Roman"/>
                <a:cs typeface="Times New Roman"/>
              </a:rPr>
              <a:t> </a:t>
            </a:r>
            <a:r>
              <a:rPr sz="2150" spc="-50" dirty="0">
                <a:latin typeface="Symbol"/>
                <a:cs typeface="Symbol"/>
              </a:rPr>
              <a:t>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i="1" spc="65" dirty="0">
                <a:latin typeface="Times New Roman"/>
                <a:cs typeface="Times New Roman"/>
              </a:rPr>
              <a:t>h</a:t>
            </a:r>
            <a:r>
              <a:rPr sz="1875" spc="97" baseline="42222" dirty="0">
                <a:latin typeface="Times New Roman"/>
                <a:cs typeface="Times New Roman"/>
              </a:rPr>
              <a:t>2</a:t>
            </a:r>
            <a:r>
              <a:rPr sz="1875" spc="-97" baseline="42222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Times New Roman"/>
                <a:cs typeface="Times New Roman"/>
              </a:rPr>
              <a:t>(</a:t>
            </a:r>
            <a:r>
              <a:rPr sz="2150" i="1" dirty="0">
                <a:latin typeface="Times New Roman"/>
                <a:cs typeface="Times New Roman"/>
              </a:rPr>
              <a:t>t</a:t>
            </a:r>
            <a:r>
              <a:rPr sz="2150" dirty="0">
                <a:latin typeface="Times New Roman"/>
                <a:cs typeface="Times New Roman"/>
              </a:rPr>
              <a:t>)</a:t>
            </a:r>
            <a:r>
              <a:rPr sz="2150" spc="-15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Symbol"/>
                <a:cs typeface="Symbol"/>
              </a:rPr>
              <a:t></a:t>
            </a:r>
            <a:r>
              <a:rPr sz="2150" spc="-130" dirty="0">
                <a:latin typeface="Times New Roman"/>
                <a:cs typeface="Times New Roman"/>
              </a:rPr>
              <a:t> </a:t>
            </a:r>
            <a:r>
              <a:rPr sz="2150" i="1" spc="60" dirty="0">
                <a:latin typeface="Times New Roman"/>
                <a:cs typeface="Times New Roman"/>
              </a:rPr>
              <a:t>h</a:t>
            </a:r>
            <a:r>
              <a:rPr sz="1875" spc="89" baseline="42222" dirty="0">
                <a:latin typeface="Times New Roman"/>
                <a:cs typeface="Times New Roman"/>
              </a:rPr>
              <a:t>2</a:t>
            </a:r>
            <a:r>
              <a:rPr sz="1875" spc="52" baseline="42222" dirty="0">
                <a:latin typeface="Times New Roman"/>
                <a:cs typeface="Times New Roman"/>
              </a:rPr>
              <a:t> </a:t>
            </a:r>
            <a:r>
              <a:rPr sz="2150" spc="-25" dirty="0">
                <a:latin typeface="Times New Roman"/>
                <a:cs typeface="Times New Roman"/>
              </a:rPr>
              <a:t>(</a:t>
            </a:r>
            <a:r>
              <a:rPr sz="2150" i="1" spc="-25" dirty="0">
                <a:latin typeface="Times New Roman"/>
                <a:cs typeface="Times New Roman"/>
              </a:rPr>
              <a:t>t</a:t>
            </a:r>
            <a:r>
              <a:rPr sz="2150" spc="-25" dirty="0">
                <a:latin typeface="Times New Roman"/>
                <a:cs typeface="Times New Roman"/>
              </a:rPr>
              <a:t>)</a:t>
            </a:r>
            <a:endParaRPr sz="2150">
              <a:latin typeface="Times New Roman"/>
              <a:cs typeface="Times New Roman"/>
            </a:endParaRPr>
          </a:p>
          <a:p>
            <a:pPr marR="376555" algn="r">
              <a:lnSpc>
                <a:spcPts val="930"/>
              </a:lnSpc>
              <a:tabLst>
                <a:tab pos="772160" algn="l"/>
              </a:tabLst>
            </a:pPr>
            <a:r>
              <a:rPr sz="1250" i="1" spc="-50" dirty="0">
                <a:latin typeface="Times New Roman"/>
                <a:cs typeface="Times New Roman"/>
              </a:rPr>
              <a:t>I</a:t>
            </a:r>
            <a:r>
              <a:rPr sz="1250" i="1" dirty="0">
                <a:latin typeface="Times New Roman"/>
                <a:cs typeface="Times New Roman"/>
              </a:rPr>
              <a:t>	</a:t>
            </a:r>
            <a:r>
              <a:rPr sz="1250" i="1" spc="-50" dirty="0">
                <a:latin typeface="Times New Roman"/>
                <a:cs typeface="Times New Roman"/>
              </a:rPr>
              <a:t>Q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65"/>
              </a:spcBef>
            </a:pPr>
            <a:endParaRPr sz="125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Times New Roman"/>
                <a:cs typeface="Times New Roman"/>
              </a:rPr>
              <a:t>follows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Rician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distribution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58241" y="-32108"/>
            <a:ext cx="8707120" cy="126365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09"/>
              </a:spcBef>
            </a:pPr>
            <a:r>
              <a:rPr sz="1600" spc="-25" dirty="0">
                <a:latin typeface="Arial Black"/>
                <a:cs typeface="Arial Black"/>
              </a:rPr>
              <a:t>16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00" dirty="0">
                <a:latin typeface="Arial Black"/>
                <a:cs typeface="Arial Black"/>
              </a:rPr>
              <a:t>FLAT</a:t>
            </a:r>
            <a:r>
              <a:rPr sz="2400" spc="-55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FADING:</a:t>
            </a:r>
            <a:r>
              <a:rPr sz="2400" spc="-60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TIME</a:t>
            </a:r>
            <a:r>
              <a:rPr sz="2400" spc="-40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DOMAIN</a:t>
            </a:r>
            <a:r>
              <a:rPr sz="2400" spc="-75" dirty="0">
                <a:latin typeface="Arial Black"/>
                <a:cs typeface="Arial Black"/>
              </a:rPr>
              <a:t> </a:t>
            </a:r>
            <a:r>
              <a:rPr sz="2400" spc="-10" dirty="0">
                <a:latin typeface="Arial Black"/>
                <a:cs typeface="Arial Black"/>
              </a:rPr>
              <a:t>CORRELATION</a:t>
            </a:r>
            <a:endParaRPr sz="2400">
              <a:latin typeface="Arial Black"/>
              <a:cs typeface="Arial Black"/>
            </a:endParaRPr>
          </a:p>
          <a:p>
            <a:pPr marL="685800" indent="-343535">
              <a:lnSpc>
                <a:spcPct val="100000"/>
              </a:lnSpc>
              <a:spcBef>
                <a:spcPts val="1510"/>
              </a:spcBef>
              <a:buFont typeface="Times New Roman"/>
              <a:buChar char="•"/>
              <a:tabLst>
                <a:tab pos="68580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The</a:t>
            </a:r>
            <a:r>
              <a:rPr sz="2000" b="1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time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domain</a:t>
            </a:r>
            <a:r>
              <a:rPr sz="2000" b="1" spc="-3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correlation</a:t>
            </a:r>
            <a:r>
              <a:rPr sz="20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Times New Roman"/>
                <a:cs typeface="Times New Roman"/>
              </a:rPr>
              <a:t>h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(t)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 is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71675" y="1487487"/>
            <a:ext cx="4762500" cy="459105"/>
          </a:xfrm>
          <a:custGeom>
            <a:avLst/>
            <a:gdLst/>
            <a:ahLst/>
            <a:cxnLst/>
            <a:rect l="l" t="t" r="r" b="b"/>
            <a:pathLst>
              <a:path w="4762500" h="459105">
                <a:moveTo>
                  <a:pt x="4762500" y="0"/>
                </a:moveTo>
                <a:lnTo>
                  <a:pt x="0" y="0"/>
                </a:lnTo>
                <a:lnTo>
                  <a:pt x="0" y="458787"/>
                </a:lnTo>
                <a:lnTo>
                  <a:pt x="4762500" y="458787"/>
                </a:lnTo>
                <a:lnTo>
                  <a:pt x="47625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13785" y="1489638"/>
            <a:ext cx="11430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50" dirty="0">
                <a:latin typeface="Times New Roman"/>
                <a:cs typeface="Times New Roman"/>
              </a:rPr>
              <a:t>*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48324" y="1691514"/>
            <a:ext cx="15367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i="1" spc="15" dirty="0">
                <a:latin typeface="Times New Roman"/>
                <a:cs typeface="Times New Roman"/>
              </a:rPr>
              <a:t>D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83872" y="1691514"/>
            <a:ext cx="356933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041015" algn="l"/>
                <a:tab pos="3467100" algn="l"/>
              </a:tabLst>
            </a:pPr>
            <a:r>
              <a:rPr sz="1300" i="1" spc="-50" dirty="0">
                <a:latin typeface="Times New Roman"/>
                <a:cs typeface="Times New Roman"/>
              </a:rPr>
              <a:t>h</a:t>
            </a:r>
            <a:r>
              <a:rPr sz="1300" i="1" dirty="0">
                <a:latin typeface="Times New Roman"/>
                <a:cs typeface="Times New Roman"/>
              </a:rPr>
              <a:t>	</a:t>
            </a:r>
            <a:r>
              <a:rPr sz="1300" i="1" spc="-50" dirty="0">
                <a:latin typeface="Times New Roman"/>
                <a:cs typeface="Times New Roman"/>
              </a:rPr>
              <a:t>h</a:t>
            </a:r>
            <a:r>
              <a:rPr sz="1300" i="1" dirty="0">
                <a:latin typeface="Times New Roman"/>
                <a:cs typeface="Times New Roman"/>
              </a:rPr>
              <a:t>	</a:t>
            </a:r>
            <a:r>
              <a:rPr sz="1300" spc="-50" dirty="0">
                <a:latin typeface="Times New Roman"/>
                <a:cs typeface="Times New Roman"/>
              </a:rPr>
              <a:t>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0828" y="1481612"/>
            <a:ext cx="720725" cy="3937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87985" algn="l"/>
              </a:tabLst>
            </a:pPr>
            <a:r>
              <a:rPr sz="2400" spc="-25" dirty="0">
                <a:latin typeface="Symbol"/>
                <a:cs typeface="Symbol"/>
              </a:rPr>
              <a:t></a:t>
            </a:r>
            <a:r>
              <a:rPr sz="2250" i="1" spc="-25" dirty="0">
                <a:latin typeface="Times New Roman"/>
                <a:cs typeface="Times New Roman"/>
              </a:rPr>
              <a:t>f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2400" spc="-25" dirty="0">
                <a:latin typeface="Symbol"/>
                <a:cs typeface="Symbol"/>
              </a:rPr>
              <a:t></a:t>
            </a:r>
            <a:r>
              <a:rPr sz="2400" spc="-390" dirty="0">
                <a:latin typeface="Times New Roman"/>
                <a:cs typeface="Times New Roman"/>
              </a:rPr>
              <a:t> </a:t>
            </a:r>
            <a:r>
              <a:rPr sz="2250" spc="-50" dirty="0"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11891" y="1307756"/>
            <a:ext cx="4012565" cy="602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755390" algn="l"/>
              </a:tabLst>
            </a:pPr>
            <a:r>
              <a:rPr sz="2250" i="1" spc="80" dirty="0">
                <a:latin typeface="Times New Roman"/>
                <a:cs typeface="Times New Roman"/>
              </a:rPr>
              <a:t>R</a:t>
            </a:r>
            <a:r>
              <a:rPr sz="2250" i="1" spc="30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(</a:t>
            </a:r>
            <a:r>
              <a:rPr sz="2400" dirty="0">
                <a:latin typeface="Symbol"/>
                <a:cs typeface="Symbol"/>
              </a:rPr>
              <a:t></a:t>
            </a:r>
            <a:r>
              <a:rPr sz="2250" dirty="0">
                <a:latin typeface="Times New Roman"/>
                <a:cs typeface="Times New Roman"/>
              </a:rPr>
              <a:t>)</a:t>
            </a:r>
            <a:r>
              <a:rPr sz="2250" spc="-60" dirty="0">
                <a:latin typeface="Times New Roman"/>
                <a:cs typeface="Times New Roman"/>
              </a:rPr>
              <a:t> </a:t>
            </a:r>
            <a:r>
              <a:rPr sz="2250" spc="70" dirty="0">
                <a:latin typeface="Symbol"/>
                <a:cs typeface="Symbol"/>
              </a:rPr>
              <a:t></a:t>
            </a:r>
            <a:r>
              <a:rPr sz="2250" spc="-10" dirty="0">
                <a:latin typeface="Times New Roman"/>
                <a:cs typeface="Times New Roman"/>
              </a:rPr>
              <a:t> </a:t>
            </a:r>
            <a:r>
              <a:rPr sz="2250" i="1" spc="-110" dirty="0">
                <a:latin typeface="Times New Roman"/>
                <a:cs typeface="Times New Roman"/>
              </a:rPr>
              <a:t>E</a:t>
            </a:r>
            <a:r>
              <a:rPr sz="3750" spc="-110" dirty="0">
                <a:latin typeface="Symbol"/>
                <a:cs typeface="Symbol"/>
              </a:rPr>
              <a:t></a:t>
            </a:r>
            <a:r>
              <a:rPr sz="2250" i="1" spc="-110" dirty="0">
                <a:latin typeface="Times New Roman"/>
                <a:cs typeface="Times New Roman"/>
              </a:rPr>
              <a:t>h</a:t>
            </a:r>
            <a:r>
              <a:rPr sz="2250" spc="-110" dirty="0">
                <a:latin typeface="Times New Roman"/>
                <a:cs typeface="Times New Roman"/>
              </a:rPr>
              <a:t>(</a:t>
            </a:r>
            <a:r>
              <a:rPr sz="2250" i="1" spc="-110" dirty="0">
                <a:latin typeface="Times New Roman"/>
                <a:cs typeface="Times New Roman"/>
              </a:rPr>
              <a:t>t</a:t>
            </a:r>
            <a:r>
              <a:rPr sz="2250" i="1" spc="-75" dirty="0">
                <a:latin typeface="Times New Roman"/>
                <a:cs typeface="Times New Roman"/>
              </a:rPr>
              <a:t> </a:t>
            </a:r>
            <a:r>
              <a:rPr sz="2250" spc="120" dirty="0">
                <a:latin typeface="Symbol"/>
                <a:cs typeface="Symbol"/>
              </a:rPr>
              <a:t></a:t>
            </a:r>
            <a:r>
              <a:rPr sz="2400" spc="120" dirty="0">
                <a:latin typeface="Symbol"/>
                <a:cs typeface="Symbol"/>
              </a:rPr>
              <a:t></a:t>
            </a:r>
            <a:r>
              <a:rPr sz="2400" spc="-385" dirty="0">
                <a:latin typeface="Times New Roman"/>
                <a:cs typeface="Times New Roman"/>
              </a:rPr>
              <a:t> </a:t>
            </a:r>
            <a:r>
              <a:rPr sz="2250" spc="65" dirty="0">
                <a:latin typeface="Times New Roman"/>
                <a:cs typeface="Times New Roman"/>
              </a:rPr>
              <a:t>)</a:t>
            </a:r>
            <a:r>
              <a:rPr sz="2250" i="1" spc="65" dirty="0">
                <a:latin typeface="Times New Roman"/>
                <a:cs typeface="Times New Roman"/>
              </a:rPr>
              <a:t>h</a:t>
            </a:r>
            <a:r>
              <a:rPr sz="2250" i="1" spc="31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(</a:t>
            </a:r>
            <a:r>
              <a:rPr sz="2250" i="1" dirty="0">
                <a:latin typeface="Times New Roman"/>
                <a:cs typeface="Times New Roman"/>
              </a:rPr>
              <a:t>t</a:t>
            </a:r>
            <a:r>
              <a:rPr sz="2250" dirty="0">
                <a:latin typeface="Times New Roman"/>
                <a:cs typeface="Times New Roman"/>
              </a:rPr>
              <a:t>)</a:t>
            </a:r>
            <a:r>
              <a:rPr sz="3750" dirty="0">
                <a:latin typeface="Symbol"/>
                <a:cs typeface="Symbol"/>
              </a:rPr>
              <a:t>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10" dirty="0">
                <a:latin typeface="Times New Roman"/>
                <a:cs typeface="Times New Roman"/>
              </a:rPr>
              <a:t> </a:t>
            </a:r>
            <a:r>
              <a:rPr sz="2250" i="1" spc="80" dirty="0">
                <a:latin typeface="Times New Roman"/>
                <a:cs typeface="Times New Roman"/>
              </a:rPr>
              <a:t>P</a:t>
            </a:r>
            <a:r>
              <a:rPr sz="2250" i="1" spc="27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</a:t>
            </a:r>
            <a:r>
              <a:rPr sz="2250" spc="-190" dirty="0">
                <a:latin typeface="Times New Roman"/>
                <a:cs typeface="Times New Roman"/>
              </a:rPr>
              <a:t> </a:t>
            </a:r>
            <a:r>
              <a:rPr sz="2250" i="1" spc="10" dirty="0">
                <a:latin typeface="Times New Roman"/>
                <a:cs typeface="Times New Roman"/>
              </a:rPr>
              <a:t>J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2250" spc="-25" dirty="0">
                <a:latin typeface="Times New Roman"/>
                <a:cs typeface="Times New Roman"/>
              </a:rPr>
              <a:t>(2</a:t>
            </a:r>
            <a:endParaRPr sz="225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1300" y="2352675"/>
            <a:ext cx="3822700" cy="286702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117193" y="2054733"/>
            <a:ext cx="706310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50" dirty="0">
                <a:latin typeface="Times New Roman"/>
                <a:cs typeface="Times New Roman"/>
              </a:rPr>
              <a:t>–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J</a:t>
            </a:r>
            <a:r>
              <a:rPr sz="1200" i="1" dirty="0">
                <a:latin typeface="Times New Roman"/>
                <a:cs typeface="Times New Roman"/>
              </a:rPr>
              <a:t>0</a:t>
            </a:r>
            <a:r>
              <a:rPr sz="1800" dirty="0">
                <a:latin typeface="Times New Roman"/>
                <a:cs typeface="Times New Roman"/>
              </a:rPr>
              <a:t>(x):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zero-</a:t>
            </a:r>
            <a:r>
              <a:rPr sz="1800" dirty="0">
                <a:latin typeface="Times New Roman"/>
                <a:cs typeface="Times New Roman"/>
              </a:rPr>
              <a:t>order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Bessel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function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first</a:t>
            </a:r>
            <a:r>
              <a:rPr sz="1800" spc="-20" dirty="0">
                <a:latin typeface="Times New Roman"/>
                <a:cs typeface="Times New Roman"/>
              </a:rPr>
              <a:t> kind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Fd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= </a:t>
            </a:r>
            <a:r>
              <a:rPr sz="2400" b="1" spc="-20" dirty="0">
                <a:latin typeface="Times New Roman"/>
                <a:cs typeface="Times New Roman"/>
              </a:rPr>
              <a:t>10Hz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7991" y="4227067"/>
            <a:ext cx="7114540" cy="1614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7780" algn="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Fd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= </a:t>
            </a:r>
            <a:r>
              <a:rPr sz="2400" b="1" spc="-20" dirty="0">
                <a:latin typeface="Times New Roman"/>
                <a:cs typeface="Times New Roman"/>
              </a:rPr>
              <a:t>50Hz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35"/>
              </a:spcBef>
            </a:pPr>
            <a:endParaRPr sz="2400">
              <a:latin typeface="Times New Roman"/>
              <a:cs typeface="Times New Roman"/>
            </a:endParaRPr>
          </a:p>
          <a:p>
            <a:pPr marL="337185" indent="-286385">
              <a:lnSpc>
                <a:spcPct val="100000"/>
              </a:lnSpc>
              <a:buChar char="–"/>
              <a:tabLst>
                <a:tab pos="337185" algn="l"/>
              </a:tabLst>
            </a:pPr>
            <a:r>
              <a:rPr sz="1800" dirty="0">
                <a:latin typeface="Times New Roman"/>
                <a:cs typeface="Times New Roman"/>
              </a:rPr>
              <a:t>Generally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speaking,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given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interval</a:t>
            </a:r>
            <a:r>
              <a:rPr sz="1800" spc="215" dirty="0">
                <a:latin typeface="Times New Roman"/>
                <a:cs typeface="Times New Roman"/>
              </a:rPr>
              <a:t> </a:t>
            </a:r>
            <a:r>
              <a:rPr sz="2925" spc="-75" baseline="1424" dirty="0">
                <a:latin typeface="Symbol"/>
                <a:cs typeface="Symbol"/>
              </a:rPr>
              <a:t></a:t>
            </a:r>
            <a:endParaRPr sz="2925" baseline="1424">
              <a:latin typeface="Symbol"/>
              <a:cs typeface="Symbol"/>
            </a:endParaRPr>
          </a:p>
          <a:p>
            <a:pPr marL="736600" lvl="1" indent="-228600">
              <a:lnSpc>
                <a:spcPct val="100000"/>
              </a:lnSpc>
              <a:spcBef>
                <a:spcPts val="254"/>
              </a:spcBef>
              <a:buChar char="•"/>
              <a:tabLst>
                <a:tab pos="736600" algn="l"/>
              </a:tabLst>
            </a:pPr>
            <a:r>
              <a:rPr sz="1800" dirty="0">
                <a:latin typeface="Times New Roman"/>
                <a:cs typeface="Times New Roman"/>
              </a:rPr>
              <a:t>Larger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speed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larger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000" i="1" dirty="0">
                <a:latin typeface="Times New Roman"/>
                <a:cs typeface="Times New Roman"/>
              </a:rPr>
              <a:t>D</a:t>
            </a:r>
            <a:r>
              <a:rPr sz="1000" i="1" spc="1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smaller|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575" i="1" baseline="-23809" dirty="0">
                <a:latin typeface="Times New Roman"/>
                <a:cs typeface="Times New Roman"/>
              </a:rPr>
              <a:t>h</a:t>
            </a:r>
            <a:r>
              <a:rPr sz="1575" i="1" spc="-75" baseline="-23809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(</a:t>
            </a:r>
            <a:r>
              <a:rPr sz="1950" spc="-60" dirty="0">
                <a:latin typeface="Symbol"/>
                <a:cs typeface="Symbol"/>
              </a:rPr>
              <a:t></a:t>
            </a:r>
            <a:r>
              <a:rPr sz="1950" spc="-3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|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340" y="898905"/>
            <a:ext cx="7130415" cy="1795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How</a:t>
            </a:r>
            <a:r>
              <a:rPr sz="2400" b="1" spc="-4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to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generate</a:t>
            </a:r>
            <a:r>
              <a:rPr sz="2400" b="1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flat</a:t>
            </a:r>
            <a:r>
              <a:rPr sz="2400" b="1" spc="-3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Rayleigh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with</a:t>
            </a:r>
            <a:r>
              <a:rPr sz="2400" b="1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computer program?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Method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1: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Filtered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Gaussian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noise</a:t>
            </a:r>
            <a:endParaRPr sz="2000">
              <a:latin typeface="Times New Roman"/>
              <a:cs typeface="Times New Roman"/>
            </a:endParaRPr>
          </a:p>
          <a:p>
            <a:pPr marL="1155700" marR="638810" lvl="2" indent="-228600">
              <a:lnSpc>
                <a:spcPct val="100000"/>
              </a:lnSpc>
              <a:spcBef>
                <a:spcPts val="484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Rely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low-pass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filter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introduce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time-domain </a:t>
            </a:r>
            <a:r>
              <a:rPr sz="2000" dirty="0">
                <a:latin typeface="Times New Roman"/>
                <a:cs typeface="Times New Roman"/>
              </a:rPr>
              <a:t>correlation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among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symbols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SIMULATOR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81125" y="3095625"/>
            <a:ext cx="1466850" cy="5715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2430">
              <a:lnSpc>
                <a:spcPts val="2185"/>
              </a:lnSpc>
            </a:pPr>
            <a:r>
              <a:rPr sz="2000" spc="-10" dirty="0">
                <a:latin typeface="Times New Roman"/>
                <a:cs typeface="Times New Roman"/>
              </a:rPr>
              <a:t>White</a:t>
            </a:r>
            <a:endParaRPr sz="2000">
              <a:latin typeface="Times New Roman"/>
              <a:cs typeface="Times New Roman"/>
            </a:endParaRPr>
          </a:p>
          <a:p>
            <a:pPr marL="265430">
              <a:lnSpc>
                <a:spcPts val="2310"/>
              </a:lnSpc>
            </a:pPr>
            <a:r>
              <a:rPr sz="2000" spc="-10" dirty="0">
                <a:latin typeface="Times New Roman"/>
                <a:cs typeface="Times New Roman"/>
              </a:rPr>
              <a:t>Gaussian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90900" y="3095625"/>
            <a:ext cx="1466850" cy="5715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185"/>
              </a:lnSpc>
            </a:pPr>
            <a:r>
              <a:rPr sz="2000" spc="-10" dirty="0">
                <a:latin typeface="Times New Roman"/>
                <a:cs typeface="Times New Roman"/>
              </a:rPr>
              <a:t>Low-</a:t>
            </a:r>
            <a:r>
              <a:rPr sz="2000" spc="-20" dirty="0">
                <a:latin typeface="Times New Roman"/>
                <a:cs typeface="Times New Roman"/>
              </a:rPr>
              <a:t>pass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ts val="2310"/>
              </a:lnSpc>
            </a:pPr>
            <a:r>
              <a:rPr sz="2000" spc="-10" dirty="0">
                <a:latin typeface="Times New Roman"/>
                <a:cs typeface="Times New Roman"/>
              </a:rPr>
              <a:t>Filter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81125" y="4324350"/>
            <a:ext cx="1466850" cy="5715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2430">
              <a:lnSpc>
                <a:spcPts val="2190"/>
              </a:lnSpc>
            </a:pPr>
            <a:r>
              <a:rPr sz="2000" spc="-10" dirty="0">
                <a:latin typeface="Times New Roman"/>
                <a:cs typeface="Times New Roman"/>
              </a:rPr>
              <a:t>White</a:t>
            </a:r>
            <a:endParaRPr sz="2000">
              <a:latin typeface="Times New Roman"/>
              <a:cs typeface="Times New Roman"/>
            </a:endParaRPr>
          </a:p>
          <a:p>
            <a:pPr marL="265430">
              <a:lnSpc>
                <a:spcPts val="2310"/>
              </a:lnSpc>
            </a:pPr>
            <a:r>
              <a:rPr sz="2000" spc="-10" dirty="0">
                <a:latin typeface="Times New Roman"/>
                <a:cs typeface="Times New Roman"/>
              </a:rPr>
              <a:t>Gaussian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19475" y="4314825"/>
            <a:ext cx="1466850" cy="5715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190"/>
              </a:lnSpc>
            </a:pPr>
            <a:r>
              <a:rPr sz="2000" spc="-10" dirty="0">
                <a:latin typeface="Times New Roman"/>
                <a:cs typeface="Times New Roman"/>
              </a:rPr>
              <a:t>Low-</a:t>
            </a:r>
            <a:r>
              <a:rPr sz="2000" spc="-20" dirty="0">
                <a:latin typeface="Times New Roman"/>
                <a:cs typeface="Times New Roman"/>
              </a:rPr>
              <a:t>pass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ts val="2310"/>
              </a:lnSpc>
            </a:pPr>
            <a:r>
              <a:rPr sz="2000" spc="-10" dirty="0">
                <a:latin typeface="Times New Roman"/>
                <a:cs typeface="Times New Roman"/>
              </a:rPr>
              <a:t>Filter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57500" y="3314700"/>
            <a:ext cx="523875" cy="76200"/>
          </a:xfrm>
          <a:custGeom>
            <a:avLst/>
            <a:gdLst/>
            <a:ahLst/>
            <a:cxnLst/>
            <a:rect l="l" t="t" r="r" b="b"/>
            <a:pathLst>
              <a:path w="523875" h="76200">
                <a:moveTo>
                  <a:pt x="447675" y="0"/>
                </a:moveTo>
                <a:lnTo>
                  <a:pt x="447675" y="76200"/>
                </a:lnTo>
                <a:lnTo>
                  <a:pt x="511175" y="44450"/>
                </a:lnTo>
                <a:lnTo>
                  <a:pt x="460375" y="44450"/>
                </a:lnTo>
                <a:lnTo>
                  <a:pt x="460375" y="31750"/>
                </a:lnTo>
                <a:lnTo>
                  <a:pt x="511175" y="31750"/>
                </a:lnTo>
                <a:lnTo>
                  <a:pt x="447675" y="0"/>
                </a:lnTo>
                <a:close/>
              </a:path>
              <a:path w="523875" h="76200">
                <a:moveTo>
                  <a:pt x="44767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47675" y="44450"/>
                </a:lnTo>
                <a:lnTo>
                  <a:pt x="447675" y="31750"/>
                </a:lnTo>
                <a:close/>
              </a:path>
              <a:path w="523875" h="76200">
                <a:moveTo>
                  <a:pt x="511175" y="31750"/>
                </a:moveTo>
                <a:lnTo>
                  <a:pt x="460375" y="31750"/>
                </a:lnTo>
                <a:lnTo>
                  <a:pt x="460375" y="44450"/>
                </a:lnTo>
                <a:lnTo>
                  <a:pt x="511175" y="44450"/>
                </a:lnTo>
                <a:lnTo>
                  <a:pt x="523875" y="38100"/>
                </a:lnTo>
                <a:lnTo>
                  <a:pt x="51117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67025" y="4524375"/>
            <a:ext cx="523875" cy="76200"/>
          </a:xfrm>
          <a:custGeom>
            <a:avLst/>
            <a:gdLst/>
            <a:ahLst/>
            <a:cxnLst/>
            <a:rect l="l" t="t" r="r" b="b"/>
            <a:pathLst>
              <a:path w="523875" h="76200">
                <a:moveTo>
                  <a:pt x="447675" y="0"/>
                </a:moveTo>
                <a:lnTo>
                  <a:pt x="447675" y="76200"/>
                </a:lnTo>
                <a:lnTo>
                  <a:pt x="511175" y="44450"/>
                </a:lnTo>
                <a:lnTo>
                  <a:pt x="460375" y="44450"/>
                </a:lnTo>
                <a:lnTo>
                  <a:pt x="460375" y="31750"/>
                </a:lnTo>
                <a:lnTo>
                  <a:pt x="511175" y="31750"/>
                </a:lnTo>
                <a:lnTo>
                  <a:pt x="447675" y="0"/>
                </a:lnTo>
                <a:close/>
              </a:path>
              <a:path w="523875" h="76200">
                <a:moveTo>
                  <a:pt x="44767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47675" y="44450"/>
                </a:lnTo>
                <a:lnTo>
                  <a:pt x="447675" y="31750"/>
                </a:lnTo>
                <a:close/>
              </a:path>
              <a:path w="523875" h="76200">
                <a:moveTo>
                  <a:pt x="511175" y="31750"/>
                </a:moveTo>
                <a:lnTo>
                  <a:pt x="460375" y="31750"/>
                </a:lnTo>
                <a:lnTo>
                  <a:pt x="460375" y="44450"/>
                </a:lnTo>
                <a:lnTo>
                  <a:pt x="511175" y="44450"/>
                </a:lnTo>
                <a:lnTo>
                  <a:pt x="523875" y="38100"/>
                </a:lnTo>
                <a:lnTo>
                  <a:pt x="51117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57750" y="3324225"/>
            <a:ext cx="971550" cy="76200"/>
          </a:xfrm>
          <a:custGeom>
            <a:avLst/>
            <a:gdLst/>
            <a:ahLst/>
            <a:cxnLst/>
            <a:rect l="l" t="t" r="r" b="b"/>
            <a:pathLst>
              <a:path w="971550" h="76200">
                <a:moveTo>
                  <a:pt x="895350" y="0"/>
                </a:moveTo>
                <a:lnTo>
                  <a:pt x="895350" y="76200"/>
                </a:lnTo>
                <a:lnTo>
                  <a:pt x="958850" y="44450"/>
                </a:lnTo>
                <a:lnTo>
                  <a:pt x="908050" y="44450"/>
                </a:lnTo>
                <a:lnTo>
                  <a:pt x="908050" y="31750"/>
                </a:lnTo>
                <a:lnTo>
                  <a:pt x="958850" y="31750"/>
                </a:lnTo>
                <a:lnTo>
                  <a:pt x="895350" y="0"/>
                </a:lnTo>
                <a:close/>
              </a:path>
              <a:path w="971550" h="76200">
                <a:moveTo>
                  <a:pt x="89535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95350" y="44450"/>
                </a:lnTo>
                <a:lnTo>
                  <a:pt x="895350" y="31750"/>
                </a:lnTo>
                <a:close/>
              </a:path>
              <a:path w="971550" h="76200">
                <a:moveTo>
                  <a:pt x="958850" y="31750"/>
                </a:moveTo>
                <a:lnTo>
                  <a:pt x="908050" y="31750"/>
                </a:lnTo>
                <a:lnTo>
                  <a:pt x="908050" y="44450"/>
                </a:lnTo>
                <a:lnTo>
                  <a:pt x="958850" y="44450"/>
                </a:lnTo>
                <a:lnTo>
                  <a:pt x="971550" y="38100"/>
                </a:lnTo>
                <a:lnTo>
                  <a:pt x="95885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95850" y="4543425"/>
            <a:ext cx="971550" cy="76200"/>
          </a:xfrm>
          <a:custGeom>
            <a:avLst/>
            <a:gdLst/>
            <a:ahLst/>
            <a:cxnLst/>
            <a:rect l="l" t="t" r="r" b="b"/>
            <a:pathLst>
              <a:path w="971550" h="76200">
                <a:moveTo>
                  <a:pt x="895350" y="0"/>
                </a:moveTo>
                <a:lnTo>
                  <a:pt x="895350" y="76200"/>
                </a:lnTo>
                <a:lnTo>
                  <a:pt x="958850" y="44450"/>
                </a:lnTo>
                <a:lnTo>
                  <a:pt x="908050" y="44450"/>
                </a:lnTo>
                <a:lnTo>
                  <a:pt x="908050" y="31750"/>
                </a:lnTo>
                <a:lnTo>
                  <a:pt x="958850" y="31750"/>
                </a:lnTo>
                <a:lnTo>
                  <a:pt x="895350" y="0"/>
                </a:lnTo>
                <a:close/>
              </a:path>
              <a:path w="971550" h="76200">
                <a:moveTo>
                  <a:pt x="89535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95350" y="44450"/>
                </a:lnTo>
                <a:lnTo>
                  <a:pt x="895350" y="31750"/>
                </a:lnTo>
                <a:close/>
              </a:path>
              <a:path w="971550" h="76200">
                <a:moveTo>
                  <a:pt x="958850" y="31750"/>
                </a:moveTo>
                <a:lnTo>
                  <a:pt x="908050" y="31750"/>
                </a:lnTo>
                <a:lnTo>
                  <a:pt x="908050" y="44450"/>
                </a:lnTo>
                <a:lnTo>
                  <a:pt x="958850" y="44450"/>
                </a:lnTo>
                <a:lnTo>
                  <a:pt x="971550" y="38100"/>
                </a:lnTo>
                <a:lnTo>
                  <a:pt x="95885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178678" y="3001137"/>
            <a:ext cx="4356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20" dirty="0">
                <a:latin typeface="Times New Roman"/>
                <a:cs typeface="Times New Roman"/>
              </a:rPr>
              <a:t>h</a:t>
            </a:r>
            <a:r>
              <a:rPr sz="1000" i="1" spc="-20" dirty="0">
                <a:latin typeface="Times New Roman"/>
                <a:cs typeface="Times New Roman"/>
              </a:rPr>
              <a:t>I</a:t>
            </a:r>
            <a:r>
              <a:rPr sz="2000" i="1" spc="-20" dirty="0">
                <a:latin typeface="Times New Roman"/>
                <a:cs typeface="Times New Roman"/>
              </a:rPr>
              <a:t>(t)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88077" y="4163695"/>
            <a:ext cx="4845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Times New Roman"/>
                <a:cs typeface="Times New Roman"/>
              </a:rPr>
              <a:t>h</a:t>
            </a:r>
            <a:r>
              <a:rPr sz="1000" i="1" spc="-10" dirty="0">
                <a:latin typeface="Times New Roman"/>
                <a:cs typeface="Times New Roman"/>
              </a:rPr>
              <a:t>Q</a:t>
            </a:r>
            <a:r>
              <a:rPr sz="2000" i="1" spc="-10" dirty="0">
                <a:latin typeface="Times New Roman"/>
                <a:cs typeface="Times New Roman"/>
              </a:rPr>
              <a:t>(t)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93139" y="5149722"/>
            <a:ext cx="40239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2000" spc="-50" dirty="0">
                <a:solidFill>
                  <a:srgbClr val="FF0000"/>
                </a:solidFill>
                <a:latin typeface="Times New Roman"/>
                <a:cs typeface="Times New Roman"/>
              </a:rPr>
              <a:t>–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	The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low-pass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filter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hard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design.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52400" y="1066800"/>
                <a:ext cx="9753600" cy="3939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>
                  <a:lnSpc>
                    <a:spcPts val="1200"/>
                  </a:lnSpc>
                  <a:spcAft>
                    <a:spcPts val="600"/>
                  </a:spcAf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lang="fr-FR" sz="14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lvl="0" indent="-342900">
                  <a:lnSpc>
                    <a:spcPts val="1200"/>
                  </a:lnSpc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Received signal can be written in terms of in-phase and quadrature components </a:t>
                </a:r>
                <a:r>
                  <a:rPr lang="en-US" sz="1800" dirty="0" smtClean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as</a:t>
                </a:r>
              </a:p>
              <a:p>
                <a:pPr marL="342900" lvl="0" indent="-342900">
                  <a:lnSpc>
                    <a:spcPts val="1200"/>
                  </a:lnSpc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endParaRPr lang="en-US" dirty="0" smtClean="0"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lvl="0" indent="-342900">
                  <a:lnSpc>
                    <a:spcPts val="1200"/>
                  </a:lnSpc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endParaRPr lang="en-US" dirty="0"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lvl="0" indent="-342900">
                  <a:lnSpc>
                    <a:spcPts val="1200"/>
                  </a:lnSpc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800" dirty="0" smtClean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)=</m:t>
                    </m:r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𝐼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cos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⁡</m:t>
                    </m:r>
                    <m:d>
                      <m:d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𝜋</m:t>
                        </m:r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𝑄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sin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⁡</m:t>
                    </m:r>
                    <m:d>
                      <m:d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𝜋</m:t>
                        </m:r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smtClean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                                  </a:t>
                </a:r>
              </a:p>
              <a:p>
                <a:pPr marL="342900" lvl="0" indent="-342900">
                  <a:lnSpc>
                    <a:spcPts val="1200"/>
                  </a:lnSpc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endParaRPr lang="en-US" dirty="0"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0">
                  <a:lnSpc>
                    <a:spcPts val="1200"/>
                  </a:lnSpc>
                  <a:spcAft>
                    <a:spcPts val="600"/>
                  </a:spcAft>
                  <a:tabLst>
                    <a:tab pos="457200" algn="l"/>
                  </a:tabLst>
                </a:pPr>
                <a:r>
                  <a:rPr lang="en-US" sz="1800" dirty="0" smtClean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fr-FR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    </m:t>
                    </m:r>
                  </m:oMath>
                </a14:m>
                <a:r>
                  <a:rPr lang="fr-FR" sz="1800" i="1" dirty="0" smtClean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∑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𝑁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 </m:t>
                    </m:r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cos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⁡</m:t>
                    </m:r>
                    <m:d>
                      <m:d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𝑄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)=</m:t>
                    </m:r>
                    <m:sSubSup>
                      <m:sSubSup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∑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𝑁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 </m:t>
                    </m:r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sin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⁡</m:t>
                    </m:r>
                    <m:d>
                      <m:d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endParaRPr lang="en-US" sz="1800" dirty="0" smtClean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lvl="0" indent="-342900">
                  <a:lnSpc>
                    <a:spcPts val="1200"/>
                  </a:lnSpc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endParaRPr lang="en-US" dirty="0"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lvl="0" indent="-342900">
                  <a:lnSpc>
                    <a:spcPts val="1200"/>
                  </a:lnSpc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800" dirty="0" smtClean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)=2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𝜋</m:t>
                    </m:r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now also incorporates phase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of the </a:t>
                </a:r>
                <a:r>
                  <a:rPr lang="en-US" sz="1800" dirty="0" smtClean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    </a:t>
                </a:r>
              </a:p>
              <a:p>
                <a:pPr lvl="0">
                  <a:lnSpc>
                    <a:spcPts val="1200"/>
                  </a:lnSpc>
                  <a:spcAft>
                    <a:spcPts val="600"/>
                  </a:spcAft>
                  <a:tabLst>
                    <a:tab pos="457200" algn="l"/>
                  </a:tabLst>
                </a:pPr>
                <a:r>
                  <a:rPr lang="en-US" sz="1800" dirty="0" smtClean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Transmitted signal</a:t>
                </a: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  <a:endParaRPr lang="fr-FR" sz="14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>
                  <a:lnSpc>
                    <a:spcPts val="1200"/>
                  </a:lnSpc>
                  <a:spcAft>
                    <a:spcPts val="600"/>
                  </a:spcAf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lang="fr-FR" sz="14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lvl="0" indent="-342900">
                  <a:lnSpc>
                    <a:spcPts val="1200"/>
                  </a:lnSpc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large then in-phase and quadrature signal components are jointly Gaussian </a:t>
                </a:r>
                <a:endParaRPr lang="en-US" sz="1800" dirty="0" smtClean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0">
                  <a:lnSpc>
                    <a:spcPts val="1200"/>
                  </a:lnSpc>
                  <a:spcAft>
                    <a:spcPts val="600"/>
                  </a:spcAft>
                  <a:tabLst>
                    <a:tab pos="457200" algn="l"/>
                  </a:tabLst>
                </a:pPr>
                <a:r>
                  <a:rPr lang="en-US" sz="1800" dirty="0" smtClean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amplitude of scale factor is Rayleigh).</a:t>
                </a:r>
                <a:endParaRPr lang="fr-FR" sz="14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ts val="1200"/>
                  </a:lnSpc>
                  <a:spcAft>
                    <a:spcPts val="600"/>
                  </a:spcAf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lang="fr-FR" sz="14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lvl="0" indent="-342900">
                  <a:lnSpc>
                    <a:spcPts val="1200"/>
                  </a:lnSpc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Thus, received signal characterized by mean, autocorrelation, and cross correlation.</a:t>
                </a:r>
                <a:endParaRPr lang="fr-FR" sz="14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ts val="1200"/>
                  </a:lnSpc>
                  <a:spcAft>
                    <a:spcPts val="600"/>
                  </a:spcAf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lang="fr-FR" sz="14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lvl="0" indent="-342900">
                  <a:lnSpc>
                    <a:spcPts val="1200"/>
                  </a:lnSpc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uniform,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d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d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d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. </a:t>
                </a:r>
                <a:endParaRPr lang="fr-FR" sz="14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066800"/>
                <a:ext cx="9753600" cy="3939540"/>
              </a:xfrm>
              <a:prstGeom prst="rect">
                <a:avLst/>
              </a:prstGeom>
              <a:blipFill>
                <a:blip r:embed="rId2"/>
                <a:stretch>
                  <a:fillRect l="-500" b="-20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3400" y="304800"/>
            <a:ext cx="6210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In-Phase and Quad Signal Components under CLT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788058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381000"/>
            <a:ext cx="701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ts val="1200"/>
              </a:lnSpc>
              <a:spcAft>
                <a:spcPts val="600"/>
              </a:spcAft>
              <a:buFont typeface="+mj-lt"/>
              <a:buAutoNum type="arabicPeriod" startAt="6"/>
              <a:tabLst>
                <a:tab pos="457200" algn="l"/>
              </a:tabLst>
            </a:pPr>
            <a:r>
              <a:rPr lang="en-US" sz="1800" dirty="0" smtClean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Mean, Autocorrelation, and Cross Correlation in Flat Fading</a:t>
            </a:r>
            <a:endParaRPr lang="fr-FR" sz="1800" dirty="0">
              <a:effectLst/>
              <a:latin typeface="Georgia" panose="020405020504050203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0" y="781110"/>
                <a:ext cx="9144000" cy="32470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>
                  <a:lnSpc>
                    <a:spcPts val="1200"/>
                  </a:lnSpc>
                  <a:spcAft>
                    <a:spcPts val="600"/>
                  </a:spcAft>
                </a:pPr>
                <a:r>
                  <a:rPr lang="en-US" sz="1800" dirty="0" smtClean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lang="fr-FR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lvl="0" indent="-342900">
                  <a:lnSpc>
                    <a:spcPts val="1200"/>
                  </a:lnSpc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uniform,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d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d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d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. 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𝐼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endParaRPr lang="en-US" sz="1800" dirty="0" smtClean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0">
                  <a:lnSpc>
                    <a:spcPts val="1200"/>
                  </a:lnSpc>
                  <a:spcAft>
                    <a:spcPts val="600"/>
                  </a:spcAft>
                  <a:tabLst>
                    <a:tab pos="457200" algn="l"/>
                  </a:tabLst>
                </a:pPr>
                <a:r>
                  <a:rPr lang="en-US" sz="1800" dirty="0" smtClean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𝑄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are uncorrelated, hence independent. Moreover,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𝐸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[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)]=0</m:t>
                    </m:r>
                  </m:oMath>
                </a14:m>
                <a:endParaRPr lang="fr-FR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>
                  <a:lnSpc>
                    <a:spcPts val="1200"/>
                  </a:lnSpc>
                  <a:spcAft>
                    <a:spcPts val="600"/>
                  </a:spcAf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lang="fr-FR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lvl="0" indent="-342900">
                  <a:lnSpc>
                    <a:spcPts val="1200"/>
                  </a:lnSpc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𝐼</m:t>
                            </m:r>
                          </m:sub>
                        </m:sSub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𝜏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)=</m:t>
                    </m:r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𝐼</m:t>
                            </m:r>
                          </m:sub>
                        </m:sSub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𝜏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)=</m:t>
                    </m:r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𝜏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)=.5</m:t>
                    </m:r>
                    <m:sSubSup>
                      <m:sSubSup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∑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𝑁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bSup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 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cos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⁡(2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𝜋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𝑣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𝜏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𝜆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cos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⁡</m:t>
                        </m:r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so </a:t>
                </a:r>
                <a:r>
                  <a:rPr lang="en-US" sz="1800" dirty="0" smtClean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</a:t>
                </a:r>
              </a:p>
              <a:p>
                <a:pPr lvl="0">
                  <a:lnSpc>
                    <a:spcPts val="1200"/>
                  </a:lnSpc>
                  <a:spcAft>
                    <a:spcPts val="600"/>
                  </a:spcAft>
                  <a:tabLst>
                    <a:tab pos="457200" algn="l"/>
                  </a:tabLst>
                </a:pPr>
                <a:r>
                  <a:rPr lang="en-US" sz="1800" dirty="0" smtClean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processes </a:t>
                </a: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are WSS and hence stationary. Note that . </a:t>
                </a:r>
                <a14:m>
                  <m:oMath xmlns:m="http://schemas.openxmlformats.org/officeDocument/2006/math"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5</m:t>
                    </m:r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∑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 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the total average </a:t>
                </a:r>
                <a:endParaRPr lang="en-US" sz="1800" dirty="0" smtClean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0">
                  <a:lnSpc>
                    <a:spcPts val="1200"/>
                  </a:lnSpc>
                  <a:spcAft>
                    <a:spcPts val="600"/>
                  </a:spcAft>
                  <a:tabLst>
                    <a:tab pos="457200" algn="l"/>
                  </a:tabLst>
                </a:pPr>
                <a:r>
                  <a:rPr lang="en-US" sz="1800" dirty="0" smtClean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received </a:t>
                </a: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power.</a:t>
                </a:r>
                <a:endParaRPr lang="fr-FR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ts val="1200"/>
                  </a:lnSpc>
                  <a:spcAft>
                    <a:spcPts val="600"/>
                  </a:spcAf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lang="fr-FR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lvl="0" indent="-342900">
                  <a:lnSpc>
                    <a:spcPts val="1200"/>
                  </a:lnSpc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Using a similar analysis, </a:t>
                </a:r>
                <a:r>
                  <a:rPr lang="en-US" sz="1800" dirty="0" smtClean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get</a:t>
                </a:r>
              </a:p>
              <a:p>
                <a:pPr lvl="0">
                  <a:lnSpc>
                    <a:spcPts val="1200"/>
                  </a:lnSpc>
                  <a:spcAft>
                    <a:spcPts val="600"/>
                  </a:spcAft>
                  <a:tabLst>
                    <a:tab pos="457200" algn="l"/>
                  </a:tabLst>
                </a:pPr>
                <a:r>
                  <a:rPr lang="en-US" dirty="0" smtClean="0"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                 </a:t>
                </a:r>
                <a:r>
                  <a:rPr lang="en-US" sz="1800" dirty="0" smtClean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𝜏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𝐸</m:t>
                    </m:r>
                    <m:d>
                      <m:dPr>
                        <m:begChr m:val="["/>
                        <m:endChr m:val=""/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𝜏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)=</m:t>
                        </m:r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sin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⁡(2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𝜋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𝑣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𝜏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/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𝜆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cos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⁡</m:t>
                            </m:r>
                            <m:sSub>
                              <m:sSubPr>
                                <m:ctrlPr>
                                  <a:rPr lang="fr-FR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=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𝜏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  <a:endParaRPr lang="fr-FR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ts val="1200"/>
                  </a:lnSpc>
                  <a:spcAft>
                    <a:spcPts val="600"/>
                  </a:spcAf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lang="fr-FR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lvl="0" indent="-342900">
                  <a:lnSpc>
                    <a:spcPts val="1200"/>
                  </a:lnSpc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Using these derivations, we get the autocorrelation for the received signal </a:t>
                </a:r>
                <a:r>
                  <a:rPr lang="en-US" sz="1800" dirty="0" smtClean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as</a:t>
                </a:r>
              </a:p>
              <a:p>
                <a:pPr marL="342900" lvl="0" indent="-342900">
                  <a:lnSpc>
                    <a:spcPts val="1200"/>
                  </a:lnSpc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800" dirty="0" smtClean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𝜏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)=</m:t>
                    </m:r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𝐼</m:t>
                            </m:r>
                          </m:sub>
                        </m:sSub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𝜏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cos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⁡</m:t>
                    </m:r>
                    <m:d>
                      <m:d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𝜋</m:t>
                        </m:r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𝜏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sin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⁡</m:t>
                    </m:r>
                    <m:d>
                      <m:d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𝜋</m:t>
                        </m:r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𝜏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. </a:t>
                </a:r>
                <a:endParaRPr lang="en-US" sz="1800" dirty="0" smtClean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0">
                  <a:lnSpc>
                    <a:spcPts val="1200"/>
                  </a:lnSpc>
                  <a:spcAft>
                    <a:spcPts val="600"/>
                  </a:spcAft>
                  <a:tabLst>
                    <a:tab pos="457200" algn="l"/>
                  </a:tabLst>
                </a:pPr>
                <a:r>
                  <a:rPr lang="en-US" sz="1800" dirty="0" smtClean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Since </a:t>
                </a: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this only depends on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the received signal is WSS and hence stationary.</a:t>
                </a:r>
                <a:endParaRPr lang="fr-FR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81110"/>
                <a:ext cx="9144000" cy="3247043"/>
              </a:xfrm>
              <a:prstGeom prst="rect">
                <a:avLst/>
              </a:prstGeom>
              <a:blipFill>
                <a:blip r:embed="rId2"/>
                <a:stretch>
                  <a:fillRect l="-533" b="-24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4568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685800" y="1066800"/>
                <a:ext cx="8077200" cy="5032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800" dirty="0" smtClean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Under uniform scattering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s are uniformly distributed. We also assume all multipath components have the same expected power, so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=2</m:t>
                    </m:r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/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the total received power and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the number of multipath components. With these assumptions the in-phase and quadrature signal components have zero cross correlation and have autocorrelation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𝐼</m:t>
                            </m:r>
                          </m:sub>
                        </m:sSub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𝜏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)=</m:t>
                    </m:r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𝜏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)=</m:t>
                    </m:r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𝐽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𝜋</m:t>
                        </m:r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  <a:endParaRPr lang="fr-FR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lvl="0" indent="-342900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Thus the signal </a:t>
                </a:r>
                <a:r>
                  <a:rPr lang="en-US" sz="1800" dirty="0" err="1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decorrelates</a:t>
                </a: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over roughly one half of a wavelength, but later </a:t>
                </a:r>
                <a:r>
                  <a:rPr lang="en-US" sz="1800" dirty="0" err="1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recorrelates</a:t>
                </a: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  <a:endParaRPr lang="fr-FR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lvl="0" indent="-342900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Can obtain the PSD of the received signal by taking the Fourier transform of its autocorrelation. Power spectral density</a:t>
                </a:r>
                <a:endParaRPr lang="fr-FR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lvl="0" indent="-342900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This yields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)=.25</m:t>
                    </m:r>
                    <m:d>
                      <m:dPr>
                        <m:begChr m:val="["/>
                        <m:endChr m:val="]"/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𝐼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𝐼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FR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where</a:t>
                </a:r>
                <a:endParaRPr lang="fr-FR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fr-FR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sub>
                          </m:sSub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𝑓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)=</m:t>
                      </m:r>
                      <m:sSub>
                        <m:sSubPr>
                          <m:ctrlPr>
                            <a:rPr lang="fr-FR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fr-FR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𝑄</m:t>
                              </m:r>
                            </m:sub>
                          </m:sSub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𝑓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𝐼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𝜏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fr-FR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fr-FR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fr-FR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fr-FR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fr-FR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fr-FR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Arial" panose="020B0604020202020204" pitchFamily="34" charset="0"/>
                                                  </a:rPr>
                                                  <m:t>𝑓</m:t>
                                                </m:r>
                                                <m:r>
                                                  <a:rPr lang="en-US" sz="180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Arial" panose="020B0604020202020204" pitchFamily="34" charset="0"/>
                                                  </a:rPr>
                                                  <m:t>/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fr-FR" sz="18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Arial" panose="020B0604020202020204" pitchFamily="34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Arial" panose="020B0604020202020204" pitchFamily="34" charset="0"/>
                                                      </a:rPr>
                                                      <m:t>𝑓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Arial" panose="020B0604020202020204" pitchFamily="34" charset="0"/>
                                                      </a:rPr>
                                                      <m:t>𝐷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18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|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𝑓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|≤</m:t>
                                </m:r>
                                <m:sSub>
                                  <m:sSubPr>
                                    <m:ctrlPr>
                                      <a:rPr lang="fr-FR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1800" i="1">
                                    <a:effectLst/>
                                    <a:latin typeface="Calibri" panose="020F0502020204030204" pitchFamily="34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800">
                                    <a:effectLst/>
                                    <a:latin typeface="Georgia" panose="02040502050405020303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else</m:t>
                                </m:r>
                                <m:r>
                                  <m:rPr>
                                    <m:nor/>
                                  </m:rPr>
                                  <a:rPr lang="en-US" sz="1800" i="1">
                                    <a:effectLst/>
                                    <a:latin typeface="Calibri" panose="020F0502020204030204" pitchFamily="34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lvl="0" indent="-342900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PSD is useful in simulating fading channels.</a:t>
                </a:r>
                <a:endParaRPr lang="fr-FR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66800"/>
                <a:ext cx="8077200" cy="5032724"/>
              </a:xfrm>
              <a:prstGeom prst="rect">
                <a:avLst/>
              </a:prstGeom>
              <a:blipFill>
                <a:blip r:embed="rId2"/>
                <a:stretch>
                  <a:fillRect l="-679" t="-726" b="-9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304800" y="228600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Correlation and PSD under Uniform Scattering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03755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381000" y="1143000"/>
                <a:ext cx="8077200" cy="55528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800" dirty="0" smtClean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CLT approximation leads to Rayleigh distribution (in-phase and quadrature zero mean and jointly Gaussian):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𝑍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𝑧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)=</m:t>
                    </m:r>
                    <m:f>
                      <m:f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𝑧</m:t>
                        </m:r>
                      </m:num>
                      <m:den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exp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⁡</m:t>
                    </m:r>
                    <m:d>
                      <m:dPr>
                        <m:begChr m:val="["/>
                        <m:endChr m:val="]"/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−</m:t>
                        </m:r>
                        <m:sSup>
                          <m:sSup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/</m:t>
                        </m:r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exp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⁡</m:t>
                    </m:r>
                    <m:d>
                      <m:dPr>
                        <m:begChr m:val="["/>
                        <m:endChr m:val="]"/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−</m:t>
                        </m:r>
                        <m:sSup>
                          <m:sSup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/</m:t>
                        </m:r>
                        <m:d>
                          <m:d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fr-FR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𝑧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≥0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  <a:endParaRPr lang="fr-FR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lvl="0" indent="-342900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Obtain power distribution by making the change of variables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p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)=|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  <m:sSup>
                      <m:sSup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|</m:t>
                        </m:r>
                      </m:e>
                      <m:sup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)=</m:t>
                    </m:r>
                    <m:f>
                      <m:f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/</m:t>
                        </m:r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sub>
                        </m:sSub>
                      </m:sup>
                    </m:sSup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/</m:t>
                        </m:r>
                        <m:d>
                          <m:d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fr-FR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sup>
                    </m:sSup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box>
                      <m:box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box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≥0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  <a:endParaRPr lang="fr-FR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lvl="0" indent="-342900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 LOS component leads to a received signal with non-zero mean. The </a:t>
                </a:r>
                <a:r>
                  <a:rPr lang="en-US" sz="1800" dirty="0" err="1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Rician</a:t>
                </a: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distribution models signal envelope in this case, with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factor dictating the relative power of the LOS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𝑍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𝑧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)=</m:t>
                    </m:r>
                    <m:f>
                      <m:f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exp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⁡</m:t>
                    </m:r>
                    <m:d>
                      <m:dPr>
                        <m:begChr m:val="["/>
                        <m:endChr m:val="]"/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fr-FR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fr-FR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fr-FR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𝑧𝑠</m:t>
                            </m:r>
                          </m:num>
                          <m:den>
                            <m:sSup>
                              <m:sSupPr>
                                <m:ctrlPr>
                                  <a:rPr lang="fr-FR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box>
                      <m:box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box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𝑧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≥0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  <a:endParaRPr lang="fr-FR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lvl="0" indent="-342900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Experimental results support a </a:t>
                </a:r>
                <a:r>
                  <a:rPr lang="en-US" sz="1800" dirty="0" err="1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Nakagami</a:t>
                </a: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distribution for some environments. Similar to </a:t>
                </a:r>
                <a:r>
                  <a:rPr lang="en-US" sz="1800" dirty="0" err="1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Rician</a:t>
                </a: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but can model "worse than Rayleigh." Model generally leads to closed-form expressions in BER and diversity analysis.</a:t>
                </a:r>
                <a:endParaRPr lang="fr-FR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lvl="0" indent="-342900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Distribution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𝑍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𝑧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)=</m:t>
                    </m:r>
                    <m:f>
                      <m:f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p>
                        </m:sSup>
                        <m:sSup>
                          <m:sSup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𝑚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Γ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sSubSup>
                          <m:sSubSup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p>
                        </m:sSubSup>
                      </m:den>
                    </m:f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exp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⁡</m:t>
                    </m:r>
                    <m:d>
                      <m:dPr>
                        <m:begChr m:val="["/>
                        <m:endChr m:val="]"/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𝑚</m:t>
                            </m:r>
                            <m:sSup>
                              <m:sSupPr>
                                <m:ctrlPr>
                                  <a:rPr lang="fr-FR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fr-FR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𝑟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≥.5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. By change of variables, power distribution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)=</m:t>
                    </m:r>
                    <m:sSup>
                      <m:sSup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p>
                    <m:f>
                      <m:f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𝑚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Γ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  <a:endParaRPr lang="fr-FR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143000"/>
                <a:ext cx="8077200" cy="5552802"/>
              </a:xfrm>
              <a:prstGeom prst="rect">
                <a:avLst/>
              </a:prstGeom>
              <a:blipFill>
                <a:blip r:embed="rId2"/>
                <a:stretch>
                  <a:fillRect l="-679" t="-769" r="-12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609600" y="304800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. Signal </a:t>
            </a:r>
            <a:r>
              <a:rPr lang="fr-FR" dirty="0" err="1" smtClean="0"/>
              <a:t>Envelope</a:t>
            </a:r>
            <a:r>
              <a:rPr lang="fr-FR" dirty="0" smtClean="0"/>
              <a:t> Distributions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15443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838200" y="1143000"/>
                <a:ext cx="6477000" cy="42011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800" dirty="0" smtClean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In wideband multipath channels the individual multipath components can be resolved by the receiver.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&gt;1/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𝐵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  <a:endParaRPr lang="fr-FR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lvl="0" indent="-342900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If the components can be resolved then they can be combined for diversity gain (e.g. using an equalizer).</a:t>
                </a:r>
                <a:endParaRPr lang="fr-FR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lvl="0" indent="-342900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Typically time-varying channel impulse response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𝜏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is unknown, so its wideband model must be characterized statistically.</a:t>
                </a:r>
                <a:endParaRPr lang="fr-FR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lvl="0" indent="-342900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Since under our random model with a large number of </a:t>
                </a:r>
                <a:r>
                  <a:rPr lang="en-US" sz="1800" dirty="0" err="1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scatterers</a:t>
                </a: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𝜏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is Gaussian, only need to characterize its mean and correlation, which we show is independent of time (wide-sense stationary or WSS). Similar to narrowband model,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uniformly distributed,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𝜏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has mean zero.</a:t>
                </a:r>
                <a:endParaRPr lang="fr-FR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43000"/>
                <a:ext cx="6477000" cy="4201150"/>
              </a:xfrm>
              <a:prstGeom prst="rect">
                <a:avLst/>
              </a:prstGeom>
              <a:blipFill>
                <a:blip r:embed="rId2"/>
                <a:stretch>
                  <a:fillRect l="-847" t="-1016" b="-13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609600" y="304800"/>
            <a:ext cx="1239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smtClean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wideband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39027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68333" y="2082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Black"/>
                <a:cs typeface="Arial Black"/>
              </a:rPr>
              <a:t>23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CLASSIFICATION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824074"/>
            <a:ext cx="6203315" cy="383476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Fading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Amplitude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phase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distortions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transmitted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signal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1140"/>
              </a:spcBef>
              <a:buFont typeface="Times New Roman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Classification</a:t>
            </a:r>
            <a:r>
              <a:rPr sz="2400" b="1" spc="-10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criterions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</a:tabLst>
            </a:pPr>
            <a:r>
              <a:rPr sz="2000" spc="-10" dirty="0">
                <a:latin typeface="Times New Roman"/>
                <a:cs typeface="Times New Roman"/>
              </a:rPr>
              <a:t>Scale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Large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scale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fading,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small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scale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fading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Small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scale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fading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Flat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fading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v.s.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frequency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selective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fading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Fast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fading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v.s.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slow </a:t>
            </a:r>
            <a:r>
              <a:rPr sz="2000" spc="-10" dirty="0">
                <a:latin typeface="Times New Roman"/>
                <a:cs typeface="Times New Roman"/>
              </a:rPr>
              <a:t>fading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484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Rayleigh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fading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v.s.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Rician</a:t>
            </a:r>
            <a:r>
              <a:rPr sz="2000" spc="-10" dirty="0">
                <a:latin typeface="Times New Roman"/>
                <a:cs typeface="Times New Roman"/>
              </a:rPr>
              <a:t> fading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4142</TotalTime>
  <Words>29243</Words>
  <Application>Microsoft Office PowerPoint</Application>
  <PresentationFormat>Affichage à l'écran (4:3)</PresentationFormat>
  <Paragraphs>6850</Paragraphs>
  <Slides>413</Slides>
  <Notes>6</Notes>
  <HiddenSlides>0</HiddenSlides>
  <MMClips>0</MMClips>
  <ScaleCrop>false</ScaleCrop>
  <HeadingPairs>
    <vt:vector size="8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413</vt:i4>
      </vt:variant>
    </vt:vector>
  </HeadingPairs>
  <TitlesOfParts>
    <vt:vector size="426" baseType="lpstr">
      <vt:lpstr>Arial</vt:lpstr>
      <vt:lpstr>Arial Black</vt:lpstr>
      <vt:lpstr>Arial MT</vt:lpstr>
      <vt:lpstr>Calibri</vt:lpstr>
      <vt:lpstr>Cambria Math</vt:lpstr>
      <vt:lpstr>Georgia</vt:lpstr>
      <vt:lpstr>Microsoft Sans Serif</vt:lpstr>
      <vt:lpstr>Segoe UI Symbol</vt:lpstr>
      <vt:lpstr>Symbol</vt:lpstr>
      <vt:lpstr>Times New Roman</vt:lpstr>
      <vt:lpstr>Wingdings</vt:lpstr>
      <vt:lpstr>Office Theme</vt:lpstr>
      <vt:lpstr>Equation</vt:lpstr>
      <vt:lpstr>Présentation PowerPoint</vt:lpstr>
      <vt:lpstr>OUTLINE</vt:lpstr>
      <vt:lpstr>CONCEPT OF FREQUENCY</vt:lpstr>
      <vt:lpstr>TIME DOMAIN SIGNAL</vt:lpstr>
      <vt:lpstr>THEORY: FREQUENCY DOMAIN SIGNAL</vt:lpstr>
      <vt:lpstr>Présentation PowerPoint</vt:lpstr>
      <vt:lpstr>FOURIER TRANSFORM</vt:lpstr>
      <vt:lpstr>Présentation PowerPoint</vt:lpstr>
      <vt:lpstr>Présentation PowerPoint</vt:lpstr>
      <vt:lpstr>Présentation PowerPoint</vt:lpstr>
      <vt:lpstr>Présentation PowerPoint</vt:lpstr>
      <vt:lpstr>CORRELATION</vt:lpstr>
      <vt:lpstr>Présentation PowerPoint</vt:lpstr>
      <vt:lpstr>POWER</vt:lpstr>
      <vt:lpstr>Présentation PowerPoint</vt:lpstr>
      <vt:lpstr>OUTLINE</vt:lpstr>
      <vt:lpstr>CUMLATIVE DISTRIBUTION FUNCTION (CDF)</vt:lpstr>
      <vt:lpstr>CONTINUOUS RV</vt:lpstr>
      <vt:lpstr>Présentation PowerPoint</vt:lpstr>
      <vt:lpstr>CDF AND PDF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CORRELATION</vt:lpstr>
      <vt:lpstr>RANDOM PROCESS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OUTLINE</vt:lpstr>
      <vt:lpstr>BACKGROUND</vt:lpstr>
      <vt:lpstr>BACKGROUND: MILESTONES</vt:lpstr>
      <vt:lpstr>BACKGROUND: SPECTRUM</vt:lpstr>
      <vt:lpstr>BACKGROUND: EXAMPLES</vt:lpstr>
      <vt:lpstr>OUTLINE</vt:lpstr>
      <vt:lpstr>STANDARDS: MOBILE TELEPHONE SYSTEMS</vt:lpstr>
      <vt:lpstr>STANDARDS: MOBILE TELEPHONE SYSTEMS</vt:lpstr>
      <vt:lpstr>STANDARDS: MOBILE TELEPHONE SYSTEMS</vt:lpstr>
      <vt:lpstr>STANDARDS: MOBILE TELEPHONE SYSTEMS</vt:lpstr>
      <vt:lpstr>STANDARDS: MOBILE TELEPHONE SYSTEMS</vt:lpstr>
      <vt:lpstr>STANDARDS: MOBILE TELEPHONE SYSTEMS</vt:lpstr>
      <vt:lpstr>STANDARDS: MOBILE TELEPHONE SYSTEMS</vt:lpstr>
      <vt:lpstr>STANDARDS: MOBILE TELEPHONE SYSTEMS</vt:lpstr>
      <vt:lpstr>STANDARDS: MOBILE TELEPHONE SYSTEMS</vt:lpstr>
      <vt:lpstr>STANDARDS</vt:lpstr>
      <vt:lpstr>STANDARDS</vt:lpstr>
      <vt:lpstr>STANDARDS: WIRELSS LAN</vt:lpstr>
      <vt:lpstr>OUTLINE</vt:lpstr>
      <vt:lpstr>CONCEPTS</vt:lpstr>
      <vt:lpstr>CONCEPTS: SIMPLEX AND DUPLEX</vt:lpstr>
      <vt:lpstr>CONCEPTS:FDD V.S TDD</vt:lpstr>
      <vt:lpstr>CONCEPTS: CELLUAR</vt:lpstr>
      <vt:lpstr>CONCEPTS: CELLULAR</vt:lpstr>
      <vt:lpstr>CONCEPTS: CELLULAR</vt:lpstr>
      <vt:lpstr>CONCEPTS: CELLULAR</vt:lpstr>
      <vt:lpstr>CONCEPTS: CELLULAR</vt:lpstr>
      <vt:lpstr>OUTLINE</vt:lpstr>
      <vt:lpstr>Présentation PowerPoint</vt:lpstr>
      <vt:lpstr>OUTLINE</vt:lpstr>
      <vt:lpstr>BLOCK DIAGRAM of WIRELESS COMMUNIICATION SYSTEM  </vt:lpstr>
      <vt:lpstr>CHAPTER 2: Path Loss, Shadowing, and Multipath </vt:lpstr>
      <vt:lpstr>CHANNEL: PROPAGATION MODES</vt:lpstr>
      <vt:lpstr>CHANNEL: PROPAGATION MODES </vt:lpstr>
      <vt:lpstr>CHANNEL</vt:lpstr>
      <vt:lpstr>OUTLINE</vt:lpstr>
      <vt:lpstr>PATH LOSS</vt:lpstr>
      <vt:lpstr>PATHLOSS: MODELS</vt:lpstr>
      <vt:lpstr>PATHLOSS: MODELS</vt:lpstr>
      <vt:lpstr>PATH LOSS: EXPONENT MODEL</vt:lpstr>
      <vt:lpstr>OUTLINE</vt:lpstr>
      <vt:lpstr>SHADOWING</vt:lpstr>
      <vt:lpstr>Présentation PowerPoint</vt:lpstr>
      <vt:lpstr>COMBINED PATH LOSS AND SHADOWING</vt:lpstr>
      <vt:lpstr>OUTAGE PROBABILITY</vt:lpstr>
      <vt:lpstr>CHAPTER 3: Statistical Multipath Channel Models </vt:lpstr>
      <vt:lpstr>FADING: WHAT IS FADING?</vt:lpstr>
      <vt:lpstr>DOPPLER</vt:lpstr>
      <vt:lpstr>DOPPLER</vt:lpstr>
      <vt:lpstr>Statistical Multipath Model</vt:lpstr>
      <vt:lpstr>Présentation PowerPoint</vt:lpstr>
      <vt:lpstr>Received Signal Characteristics</vt:lpstr>
      <vt:lpstr>FADING: WHAT IS FADING?</vt:lpstr>
      <vt:lpstr>Présentation PowerPoint</vt:lpstr>
      <vt:lpstr>FADING: FLAT FADING</vt:lpstr>
      <vt:lpstr>Présentation PowerPoint</vt:lpstr>
      <vt:lpstr>FLAT FADING: RICIAN FADING</vt:lpstr>
      <vt:lpstr>Présentation PowerPoint</vt:lpstr>
      <vt:lpstr>SIMULATOR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CLASSIFICATION</vt:lpstr>
      <vt:lpstr>CLASSIFICATION: FAST FADING V.S. SLOW FADING</vt:lpstr>
      <vt:lpstr>Présentation PowerPoint</vt:lpstr>
      <vt:lpstr>CLASSIFICATION: FAST FADING V.S. SLOW FADING</vt:lpstr>
      <vt:lpstr>Présentation PowerPoint</vt:lpstr>
      <vt:lpstr>Présentation PowerPoint</vt:lpstr>
      <vt:lpstr>CLASSIFICATION: FREQUENCY SELECTIVE FADING</vt:lpstr>
      <vt:lpstr>Présentation PowerPoint</vt:lpstr>
      <vt:lpstr>Présentation PowerPoint</vt:lpstr>
      <vt:lpstr>CLASSIFICATION: RAYLEIGH V.S. RICIAN</vt:lpstr>
      <vt:lpstr>Présentation PowerPoint</vt:lpstr>
      <vt:lpstr>Présentation PowerPoint</vt:lpstr>
      <vt:lpstr>NOISE</vt:lpstr>
      <vt:lpstr>NOISE: SIGNAL TO NOISE RATIO</vt:lpstr>
      <vt:lpstr>NOISE: THERMAL NOISE</vt:lpstr>
      <vt:lpstr>Présentation PowerPoint</vt:lpstr>
      <vt:lpstr>NOISE: COCHANNEL INTERFERENCE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OUTLINE</vt:lpstr>
      <vt:lpstr>Présentation PowerPoint</vt:lpstr>
      <vt:lpstr>MODULATION: DEFINITION</vt:lpstr>
      <vt:lpstr>MODULATION: WHY?</vt:lpstr>
      <vt:lpstr>MODULATION: TERMS</vt:lpstr>
      <vt:lpstr>MODULATION: CLASSIFICATIONS</vt:lpstr>
      <vt:lpstr>Présentation PowerPoint</vt:lpstr>
      <vt:lpstr>MODULATION: ANALOG V.S. DIGITAL</vt:lpstr>
      <vt:lpstr>MODULATION: AMPLITUDE V.S. ANGLE</vt:lpstr>
      <vt:lpstr>OUTLINE</vt:lpstr>
      <vt:lpstr>LINEAR MODULATION: AM</vt:lpstr>
      <vt:lpstr>LINEAR MODULATION: AM</vt:lpstr>
      <vt:lpstr>LINEAR MODULATION: AM</vt:lpstr>
      <vt:lpstr>LINEAR MODULATION: BPSK</vt:lpstr>
      <vt:lpstr>LINEAR MODULATION: BPSK</vt:lpstr>
      <vt:lpstr>Présentation PowerPoint</vt:lpstr>
      <vt:lpstr>LINEAR MODULATION: MASK</vt:lpstr>
      <vt:lpstr>LINEAR MODULATION: MASK</vt:lpstr>
      <vt:lpstr>LINEAR MODULATION: MASK</vt:lpstr>
      <vt:lpstr>LINEAR MODULATION: MASK</vt:lpstr>
      <vt:lpstr>Présentation PowerPoint</vt:lpstr>
      <vt:lpstr>Présentation PowerPoint</vt:lpstr>
      <vt:lpstr>LINEAR MODULATION: QPSK</vt:lpstr>
      <vt:lpstr>OUTLINE</vt:lpstr>
      <vt:lpstr>Présentation PowerPoint</vt:lpstr>
      <vt:lpstr>COMPLEX REPRESENTATION</vt:lpstr>
      <vt:lpstr>Présentation PowerPoint</vt:lpstr>
      <vt:lpstr>Présentation PowerPoint</vt:lpstr>
      <vt:lpstr>COMPLEX REPRESENTATION</vt:lpstr>
      <vt:lpstr>Présentation PowerPoint</vt:lpstr>
      <vt:lpstr>COMPLEX REPRESENTATION</vt:lpstr>
      <vt:lpstr>COMPLEX REPRESENTATION: SNR</vt:lpstr>
      <vt:lpstr>COMPLEX REPRESENTATION: SNR</vt:lpstr>
      <vt:lpstr>COMPLEX REPRESENTATION: SNR</vt:lpstr>
      <vt:lpstr>COMPLEX: BANDWIDTH EFFICIENCY</vt:lpstr>
      <vt:lpstr>COMPLEX: ENERGY EFFICIENCY</vt:lpstr>
      <vt:lpstr>OUTLINE</vt:lpstr>
      <vt:lpstr>PULSE SHAPING</vt:lpstr>
      <vt:lpstr>PULSE SHAPING</vt:lpstr>
      <vt:lpstr>PULSE SHAPING</vt:lpstr>
      <vt:lpstr>PULSE SHAPING</vt:lpstr>
      <vt:lpstr>PULSE SHAPING</vt:lpstr>
      <vt:lpstr>Présentation PowerPoint</vt:lpstr>
      <vt:lpstr>Présentation PowerPoint</vt:lpstr>
      <vt:lpstr>OUTLINE</vt:lpstr>
      <vt:lpstr>LINEAR MODULATION II: 16-QAM</vt:lpstr>
      <vt:lpstr>LINEAR MODULATION II: OQPSK</vt:lpstr>
      <vt:lpstr>LINEAR MODULATOIN II: OQPSK</vt:lpstr>
      <vt:lpstr>Présentation PowerPoint</vt:lpstr>
      <vt:lpstr>LINEAR MODULATION II: MPSK</vt:lpstr>
      <vt:lpstr>LINEAR MODULATION II: MPSK</vt:lpstr>
      <vt:lpstr>OUTLINE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NON-LINEAR MODULATION: PRACTICAL ISSUE</vt:lpstr>
      <vt:lpstr>OUTLINE</vt:lpstr>
      <vt:lpstr>FDMA</vt:lpstr>
      <vt:lpstr>FDMA: ACI</vt:lpstr>
      <vt:lpstr>ELEG 5693 Wireless Communications Ch 4. Coding</vt:lpstr>
      <vt:lpstr>OUTLINE</vt:lpstr>
      <vt:lpstr>INTRODUCTION</vt:lpstr>
      <vt:lpstr>OUTLINE</vt:lpstr>
      <vt:lpstr>SOURCE CODE</vt:lpstr>
      <vt:lpstr>SOURCE CODE: SAMPLING</vt:lpstr>
      <vt:lpstr>SOURCE CODE: PCM</vt:lpstr>
      <vt:lpstr>SOURCE CODE: ENTROPY</vt:lpstr>
      <vt:lpstr>SOURCE CODE: ENTROPY</vt:lpstr>
      <vt:lpstr>SOURCE CODE: SPEECH CODING</vt:lpstr>
      <vt:lpstr>SOURCE CODE: SPEECH CODING</vt:lpstr>
      <vt:lpstr>SOURCE CODE: SPEECH CODING</vt:lpstr>
      <vt:lpstr>SOURCE CODE: SPEECH CODING</vt:lpstr>
      <vt:lpstr>OUTLINE</vt:lpstr>
      <vt:lpstr>CHANNEL CODING: OVERVIEW</vt:lpstr>
      <vt:lpstr>CHANNEL CODING: CHANNEL CAPACITY</vt:lpstr>
      <vt:lpstr>CHANNEL CODING: LBC</vt:lpstr>
      <vt:lpstr>CONVOLUTIONAL CODING</vt:lpstr>
      <vt:lpstr>CC: ENCODER</vt:lpstr>
      <vt:lpstr>CC: ENCODER</vt:lpstr>
      <vt:lpstr>CC: ENCODER</vt:lpstr>
      <vt:lpstr>Présentation PowerPoint</vt:lpstr>
      <vt:lpstr>CC: ENCODER</vt:lpstr>
      <vt:lpstr>CC: ENCODER</vt:lpstr>
      <vt:lpstr>CC: ENCODER</vt:lpstr>
      <vt:lpstr>CC: ENCODER</vt:lpstr>
      <vt:lpstr>CC: ENCODER</vt:lpstr>
      <vt:lpstr>CC: DECODER</vt:lpstr>
      <vt:lpstr>CC: DECODER</vt:lpstr>
      <vt:lpstr>CC: DECODER</vt:lpstr>
      <vt:lpstr>CC: DECODER</vt:lpstr>
      <vt:lpstr>CC: DECODER</vt:lpstr>
      <vt:lpstr>CC: DECODER</vt:lpstr>
      <vt:lpstr>CC: DECODER</vt:lpstr>
      <vt:lpstr>CC: DECODER</vt:lpstr>
      <vt:lpstr>CC: DECODER</vt:lpstr>
      <vt:lpstr>CC: DECODER</vt:lpstr>
      <vt:lpstr>CC: DECODER</vt:lpstr>
      <vt:lpstr>CC: DECODER</vt:lpstr>
      <vt:lpstr>CC: DECODER</vt:lpstr>
      <vt:lpstr>CC: DECODER</vt:lpstr>
      <vt:lpstr>CC: DECODER</vt:lpstr>
      <vt:lpstr>CC: DECODER</vt:lpstr>
      <vt:lpstr>OUTLINE</vt:lpstr>
      <vt:lpstr>INTERLEAVING</vt:lpstr>
      <vt:lpstr>INTERLEAVING</vt:lpstr>
      <vt:lpstr>INTERLEAVING</vt:lpstr>
      <vt:lpstr>INTERLEAVING</vt:lpstr>
      <vt:lpstr>INTERLEAVING</vt:lpstr>
      <vt:lpstr>SUMMARY</vt:lpstr>
      <vt:lpstr>Présentation PowerPoint</vt:lpstr>
      <vt:lpstr>OUTLINE</vt:lpstr>
      <vt:lpstr>Présentation PowerPoint</vt:lpstr>
      <vt:lpstr>INTRODUCTION: ISI</vt:lpstr>
      <vt:lpstr>INTRODUCTION: ISI</vt:lpstr>
      <vt:lpstr>INTRODUCTION: DISCRETE-TIME MODEL</vt:lpstr>
      <vt:lpstr>INTRODUCTION: DISCRETE-TIME MODEL</vt:lpstr>
      <vt:lpstr>INTRODUCTION: EQUALIZATION</vt:lpstr>
      <vt:lpstr>INTRODUCTION: CLASSIFICATION</vt:lpstr>
      <vt:lpstr>OUTLINE</vt:lpstr>
      <vt:lpstr>Présentation PowerPoint</vt:lpstr>
      <vt:lpstr>Présentation PowerPoint</vt:lpstr>
      <vt:lpstr>MLSE: COST FUNCTION</vt:lpstr>
      <vt:lpstr>MLSE: STATE REPRESENTATION</vt:lpstr>
      <vt:lpstr>MLSE: STATE REPRESENTATION</vt:lpstr>
      <vt:lpstr>MLSE: STATE REPRESENTATION</vt:lpstr>
      <vt:lpstr>MLSE: TRELLIS REPRESENTATION</vt:lpstr>
      <vt:lpstr>MLSE: TRELLIS REPRESENTATION</vt:lpstr>
      <vt:lpstr>MLSE: VITERBI ALGORITHM</vt:lpstr>
      <vt:lpstr>MLSE: VITERBI ALGORITHM</vt:lpstr>
      <vt:lpstr>MLSE: VITERBI ALGORITHM</vt:lpstr>
      <vt:lpstr>MLSE: VITERBI ALGORITHM</vt:lpstr>
      <vt:lpstr>MLSE: VITERBI ALGORITHM</vt:lpstr>
      <vt:lpstr>MLSE: VITERBI ALGORITHM</vt:lpstr>
      <vt:lpstr>MLSE: VITERBI ALGORITHM</vt:lpstr>
      <vt:lpstr>MLSE: VITERBI ALGORITHM</vt:lpstr>
      <vt:lpstr>MLSE: VITERBI ALGORITHM</vt:lpstr>
      <vt:lpstr>MLSE: VITERBI ALGORITHM</vt:lpstr>
      <vt:lpstr>MLSE</vt:lpstr>
      <vt:lpstr>Présentation PowerPoint</vt:lpstr>
      <vt:lpstr>OUTLINE</vt:lpstr>
      <vt:lpstr>INTRODUCTION</vt:lpstr>
      <vt:lpstr>INTRODUCTION</vt:lpstr>
      <vt:lpstr>OUTLINE</vt:lpstr>
      <vt:lpstr>CLASSIFICATION: TIME DIVERSITY</vt:lpstr>
      <vt:lpstr>CLASSIFICATION: FREQUENCY DIVERSITY</vt:lpstr>
      <vt:lpstr>CLASSIFICATION: SPACE DIVERSITY</vt:lpstr>
      <vt:lpstr>CLASSIFICATION: SPACE DIVERSITY</vt:lpstr>
      <vt:lpstr>OUTLINE</vt:lpstr>
      <vt:lpstr>SPACE DIVERSITY</vt:lpstr>
      <vt:lpstr>SPACE DIVERSITY</vt:lpstr>
      <vt:lpstr>SPACE DIVERSITY: COMMON TECHNIQUES</vt:lpstr>
      <vt:lpstr>SPACE DIVERSITY: RECEIVE DIVERSITY</vt:lpstr>
      <vt:lpstr>SPACE DIVERSITY: SELECTION DIVERSITY</vt:lpstr>
      <vt:lpstr>SPACE DIVERSITY: SELECTION DIVERSITY</vt:lpstr>
      <vt:lpstr>Présentation PowerPoint</vt:lpstr>
      <vt:lpstr>Présentation PowerPoint</vt:lpstr>
      <vt:lpstr>SPACE DIVERSITY: MRC</vt:lpstr>
      <vt:lpstr>Présentation PowerPoint</vt:lpstr>
      <vt:lpstr>SPACE DIVERSITY: EQUAL GAIN COMBINING</vt:lpstr>
      <vt:lpstr>OUTLINE</vt:lpstr>
      <vt:lpstr>STBC</vt:lpstr>
      <vt:lpstr>STBC</vt:lpstr>
      <vt:lpstr>STBC</vt:lpstr>
      <vt:lpstr>STBC</vt:lpstr>
      <vt:lpstr>STBC</vt:lpstr>
      <vt:lpstr>ELEG 5693 Wireless Communications Ch. 7 Multicarrier Modulation</vt:lpstr>
      <vt:lpstr>OUTLINE</vt:lpstr>
      <vt:lpstr>INTRODUCTION</vt:lpstr>
      <vt:lpstr>INTRODUCTION</vt:lpstr>
      <vt:lpstr>INTRODUCTION</vt:lpstr>
      <vt:lpstr>INTRODUCTION</vt:lpstr>
      <vt:lpstr>OUTLINE</vt:lpstr>
      <vt:lpstr>OFDM</vt:lpstr>
      <vt:lpstr>Présentation PowerPoint</vt:lpstr>
      <vt:lpstr>OFDM: DFT AND IDFT</vt:lpstr>
      <vt:lpstr>OFDM: DFT AND IDFT</vt:lpstr>
      <vt:lpstr>OFDM: CYCLIC PREFIX</vt:lpstr>
      <vt:lpstr>OFDM: CYCLIC PREFIX</vt:lpstr>
      <vt:lpstr>OFDM: TRANSMITTER</vt:lpstr>
      <vt:lpstr>OFDM: RECEIVER</vt:lpstr>
      <vt:lpstr>OFDM: MATRIX REPRESENTATION</vt:lpstr>
      <vt:lpstr>OFDM: MATRIX REPRESENTATION</vt:lpstr>
      <vt:lpstr>OFDM: MATRIX REPRESENTATION</vt:lpstr>
      <vt:lpstr>OFDM: MATRIX REPRESENTATION</vt:lpstr>
      <vt:lpstr>OFDM: MATRIX REPRESENTATION</vt:lpstr>
      <vt:lpstr>OFDM: MATRIX REPRESENTATION</vt:lpstr>
      <vt:lpstr>MCM: OFDM</vt:lpstr>
      <vt:lpstr>OUTLINE</vt:lpstr>
      <vt:lpstr>CHALLENGES: PAPR</vt:lpstr>
      <vt:lpstr>CHALLENGES: PAPR</vt:lpstr>
      <vt:lpstr>CHALLENGE: PAPR</vt:lpstr>
      <vt:lpstr>CHALLENGE: FREQUENCY AND TIMING OFFSET</vt:lpstr>
      <vt:lpstr>CHALLENGE: FREQUENCY AND TIMING OFFSET</vt:lpstr>
      <vt:lpstr>CASE STUDY: IEEE 802.11a</vt:lpstr>
      <vt:lpstr>CASE STUDY: IEEE 802.11a</vt:lpstr>
      <vt:lpstr>Présentation PowerPoint</vt:lpstr>
      <vt:lpstr>OUTLINE</vt:lpstr>
      <vt:lpstr>FUNDAMENTALS</vt:lpstr>
      <vt:lpstr>Présentation PowerPoint</vt:lpstr>
      <vt:lpstr>FUNDAMENTALS: OPERATION</vt:lpstr>
      <vt:lpstr>FUNDAMNETALS: OPERATIONS</vt:lpstr>
      <vt:lpstr>FUNDAMENTALS: OPERATIONS</vt:lpstr>
      <vt:lpstr>Présentation PowerPoint</vt:lpstr>
      <vt:lpstr>FUNDAMNETALS: PN CODE</vt:lpstr>
      <vt:lpstr>Présentation PowerPoint</vt:lpstr>
      <vt:lpstr>FUNDAMENTALS: MAI</vt:lpstr>
      <vt:lpstr>FUNDAMENTALS: SPREAD SPRECTRUM</vt:lpstr>
      <vt:lpstr>FUNDAMENTALS: SPREAD SPRECTRUM</vt:lpstr>
      <vt:lpstr>FUNDAMENTALS: SPREAD SPECTRUM</vt:lpstr>
      <vt:lpstr>FUNDAMENTALS: PROCESSING GAIN</vt:lpstr>
      <vt:lpstr>FUNDAMENTALS: PROCESSING GAIN</vt:lpstr>
      <vt:lpstr>FUNDAMENTALS: FHSS</vt:lpstr>
      <vt:lpstr>OUTLINE</vt:lpstr>
      <vt:lpstr>PSEUDO-NOISE SEQUENCE</vt:lpstr>
      <vt:lpstr>PN SEQUENCE: WALSH CODE</vt:lpstr>
      <vt:lpstr>PN SEQUENCE: M-SEQUENCE</vt:lpstr>
      <vt:lpstr>PN SEQUENCE: M-SEQUENCE</vt:lpstr>
      <vt:lpstr>PN SEQUENCE: IS-95 CDMA</vt:lpstr>
      <vt:lpstr>OUTLINE</vt:lpstr>
      <vt:lpstr>Présentation PowerPoint</vt:lpstr>
      <vt:lpstr>Présentation PowerPoint</vt:lpstr>
      <vt:lpstr>CDMA</vt:lpstr>
      <vt:lpstr>ELEG 5693 Wireless Communications Ch. 9 Wireless Netowrks</vt:lpstr>
      <vt:lpstr>OUTLINE</vt:lpstr>
      <vt:lpstr>AD HOC WIRELESS NETWORKS</vt:lpstr>
      <vt:lpstr>AD HOC WIRELESS NETWORKS</vt:lpstr>
      <vt:lpstr>AD HOC WIRELESS NETWORKS</vt:lpstr>
      <vt:lpstr>OUTLINE</vt:lpstr>
      <vt:lpstr>INTRODUCTION: SOFTWARE AND PROTOCOLS</vt:lpstr>
      <vt:lpstr>INTRODUCTION: SOFTWARE AND PROTOCOLS</vt:lpstr>
      <vt:lpstr>INTRODUCTION: SOFTWARE AND PROTOCOLS</vt:lpstr>
      <vt:lpstr>INTRODUCTION: SOFTWARE AND PROTOCOLS</vt:lpstr>
      <vt:lpstr>INTRODUCTION: SOFTWARE AND PROTOCOLS</vt:lpstr>
      <vt:lpstr>INTRODUCTION: SOFTWARE AND PROTOCOLS</vt:lpstr>
      <vt:lpstr>Web, email, ftp, etc. TCP IP MAC</vt:lpstr>
      <vt:lpstr>PHYSICAL LAYER</vt:lpstr>
      <vt:lpstr>PHYSICAL LAYER</vt:lpstr>
      <vt:lpstr>PHYSICAL LAYER</vt:lpstr>
      <vt:lpstr>LINK LAYER</vt:lpstr>
      <vt:lpstr>LINK LAYER</vt:lpstr>
      <vt:lpstr>LINK LAYER</vt:lpstr>
      <vt:lpstr>LINK LAYER</vt:lpstr>
      <vt:lpstr>LINK LAYER</vt:lpstr>
      <vt:lpstr>LINK LAYER</vt:lpstr>
      <vt:lpstr>NETWORK LAYER</vt:lpstr>
      <vt:lpstr>NETWORK LAYER</vt:lpstr>
      <vt:lpstr>INTERNETWORK: CONNECTION</vt:lpstr>
      <vt:lpstr>INTERNETWORK: CONNECTIONLESS INTERNETWORK</vt:lpstr>
      <vt:lpstr>NETWORK LAYER IN INTERNET</vt:lpstr>
      <vt:lpstr>INTERNET: IP PROTOCOL</vt:lpstr>
      <vt:lpstr>INTERNET: IP PROTOCOL</vt:lpstr>
      <vt:lpstr>INTERNET: IP PROTOCOL</vt:lpstr>
      <vt:lpstr>INTERNET: IP ADDRESS</vt:lpstr>
      <vt:lpstr>INTERNET: IP ADDRESS</vt:lpstr>
      <vt:lpstr>INTERNET: IP ADDRESS</vt:lpstr>
      <vt:lpstr>INTERNET: IP ADDRESS</vt:lpstr>
      <vt:lpstr>INTERNET: IP ADDRESS</vt:lpstr>
      <vt:lpstr>INTERNET: IP ADDRESS</vt:lpstr>
      <vt:lpstr>INTERNET: IP ADDRESS</vt:lpstr>
      <vt:lpstr>INTERNET: INTERNET CONTROL PROTOCOLS</vt:lpstr>
      <vt:lpstr>INTERNET: INTERNET CONTROL PROTOCOLS</vt:lpstr>
      <vt:lpstr>INTERNET: INTERNET CONTROL PROTOCOLS</vt:lpstr>
      <vt:lpstr>INTERNET: OSPF</vt:lpstr>
      <vt:lpstr>INTERNET: BGP</vt:lpstr>
      <vt:lpstr>INTERNET: IPV6</vt:lpstr>
      <vt:lpstr>INTERNET: IPV6 MAIN HEADER</vt:lpstr>
      <vt:lpstr>INTERNET: IPV6 MAIN HEADER</vt:lpstr>
      <vt:lpstr>TRANSPORT LAYER</vt:lpstr>
      <vt:lpstr>TRANSPORT LAYER</vt:lpstr>
      <vt:lpstr>TRANSPORT LAYER: WHY TRANSPORT LAYER?</vt:lpstr>
      <vt:lpstr>TRANSPORT LAYER: SERVICE PRIMITIVES</vt:lpstr>
      <vt:lpstr>TRANSPORT LAYER: SERVICE PRIMITIVES</vt:lpstr>
      <vt:lpstr>TRANSPORT LAYER: BERKELEY SOCKETS</vt:lpstr>
      <vt:lpstr>TRANSPORT LAYER: UDP</vt:lpstr>
      <vt:lpstr>Présentation PowerPoint</vt:lpstr>
      <vt:lpstr>UDP: REAL-TIME TRANSPORT PROTOCOL</vt:lpstr>
      <vt:lpstr>TCP: SERVICES</vt:lpstr>
      <vt:lpstr>TCP: SERVICES</vt:lpstr>
      <vt:lpstr>TCP: PROTOCOL</vt:lpstr>
      <vt:lpstr>TCP: PROTOCOL</vt:lpstr>
      <vt:lpstr>TCP: PROTOCOL</vt:lpstr>
      <vt:lpstr>TCP: PROTOCOL</vt:lpstr>
      <vt:lpstr>TCP: PROTOCOL</vt:lpstr>
      <vt:lpstr>TCP: CONNECTION ESTABLISHMENT</vt:lpstr>
      <vt:lpstr>APPLICATION LAYER</vt:lpstr>
      <vt:lpstr>PROTOCOL: MAJOR CHALLENGES</vt:lpstr>
      <vt:lpstr>OUTLINE</vt:lpstr>
      <vt:lpstr>CROSS-LAYER DESIGN</vt:lpstr>
      <vt:lpstr>CROSS-LAYER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LENOVO</dc:creator>
  <cp:lastModifiedBy>LENOVO</cp:lastModifiedBy>
  <cp:revision>33</cp:revision>
  <dcterms:created xsi:type="dcterms:W3CDTF">2024-05-24T05:40:01Z</dcterms:created>
  <dcterms:modified xsi:type="dcterms:W3CDTF">2024-05-30T20:47:21Z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2024-05-24T00:00:00Z</vt:filetime>
  </property>
  <property fmtid="{D5CDD505-2E9C-101B-9397-08002B2CF9AE}" pid="3" name="Producer">
    <vt:lpwstr>iLovePDF</vt:lpwstr>
  </property>
</Properties>
</file>